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7325361-D6C8-4D87-A483-F632511ED028}">
  <a:tblStyle styleId="{C7325361-D6C8-4D87-A483-F632511ED02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yout personalizado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378900" y="414473"/>
            <a:ext cx="6883800" cy="15008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youtube.com/v/6ZlapDJv4iE" TargetMode="External"/><Relationship Id="rId4" Type="http://schemas.openxmlformats.org/officeDocument/2006/relationships/image" Target="../media/image0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7225" y="1487573"/>
            <a:ext cx="6883800" cy="150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rgbClr val="F3F3F3"/>
                </a:solidFill>
              </a:rPr>
              <a:t>Projeto de Bloco</a:t>
            </a:r>
          </a:p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rgbClr val="F3F3F3"/>
                </a:solidFill>
              </a:rPr>
              <a:t>Desenvolvimento em Java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17225" y="2988475"/>
            <a:ext cx="8091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Graduação em A</a:t>
            </a: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nálise</a:t>
            </a:r>
            <a:r>
              <a:rPr lang="pt-BR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e Desenvolvimento de Sistemas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24" y="391999"/>
            <a:ext cx="1113600" cy="11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91450" y="246900"/>
            <a:ext cx="7415400" cy="467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[RF005] Faixas de preços</a:t>
            </a:r>
            <a:br>
              <a:rPr lang="pt-BR" sz="1800">
                <a:solidFill>
                  <a:schemeClr val="accent5"/>
                </a:solidFill>
              </a:rPr>
            </a:br>
            <a:r>
              <a:rPr lang="pt-BR" sz="1200">
                <a:solidFill>
                  <a:srgbClr val="FFFFFF"/>
                </a:solidFill>
              </a:rPr>
              <a:t>O sistema deve permitir que um usuário visualize todas as faixas de preço para o evento.</a:t>
            </a:r>
          </a:p>
          <a:p>
            <a:pPr indent="0" lvl="0" marL="0" rtl="0" algn="l">
              <a:spcBef>
                <a:spcPts val="1200"/>
              </a:spcBef>
              <a:spcAft>
                <a:spcPts val="30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[RF006] Seleção de assento</a:t>
            </a:r>
          </a:p>
          <a:p>
            <a:pPr lvl="0" rtl="0" algn="l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O sistema deve permitir que um usuário visualize os assentos disponíveis e ocupados e assim selecionar os assentos disponíveis para compra do ingresso.</a:t>
            </a:r>
          </a:p>
          <a:p>
            <a:pPr indent="0" lvl="0" marL="0" rtl="0" algn="l">
              <a:spcBef>
                <a:spcPts val="1200"/>
              </a:spcBef>
              <a:spcAft>
                <a:spcPts val="30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[RF007] Compra e meios de pagamento</a:t>
            </a:r>
          </a:p>
          <a:p>
            <a:pPr lvl="0" rtl="0" algn="l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O sistema deve permitir que um usuário realize a compra do ingresso por meio de cartão de crédito, débito em conta, boleto bancário.</a:t>
            </a:r>
          </a:p>
          <a:p>
            <a:pPr indent="0" lvl="0" marL="0" rtl="0" algn="l">
              <a:spcBef>
                <a:spcPts val="1200"/>
              </a:spcBef>
              <a:spcAft>
                <a:spcPts val="30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[RF008] Cupons de Desconto</a:t>
            </a:r>
          </a:p>
          <a:p>
            <a:pPr lvl="0" rtl="0" algn="l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O sistema deve permitir que um usuário possa realizar uma compra com desconto por meio de cupom, comprovação com documento de identidade, documento estudantil e documento de associado.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91450" y="246900"/>
            <a:ext cx="7415400" cy="467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accent5"/>
                </a:solidFill>
              </a:rPr>
              <a:t>[RF009] Comprovante de Compra</a:t>
            </a:r>
          </a:p>
          <a:p>
            <a:pPr lvl="0" rtl="0" algn="l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O sistema deve emitir um comprovante de compra com local e hora do evento, código de barra, código fiscal.</a:t>
            </a:r>
          </a:p>
          <a:p>
            <a:pPr lvl="0" rtl="0" algn="l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pt-BR" sz="1800">
                <a:solidFill>
                  <a:schemeClr val="accent5"/>
                </a:solidFill>
              </a:rPr>
              <a:t>[RF010] Impressão</a:t>
            </a:r>
          </a:p>
          <a:p>
            <a:pPr lvl="0" rtl="0" algn="l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O sistema deve permitir a impressão do ingresso na finalização da compra ou em outro momento.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Visões x </a:t>
            </a:r>
            <a:r>
              <a:rPr lang="pt-BR">
                <a:solidFill>
                  <a:schemeClr val="accent5"/>
                </a:solidFill>
              </a:rPr>
              <a:t>Diagramas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400"/>
              <a:t>Foram desenvolvidas as seguintes visões do sistema:</a:t>
            </a:r>
          </a:p>
        </p:txBody>
      </p:sp>
      <p:graphicFrame>
        <p:nvGraphicFramePr>
          <p:cNvPr id="130" name="Shape 130"/>
          <p:cNvGraphicFramePr/>
          <p:nvPr/>
        </p:nvGraphicFramePr>
        <p:xfrm>
          <a:off x="952500" y="1322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{C7325361-D6C8-4D87-A483-F632511ED028}</a:tableStyleId>
              </a:tblPr>
              <a:tblGrid>
                <a:gridCol w="2067300"/>
                <a:gridCol w="5171700"/>
              </a:tblGrid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Visão de Casos de Uso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Nesta visão utilizamos o diagrama de casos de uso 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diagrama de sequência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Visão Lógica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Nesta visão utilizamos o diagrama de classes, diagrama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 estado e diagrama de pacotes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Visão de Processos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Nesta visão utilizamos o diagrama de atividades e diagrama de estado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solidFill>
                            <a:schemeClr val="accent5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Visão de Desenvolvimento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Nesta visão utilizamos o diagrama de pacotes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Casos de </a:t>
            </a:r>
            <a:r>
              <a:rPr lang="pt-BR">
                <a:solidFill>
                  <a:schemeClr val="accent5"/>
                </a:solidFill>
              </a:rPr>
              <a:t>Uso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64475" y="321725"/>
            <a:ext cx="6227099" cy="870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Diagrama de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chemeClr val="accent5"/>
                </a:solidFill>
              </a:rPr>
              <a:t>Casos de Uso</a:t>
            </a:r>
          </a:p>
        </p:txBody>
      </p:sp>
      <p:pic>
        <p:nvPicPr>
          <p:cNvPr descr="Casos de Uso - Compra de Ingresso - v2.jpg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899" y="228600"/>
            <a:ext cx="5880100" cy="49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Casos de Uso - </a:t>
            </a:r>
            <a:r>
              <a:rPr lang="pt-BR">
                <a:solidFill>
                  <a:schemeClr val="accent5"/>
                </a:solidFill>
              </a:rPr>
              <a:t>Primários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1. Cliente cadastrar no sistema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2. Cliente logar no sistema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3. Cliente buscar eventos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4. Cliente comprar Ingresso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5. Cliente selecionar assento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6. Cliente efetuar compra/pagamento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7. Cliente imprimir Ingresso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8. Atendente imprimir Ingresso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9. Atendente vender ingresso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10. Atendente selecionar assento</a:t>
            </a:r>
          </a:p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11. Atendente efetuar pagamento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Teste </a:t>
            </a:r>
            <a:r>
              <a:rPr lang="pt-BR">
                <a:solidFill>
                  <a:schemeClr val="accent5"/>
                </a:solidFill>
              </a:rPr>
              <a:t>Funcional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ojeto de Bloco Java Instituto INFNET" id="158" name="Shape 158" title="Teste Funcional - Projeto JAva">
            <a:hlinkClick r:id="rId3"/>
          </p:cNvPr>
          <p:cNvSpPr/>
          <p:nvPr/>
        </p:nvSpPr>
        <p:spPr>
          <a:xfrm>
            <a:off x="1193808" y="0"/>
            <a:ext cx="6857991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Magno Valdetaro de Oliveira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785049" y="253950"/>
            <a:ext cx="4924800" cy="460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pt-BR" sz="1800">
                <a:solidFill>
                  <a:srgbClr val="FFFFFF"/>
                </a:solidFill>
              </a:rPr>
              <a:t>Nesta tarefa foi desenvolvida a documentação e projeto de um sistema de gerenciamento e vendas de ingressos, aplicando os </a:t>
            </a:r>
            <a:r>
              <a:rPr lang="pt-BR" sz="1800">
                <a:solidFill>
                  <a:schemeClr val="accent5"/>
                </a:solidFill>
              </a:rPr>
              <a:t>conceitos de RUP</a:t>
            </a:r>
            <a:r>
              <a:rPr lang="pt-BR" sz="1800">
                <a:solidFill>
                  <a:srgbClr val="FFFFFF"/>
                </a:solidFill>
              </a:rPr>
              <a:t>, os </a:t>
            </a:r>
            <a:r>
              <a:rPr lang="pt-BR" sz="1800">
                <a:solidFill>
                  <a:schemeClr val="accent5"/>
                </a:solidFill>
              </a:rPr>
              <a:t>diagramas da UML</a:t>
            </a:r>
            <a:r>
              <a:rPr lang="pt-BR" sz="1800">
                <a:solidFill>
                  <a:srgbClr val="FFFFFF"/>
                </a:solidFill>
              </a:rPr>
              <a:t> e </a:t>
            </a:r>
            <a:r>
              <a:rPr lang="pt-BR" sz="1800">
                <a:solidFill>
                  <a:schemeClr val="accent5"/>
                </a:solidFill>
              </a:rPr>
              <a:t>linguagem de programação Java</a:t>
            </a:r>
            <a:r>
              <a:rPr lang="pt-BR" sz="1800">
                <a:solidFill>
                  <a:srgbClr val="FFFFFF"/>
                </a:solidFill>
              </a:rPr>
              <a:t> apresentados ao decorrer da disciplina.</a:t>
            </a:r>
          </a:p>
          <a:p>
            <a:pPr lvl="0" rtl="0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Obrigado!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1250" y="1425225"/>
            <a:ext cx="7852200" cy="247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rgbClr val="EFEFEF"/>
                </a:solidFill>
              </a:rPr>
              <a:t>Professores do Bloco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/>
              <a:t>Pier-Giovanni Taranti</a:t>
            </a:r>
          </a:p>
          <a:p>
            <a:pPr lvl="0">
              <a:spcBef>
                <a:spcPts val="0"/>
              </a:spcBef>
              <a:buNone/>
            </a:pPr>
            <a:r>
              <a:rPr b="1" lang="pt-BR">
                <a:solidFill>
                  <a:schemeClr val="accent5"/>
                </a:solidFill>
              </a:rPr>
              <a:t>Luiz Hoyer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rgbClr val="D9D9D9"/>
                </a:solidFill>
              </a:rPr>
              <a:t>Instrutor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/>
              <a:t>Victor dos Santos Ferreira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785049" y="253950"/>
            <a:ext cx="5552700" cy="469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1200"/>
              </a:spcBef>
              <a:spcAft>
                <a:spcPts val="3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pt-BR" sz="1800">
                <a:solidFill>
                  <a:srgbClr val="FFFFFF"/>
                </a:solidFill>
              </a:rPr>
              <a:t>Este projeto tem como propósito, o desenvolvimento de 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um sistema de </a:t>
            </a:r>
            <a:r>
              <a:rPr lang="pt-BR" sz="1800">
                <a:solidFill>
                  <a:schemeClr val="accent5"/>
                </a:solidFill>
              </a:rPr>
              <a:t>venda de ingressos</a:t>
            </a:r>
            <a:r>
              <a:rPr lang="pt-BR" sz="1800">
                <a:solidFill>
                  <a:srgbClr val="FFFFFF"/>
                </a:solidFill>
              </a:rPr>
              <a:t> utilizando a linguagem Java e tecnologias relacionadas, juntamente com suas especificações de requisitos e modelagem.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Tecnologias </a:t>
            </a:r>
            <a:r>
              <a:rPr lang="pt-BR">
                <a:solidFill>
                  <a:schemeClr val="accent5"/>
                </a:solidFill>
              </a:rPr>
              <a:t>Envolvidas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2" type="body"/>
          </p:nvPr>
        </p:nvSpPr>
        <p:spPr>
          <a:xfrm>
            <a:off x="374550" y="405750"/>
            <a:ext cx="3837000" cy="433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1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Back-End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Plataforma Java</a:t>
            </a:r>
            <a:br>
              <a:rPr lang="pt-BR" sz="3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3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br>
              <a:rPr lang="pt-BR" sz="3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3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GlassFish</a:t>
            </a:r>
          </a:p>
          <a:p>
            <a:pPr lvl="0">
              <a:spcBef>
                <a:spcPts val="0"/>
              </a:spcBef>
              <a:buNone/>
            </a:pPr>
            <a:r>
              <a:rPr lang="pt-BR" sz="21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Front-End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HTML</a:t>
            </a:r>
            <a:br>
              <a:rPr lang="pt-BR" sz="3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30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CSS</a:t>
            </a:r>
          </a:p>
        </p:txBody>
      </p:sp>
      <p:sp>
        <p:nvSpPr>
          <p:cNvPr id="98" name="Shape 98"/>
          <p:cNvSpPr/>
          <p:nvPr/>
        </p:nvSpPr>
        <p:spPr>
          <a:xfrm>
            <a:off x="4797775" y="4282725"/>
            <a:ext cx="1022700" cy="45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4995325" y="405750"/>
            <a:ext cx="3000000" cy="4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100">
                <a:latin typeface="Oswald"/>
                <a:ea typeface="Oswald"/>
                <a:cs typeface="Oswald"/>
                <a:sym typeface="Oswald"/>
              </a:rPr>
              <a:t>Processo de Desenvolvimento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RUP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100">
                <a:latin typeface="Oswald"/>
                <a:ea typeface="Oswald"/>
                <a:cs typeface="Oswald"/>
                <a:sym typeface="Oswald"/>
              </a:rPr>
              <a:t>Modelagem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UML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69138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100">
                <a:latin typeface="Oswald"/>
                <a:ea typeface="Oswald"/>
                <a:cs typeface="Oswald"/>
                <a:sym typeface="Oswald"/>
              </a:rPr>
              <a:t>Frameworks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SpringMVC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Hibernate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3000">
                <a:solidFill>
                  <a:srgbClr val="E69138"/>
                </a:solidFill>
                <a:latin typeface="Oswald"/>
                <a:ea typeface="Oswald"/>
                <a:cs typeface="Oswald"/>
                <a:sym typeface="Oswald"/>
              </a:rPr>
              <a:t>Bootstrap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Requisitos </a:t>
            </a:r>
            <a:r>
              <a:rPr lang="pt-BR">
                <a:solidFill>
                  <a:schemeClr val="accent5"/>
                </a:solidFill>
              </a:rPr>
              <a:t>Funcionais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91450" y="246900"/>
            <a:ext cx="8247900" cy="460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[RF001] Cadastro</a:t>
            </a:r>
            <a:br>
              <a:rPr lang="pt-BR" sz="1800">
                <a:solidFill>
                  <a:schemeClr val="accent5"/>
                </a:solidFill>
              </a:rPr>
            </a:br>
            <a:r>
              <a:rPr lang="pt-BR" sz="1200">
                <a:solidFill>
                  <a:srgbClr val="FFFFFF"/>
                </a:solidFill>
              </a:rPr>
              <a:t>O sistema deve permitir o cadastro de usuários.</a:t>
            </a:r>
          </a:p>
          <a:p>
            <a:pPr lvl="0" rtl="0" algn="l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[RF002] Login</a:t>
            </a:r>
            <a:br>
              <a:rPr lang="pt-BR" sz="1800">
                <a:solidFill>
                  <a:schemeClr val="accent5"/>
                </a:solidFill>
              </a:rPr>
            </a:br>
            <a:r>
              <a:rPr lang="pt-BR" sz="1200">
                <a:solidFill>
                  <a:srgbClr val="FFFFFF"/>
                </a:solidFill>
              </a:rPr>
              <a:t>O usuário deverá estar logado no sistema para realizar a compra.</a:t>
            </a:r>
          </a:p>
          <a:p>
            <a:pPr lvl="0" rtl="0" algn="l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[RF003] Busca</a:t>
            </a:r>
            <a:br>
              <a:rPr lang="pt-BR" sz="1800">
                <a:solidFill>
                  <a:schemeClr val="accent5"/>
                </a:solidFill>
              </a:rPr>
            </a:br>
            <a:r>
              <a:rPr lang="pt-BR" sz="1200">
                <a:solidFill>
                  <a:srgbClr val="FFFFFF"/>
                </a:solidFill>
              </a:rPr>
              <a:t>O sistema deve permitir que um usuário realize buscas por tipo de serviço (cinema, teatro, shows) e palavra chave.</a:t>
            </a:r>
          </a:p>
          <a:p>
            <a:pPr lvl="0" rtl="0" algn="l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pt-BR" sz="1800">
                <a:solidFill>
                  <a:schemeClr val="accent5"/>
                </a:solidFill>
              </a:rPr>
              <a:t>[RF004] Lista de por tipo de serviço</a:t>
            </a:r>
            <a:br>
              <a:rPr lang="pt-BR" sz="1800">
                <a:solidFill>
                  <a:schemeClr val="accent5"/>
                </a:solidFill>
              </a:rPr>
            </a:br>
            <a:r>
              <a:rPr lang="pt-BR" sz="1200">
                <a:solidFill>
                  <a:srgbClr val="FFFFFF"/>
                </a:solidFill>
              </a:rPr>
              <a:t>O sistema deve permitir que um usuário liste os eventos disponíveis em uma lista por tipo de evento (cinema, teatro, shows).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