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66"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A0A482-2A94-8541-B355-FDD1D5E1C16D}">
          <p14:sldIdLst>
            <p14:sldId id="256"/>
          </p14:sldIdLst>
        </p14:section>
        <p14:section name="Untitled Section" id="{AB7FF9BF-954B-8B4A-9D95-34DD3B2511A9}">
          <p14:sldIdLst>
            <p14:sldId id="257"/>
            <p14:sldId id="266"/>
            <p14:sldId id="258"/>
            <p14:sldId id="259"/>
            <p14:sldId id="260"/>
            <p14:sldId id="261"/>
            <p14:sldId id="262"/>
            <p14:sldId id="265"/>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laura/Desktop/Data%20Analytics-GA/AN_Q4_18-master/Unit_1/Project%201_DC%20AirBnB.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laura/Desktop/Data%20Analytics-GA/AN_Q4_18-master/Unit_1/Project%201_DC%20AirBnB.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laura/Desktop/Data%20Analytics-GA/AN_Q4_18-master/Unit_1/Project%201_DC%20AirBn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Reviews Apartments-CAPITOL </a:t>
            </a:r>
            <a:r>
              <a:rPr lang="en-US" dirty="0"/>
              <a:t>HILL</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'Prompt 2_PropType'!$H$39</c:f>
              <c:strCache>
                <c:ptCount val="1"/>
                <c:pt idx="0">
                  <c:v>Apartment</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rgbClr val="FFFF00"/>
              </a:solidFill>
              <a:ln w="9525" cap="flat" cmpd="sng" algn="ctr">
                <a:solidFill>
                  <a:schemeClr val="lt1">
                    <a:alpha val="50000"/>
                  </a:schemeClr>
                </a:solidFill>
                <a:round/>
              </a:ln>
              <a:effectLst/>
            </c:spPr>
          </c:dPt>
          <c:dPt>
            <c:idx val="1"/>
            <c:invertIfNegative val="0"/>
            <c:bubble3D val="0"/>
            <c:spPr>
              <a:solidFill>
                <a:srgbClr val="92D050"/>
              </a:solidFill>
              <a:ln w="9525" cap="flat" cmpd="sng" algn="ctr">
                <a:solidFill>
                  <a:schemeClr val="lt1">
                    <a:alpha val="50000"/>
                  </a:schemeClr>
                </a:solidFill>
                <a:round/>
              </a:ln>
              <a:effectLst/>
            </c:spPr>
          </c:dPt>
          <c:dPt>
            <c:idx val="2"/>
            <c:invertIfNegative val="0"/>
            <c:bubble3D val="0"/>
            <c:spPr>
              <a:solidFill>
                <a:srgbClr val="FF0000"/>
              </a:solidFill>
              <a:ln w="9525" cap="flat" cmpd="sng" algn="ctr">
                <a:solidFill>
                  <a:schemeClr val="lt1">
                    <a:alpha val="50000"/>
                  </a:schemeClr>
                </a:solidFill>
                <a:round/>
              </a:ln>
              <a:effectLst/>
            </c:spPr>
          </c:dPt>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'Prompt 2_PropType'!$G$40:$G$42</c:f>
              <c:strCache>
                <c:ptCount val="3"/>
                <c:pt idx="0">
                  <c:v>GOOD</c:v>
                </c:pt>
                <c:pt idx="1">
                  <c:v>EXCELLENT</c:v>
                </c:pt>
                <c:pt idx="2">
                  <c:v>POOR</c:v>
                </c:pt>
              </c:strCache>
            </c:strRef>
          </c:cat>
          <c:val>
            <c:numRef>
              <c:f>'Prompt 2_PropType'!$H$40:$H$42</c:f>
              <c:numCache>
                <c:formatCode>0.00%</c:formatCode>
                <c:ptCount val="3"/>
                <c:pt idx="0">
                  <c:v>0.495867768595041</c:v>
                </c:pt>
                <c:pt idx="1">
                  <c:v>0.487603305785124</c:v>
                </c:pt>
                <c:pt idx="2">
                  <c:v>0.0165289256198347</c:v>
                </c:pt>
              </c:numCache>
            </c:numRef>
          </c:val>
        </c:ser>
        <c:dLbls>
          <c:dLblPos val="inEnd"/>
          <c:showLegendKey val="0"/>
          <c:showVal val="1"/>
          <c:showCatName val="0"/>
          <c:showSerName val="0"/>
          <c:showPercent val="0"/>
          <c:showBubbleSize val="0"/>
        </c:dLbls>
        <c:gapWidth val="65"/>
        <c:axId val="-2121694480"/>
        <c:axId val="-2017813952"/>
      </c:barChart>
      <c:catAx>
        <c:axId val="-21216944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17813952"/>
        <c:crosses val="autoZero"/>
        <c:auto val="1"/>
        <c:lblAlgn val="ctr"/>
        <c:lblOffset val="100"/>
        <c:noMultiLvlLbl val="0"/>
      </c:catAx>
      <c:valAx>
        <c:axId val="-201781395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2169448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2857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Reviews Apartments-DUPONT </a:t>
            </a:r>
            <a:r>
              <a:rPr lang="en-US" dirty="0"/>
              <a:t>CIRCLE</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'Prompt 2_PropType'!$M$39</c:f>
              <c:strCache>
                <c:ptCount val="1"/>
                <c:pt idx="0">
                  <c:v>Apartment</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rgbClr val="FFFF00"/>
              </a:solidFill>
              <a:ln w="9525" cap="flat" cmpd="sng" algn="ctr">
                <a:solidFill>
                  <a:schemeClr val="lt1">
                    <a:alpha val="50000"/>
                  </a:schemeClr>
                </a:solidFill>
                <a:round/>
              </a:ln>
              <a:effectLst/>
            </c:spPr>
          </c:dPt>
          <c:dPt>
            <c:idx val="1"/>
            <c:invertIfNegative val="0"/>
            <c:bubble3D val="0"/>
            <c:spPr>
              <a:solidFill>
                <a:srgbClr val="92D050"/>
              </a:solidFill>
              <a:ln w="9525" cap="flat" cmpd="sng" algn="ctr">
                <a:solidFill>
                  <a:schemeClr val="lt1">
                    <a:alpha val="50000"/>
                  </a:schemeClr>
                </a:solidFill>
                <a:round/>
              </a:ln>
              <a:effectLst/>
            </c:spPr>
          </c:dPt>
          <c:dPt>
            <c:idx val="2"/>
            <c:invertIfNegative val="0"/>
            <c:bubble3D val="0"/>
            <c:spPr>
              <a:solidFill>
                <a:srgbClr val="FF0000"/>
              </a:solidFill>
              <a:ln w="9525" cap="flat" cmpd="sng" algn="ctr">
                <a:solidFill>
                  <a:schemeClr val="lt1">
                    <a:alpha val="50000"/>
                  </a:schemeClr>
                </a:solidFill>
                <a:round/>
              </a:ln>
              <a:effectLst/>
            </c:spPr>
          </c:dPt>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'Prompt 2_PropType'!$L$40:$L$42</c:f>
              <c:strCache>
                <c:ptCount val="3"/>
                <c:pt idx="0">
                  <c:v>GOOD</c:v>
                </c:pt>
                <c:pt idx="1">
                  <c:v>EXCELLENT</c:v>
                </c:pt>
                <c:pt idx="2">
                  <c:v>POOR</c:v>
                </c:pt>
              </c:strCache>
            </c:strRef>
          </c:cat>
          <c:val>
            <c:numRef>
              <c:f>'Prompt 2_PropType'!$M$40:$M$42</c:f>
              <c:numCache>
                <c:formatCode>0.00%</c:formatCode>
                <c:ptCount val="3"/>
                <c:pt idx="0">
                  <c:v>0.556451612903226</c:v>
                </c:pt>
                <c:pt idx="1">
                  <c:v>0.435483870967742</c:v>
                </c:pt>
                <c:pt idx="2">
                  <c:v>0.00806451612903226</c:v>
                </c:pt>
              </c:numCache>
            </c:numRef>
          </c:val>
        </c:ser>
        <c:dLbls>
          <c:dLblPos val="inEnd"/>
          <c:showLegendKey val="0"/>
          <c:showVal val="1"/>
          <c:showCatName val="0"/>
          <c:showSerName val="0"/>
          <c:showPercent val="0"/>
          <c:showBubbleSize val="0"/>
        </c:dLbls>
        <c:gapWidth val="65"/>
        <c:axId val="2137028144"/>
        <c:axId val="-2018798816"/>
      </c:barChart>
      <c:catAx>
        <c:axId val="21370281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18798816"/>
        <c:crosses val="autoZero"/>
        <c:auto val="1"/>
        <c:lblAlgn val="ctr"/>
        <c:lblOffset val="100"/>
        <c:noMultiLvlLbl val="0"/>
      </c:catAx>
      <c:valAx>
        <c:axId val="-201879881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13702814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2857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Average</a:t>
            </a:r>
            <a:r>
              <a:rPr lang="en-US" baseline="0" dirty="0"/>
              <a:t> </a:t>
            </a:r>
            <a:r>
              <a:rPr lang="en-US" dirty="0"/>
              <a:t>Revenue by </a:t>
            </a:r>
            <a:r>
              <a:rPr lang="en-US" dirty="0" err="1"/>
              <a:t>Prop.Type</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Unicorn!$H$37</c:f>
              <c:strCache>
                <c:ptCount val="1"/>
                <c:pt idx="0">
                  <c:v>Average of A_Est_Total_Revenue</c:v>
                </c:pt>
              </c:strCache>
            </c:strRef>
          </c:tx>
          <c:spPr>
            <a:solidFill>
              <a:schemeClr val="bg2"/>
            </a:solidFill>
            <a:ln>
              <a:noFill/>
            </a:ln>
            <a:effectLst>
              <a:outerShdw blurRad="57150" dist="19050" dir="5400000" algn="ctr" rotWithShape="0">
                <a:srgbClr val="000000">
                  <a:alpha val="63000"/>
                </a:srgbClr>
              </a:outerShdw>
            </a:effectLst>
          </c:spPr>
          <c:invertIfNegative val="0"/>
          <c:dLbls>
            <c:dLbl>
              <c:idx val="1"/>
              <c:spPr>
                <a:solidFill>
                  <a:srgbClr val="92D05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Unicorn!$G$38:$G$44</c:f>
              <c:strCache>
                <c:ptCount val="7"/>
                <c:pt idx="0">
                  <c:v>Cabin</c:v>
                </c:pt>
                <c:pt idx="1">
                  <c:v>Apartment</c:v>
                </c:pt>
                <c:pt idx="2">
                  <c:v>House</c:v>
                </c:pt>
                <c:pt idx="3">
                  <c:v>Loft</c:v>
                </c:pt>
                <c:pt idx="4">
                  <c:v>Townhouse</c:v>
                </c:pt>
                <c:pt idx="5">
                  <c:v>Bed &amp; Breakfast</c:v>
                </c:pt>
                <c:pt idx="6">
                  <c:v>Condominium</c:v>
                </c:pt>
              </c:strCache>
            </c:strRef>
          </c:cat>
          <c:val>
            <c:numRef>
              <c:f>Unicorn!$H$38:$H$44</c:f>
              <c:numCache>
                <c:formatCode>#,###.0,\K</c:formatCode>
                <c:ptCount val="7"/>
                <c:pt idx="0">
                  <c:v>99880.0</c:v>
                </c:pt>
                <c:pt idx="1">
                  <c:v>17987.42666666667</c:v>
                </c:pt>
                <c:pt idx="2">
                  <c:v>17711.11666666665</c:v>
                </c:pt>
                <c:pt idx="3">
                  <c:v>10980.0</c:v>
                </c:pt>
                <c:pt idx="4">
                  <c:v>5971.0</c:v>
                </c:pt>
                <c:pt idx="5">
                  <c:v>2590.0</c:v>
                </c:pt>
                <c:pt idx="6">
                  <c:v>1725.0</c:v>
                </c:pt>
              </c:numCache>
            </c:numRef>
          </c:val>
        </c:ser>
        <c:dLbls>
          <c:dLblPos val="inEnd"/>
          <c:showLegendKey val="0"/>
          <c:showVal val="1"/>
          <c:showCatName val="0"/>
          <c:showSerName val="0"/>
          <c:showPercent val="0"/>
          <c:showBubbleSize val="0"/>
        </c:dLbls>
        <c:gapWidth val="100"/>
        <c:overlap val="-24"/>
        <c:axId val="-2068755904"/>
        <c:axId val="-2121034960"/>
      </c:barChart>
      <c:catAx>
        <c:axId val="-20687559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034960"/>
        <c:crosses val="autoZero"/>
        <c:auto val="1"/>
        <c:lblAlgn val="ctr"/>
        <c:lblOffset val="100"/>
        <c:noMultiLvlLbl val="0"/>
      </c:catAx>
      <c:valAx>
        <c:axId val="-2121034960"/>
        <c:scaling>
          <c:orientation val="minMax"/>
        </c:scaling>
        <c:delete val="0"/>
        <c:axPos val="l"/>
        <c:majorGridlines>
          <c:spPr>
            <a:ln w="9525" cap="flat" cmpd="sng" algn="ctr">
              <a:solidFill>
                <a:schemeClr val="tx1">
                  <a:lumMod val="15000"/>
                  <a:lumOff val="85000"/>
                </a:schemeClr>
              </a:solidFill>
              <a:round/>
            </a:ln>
            <a:effectLst/>
          </c:spPr>
        </c:majorGridlines>
        <c:numFmt formatCode="#,###.0,\K"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755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435B1-3ED6-BC46-BE70-EF7EA1C802E5}"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5928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435B1-3ED6-BC46-BE70-EF7EA1C802E5}"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46468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435B1-3ED6-BC46-BE70-EF7EA1C802E5}"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428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435B1-3ED6-BC46-BE70-EF7EA1C802E5}"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4100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435B1-3ED6-BC46-BE70-EF7EA1C802E5}"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90273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435B1-3ED6-BC46-BE70-EF7EA1C802E5}"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12740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435B1-3ED6-BC46-BE70-EF7EA1C802E5}" type="datetimeFigureOut">
              <a:rPr lang="en-US" smtClean="0"/>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99497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435B1-3ED6-BC46-BE70-EF7EA1C802E5}" type="datetimeFigureOut">
              <a:rPr lang="en-US" smtClean="0"/>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4000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435B1-3ED6-BC46-BE70-EF7EA1C802E5}" type="datetimeFigureOut">
              <a:rPr lang="en-US" smtClean="0"/>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53206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435B1-3ED6-BC46-BE70-EF7EA1C802E5}"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04999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435B1-3ED6-BC46-BE70-EF7EA1C802E5}"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BB124-76C0-DF48-9979-EF42154FBB3C}" type="slidenum">
              <a:rPr lang="en-US" smtClean="0"/>
              <a:t>‹#›</a:t>
            </a:fld>
            <a:endParaRPr lang="en-US"/>
          </a:p>
        </p:txBody>
      </p:sp>
    </p:spTree>
    <p:extLst>
      <p:ext uri="{BB962C8B-B14F-4D97-AF65-F5344CB8AC3E}">
        <p14:creationId xmlns:p14="http://schemas.microsoft.com/office/powerpoint/2010/main" val="1433829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35B1-3ED6-BC46-BE70-EF7EA1C802E5}" type="datetimeFigureOut">
              <a:rPr lang="en-US" smtClean="0"/>
              <a:t>11/5/18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BB124-76C0-DF48-9979-EF42154FBB3C}" type="slidenum">
              <a:rPr lang="en-US" smtClean="0"/>
              <a:t>‹#›</a:t>
            </a:fld>
            <a:endParaRPr lang="en-US"/>
          </a:p>
        </p:txBody>
      </p:sp>
    </p:spTree>
    <p:extLst>
      <p:ext uri="{BB962C8B-B14F-4D97-AF65-F5344CB8AC3E}">
        <p14:creationId xmlns:p14="http://schemas.microsoft.com/office/powerpoint/2010/main" val="15172733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jpeg"/><Relationship Id="rId5" Type="http://schemas.openxmlformats.org/officeDocument/2006/relationships/chart" Target="../charts/chart1.xml"/><Relationship Id="rId6"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4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608082" y="3736428"/>
            <a:ext cx="7772400" cy="337688"/>
          </a:xfrm>
        </p:spPr>
        <p:txBody>
          <a:bodyPr>
            <a:normAutofit fontScale="90000"/>
          </a:bodyPr>
          <a:lstStyle/>
          <a:p>
            <a:r>
              <a:rPr lang="en-US" b="1" dirty="0" smtClean="0">
                <a:ln/>
                <a:effectLst>
                  <a:outerShdw blurRad="38100" dist="19050" dir="2700000" algn="tl" rotWithShape="0">
                    <a:schemeClr val="dk1">
                      <a:lumMod val="50000"/>
                      <a:alpha val="40000"/>
                    </a:schemeClr>
                  </a:outerShdw>
                </a:effectLst>
              </a:rPr>
              <a:t>Investment Project</a:t>
            </a:r>
            <a:endParaRPr lang="en-US" b="1" dirty="0">
              <a:ln/>
              <a:effectLst>
                <a:outerShdw blurRad="38100" dist="19050" dir="2700000" algn="tl" rotWithShape="0">
                  <a:schemeClr val="dk1">
                    <a:lumMod val="50000"/>
                    <a:alpha val="40000"/>
                  </a:schemeClr>
                </a:outerShdw>
              </a:effectLst>
            </a:endParaRPr>
          </a:p>
        </p:txBody>
      </p:sp>
      <p:sp>
        <p:nvSpPr>
          <p:cNvPr id="3" name="Subtitle 2"/>
          <p:cNvSpPr>
            <a:spLocks noGrp="1"/>
          </p:cNvSpPr>
          <p:nvPr>
            <p:ph type="subTitle" idx="1"/>
          </p:nvPr>
        </p:nvSpPr>
        <p:spPr>
          <a:xfrm>
            <a:off x="9651125" y="6520313"/>
            <a:ext cx="3200400" cy="337687"/>
          </a:xfrm>
        </p:spPr>
        <p:txBody>
          <a:bodyPr>
            <a:normAutofit fontScale="92500" lnSpcReduction="20000"/>
          </a:bodyPr>
          <a:lstStyle/>
          <a:p>
            <a:pPr algn="ctr"/>
            <a:r>
              <a:rPr lang="en-US" dirty="0" smtClean="0"/>
              <a:t> </a:t>
            </a:r>
            <a:r>
              <a:rPr lang="en-US" b="1" dirty="0" smtClean="0"/>
              <a:t>Laura </a:t>
            </a:r>
            <a:r>
              <a:rPr lang="en-US" b="1" dirty="0" err="1" smtClean="0"/>
              <a:t>Campero</a:t>
            </a:r>
            <a:endParaRPr lang="en-US" b="1"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628" y="4074116"/>
            <a:ext cx="3810000" cy="2133600"/>
          </a:xfrm>
          <a:prstGeom prst="rect">
            <a:avLst/>
          </a:prstGeom>
          <a:ln w="28575">
            <a:solidFill>
              <a:schemeClr val="tx1"/>
            </a:solidFill>
          </a:ln>
        </p:spPr>
      </p:pic>
    </p:spTree>
    <p:extLst>
      <p:ext uri="{BB962C8B-B14F-4D97-AF65-F5344CB8AC3E}">
        <p14:creationId xmlns:p14="http://schemas.microsoft.com/office/powerpoint/2010/main" val="10756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1: Data Cleaning Steps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4249678"/>
              </p:ext>
            </p:extLst>
          </p:nvPr>
        </p:nvGraphicFramePr>
        <p:xfrm>
          <a:off x="838200" y="1690688"/>
          <a:ext cx="8547100" cy="292100"/>
        </p:xfrm>
        <a:graphic>
          <a:graphicData uri="http://schemas.openxmlformats.org/drawingml/2006/table">
            <a:tbl>
              <a:tblPr/>
              <a:tblGrid>
                <a:gridCol w="8547100"/>
              </a:tblGrid>
              <a:tr h="292100">
                <a:tc>
                  <a:txBody>
                    <a:bodyPr/>
                    <a:lstStyle/>
                    <a:p>
                      <a:pPr algn="l" fontAlgn="b"/>
                      <a:r>
                        <a:rPr lang="en-US" sz="1200" b="1" i="0" u="none" strike="noStrike" dirty="0">
                          <a:solidFill>
                            <a:srgbClr val="000000"/>
                          </a:solidFill>
                          <a:effectLst/>
                          <a:latin typeface="Arial" charset="0"/>
                        </a:rPr>
                        <a:t>1) </a:t>
                      </a:r>
                      <a:r>
                        <a:rPr lang="en-US" sz="1200" b="1" i="0" u="none" strike="noStrike" dirty="0" smtClean="0">
                          <a:solidFill>
                            <a:srgbClr val="000000"/>
                          </a:solidFill>
                          <a:effectLst/>
                          <a:latin typeface="Arial" charset="0"/>
                        </a:rPr>
                        <a:t>The </a:t>
                      </a:r>
                      <a:r>
                        <a:rPr lang="en-US" sz="1200" b="1" i="0" u="none" strike="noStrike" dirty="0">
                          <a:solidFill>
                            <a:srgbClr val="000000"/>
                          </a:solidFill>
                          <a:effectLst/>
                          <a:latin typeface="Arial" charset="0"/>
                        </a:rPr>
                        <a:t>rows with no </a:t>
                      </a:r>
                      <a:r>
                        <a:rPr lang="en-US" sz="1200" b="1" i="0" u="none" strike="noStrike" dirty="0" smtClean="0">
                          <a:solidFill>
                            <a:srgbClr val="000000"/>
                          </a:solidFill>
                          <a:effectLst/>
                          <a:latin typeface="Arial" charset="0"/>
                        </a:rPr>
                        <a:t>reviews were removed</a:t>
                      </a:r>
                      <a:endParaRPr lang="en-US" sz="1200" b="1" i="0" u="none" strike="noStrike" dirty="0">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40949476"/>
              </p:ext>
            </p:extLst>
          </p:nvPr>
        </p:nvGraphicFramePr>
        <p:xfrm>
          <a:off x="838200" y="2358738"/>
          <a:ext cx="8547100" cy="584200"/>
        </p:xfrm>
        <a:graphic>
          <a:graphicData uri="http://schemas.openxmlformats.org/drawingml/2006/table">
            <a:tbl>
              <a:tblPr/>
              <a:tblGrid>
                <a:gridCol w="8547100"/>
              </a:tblGrid>
              <a:tr h="292100">
                <a:tc>
                  <a:txBody>
                    <a:bodyPr/>
                    <a:lstStyle/>
                    <a:p>
                      <a:pPr algn="l" fontAlgn="b"/>
                      <a:r>
                        <a:rPr lang="en-US" sz="1200" b="1" i="0" u="none" strike="noStrike" dirty="0">
                          <a:solidFill>
                            <a:schemeClr val="tx1"/>
                          </a:solidFill>
                          <a:effectLst/>
                          <a:latin typeface="Arial" charset="0"/>
                        </a:rPr>
                        <a:t>(*) </a:t>
                      </a:r>
                      <a:r>
                        <a:rPr lang="en-US" sz="1200" b="1" i="0" u="none" strike="noStrike" dirty="0" smtClean="0">
                          <a:solidFill>
                            <a:schemeClr val="tx1"/>
                          </a:solidFill>
                          <a:effectLst/>
                          <a:latin typeface="Arial" charset="0"/>
                        </a:rPr>
                        <a:t>Extra </a:t>
                      </a:r>
                      <a:r>
                        <a:rPr lang="en-US" sz="1200" b="1" i="0" u="none" strike="noStrike" dirty="0">
                          <a:solidFill>
                            <a:schemeClr val="tx1"/>
                          </a:solidFill>
                          <a:effectLst/>
                          <a:latin typeface="Arial" charset="0"/>
                        </a:rPr>
                        <a:t>columns not used for </a:t>
                      </a:r>
                      <a:r>
                        <a:rPr lang="en-US" sz="1200" b="1" i="0" u="none" strike="noStrike" dirty="0" smtClean="0">
                          <a:solidFill>
                            <a:schemeClr val="tx1"/>
                          </a:solidFill>
                          <a:effectLst/>
                          <a:latin typeface="Arial" charset="0"/>
                        </a:rPr>
                        <a:t>analysis were removed</a:t>
                      </a:r>
                      <a:endParaRPr lang="en-US" sz="1200" b="1" i="0" u="none" strike="noStrike" dirty="0">
                        <a:solidFill>
                          <a:schemeClr val="tx1"/>
                        </a:solidFill>
                        <a:effectLst/>
                        <a:latin typeface="Arial" charset="0"/>
                      </a:endParaRPr>
                    </a:p>
                  </a:txBody>
                  <a:tcPr marL="0" marR="0" marT="0" marB="0" anchor="b">
                    <a:lnL>
                      <a:noFill/>
                    </a:lnL>
                    <a:lnR>
                      <a:noFill/>
                    </a:lnR>
                    <a:lnT>
                      <a:noFill/>
                    </a:lnT>
                    <a:lnB>
                      <a:noFill/>
                    </a:lnB>
                    <a:solidFill>
                      <a:srgbClr val="FFFF00"/>
                    </a:solidFill>
                  </a:tcPr>
                </a:tc>
              </a:tr>
              <a:tr h="292100">
                <a:tc>
                  <a:txBody>
                    <a:bodyPr/>
                    <a:lstStyle/>
                    <a:p>
                      <a:pPr algn="l" fontAlgn="b"/>
                      <a:r>
                        <a:rPr lang="en-US" sz="1200" b="1" i="0" u="none" strike="noStrike" dirty="0">
                          <a:solidFill>
                            <a:srgbClr val="000000"/>
                          </a:solidFill>
                          <a:effectLst/>
                          <a:latin typeface="Arial" charset="0"/>
                        </a:rPr>
                        <a:t>a)columns removed that contains </a:t>
                      </a:r>
                      <a:r>
                        <a:rPr lang="en-US" sz="1200" b="1" i="0" u="none" strike="noStrike" dirty="0" smtClean="0">
                          <a:solidFill>
                            <a:srgbClr val="000000"/>
                          </a:solidFill>
                          <a:effectLst/>
                          <a:latin typeface="Arial" charset="0"/>
                        </a:rPr>
                        <a:t>Boolean </a:t>
                      </a:r>
                      <a:r>
                        <a:rPr lang="en-US" sz="1200" b="1" i="0" u="none" strike="noStrike" dirty="0">
                          <a:solidFill>
                            <a:srgbClr val="000000"/>
                          </a:solidFill>
                          <a:effectLst/>
                          <a:latin typeface="Arial" charset="0"/>
                        </a:rPr>
                        <a:t>values (t-f) such as</a:t>
                      </a:r>
                    </a:p>
                  </a:txBody>
                  <a:tcPr marL="0" marR="0" marT="0" marB="0" anchor="b">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739892"/>
              </p:ext>
            </p:extLst>
          </p:nvPr>
        </p:nvGraphicFramePr>
        <p:xfrm>
          <a:off x="838200" y="3308351"/>
          <a:ext cx="8547100" cy="292100"/>
        </p:xfrm>
        <a:graphic>
          <a:graphicData uri="http://schemas.openxmlformats.org/drawingml/2006/table">
            <a:tbl>
              <a:tblPr/>
              <a:tblGrid>
                <a:gridCol w="8547100"/>
              </a:tblGrid>
              <a:tr h="292100">
                <a:tc>
                  <a:txBody>
                    <a:bodyPr/>
                    <a:lstStyle/>
                    <a:p>
                      <a:pPr algn="l" fontAlgn="b"/>
                      <a:r>
                        <a:rPr lang="en-US" sz="1200" b="1" i="0" u="none" strike="noStrike" dirty="0">
                          <a:solidFill>
                            <a:srgbClr val="000000"/>
                          </a:solidFill>
                          <a:effectLst/>
                          <a:latin typeface="Arial" charset="0"/>
                        </a:rPr>
                        <a:t>b) Removed columns with descriptive data not useful for making comparisons such as</a:t>
                      </a:r>
                    </a:p>
                  </a:txBody>
                  <a:tcPr marL="0" marR="0" marT="0" marB="0" anchor="b">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8296663"/>
              </p:ext>
            </p:extLst>
          </p:nvPr>
        </p:nvGraphicFramePr>
        <p:xfrm>
          <a:off x="838200" y="3819814"/>
          <a:ext cx="8547100" cy="292100"/>
        </p:xfrm>
        <a:graphic>
          <a:graphicData uri="http://schemas.openxmlformats.org/drawingml/2006/table">
            <a:tbl>
              <a:tblPr/>
              <a:tblGrid>
                <a:gridCol w="8547100"/>
              </a:tblGrid>
              <a:tr h="292100">
                <a:tc>
                  <a:txBody>
                    <a:bodyPr/>
                    <a:lstStyle/>
                    <a:p>
                      <a:pPr algn="l" fontAlgn="b"/>
                      <a:r>
                        <a:rPr lang="en-US" sz="1200" b="1" i="0" u="none" strike="noStrike" dirty="0">
                          <a:solidFill>
                            <a:srgbClr val="000000"/>
                          </a:solidFill>
                          <a:effectLst/>
                          <a:latin typeface="Arial" charset="0"/>
                        </a:rPr>
                        <a:t>c) Remove columns with no data such as</a:t>
                      </a:r>
                    </a:p>
                  </a:txBody>
                  <a:tcPr marL="0" marR="0" marT="0" marB="0" anchor="b">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29092008"/>
              </p:ext>
            </p:extLst>
          </p:nvPr>
        </p:nvGraphicFramePr>
        <p:xfrm>
          <a:off x="838200" y="4349174"/>
          <a:ext cx="8547100" cy="292100"/>
        </p:xfrm>
        <a:graphic>
          <a:graphicData uri="http://schemas.openxmlformats.org/drawingml/2006/table">
            <a:tbl>
              <a:tblPr/>
              <a:tblGrid>
                <a:gridCol w="8547100"/>
              </a:tblGrid>
              <a:tr h="292100">
                <a:tc>
                  <a:txBody>
                    <a:bodyPr/>
                    <a:lstStyle/>
                    <a:p>
                      <a:pPr algn="l" fontAlgn="b"/>
                      <a:r>
                        <a:rPr lang="en-US" sz="1200" b="1" i="0" u="none" strike="noStrike" dirty="0">
                          <a:solidFill>
                            <a:srgbClr val="000000"/>
                          </a:solidFill>
                          <a:effectLst/>
                          <a:latin typeface="Arial" charset="0"/>
                        </a:rPr>
                        <a:t>3) </a:t>
                      </a:r>
                      <a:r>
                        <a:rPr lang="en-US" sz="1200" b="1" i="0" u="none" strike="noStrike" dirty="0" err="1">
                          <a:solidFill>
                            <a:srgbClr val="000000"/>
                          </a:solidFill>
                          <a:effectLst/>
                          <a:latin typeface="Arial" charset="0"/>
                        </a:rPr>
                        <a:t>Standarize</a:t>
                      </a:r>
                      <a:r>
                        <a:rPr lang="en-US" sz="1200" b="1" i="0" u="none" strike="noStrike" dirty="0">
                          <a:solidFill>
                            <a:srgbClr val="000000"/>
                          </a:solidFill>
                          <a:effectLst/>
                          <a:latin typeface="Arial" charset="0"/>
                        </a:rPr>
                        <a:t> the entry of "State", "City", and "Neighborhood"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5397537"/>
              </p:ext>
            </p:extLst>
          </p:nvPr>
        </p:nvGraphicFramePr>
        <p:xfrm>
          <a:off x="838200" y="4878534"/>
          <a:ext cx="8547100" cy="292100"/>
        </p:xfrm>
        <a:graphic>
          <a:graphicData uri="http://schemas.openxmlformats.org/drawingml/2006/table">
            <a:tbl>
              <a:tblPr/>
              <a:tblGrid>
                <a:gridCol w="8547100"/>
              </a:tblGrid>
              <a:tr h="292100">
                <a:tc>
                  <a:txBody>
                    <a:bodyPr/>
                    <a:lstStyle/>
                    <a:p>
                      <a:pPr algn="l" fontAlgn="b"/>
                      <a:r>
                        <a:rPr lang="en-US" sz="1200" b="1" i="0" u="none" strike="noStrike" dirty="0">
                          <a:solidFill>
                            <a:srgbClr val="000000"/>
                          </a:solidFill>
                          <a:effectLst/>
                          <a:latin typeface="Arial" charset="0"/>
                        </a:rPr>
                        <a:t>(*) Tables Name Index</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7119311"/>
              </p:ext>
            </p:extLst>
          </p:nvPr>
        </p:nvGraphicFramePr>
        <p:xfrm>
          <a:off x="838200" y="5385959"/>
          <a:ext cx="8547100" cy="876300"/>
        </p:xfrm>
        <a:graphic>
          <a:graphicData uri="http://schemas.openxmlformats.org/drawingml/2006/table">
            <a:tbl>
              <a:tblPr/>
              <a:tblGrid>
                <a:gridCol w="8547100"/>
              </a:tblGrid>
              <a:tr h="292100">
                <a:tc>
                  <a:txBody>
                    <a:bodyPr/>
                    <a:lstStyle/>
                    <a:p>
                      <a:pPr algn="l" fontAlgn="b"/>
                      <a:r>
                        <a:rPr lang="en-US" sz="1200" b="1" i="0" u="none" strike="noStrike">
                          <a:solidFill>
                            <a:srgbClr val="000000"/>
                          </a:solidFill>
                          <a:effectLst/>
                          <a:latin typeface="Arial" charset="0"/>
                        </a:rPr>
                        <a:t>Raw Data_ Table : Contains all raw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92100">
                <a:tc>
                  <a:txBody>
                    <a:bodyPr/>
                    <a:lstStyle/>
                    <a:p>
                      <a:pPr algn="l" fontAlgn="b"/>
                      <a:r>
                        <a:rPr lang="en-US" sz="1200" b="1" i="0" u="none" strike="noStrike">
                          <a:solidFill>
                            <a:srgbClr val="000000"/>
                          </a:solidFill>
                          <a:effectLst/>
                          <a:latin typeface="Arial" charset="0"/>
                        </a:rPr>
                        <a:t>Data Cleaned : Contains all data after applying cleaning steps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r h="292100">
                <a:tc>
                  <a:txBody>
                    <a:bodyPr/>
                    <a:lstStyle/>
                    <a:p>
                      <a:pPr algn="l" fontAlgn="b"/>
                      <a:r>
                        <a:rPr lang="en-US" sz="1200" b="1" i="0" u="none" strike="noStrike" dirty="0">
                          <a:solidFill>
                            <a:srgbClr val="000000"/>
                          </a:solidFill>
                          <a:effectLst/>
                          <a:latin typeface="Arial" charset="0"/>
                        </a:rPr>
                        <a:t>Reviews Table: Contains only </a:t>
                      </a:r>
                      <a:r>
                        <a:rPr lang="en-US" sz="1200" b="1" i="0" u="none" strike="noStrike" dirty="0" err="1">
                          <a:solidFill>
                            <a:srgbClr val="000000"/>
                          </a:solidFill>
                          <a:effectLst/>
                          <a:latin typeface="Arial" charset="0"/>
                        </a:rPr>
                        <a:t>listenings</a:t>
                      </a:r>
                      <a:r>
                        <a:rPr lang="en-US" sz="1200" b="1" i="0" u="none" strike="noStrike" dirty="0">
                          <a:solidFill>
                            <a:srgbClr val="000000"/>
                          </a:solidFill>
                          <a:effectLst/>
                          <a:latin typeface="Arial" charset="0"/>
                        </a:rPr>
                        <a:t> with reviews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r>
            </a:tbl>
          </a:graphicData>
        </a:graphic>
      </p:graphicFrame>
    </p:spTree>
    <p:extLst>
      <p:ext uri="{BB962C8B-B14F-4D97-AF65-F5344CB8AC3E}">
        <p14:creationId xmlns:p14="http://schemas.microsoft.com/office/powerpoint/2010/main" val="186834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2</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t>Reviews Bucket</a:t>
            </a:r>
          </a:p>
          <a:p>
            <a:endParaRPr lang="en-US" dirty="0" smtClean="0"/>
          </a:p>
          <a:p>
            <a:endParaRPr lang="en-US" dirty="0"/>
          </a:p>
          <a:p>
            <a:endParaRPr lang="en-US" dirty="0" smtClean="0"/>
          </a:p>
          <a:p>
            <a:r>
              <a:rPr lang="en-US" sz="2400" dirty="0" smtClean="0"/>
              <a:t>Total Revenue Calculation</a:t>
            </a:r>
          </a:p>
          <a:p>
            <a:pPr lvl="2"/>
            <a:r>
              <a:rPr lang="en-US" dirty="0" smtClean="0"/>
              <a:t>Number </a:t>
            </a:r>
            <a:r>
              <a:rPr lang="en-US" dirty="0"/>
              <a:t>of </a:t>
            </a:r>
            <a:r>
              <a:rPr lang="en-US" dirty="0" smtClean="0"/>
              <a:t>Stays: </a:t>
            </a:r>
            <a:r>
              <a:rPr lang="en-US" dirty="0" err="1" smtClean="0"/>
              <a:t>number_of_reviews</a:t>
            </a:r>
            <a:r>
              <a:rPr lang="en-US" dirty="0" smtClean="0"/>
              <a:t>*2</a:t>
            </a:r>
          </a:p>
          <a:p>
            <a:pPr lvl="2"/>
            <a:r>
              <a:rPr lang="en-US" dirty="0" smtClean="0"/>
              <a:t>Daily Revenue: </a:t>
            </a:r>
          </a:p>
          <a:p>
            <a:pPr lvl="3"/>
            <a:r>
              <a:rPr lang="en-US" dirty="0" smtClean="0"/>
              <a:t>Price </a:t>
            </a:r>
          </a:p>
          <a:p>
            <a:pPr lvl="3"/>
            <a:r>
              <a:rPr lang="en-US" dirty="0" smtClean="0"/>
              <a:t>Price + Add. Price when  guest included &gt; 1 and Accommodates &gt; 1 </a:t>
            </a:r>
          </a:p>
          <a:p>
            <a:pPr lvl="2"/>
            <a:r>
              <a:rPr lang="en-US" dirty="0" smtClean="0"/>
              <a:t>Revenue per </a:t>
            </a:r>
            <a:r>
              <a:rPr lang="en-US" dirty="0"/>
              <a:t>booking: </a:t>
            </a:r>
            <a:r>
              <a:rPr lang="en-US" dirty="0" err="1"/>
              <a:t>Estimated_Daily</a:t>
            </a:r>
            <a:r>
              <a:rPr lang="en-US" dirty="0"/>
              <a:t> </a:t>
            </a:r>
            <a:r>
              <a:rPr lang="en-US" dirty="0" smtClean="0"/>
              <a:t>Revenue*</a:t>
            </a:r>
            <a:r>
              <a:rPr lang="en-US" dirty="0" err="1" smtClean="0"/>
              <a:t>minimum_nights</a:t>
            </a:r>
            <a:endParaRPr lang="en-US" dirty="0" smtClean="0"/>
          </a:p>
          <a:p>
            <a:pPr lvl="2"/>
            <a:r>
              <a:rPr lang="en-US" b="1" dirty="0" smtClean="0"/>
              <a:t>Total Revenue: </a:t>
            </a:r>
            <a:r>
              <a:rPr lang="en-US" dirty="0"/>
              <a:t>Revenue per </a:t>
            </a:r>
            <a:r>
              <a:rPr lang="en-US" dirty="0" smtClean="0"/>
              <a:t>booking * </a:t>
            </a:r>
            <a:r>
              <a:rPr lang="en-US" dirty="0" err="1" smtClean="0"/>
              <a:t>Num</a:t>
            </a:r>
            <a:r>
              <a:rPr lang="en-US" dirty="0" smtClean="0"/>
              <a:t> of Stays</a:t>
            </a:r>
            <a:endParaRPr lang="en-US" dirty="0"/>
          </a:p>
          <a:p>
            <a:pPr lvl="2"/>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2104991553"/>
              </p:ext>
            </p:extLst>
          </p:nvPr>
        </p:nvGraphicFramePr>
        <p:xfrm>
          <a:off x="965200" y="2424546"/>
          <a:ext cx="5130800" cy="762000"/>
        </p:xfrm>
        <a:graphic>
          <a:graphicData uri="http://schemas.openxmlformats.org/drawingml/2006/table">
            <a:tbl>
              <a:tblPr/>
              <a:tblGrid>
                <a:gridCol w="3938700"/>
                <a:gridCol w="1192100"/>
              </a:tblGrid>
              <a:tr h="190500">
                <a:tc>
                  <a:txBody>
                    <a:bodyPr/>
                    <a:lstStyle/>
                    <a:p>
                      <a:pPr algn="l" fontAlgn="ctr"/>
                      <a:r>
                        <a:rPr lang="en-US" sz="1100" b="1" i="0" u="none" strike="noStrike" dirty="0" smtClean="0">
                          <a:solidFill>
                            <a:srgbClr val="FFFFFF"/>
                          </a:solidFill>
                          <a:effectLst/>
                          <a:latin typeface="Arial" charset="0"/>
                        </a:rPr>
                        <a:t>Bucket</a:t>
                      </a:r>
                      <a:endParaRPr lang="en-US" sz="1100" b="1" i="0" u="none" strike="noStrike" dirty="0">
                        <a:solidFill>
                          <a:srgbClr val="FFFFFF"/>
                        </a:solidFill>
                        <a:effectLst/>
                        <a:latin typeface="Arial" charset="0"/>
                      </a:endParaRPr>
                    </a:p>
                  </a:txBody>
                  <a:tcPr marL="91440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000" b="1" i="0" u="none" strike="noStrike">
                          <a:solidFill>
                            <a:srgbClr val="FFFFFF"/>
                          </a:solidFill>
                          <a:effectLst/>
                          <a:latin typeface="Arial" charset="0"/>
                        </a:rPr>
                        <a:t>Raiting</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90500">
                <a:tc>
                  <a:txBody>
                    <a:bodyPr/>
                    <a:lstStyle/>
                    <a:p>
                      <a:pPr algn="l" fontAlgn="ctr"/>
                      <a:r>
                        <a:rPr lang="mr-IN" sz="1100" b="1" i="0" u="none" strike="noStrike">
                          <a:solidFill>
                            <a:srgbClr val="000000"/>
                          </a:solidFill>
                          <a:effectLst/>
                          <a:latin typeface="Arial" charset="0"/>
                        </a:rPr>
                        <a:t>0-7</a:t>
                      </a:r>
                    </a:p>
                  </a:txBody>
                  <a:tcPr marL="91440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000" b="1" i="0" u="none" strike="noStrike">
                          <a:solidFill>
                            <a:srgbClr val="000000"/>
                          </a:solidFill>
                          <a:effectLst/>
                          <a:latin typeface="Arial" charset="0"/>
                        </a:rPr>
                        <a:t>Poor</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r>
              <a:tr h="190500">
                <a:tc>
                  <a:txBody>
                    <a:bodyPr/>
                    <a:lstStyle/>
                    <a:p>
                      <a:pPr algn="l" fontAlgn="ctr"/>
                      <a:r>
                        <a:rPr lang="mr-IN" sz="1100" b="1" i="0" u="none" strike="noStrike">
                          <a:solidFill>
                            <a:srgbClr val="000000"/>
                          </a:solidFill>
                          <a:effectLst/>
                          <a:latin typeface="Arial" charset="0"/>
                        </a:rPr>
                        <a:t>7-9</a:t>
                      </a:r>
                    </a:p>
                  </a:txBody>
                  <a:tcPr marL="91440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a:solidFill>
                            <a:srgbClr val="000000"/>
                          </a:solidFill>
                          <a:effectLst/>
                          <a:latin typeface="Arial" charset="0"/>
                        </a:rPr>
                        <a:t>Good</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tr>
              <a:tr h="190500">
                <a:tc>
                  <a:txBody>
                    <a:bodyPr/>
                    <a:lstStyle/>
                    <a:p>
                      <a:pPr algn="l" fontAlgn="ctr"/>
                      <a:r>
                        <a:rPr lang="mr-IN" sz="1100" b="1" i="0" u="none" strike="noStrike">
                          <a:solidFill>
                            <a:srgbClr val="000000"/>
                          </a:solidFill>
                          <a:effectLst/>
                          <a:latin typeface="Arial" charset="0"/>
                        </a:rPr>
                        <a:t>9-10</a:t>
                      </a:r>
                    </a:p>
                  </a:txBody>
                  <a:tcPr marL="91440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err="1">
                          <a:solidFill>
                            <a:srgbClr val="000000"/>
                          </a:solidFill>
                          <a:effectLst/>
                          <a:latin typeface="Arial" charset="0"/>
                        </a:rPr>
                        <a:t>Excelent</a:t>
                      </a:r>
                      <a:endParaRPr lang="en-US" sz="1000" b="1" i="0" u="none" strike="noStrike" dirty="0">
                        <a:solidFill>
                          <a:srgbClr val="000000"/>
                        </a:solidFill>
                        <a:effectLst/>
                        <a:latin typeface="Arial"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1681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179"/>
            <a:ext cx="7668491" cy="951057"/>
          </a:xfrm>
          <a:ln w="38100">
            <a:solidFill>
              <a:schemeClr val="tx1"/>
            </a:solidFill>
          </a:ln>
          <a:effectLst>
            <a:innerShdw blurRad="63500" dist="101600" dir="13500000">
              <a:prstClr val="black">
                <a:alpha val="50000"/>
              </a:prstClr>
            </a:innerShdw>
            <a:reflection blurRad="6350" stA="52000" endA="300" endPos="35000" dir="5400000" sy="-100000" algn="bl" rotWithShape="0"/>
          </a:effectLst>
        </p:spPr>
        <p:txBody>
          <a:bodyPr/>
          <a:lstStyle/>
          <a:p>
            <a:pPr algn="ctr"/>
            <a:r>
              <a:rPr lang="en-US" b="1" dirty="0" smtClean="0">
                <a:solidFill>
                  <a:srgbClr val="FF0000"/>
                </a:solidFill>
              </a:rPr>
              <a:t>Project Frame</a:t>
            </a:r>
            <a:endParaRPr lang="en-US" b="1" dirty="0">
              <a:solidFill>
                <a:srgbClr val="FF0000"/>
              </a:solidFill>
            </a:endParaRPr>
          </a:p>
        </p:txBody>
      </p:sp>
      <p:sp>
        <p:nvSpPr>
          <p:cNvPr id="3" name="Content Placeholder 2"/>
          <p:cNvSpPr>
            <a:spLocks noGrp="1"/>
          </p:cNvSpPr>
          <p:nvPr>
            <p:ph idx="1"/>
          </p:nvPr>
        </p:nvSpPr>
        <p:spPr>
          <a:solidFill>
            <a:schemeClr val="bg2"/>
          </a:solidFill>
          <a:ln w="57150">
            <a:solidFill>
              <a:schemeClr val="tx1"/>
            </a:solidFill>
          </a:ln>
        </p:spPr>
        <p:txBody>
          <a:bodyPr>
            <a:normAutofit/>
          </a:bodyPr>
          <a:lstStyle/>
          <a:p>
            <a:endParaRPr lang="en-US" b="1" u="sng" dirty="0" smtClean="0">
              <a:solidFill>
                <a:srgbClr val="FF0000"/>
              </a:solidFill>
            </a:endParaRPr>
          </a:p>
          <a:p>
            <a:r>
              <a:rPr lang="en-US" b="1" u="sng" dirty="0" smtClean="0">
                <a:solidFill>
                  <a:srgbClr val="FF0000"/>
                </a:solidFill>
              </a:rPr>
              <a:t>What we will answer?</a:t>
            </a:r>
          </a:p>
          <a:p>
            <a:pPr lvl="2"/>
            <a:r>
              <a:rPr lang="en-US" b="1" dirty="0" smtClean="0"/>
              <a:t>Should an </a:t>
            </a:r>
            <a:r>
              <a:rPr lang="en-US" b="1" dirty="0"/>
              <a:t>investor invest in an </a:t>
            </a:r>
            <a:r>
              <a:rPr lang="en-US" b="1" dirty="0" err="1"/>
              <a:t>Airbnb</a:t>
            </a:r>
            <a:r>
              <a:rPr lang="en-US" b="1" dirty="0"/>
              <a:t> </a:t>
            </a:r>
            <a:r>
              <a:rPr lang="en-US" b="1" dirty="0" smtClean="0"/>
              <a:t>in </a:t>
            </a:r>
            <a:r>
              <a:rPr lang="en-US" b="1" dirty="0"/>
              <a:t>Washington, D.C.? </a:t>
            </a:r>
          </a:p>
          <a:p>
            <a:pPr lvl="2"/>
            <a:r>
              <a:rPr lang="en-US" b="1" dirty="0" smtClean="0"/>
              <a:t>If </a:t>
            </a:r>
            <a:r>
              <a:rPr lang="en-US" b="1" dirty="0"/>
              <a:t>so, in which N</a:t>
            </a:r>
            <a:r>
              <a:rPr lang="en-US" b="1" dirty="0" smtClean="0"/>
              <a:t>eighborhood?</a:t>
            </a:r>
          </a:p>
          <a:p>
            <a:pPr lvl="2"/>
            <a:endParaRPr lang="en-US" b="1" dirty="0" smtClean="0"/>
          </a:p>
          <a:p>
            <a:pPr lvl="2"/>
            <a:endParaRPr lang="en-US" dirty="0"/>
          </a:p>
          <a:p>
            <a:pPr lvl="0"/>
            <a:r>
              <a:rPr lang="en-US" b="1" u="sng" dirty="0" smtClean="0">
                <a:solidFill>
                  <a:srgbClr val="FF0000"/>
                </a:solidFill>
              </a:rPr>
              <a:t>Variables to be analyzed </a:t>
            </a:r>
          </a:p>
          <a:p>
            <a:pPr lvl="2"/>
            <a:r>
              <a:rPr lang="en-US" b="1" u="sng" dirty="0" smtClean="0"/>
              <a:t>Host </a:t>
            </a:r>
            <a:r>
              <a:rPr lang="en-US" b="1" u="sng" dirty="0"/>
              <a:t>revenue </a:t>
            </a:r>
            <a:r>
              <a:rPr lang="en-US" dirty="0"/>
              <a:t>— How much revenue do successful hosts generate? </a:t>
            </a:r>
            <a:endParaRPr lang="en-US" dirty="0" smtClean="0"/>
          </a:p>
          <a:p>
            <a:pPr lvl="2"/>
            <a:r>
              <a:rPr lang="en-US" b="1" u="sng" dirty="0" smtClean="0"/>
              <a:t>Property reviews </a:t>
            </a:r>
            <a:r>
              <a:rPr lang="en-US" dirty="0" smtClean="0"/>
              <a:t>— Which property types receive the most positive reviews?</a:t>
            </a:r>
          </a:p>
          <a:p>
            <a:pPr lvl="2"/>
            <a:r>
              <a:rPr lang="en-US" b="1" u="sng" dirty="0" smtClean="0"/>
              <a:t>Neighborhood </a:t>
            </a:r>
            <a:r>
              <a:rPr lang="en-US" b="1" u="sng" dirty="0"/>
              <a:t>popularity </a:t>
            </a:r>
            <a:r>
              <a:rPr lang="en-US" dirty="0" smtClean="0"/>
              <a:t>— </a:t>
            </a:r>
            <a:r>
              <a:rPr lang="en-US" dirty="0"/>
              <a:t>Which neighborhoods host the most listings?</a:t>
            </a:r>
          </a:p>
          <a:p>
            <a:pPr lvl="2"/>
            <a:r>
              <a:rPr lang="en-US" b="1" u="sng" dirty="0" smtClean="0"/>
              <a:t>Neighborhood </a:t>
            </a:r>
            <a:r>
              <a:rPr lang="en-US" b="1" u="sng" dirty="0"/>
              <a:t>sentiment </a:t>
            </a:r>
            <a:r>
              <a:rPr lang="en-US" dirty="0"/>
              <a:t>— Which neighborhoods receive the most positive reviews?</a:t>
            </a:r>
          </a:p>
          <a:p>
            <a:endParaRPr lang="en-US" dirty="0" smtClean="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28" y="230188"/>
            <a:ext cx="2169072" cy="1446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2326" y="1825626"/>
            <a:ext cx="2431473" cy="1705660"/>
          </a:xfrm>
          <a:prstGeom prst="rect">
            <a:avLst/>
          </a:prstGeom>
        </p:spPr>
      </p:pic>
      <p:sp>
        <p:nvSpPr>
          <p:cNvPr id="6" name="Frame 5"/>
          <p:cNvSpPr/>
          <p:nvPr/>
        </p:nvSpPr>
        <p:spPr>
          <a:xfrm>
            <a:off x="8811490" y="1825626"/>
            <a:ext cx="2542309" cy="1705660"/>
          </a:xfrm>
          <a:prstGeom prst="fram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37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Neighborhood Popularity</a:t>
            </a:r>
            <a:endParaRPr lang="en-US" dirty="0"/>
          </a:p>
        </p:txBody>
      </p:sp>
      <p:sp>
        <p:nvSpPr>
          <p:cNvPr id="3" name="Content Placeholder 2"/>
          <p:cNvSpPr>
            <a:spLocks noGrp="1"/>
          </p:cNvSpPr>
          <p:nvPr>
            <p:ph idx="1"/>
          </p:nvPr>
        </p:nvSpPr>
        <p:spPr/>
        <p:txBody>
          <a:bodyPr/>
          <a:lstStyle/>
          <a:p>
            <a:r>
              <a:rPr lang="en-US" dirty="0"/>
              <a:t>Considering neighborhoods with more than </a:t>
            </a:r>
            <a:r>
              <a:rPr lang="en-US" b="1" dirty="0"/>
              <a:t>2% of the listings </a:t>
            </a:r>
            <a:r>
              <a:rPr lang="en-US" dirty="0"/>
              <a:t>as relevant for the analysis</a:t>
            </a:r>
            <a:r>
              <a:rPr lang="en-US" dirty="0" smtClean="0"/>
              <a:t>.</a:t>
            </a:r>
          </a:p>
          <a:p>
            <a:r>
              <a:rPr lang="en-US" dirty="0" smtClean="0"/>
              <a:t>Probably reflecting the demand that a particular neighborhood has</a:t>
            </a:r>
          </a:p>
          <a:p>
            <a:r>
              <a:rPr lang="en-US" dirty="0" smtClean="0"/>
              <a:t>More representative data for comparison purposes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334" y="93553"/>
            <a:ext cx="2169072" cy="144604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40264064"/>
              </p:ext>
            </p:extLst>
          </p:nvPr>
        </p:nvGraphicFramePr>
        <p:xfrm>
          <a:off x="1184603" y="3690689"/>
          <a:ext cx="6756400" cy="2476500"/>
        </p:xfrm>
        <a:graphic>
          <a:graphicData uri="http://schemas.openxmlformats.org/drawingml/2006/table">
            <a:tbl>
              <a:tblPr/>
              <a:tblGrid>
                <a:gridCol w="5662054"/>
                <a:gridCol w="1094346"/>
              </a:tblGrid>
              <a:tr h="165100">
                <a:tc>
                  <a:txBody>
                    <a:bodyPr/>
                    <a:lstStyle/>
                    <a:p>
                      <a:pPr algn="l" fontAlgn="b"/>
                      <a:r>
                        <a:rPr lang="en-US" sz="1000" b="1" i="0" u="none" strike="noStrike" dirty="0" smtClean="0">
                          <a:solidFill>
                            <a:srgbClr val="000000"/>
                          </a:solidFill>
                          <a:effectLst/>
                          <a:latin typeface="Arial" charset="0"/>
                        </a:rPr>
                        <a:t>Neighborhood</a:t>
                      </a:r>
                      <a:endParaRPr lang="en-US" sz="1000" b="1" i="0" u="none" strike="noStrike" dirty="0">
                        <a:solidFill>
                          <a:srgbClr val="000000"/>
                        </a:solidFill>
                        <a:effectLst/>
                        <a:latin typeface="Arial" charset="0"/>
                      </a:endParaRPr>
                    </a:p>
                  </a:txBody>
                  <a:tcPr marL="12700" marR="12700" marT="1270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dirty="0" smtClean="0">
                          <a:solidFill>
                            <a:srgbClr val="000000"/>
                          </a:solidFill>
                          <a:effectLst/>
                          <a:latin typeface="Arial" charset="0"/>
                        </a:rPr>
                        <a:t>%Listings</a:t>
                      </a:r>
                      <a:endParaRPr lang="en-US" sz="1000" b="1" i="0" u="none" strike="noStrike" dirty="0">
                        <a:solidFill>
                          <a:srgbClr val="000000"/>
                        </a:solidFill>
                        <a:effectLst/>
                        <a:latin typeface="Arial" charset="0"/>
                      </a:endParaRPr>
                    </a:p>
                  </a:txBody>
                  <a:tcPr marL="12700" marR="12700" marT="1270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r>
              <a:tr h="165100">
                <a:tc>
                  <a:txBody>
                    <a:bodyPr/>
                    <a:lstStyle/>
                    <a:p>
                      <a:pPr algn="l" fontAlgn="b"/>
                      <a:r>
                        <a:rPr lang="en-US" sz="1000" b="1" i="0" u="none" strike="noStrike">
                          <a:solidFill>
                            <a:srgbClr val="000000"/>
                          </a:solidFill>
                          <a:effectLst/>
                          <a:latin typeface="Arial" charset="0"/>
                        </a:rPr>
                        <a:t>Capitol Hill</a:t>
                      </a:r>
                    </a:p>
                  </a:txBody>
                  <a:tcPr marL="12700" marR="12700" marT="1270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mr-IN" sz="1000" b="0" i="0" u="none" strike="noStrike">
                          <a:solidFill>
                            <a:srgbClr val="000000"/>
                          </a:solidFill>
                          <a:effectLst/>
                          <a:latin typeface="Arial" charset="0"/>
                        </a:rPr>
                        <a:t>9.64%</a:t>
                      </a:r>
                    </a:p>
                  </a:txBody>
                  <a:tcPr marL="12700" marR="12700" marT="12700" marB="0" anchor="b">
                    <a:lnL>
                      <a:noFill/>
                    </a:lnL>
                    <a:lnR>
                      <a:noFill/>
                    </a:lnR>
                    <a:lnT w="6350" cap="flat" cmpd="sng" algn="ctr">
                      <a:solidFill>
                        <a:srgbClr val="A6A6A6"/>
                      </a:solidFill>
                      <a:prstDash val="solid"/>
                      <a:round/>
                      <a:headEnd type="none" w="med" len="med"/>
                      <a:tailEnd type="none" w="med" len="med"/>
                    </a:lnT>
                    <a:lnB>
                      <a:noFill/>
                    </a:lnB>
                    <a:solidFill>
                      <a:srgbClr val="63BE7B"/>
                    </a:solidFill>
                  </a:tcPr>
                </a:tc>
              </a:tr>
              <a:tr h="165100">
                <a:tc>
                  <a:txBody>
                    <a:bodyPr/>
                    <a:lstStyle/>
                    <a:p>
                      <a:pPr algn="l" fontAlgn="b"/>
                      <a:r>
                        <a:rPr lang="en-US" sz="1000" b="0" i="0" u="none" strike="noStrike" dirty="0">
                          <a:solidFill>
                            <a:srgbClr val="000000"/>
                          </a:solidFill>
                          <a:effectLst/>
                          <a:latin typeface="Arial" charset="0"/>
                        </a:rPr>
                        <a:t>Columbia Heights</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7.22%</a:t>
                      </a:r>
                    </a:p>
                  </a:txBody>
                  <a:tcPr marL="12700" marR="12700" marT="12700" marB="0" anchor="b">
                    <a:lnL>
                      <a:noFill/>
                    </a:lnL>
                    <a:lnR>
                      <a:noFill/>
                    </a:lnR>
                    <a:lnT>
                      <a:noFill/>
                    </a:lnT>
                    <a:lnB>
                      <a:noFill/>
                    </a:lnB>
                    <a:solidFill>
                      <a:srgbClr val="8BCA7E"/>
                    </a:solidFill>
                  </a:tcPr>
                </a:tc>
              </a:tr>
              <a:tr h="165100">
                <a:tc>
                  <a:txBody>
                    <a:bodyPr/>
                    <a:lstStyle/>
                    <a:p>
                      <a:pPr algn="l" fontAlgn="b"/>
                      <a:r>
                        <a:rPr lang="en-US" sz="1000" b="1" i="0" u="none" strike="noStrike">
                          <a:solidFill>
                            <a:srgbClr val="000000"/>
                          </a:solidFill>
                          <a:effectLst/>
                          <a:latin typeface="Arial" charset="0"/>
                        </a:rPr>
                        <a:t>Dupont Circle</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5.67%</a:t>
                      </a:r>
                    </a:p>
                  </a:txBody>
                  <a:tcPr marL="12700" marR="12700" marT="12700" marB="0" anchor="b">
                    <a:lnL>
                      <a:noFill/>
                    </a:lnL>
                    <a:lnR>
                      <a:noFill/>
                    </a:lnR>
                    <a:lnT>
                      <a:noFill/>
                    </a:lnT>
                    <a:lnB>
                      <a:noFill/>
                    </a:lnB>
                    <a:solidFill>
                      <a:srgbClr val="A5D17F"/>
                    </a:solidFill>
                  </a:tcPr>
                </a:tc>
              </a:tr>
              <a:tr h="165100">
                <a:tc>
                  <a:txBody>
                    <a:bodyPr/>
                    <a:lstStyle/>
                    <a:p>
                      <a:pPr algn="l" fontAlgn="b"/>
                      <a:r>
                        <a:rPr lang="en-US" sz="1000" b="0" i="0" u="none" strike="noStrike">
                          <a:solidFill>
                            <a:srgbClr val="000000"/>
                          </a:solidFill>
                          <a:effectLst/>
                          <a:latin typeface="Arial" charset="0"/>
                        </a:rPr>
                        <a:t>Logan Circle</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5.39%</a:t>
                      </a:r>
                    </a:p>
                  </a:txBody>
                  <a:tcPr marL="12700" marR="12700" marT="12700" marB="0" anchor="b">
                    <a:lnL>
                      <a:noFill/>
                    </a:lnL>
                    <a:lnR>
                      <a:noFill/>
                    </a:lnR>
                    <a:lnT>
                      <a:noFill/>
                    </a:lnT>
                    <a:lnB>
                      <a:noFill/>
                    </a:lnB>
                    <a:solidFill>
                      <a:srgbClr val="AAD380"/>
                    </a:solidFill>
                  </a:tcPr>
                </a:tc>
              </a:tr>
              <a:tr h="165100">
                <a:tc>
                  <a:txBody>
                    <a:bodyPr/>
                    <a:lstStyle/>
                    <a:p>
                      <a:pPr algn="l" fontAlgn="b"/>
                      <a:r>
                        <a:rPr lang="en-US" sz="1000" b="0" i="0" u="none" strike="noStrike">
                          <a:solidFill>
                            <a:srgbClr val="000000"/>
                          </a:solidFill>
                          <a:effectLst/>
                          <a:latin typeface="Arial" charset="0"/>
                        </a:rPr>
                        <a:t>U Street Corridor</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5.05%</a:t>
                      </a:r>
                    </a:p>
                  </a:txBody>
                  <a:tcPr marL="12700" marR="12700" marT="12700" marB="0" anchor="b">
                    <a:lnL>
                      <a:noFill/>
                    </a:lnL>
                    <a:lnR>
                      <a:noFill/>
                    </a:lnR>
                    <a:lnT>
                      <a:noFill/>
                    </a:lnT>
                    <a:lnB>
                      <a:noFill/>
                    </a:lnB>
                    <a:solidFill>
                      <a:srgbClr val="AFD480"/>
                    </a:solidFill>
                  </a:tcPr>
                </a:tc>
              </a:tr>
              <a:tr h="165100">
                <a:tc>
                  <a:txBody>
                    <a:bodyPr/>
                    <a:lstStyle/>
                    <a:p>
                      <a:pPr algn="l" fontAlgn="b"/>
                      <a:r>
                        <a:rPr lang="en-US" sz="1000" b="0" i="0" u="none" strike="noStrike">
                          <a:solidFill>
                            <a:srgbClr val="000000"/>
                          </a:solidFill>
                          <a:effectLst/>
                          <a:latin typeface="Arial" charset="0"/>
                        </a:rPr>
                        <a:t>Adams Morgan</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3.87%</a:t>
                      </a:r>
                    </a:p>
                  </a:txBody>
                  <a:tcPr marL="12700" marR="12700" marT="12700" marB="0" anchor="b">
                    <a:lnL>
                      <a:noFill/>
                    </a:lnL>
                    <a:lnR>
                      <a:noFill/>
                    </a:lnR>
                    <a:lnT>
                      <a:noFill/>
                    </a:lnT>
                    <a:lnB>
                      <a:noFill/>
                    </a:lnB>
                    <a:solidFill>
                      <a:srgbClr val="C3DA81"/>
                    </a:solidFill>
                  </a:tcPr>
                </a:tc>
              </a:tr>
              <a:tr h="165100">
                <a:tc>
                  <a:txBody>
                    <a:bodyPr/>
                    <a:lstStyle/>
                    <a:p>
                      <a:pPr algn="l" fontAlgn="b"/>
                      <a:r>
                        <a:rPr lang="en-US" sz="1000" b="0" i="0" u="none" strike="noStrike">
                          <a:solidFill>
                            <a:srgbClr val="000000"/>
                          </a:solidFill>
                          <a:effectLst/>
                          <a:latin typeface="Arial" charset="0"/>
                        </a:rPr>
                        <a:t>Near Northeast/H Street Corridor</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3.66%</a:t>
                      </a:r>
                    </a:p>
                  </a:txBody>
                  <a:tcPr marL="12700" marR="12700" marT="12700" marB="0" anchor="b">
                    <a:lnL>
                      <a:noFill/>
                    </a:lnL>
                    <a:lnR>
                      <a:noFill/>
                    </a:lnR>
                    <a:lnT>
                      <a:noFill/>
                    </a:lnT>
                    <a:lnB>
                      <a:noFill/>
                    </a:lnB>
                    <a:solidFill>
                      <a:srgbClr val="C6DB81"/>
                    </a:solidFill>
                  </a:tcPr>
                </a:tc>
              </a:tr>
              <a:tr h="165100">
                <a:tc>
                  <a:txBody>
                    <a:bodyPr/>
                    <a:lstStyle/>
                    <a:p>
                      <a:pPr algn="l" fontAlgn="b"/>
                      <a:r>
                        <a:rPr lang="en-US" sz="1000" b="0" i="0" u="none" strike="noStrike">
                          <a:solidFill>
                            <a:srgbClr val="000000"/>
                          </a:solidFill>
                          <a:effectLst/>
                          <a:latin typeface="Arial" charset="0"/>
                        </a:rPr>
                        <a:t>Shaw</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3.39%</a:t>
                      </a:r>
                    </a:p>
                  </a:txBody>
                  <a:tcPr marL="12700" marR="12700" marT="12700" marB="0" anchor="b">
                    <a:lnL>
                      <a:noFill/>
                    </a:lnL>
                    <a:lnR>
                      <a:noFill/>
                    </a:lnR>
                    <a:lnT>
                      <a:noFill/>
                    </a:lnT>
                    <a:lnB>
                      <a:noFill/>
                    </a:lnB>
                    <a:solidFill>
                      <a:srgbClr val="CBDC81"/>
                    </a:solidFill>
                  </a:tcPr>
                </a:tc>
              </a:tr>
              <a:tr h="165100">
                <a:tc>
                  <a:txBody>
                    <a:bodyPr/>
                    <a:lstStyle/>
                    <a:p>
                      <a:pPr algn="l" fontAlgn="b"/>
                      <a:r>
                        <a:rPr lang="en-US" sz="1000" b="0" i="0" u="none" strike="noStrike">
                          <a:solidFill>
                            <a:srgbClr val="000000"/>
                          </a:solidFill>
                          <a:effectLst/>
                          <a:latin typeface="Arial" charset="0"/>
                        </a:rPr>
                        <a:t>Petworth</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2.52%</a:t>
                      </a:r>
                    </a:p>
                  </a:txBody>
                  <a:tcPr marL="12700" marR="12700" marT="12700" marB="0" anchor="b">
                    <a:lnL>
                      <a:noFill/>
                    </a:lnL>
                    <a:lnR>
                      <a:noFill/>
                    </a:lnR>
                    <a:lnT>
                      <a:noFill/>
                    </a:lnT>
                    <a:lnB>
                      <a:noFill/>
                    </a:lnB>
                    <a:solidFill>
                      <a:srgbClr val="D9E082"/>
                    </a:solidFill>
                  </a:tcPr>
                </a:tc>
              </a:tr>
              <a:tr h="165100">
                <a:tc>
                  <a:txBody>
                    <a:bodyPr/>
                    <a:lstStyle/>
                    <a:p>
                      <a:pPr algn="l" fontAlgn="b"/>
                      <a:r>
                        <a:rPr lang="en-US" sz="1000" b="0" i="0" u="none" strike="noStrike">
                          <a:solidFill>
                            <a:srgbClr val="000000"/>
                          </a:solidFill>
                          <a:effectLst/>
                          <a:latin typeface="Arial" charset="0"/>
                        </a:rPr>
                        <a:t>Georgetown</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2.42%</a:t>
                      </a:r>
                    </a:p>
                  </a:txBody>
                  <a:tcPr marL="12700" marR="12700" marT="12700" marB="0" anchor="b">
                    <a:lnL>
                      <a:noFill/>
                    </a:lnL>
                    <a:lnR>
                      <a:noFill/>
                    </a:lnR>
                    <a:lnT>
                      <a:noFill/>
                    </a:lnT>
                    <a:lnB>
                      <a:noFill/>
                    </a:lnB>
                    <a:solidFill>
                      <a:srgbClr val="DBE182"/>
                    </a:solidFill>
                  </a:tcPr>
                </a:tc>
              </a:tr>
              <a:tr h="165100">
                <a:tc>
                  <a:txBody>
                    <a:bodyPr/>
                    <a:lstStyle/>
                    <a:p>
                      <a:pPr algn="l" fontAlgn="b"/>
                      <a:r>
                        <a:rPr lang="en-US" sz="1000" b="0" i="0" u="none" strike="noStrike">
                          <a:solidFill>
                            <a:srgbClr val="000000"/>
                          </a:solidFill>
                          <a:effectLst/>
                          <a:latin typeface="Arial" charset="0"/>
                        </a:rPr>
                        <a:t>Mount Pleasant</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2.32%</a:t>
                      </a:r>
                    </a:p>
                  </a:txBody>
                  <a:tcPr marL="12700" marR="12700" marT="12700" marB="0" anchor="b">
                    <a:lnL>
                      <a:noFill/>
                    </a:lnL>
                    <a:lnR>
                      <a:noFill/>
                    </a:lnR>
                    <a:lnT>
                      <a:noFill/>
                    </a:lnT>
                    <a:lnB>
                      <a:noFill/>
                    </a:lnB>
                    <a:solidFill>
                      <a:srgbClr val="DDE182"/>
                    </a:solidFill>
                  </a:tcPr>
                </a:tc>
              </a:tr>
              <a:tr h="165100">
                <a:tc>
                  <a:txBody>
                    <a:bodyPr/>
                    <a:lstStyle/>
                    <a:p>
                      <a:pPr algn="l" fontAlgn="b"/>
                      <a:r>
                        <a:rPr lang="en-US" sz="1000" b="1" i="0" u="none" strike="noStrike">
                          <a:solidFill>
                            <a:srgbClr val="000000"/>
                          </a:solidFill>
                          <a:effectLst/>
                          <a:latin typeface="Arial" charset="0"/>
                        </a:rPr>
                        <a:t>Bloomingdale</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2.25%</a:t>
                      </a:r>
                    </a:p>
                  </a:txBody>
                  <a:tcPr marL="12700" marR="12700" marT="12700" marB="0" anchor="b">
                    <a:lnL>
                      <a:noFill/>
                    </a:lnL>
                    <a:lnR>
                      <a:noFill/>
                    </a:lnR>
                    <a:lnT>
                      <a:noFill/>
                    </a:lnT>
                    <a:lnB>
                      <a:noFill/>
                    </a:lnB>
                    <a:solidFill>
                      <a:srgbClr val="DEE283"/>
                    </a:solidFill>
                  </a:tcPr>
                </a:tc>
              </a:tr>
              <a:tr h="165100">
                <a:tc>
                  <a:txBody>
                    <a:bodyPr/>
                    <a:lstStyle/>
                    <a:p>
                      <a:pPr algn="l" fontAlgn="b"/>
                      <a:r>
                        <a:rPr lang="en-US" sz="1000" b="0" i="0" u="none" strike="noStrike">
                          <a:solidFill>
                            <a:srgbClr val="000000"/>
                          </a:solidFill>
                          <a:effectLst/>
                          <a:latin typeface="Arial" charset="0"/>
                        </a:rPr>
                        <a:t>Mount Vernon Square</a:t>
                      </a:r>
                    </a:p>
                  </a:txBody>
                  <a:tcPr marL="12700" marR="12700" marT="12700" marB="0" anchor="b">
                    <a:lnL>
                      <a:noFill/>
                    </a:lnL>
                    <a:lnR>
                      <a:noFill/>
                    </a:lnR>
                    <a:lnT>
                      <a:noFill/>
                    </a:lnT>
                    <a:lnB>
                      <a:noFill/>
                    </a:lnB>
                  </a:tcPr>
                </a:tc>
                <a:tc>
                  <a:txBody>
                    <a:bodyPr/>
                    <a:lstStyle/>
                    <a:p>
                      <a:pPr algn="r" fontAlgn="b"/>
                      <a:r>
                        <a:rPr lang="mr-IN" sz="1000" b="0" i="0" u="none" strike="noStrike">
                          <a:solidFill>
                            <a:srgbClr val="000000"/>
                          </a:solidFill>
                          <a:effectLst/>
                          <a:latin typeface="Arial" charset="0"/>
                        </a:rPr>
                        <a:t>2.25%</a:t>
                      </a:r>
                    </a:p>
                  </a:txBody>
                  <a:tcPr marL="12700" marR="12700" marT="12700" marB="0" anchor="b">
                    <a:lnL>
                      <a:noFill/>
                    </a:lnL>
                    <a:lnR>
                      <a:noFill/>
                    </a:lnR>
                    <a:lnT>
                      <a:noFill/>
                    </a:lnT>
                    <a:lnB>
                      <a:noFill/>
                    </a:lnB>
                    <a:solidFill>
                      <a:srgbClr val="DEE283"/>
                    </a:solidFill>
                  </a:tcPr>
                </a:tc>
              </a:tr>
              <a:tr h="165100">
                <a:tc>
                  <a:txBody>
                    <a:bodyPr/>
                    <a:lstStyle/>
                    <a:p>
                      <a:pPr algn="l" fontAlgn="b"/>
                      <a:r>
                        <a:rPr lang="en-US" sz="1000" b="0" i="0" u="none" strike="noStrike" dirty="0" err="1">
                          <a:solidFill>
                            <a:srgbClr val="000000"/>
                          </a:solidFill>
                          <a:effectLst/>
                          <a:latin typeface="Arial" charset="0"/>
                        </a:rPr>
                        <a:t>Kalorama</a:t>
                      </a:r>
                      <a:endParaRPr lang="en-US" sz="1000" b="0" i="0" u="none" strike="noStrike" dirty="0">
                        <a:solidFill>
                          <a:srgbClr val="000000"/>
                        </a:solidFill>
                        <a:effectLst/>
                        <a:latin typeface="Arial" charset="0"/>
                      </a:endParaRPr>
                    </a:p>
                  </a:txBody>
                  <a:tcPr marL="12700" marR="12700" marT="12700" marB="0" anchor="b">
                    <a:lnL>
                      <a:noFill/>
                    </a:lnL>
                    <a:lnR>
                      <a:noFill/>
                    </a:lnR>
                    <a:lnT>
                      <a:noFill/>
                    </a:lnT>
                    <a:lnB>
                      <a:noFill/>
                    </a:lnB>
                  </a:tcPr>
                </a:tc>
                <a:tc>
                  <a:txBody>
                    <a:bodyPr/>
                    <a:lstStyle/>
                    <a:p>
                      <a:pPr algn="r" fontAlgn="b"/>
                      <a:r>
                        <a:rPr lang="mr-IN" sz="1000" b="0" i="0" u="none" strike="noStrike" dirty="0">
                          <a:solidFill>
                            <a:srgbClr val="000000"/>
                          </a:solidFill>
                          <a:effectLst/>
                          <a:latin typeface="Arial" charset="0"/>
                        </a:rPr>
                        <a:t>2.11%</a:t>
                      </a:r>
                    </a:p>
                  </a:txBody>
                  <a:tcPr marL="12700" marR="12700" marT="12700" marB="0" anchor="b">
                    <a:lnL>
                      <a:noFill/>
                    </a:lnL>
                    <a:lnR>
                      <a:noFill/>
                    </a:lnR>
                    <a:lnT>
                      <a:noFill/>
                    </a:lnT>
                    <a:lnB>
                      <a:noFill/>
                    </a:lnB>
                    <a:solidFill>
                      <a:srgbClr val="E0E283"/>
                    </a:solidFill>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406" y="3690689"/>
            <a:ext cx="2483159" cy="1655439"/>
          </a:xfrm>
          <a:prstGeom prst="rect">
            <a:avLst/>
          </a:prstGeom>
        </p:spPr>
      </p:pic>
    </p:spTree>
    <p:extLst>
      <p:ext uri="{BB962C8B-B14F-4D97-AF65-F5344CB8AC3E}">
        <p14:creationId xmlns:p14="http://schemas.microsoft.com/office/powerpoint/2010/main" val="177610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Host revenue by Neighborhood </a:t>
            </a:r>
            <a:endParaRPr lang="en-US"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8912697"/>
              </p:ext>
            </p:extLst>
          </p:nvPr>
        </p:nvGraphicFramePr>
        <p:xfrm>
          <a:off x="756744" y="3773209"/>
          <a:ext cx="5486401" cy="2606246"/>
        </p:xfrm>
        <a:graphic>
          <a:graphicData uri="http://schemas.openxmlformats.org/drawingml/2006/table">
            <a:tbl>
              <a:tblPr/>
              <a:tblGrid>
                <a:gridCol w="1357307"/>
                <a:gridCol w="1067545"/>
                <a:gridCol w="564274"/>
                <a:gridCol w="1341137"/>
                <a:gridCol w="1156138"/>
              </a:tblGrid>
              <a:tr h="140146">
                <a:tc>
                  <a:txBody>
                    <a:bodyPr/>
                    <a:lstStyle/>
                    <a:p>
                      <a:pPr algn="l" fontAlgn="b"/>
                      <a:r>
                        <a:rPr lang="en-US" sz="900" b="1" i="0" u="none" strike="noStrike" dirty="0" err="1" smtClean="0">
                          <a:solidFill>
                            <a:srgbClr val="000000"/>
                          </a:solidFill>
                          <a:effectLst/>
                          <a:latin typeface="Arial" charset="0"/>
                        </a:rPr>
                        <a:t>Neighbourhood</a:t>
                      </a:r>
                      <a:endParaRPr lang="en-US" sz="9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900" b="1" i="0" u="none" strike="noStrike" dirty="0" err="1" smtClean="0">
                          <a:solidFill>
                            <a:srgbClr val="000000"/>
                          </a:solidFill>
                          <a:effectLst/>
                          <a:latin typeface="Arial" charset="0"/>
                        </a:rPr>
                        <a:t>Total_Revenue</a:t>
                      </a:r>
                      <a:r>
                        <a:rPr lang="en-US" sz="900" b="1" i="0" u="none" strike="noStrike" dirty="0" smtClean="0">
                          <a:solidFill>
                            <a:srgbClr val="000000"/>
                          </a:solidFill>
                          <a:effectLst/>
                          <a:latin typeface="Arial" charset="0"/>
                        </a:rPr>
                        <a:t> </a:t>
                      </a:r>
                      <a:endParaRPr lang="en-US" sz="9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900" b="1" i="0" u="none" strike="noStrike" dirty="0">
                          <a:solidFill>
                            <a:srgbClr val="000000"/>
                          </a:solidFill>
                          <a:effectLst/>
                          <a:latin typeface="Arial" charset="0"/>
                        </a:rPr>
                        <a:t>#of </a:t>
                      </a:r>
                      <a:r>
                        <a:rPr lang="en-US" sz="900" b="1" i="0" u="none" strike="noStrike" dirty="0" smtClean="0">
                          <a:solidFill>
                            <a:srgbClr val="000000"/>
                          </a:solidFill>
                          <a:effectLst/>
                          <a:latin typeface="Arial" charset="0"/>
                        </a:rPr>
                        <a:t>listings</a:t>
                      </a:r>
                      <a:endParaRPr lang="en-US" sz="9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900" b="1" i="0" u="none" strike="noStrike" dirty="0">
                          <a:solidFill>
                            <a:srgbClr val="000000"/>
                          </a:solidFill>
                          <a:effectLst/>
                          <a:latin typeface="Arial" charset="0"/>
                        </a:rPr>
                        <a:t>Average </a:t>
                      </a:r>
                      <a:r>
                        <a:rPr lang="en-US" sz="900" b="1" i="0" u="none" strike="noStrike" dirty="0" err="1" smtClean="0">
                          <a:solidFill>
                            <a:srgbClr val="000000"/>
                          </a:solidFill>
                          <a:effectLst/>
                          <a:latin typeface="Arial" charset="0"/>
                        </a:rPr>
                        <a:t>Total_Revenue</a:t>
                      </a:r>
                      <a:r>
                        <a:rPr lang="en-US" sz="900" b="1" i="0" u="none" strike="noStrike" dirty="0" smtClean="0">
                          <a:solidFill>
                            <a:srgbClr val="000000"/>
                          </a:solidFill>
                          <a:effectLst/>
                          <a:latin typeface="Arial" charset="0"/>
                        </a:rPr>
                        <a:t> </a:t>
                      </a:r>
                      <a:endParaRPr lang="en-US" sz="9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900" b="1" i="0" u="none" strike="noStrike" dirty="0">
                          <a:solidFill>
                            <a:srgbClr val="000000"/>
                          </a:solidFill>
                          <a:effectLst/>
                          <a:latin typeface="Arial" charset="0"/>
                        </a:rPr>
                        <a:t>%of </a:t>
                      </a:r>
                      <a:r>
                        <a:rPr lang="en-US" sz="900" b="1" i="0" u="none" strike="noStrike" dirty="0" smtClean="0">
                          <a:solidFill>
                            <a:srgbClr val="000000"/>
                          </a:solidFill>
                          <a:effectLst/>
                          <a:latin typeface="Arial" charset="0"/>
                        </a:rPr>
                        <a:t>Listings</a:t>
                      </a:r>
                      <a:endParaRPr lang="en-US" sz="9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r>
              <a:tr h="164871">
                <a:tc>
                  <a:txBody>
                    <a:bodyPr/>
                    <a:lstStyle/>
                    <a:p>
                      <a:pPr algn="l" fontAlgn="b"/>
                      <a:r>
                        <a:rPr lang="en-US" sz="900" b="1" i="0" u="none" strike="noStrike" dirty="0">
                          <a:solidFill>
                            <a:srgbClr val="000000"/>
                          </a:solidFill>
                          <a:effectLst/>
                          <a:latin typeface="Arial" charset="0"/>
                        </a:rPr>
                        <a:t>Capitol Hill</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nb-NO" sz="900" b="1" i="0" u="none" strike="noStrike" dirty="0">
                          <a:solidFill>
                            <a:srgbClr val="000000"/>
                          </a:solidFill>
                          <a:effectLst/>
                          <a:latin typeface="Arial" charset="0"/>
                        </a:rPr>
                        <a:t>4,965.9K</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63BE7B"/>
                    </a:solidFill>
                  </a:tcPr>
                </a:tc>
                <a:tc>
                  <a:txBody>
                    <a:bodyPr/>
                    <a:lstStyle/>
                    <a:p>
                      <a:pPr algn="r" fontAlgn="b"/>
                      <a:r>
                        <a:rPr lang="is-IS" sz="900" b="1" i="0" u="none" strike="noStrike" dirty="0">
                          <a:solidFill>
                            <a:srgbClr val="000000"/>
                          </a:solidFill>
                          <a:effectLst/>
                          <a:latin typeface="Arial" charset="0"/>
                        </a:rPr>
                        <a:t>279</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F8696B"/>
                    </a:solidFill>
                  </a:tcPr>
                </a:tc>
                <a:tc>
                  <a:txBody>
                    <a:bodyPr/>
                    <a:lstStyle/>
                    <a:p>
                      <a:pPr algn="r" fontAlgn="b"/>
                      <a:r>
                        <a:rPr lang="nb-NO" sz="900" b="1" i="0" u="none" strike="noStrike" dirty="0">
                          <a:solidFill>
                            <a:srgbClr val="000000"/>
                          </a:solidFill>
                          <a:effectLst/>
                          <a:latin typeface="Arial" charset="0"/>
                        </a:rPr>
                        <a:t>17.8K</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C9DC81"/>
                    </a:solidFill>
                  </a:tcPr>
                </a:tc>
                <a:tc>
                  <a:txBody>
                    <a:bodyPr/>
                    <a:lstStyle/>
                    <a:p>
                      <a:pPr algn="r" fontAlgn="b"/>
                      <a:r>
                        <a:rPr lang="mr-IN" sz="900" b="1" i="0" u="none" strike="noStrike" dirty="0">
                          <a:solidFill>
                            <a:srgbClr val="000000"/>
                          </a:solidFill>
                          <a:effectLst/>
                          <a:latin typeface="Arial" charset="0"/>
                        </a:rPr>
                        <a:t>9.64%</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63BE7B"/>
                    </a:solidFill>
                  </a:tcPr>
                </a:tc>
              </a:tr>
              <a:tr h="164871">
                <a:tc>
                  <a:txBody>
                    <a:bodyPr/>
                    <a:lstStyle/>
                    <a:p>
                      <a:pPr algn="l" fontAlgn="b"/>
                      <a:r>
                        <a:rPr lang="en-US" sz="900" b="0" i="0" u="none" strike="noStrike" dirty="0">
                          <a:solidFill>
                            <a:srgbClr val="000000"/>
                          </a:solidFill>
                          <a:effectLst/>
                          <a:latin typeface="Arial" charset="0"/>
                        </a:rPr>
                        <a:t>Columbia Heights</a:t>
                      </a:r>
                    </a:p>
                  </a:txBody>
                  <a:tcPr marL="0" marR="0" marT="0" marB="0" anchor="b">
                    <a:lnL>
                      <a:noFill/>
                    </a:lnL>
                    <a:lnR>
                      <a:noFill/>
                    </a:lnR>
                    <a:lnT>
                      <a:noFill/>
                    </a:lnT>
                    <a:lnB>
                      <a:noFill/>
                    </a:lnB>
                  </a:tcPr>
                </a:tc>
                <a:tc>
                  <a:txBody>
                    <a:bodyPr/>
                    <a:lstStyle/>
                    <a:p>
                      <a:pPr algn="r" fontAlgn="b"/>
                      <a:r>
                        <a:rPr lang="fi-FI" sz="900" b="0" i="0" u="none" strike="noStrike">
                          <a:solidFill>
                            <a:srgbClr val="000000"/>
                          </a:solidFill>
                          <a:effectLst/>
                          <a:latin typeface="Arial" charset="0"/>
                        </a:rPr>
                        <a:t>1,788.7K</a:t>
                      </a:r>
                    </a:p>
                  </a:txBody>
                  <a:tcPr marL="0" marR="0" marT="0" marB="0" anchor="b">
                    <a:lnL>
                      <a:noFill/>
                    </a:lnL>
                    <a:lnR>
                      <a:noFill/>
                    </a:lnR>
                    <a:lnT>
                      <a:noFill/>
                    </a:lnT>
                    <a:lnB>
                      <a:noFill/>
                    </a:lnB>
                    <a:solidFill>
                      <a:srgbClr val="C8DC81"/>
                    </a:solidFill>
                  </a:tcPr>
                </a:tc>
                <a:tc>
                  <a:txBody>
                    <a:bodyPr/>
                    <a:lstStyle/>
                    <a:p>
                      <a:pPr algn="r" fontAlgn="b"/>
                      <a:r>
                        <a:rPr lang="is-IS" sz="900" b="0" i="0" u="none" strike="noStrike" dirty="0">
                          <a:solidFill>
                            <a:srgbClr val="000000"/>
                          </a:solidFill>
                          <a:effectLst/>
                          <a:latin typeface="Arial" charset="0"/>
                        </a:rPr>
                        <a:t>209</a:t>
                      </a:r>
                    </a:p>
                  </a:txBody>
                  <a:tcPr marL="0" marR="0" marT="0" marB="0" anchor="b">
                    <a:lnL>
                      <a:noFill/>
                    </a:lnL>
                    <a:lnR>
                      <a:noFill/>
                    </a:lnR>
                    <a:lnT>
                      <a:noFill/>
                    </a:lnT>
                    <a:lnB>
                      <a:noFill/>
                    </a:lnB>
                    <a:solidFill>
                      <a:srgbClr val="FA8B72"/>
                    </a:solidFill>
                  </a:tcPr>
                </a:tc>
                <a:tc>
                  <a:txBody>
                    <a:bodyPr/>
                    <a:lstStyle/>
                    <a:p>
                      <a:pPr algn="r" fontAlgn="b"/>
                      <a:r>
                        <a:rPr lang="hr-HR" sz="900" b="0" i="0" u="none" strike="noStrike" dirty="0">
                          <a:solidFill>
                            <a:srgbClr val="000000"/>
                          </a:solidFill>
                          <a:effectLst/>
                          <a:latin typeface="Arial" charset="0"/>
                        </a:rPr>
                        <a:t>8.6K</a:t>
                      </a:r>
                    </a:p>
                  </a:txBody>
                  <a:tcPr marL="0" marR="0" marT="0" marB="0" anchor="b">
                    <a:lnL>
                      <a:noFill/>
                    </a:lnL>
                    <a:lnR>
                      <a:noFill/>
                    </a:lnR>
                    <a:lnT>
                      <a:noFill/>
                    </a:lnT>
                    <a:lnB>
                      <a:noFill/>
                    </a:lnB>
                    <a:solidFill>
                      <a:srgbClr val="F1E784"/>
                    </a:solidFill>
                  </a:tcPr>
                </a:tc>
                <a:tc>
                  <a:txBody>
                    <a:bodyPr/>
                    <a:lstStyle/>
                    <a:p>
                      <a:pPr algn="r" fontAlgn="b"/>
                      <a:r>
                        <a:rPr lang="mr-IN" sz="900" b="0" i="0" u="none" strike="noStrike" dirty="0">
                          <a:solidFill>
                            <a:srgbClr val="000000"/>
                          </a:solidFill>
                          <a:effectLst/>
                          <a:latin typeface="Arial" charset="0"/>
                        </a:rPr>
                        <a:t>7.22%</a:t>
                      </a:r>
                    </a:p>
                  </a:txBody>
                  <a:tcPr marL="0" marR="0" marT="0" marB="0" anchor="b">
                    <a:lnL>
                      <a:noFill/>
                    </a:lnL>
                    <a:lnR>
                      <a:noFill/>
                    </a:lnR>
                    <a:lnT>
                      <a:noFill/>
                    </a:lnT>
                    <a:lnB>
                      <a:noFill/>
                    </a:lnB>
                    <a:solidFill>
                      <a:srgbClr val="8BCA7E"/>
                    </a:solidFill>
                  </a:tcPr>
                </a:tc>
              </a:tr>
              <a:tr h="202779">
                <a:tc>
                  <a:txBody>
                    <a:bodyPr/>
                    <a:lstStyle/>
                    <a:p>
                      <a:pPr algn="l" fontAlgn="b"/>
                      <a:r>
                        <a:rPr lang="en-US" sz="900" b="1" i="0" u="none" strike="noStrike" dirty="0" err="1">
                          <a:solidFill>
                            <a:srgbClr val="000000"/>
                          </a:solidFill>
                          <a:effectLst/>
                          <a:latin typeface="Arial" charset="0"/>
                        </a:rPr>
                        <a:t>Dupont</a:t>
                      </a:r>
                      <a:r>
                        <a:rPr lang="en-US" sz="900" b="1" i="0" u="none" strike="noStrike" dirty="0">
                          <a:solidFill>
                            <a:srgbClr val="000000"/>
                          </a:solidFill>
                          <a:effectLst/>
                          <a:latin typeface="Arial" charset="0"/>
                        </a:rPr>
                        <a:t> Circle</a:t>
                      </a:r>
                    </a:p>
                  </a:txBody>
                  <a:tcPr marL="0" marR="0" marT="0" marB="0" anchor="b">
                    <a:lnL>
                      <a:noFill/>
                    </a:lnL>
                    <a:lnR>
                      <a:noFill/>
                    </a:lnR>
                    <a:lnT>
                      <a:noFill/>
                    </a:lnT>
                    <a:lnB>
                      <a:noFill/>
                    </a:lnB>
                  </a:tcPr>
                </a:tc>
                <a:tc>
                  <a:txBody>
                    <a:bodyPr/>
                    <a:lstStyle/>
                    <a:p>
                      <a:pPr algn="r" fontAlgn="b"/>
                      <a:r>
                        <a:rPr lang="hr-HR" sz="900" b="1" i="0" u="none" strike="noStrike" dirty="0">
                          <a:solidFill>
                            <a:srgbClr val="000000"/>
                          </a:solidFill>
                          <a:effectLst/>
                          <a:latin typeface="Arial" charset="0"/>
                        </a:rPr>
                        <a:t>3,094.3K</a:t>
                      </a:r>
                    </a:p>
                  </a:txBody>
                  <a:tcPr marL="0" marR="0" marT="0" marB="0" anchor="b">
                    <a:lnL>
                      <a:noFill/>
                    </a:lnL>
                    <a:lnR>
                      <a:noFill/>
                    </a:lnR>
                    <a:lnT>
                      <a:noFill/>
                    </a:lnT>
                    <a:lnB>
                      <a:noFill/>
                    </a:lnB>
                    <a:solidFill>
                      <a:srgbClr val="9FD07F"/>
                    </a:solidFill>
                  </a:tcPr>
                </a:tc>
                <a:tc>
                  <a:txBody>
                    <a:bodyPr/>
                    <a:lstStyle/>
                    <a:p>
                      <a:pPr algn="r" fontAlgn="b"/>
                      <a:r>
                        <a:rPr lang="is-IS" sz="900" b="1" i="0" u="none" strike="noStrike" dirty="0">
                          <a:solidFill>
                            <a:srgbClr val="000000"/>
                          </a:solidFill>
                          <a:effectLst/>
                          <a:latin typeface="Arial" charset="0"/>
                        </a:rPr>
                        <a:t>164</a:t>
                      </a:r>
                    </a:p>
                  </a:txBody>
                  <a:tcPr marL="0" marR="0" marT="0" marB="0" anchor="b">
                    <a:lnL>
                      <a:noFill/>
                    </a:lnL>
                    <a:lnR>
                      <a:noFill/>
                    </a:lnR>
                    <a:lnT>
                      <a:noFill/>
                    </a:lnT>
                    <a:lnB>
                      <a:noFill/>
                    </a:lnB>
                    <a:solidFill>
                      <a:srgbClr val="FBA076"/>
                    </a:solidFill>
                  </a:tcPr>
                </a:tc>
                <a:tc>
                  <a:txBody>
                    <a:bodyPr/>
                    <a:lstStyle/>
                    <a:p>
                      <a:pPr algn="r" fontAlgn="b"/>
                      <a:r>
                        <a:rPr lang="hr-HR" sz="900" b="1" i="0" u="none" strike="noStrike" dirty="0">
                          <a:solidFill>
                            <a:srgbClr val="000000"/>
                          </a:solidFill>
                          <a:effectLst/>
                          <a:latin typeface="Arial" charset="0"/>
                        </a:rPr>
                        <a:t>18.9K</a:t>
                      </a:r>
                    </a:p>
                  </a:txBody>
                  <a:tcPr marL="0" marR="0" marT="0" marB="0" anchor="b">
                    <a:lnL>
                      <a:noFill/>
                    </a:lnL>
                    <a:lnR>
                      <a:noFill/>
                    </a:lnR>
                    <a:lnT>
                      <a:noFill/>
                    </a:lnT>
                    <a:lnB>
                      <a:noFill/>
                    </a:lnB>
                    <a:solidFill>
                      <a:srgbClr val="C4DA81"/>
                    </a:solidFill>
                  </a:tcPr>
                </a:tc>
                <a:tc>
                  <a:txBody>
                    <a:bodyPr/>
                    <a:lstStyle/>
                    <a:p>
                      <a:pPr algn="r" fontAlgn="b"/>
                      <a:r>
                        <a:rPr lang="mr-IN" sz="900" b="1" i="0" u="none" strike="noStrike" dirty="0">
                          <a:solidFill>
                            <a:srgbClr val="000000"/>
                          </a:solidFill>
                          <a:effectLst/>
                          <a:latin typeface="Arial" charset="0"/>
                        </a:rPr>
                        <a:t>5.67%</a:t>
                      </a:r>
                    </a:p>
                  </a:txBody>
                  <a:tcPr marL="0" marR="0" marT="0" marB="0" anchor="b">
                    <a:lnL>
                      <a:noFill/>
                    </a:lnL>
                    <a:lnR>
                      <a:noFill/>
                    </a:lnR>
                    <a:lnT>
                      <a:noFill/>
                    </a:lnT>
                    <a:lnB>
                      <a:noFill/>
                    </a:lnB>
                    <a:solidFill>
                      <a:srgbClr val="A5D17F"/>
                    </a:solidFill>
                  </a:tcPr>
                </a:tc>
              </a:tr>
              <a:tr h="164871">
                <a:tc>
                  <a:txBody>
                    <a:bodyPr/>
                    <a:lstStyle/>
                    <a:p>
                      <a:pPr algn="l" fontAlgn="b"/>
                      <a:r>
                        <a:rPr lang="en-US" sz="900" b="0" i="0" u="none" strike="noStrike" dirty="0">
                          <a:solidFill>
                            <a:srgbClr val="000000"/>
                          </a:solidFill>
                          <a:effectLst/>
                          <a:latin typeface="Arial" charset="0"/>
                        </a:rPr>
                        <a:t>Logan Circle</a:t>
                      </a:r>
                    </a:p>
                  </a:txBody>
                  <a:tcPr marL="0" marR="0" marT="0" marB="0" anchor="b">
                    <a:lnL>
                      <a:noFill/>
                    </a:lnL>
                    <a:lnR>
                      <a:noFill/>
                    </a:lnR>
                    <a:lnT>
                      <a:noFill/>
                    </a:lnT>
                    <a:lnB>
                      <a:noFill/>
                    </a:lnB>
                  </a:tcPr>
                </a:tc>
                <a:tc>
                  <a:txBody>
                    <a:bodyPr/>
                    <a:lstStyle/>
                    <a:p>
                      <a:pPr algn="r" fontAlgn="b"/>
                      <a:r>
                        <a:rPr lang="fi-FI" sz="900" b="0" i="0" u="none" strike="noStrike">
                          <a:solidFill>
                            <a:srgbClr val="000000"/>
                          </a:solidFill>
                          <a:effectLst/>
                          <a:latin typeface="Arial" charset="0"/>
                        </a:rPr>
                        <a:t>1,753.4K</a:t>
                      </a:r>
                    </a:p>
                  </a:txBody>
                  <a:tcPr marL="0" marR="0" marT="0" marB="0" anchor="b">
                    <a:lnL>
                      <a:noFill/>
                    </a:lnL>
                    <a:lnR>
                      <a:noFill/>
                    </a:lnR>
                    <a:lnT>
                      <a:noFill/>
                    </a:lnT>
                    <a:lnB>
                      <a:noFill/>
                    </a:lnB>
                    <a:solidFill>
                      <a:srgbClr val="C9DC81"/>
                    </a:solidFill>
                  </a:tcPr>
                </a:tc>
                <a:tc>
                  <a:txBody>
                    <a:bodyPr/>
                    <a:lstStyle/>
                    <a:p>
                      <a:pPr algn="r" fontAlgn="b"/>
                      <a:r>
                        <a:rPr lang="en-US" sz="900" b="0" i="0" u="none" strike="noStrike" dirty="0">
                          <a:solidFill>
                            <a:srgbClr val="000000"/>
                          </a:solidFill>
                          <a:effectLst/>
                          <a:latin typeface="Arial" charset="0"/>
                        </a:rPr>
                        <a:t>156</a:t>
                      </a:r>
                    </a:p>
                  </a:txBody>
                  <a:tcPr marL="0" marR="0" marT="0" marB="0" anchor="b">
                    <a:lnL>
                      <a:noFill/>
                    </a:lnL>
                    <a:lnR>
                      <a:noFill/>
                    </a:lnR>
                    <a:lnT>
                      <a:noFill/>
                    </a:lnT>
                    <a:lnB>
                      <a:noFill/>
                    </a:lnB>
                    <a:solidFill>
                      <a:srgbClr val="FCA477"/>
                    </a:solidFill>
                  </a:tcPr>
                </a:tc>
                <a:tc>
                  <a:txBody>
                    <a:bodyPr/>
                    <a:lstStyle/>
                    <a:p>
                      <a:pPr algn="r" fontAlgn="b"/>
                      <a:r>
                        <a:rPr lang="nb-NO" sz="900" b="0" i="0" u="none" strike="noStrike" dirty="0">
                          <a:solidFill>
                            <a:srgbClr val="000000"/>
                          </a:solidFill>
                          <a:effectLst/>
                          <a:latin typeface="Arial" charset="0"/>
                        </a:rPr>
                        <a:t>11.2K</a:t>
                      </a:r>
                    </a:p>
                  </a:txBody>
                  <a:tcPr marL="0" marR="0" marT="0" marB="0" anchor="b">
                    <a:lnL>
                      <a:noFill/>
                    </a:lnL>
                    <a:lnR>
                      <a:noFill/>
                    </a:lnR>
                    <a:lnT>
                      <a:noFill/>
                    </a:lnT>
                    <a:lnB>
                      <a:noFill/>
                    </a:lnB>
                    <a:solidFill>
                      <a:srgbClr val="E6E483"/>
                    </a:solidFill>
                  </a:tcPr>
                </a:tc>
                <a:tc>
                  <a:txBody>
                    <a:bodyPr/>
                    <a:lstStyle/>
                    <a:p>
                      <a:pPr algn="r" fontAlgn="b"/>
                      <a:r>
                        <a:rPr lang="mr-IN" sz="900" b="0" i="0" u="none" strike="noStrike" dirty="0">
                          <a:solidFill>
                            <a:srgbClr val="000000"/>
                          </a:solidFill>
                          <a:effectLst/>
                          <a:latin typeface="Arial" charset="0"/>
                        </a:rPr>
                        <a:t>5.39%</a:t>
                      </a:r>
                    </a:p>
                  </a:txBody>
                  <a:tcPr marL="0" marR="0" marT="0" marB="0" anchor="b">
                    <a:lnL>
                      <a:noFill/>
                    </a:lnL>
                    <a:lnR>
                      <a:noFill/>
                    </a:lnR>
                    <a:lnT>
                      <a:noFill/>
                    </a:lnT>
                    <a:lnB>
                      <a:noFill/>
                    </a:lnB>
                    <a:solidFill>
                      <a:srgbClr val="AAD380"/>
                    </a:solidFill>
                  </a:tcPr>
                </a:tc>
              </a:tr>
              <a:tr h="164871">
                <a:tc>
                  <a:txBody>
                    <a:bodyPr/>
                    <a:lstStyle/>
                    <a:p>
                      <a:pPr algn="l" fontAlgn="b"/>
                      <a:r>
                        <a:rPr lang="en-US" sz="900" b="0" i="0" u="none" strike="noStrike">
                          <a:solidFill>
                            <a:srgbClr val="000000"/>
                          </a:solidFill>
                          <a:effectLst/>
                          <a:latin typeface="Arial" charset="0"/>
                        </a:rPr>
                        <a:t>U Street Corridor</a:t>
                      </a:r>
                    </a:p>
                  </a:txBody>
                  <a:tcPr marL="0" marR="0" marT="0" marB="0" anchor="b">
                    <a:lnL>
                      <a:noFill/>
                    </a:lnL>
                    <a:lnR>
                      <a:noFill/>
                    </a:lnR>
                    <a:lnT>
                      <a:noFill/>
                    </a:lnT>
                    <a:lnB>
                      <a:noFill/>
                    </a:lnB>
                  </a:tcPr>
                </a:tc>
                <a:tc>
                  <a:txBody>
                    <a:bodyPr/>
                    <a:lstStyle/>
                    <a:p>
                      <a:pPr algn="r" fontAlgn="b"/>
                      <a:r>
                        <a:rPr lang="hr-HR" sz="900" b="0" i="0" u="none" strike="noStrike">
                          <a:solidFill>
                            <a:srgbClr val="000000"/>
                          </a:solidFill>
                          <a:effectLst/>
                          <a:latin typeface="Arial" charset="0"/>
                        </a:rPr>
                        <a:t>1,176.0K</a:t>
                      </a:r>
                    </a:p>
                  </a:txBody>
                  <a:tcPr marL="0" marR="0" marT="0" marB="0" anchor="b">
                    <a:lnL>
                      <a:noFill/>
                    </a:lnL>
                    <a:lnR>
                      <a:noFill/>
                    </a:lnR>
                    <a:lnT>
                      <a:noFill/>
                    </a:lnT>
                    <a:lnB>
                      <a:noFill/>
                    </a:lnB>
                    <a:solidFill>
                      <a:srgbClr val="DBE182"/>
                    </a:solidFill>
                  </a:tcPr>
                </a:tc>
                <a:tc>
                  <a:txBody>
                    <a:bodyPr/>
                    <a:lstStyle/>
                    <a:p>
                      <a:pPr algn="r" fontAlgn="b"/>
                      <a:r>
                        <a:rPr lang="en-US" sz="900" b="0" i="0" u="none" strike="noStrike">
                          <a:solidFill>
                            <a:srgbClr val="000000"/>
                          </a:solidFill>
                          <a:effectLst/>
                          <a:latin typeface="Arial" charset="0"/>
                        </a:rPr>
                        <a:t>146</a:t>
                      </a:r>
                    </a:p>
                  </a:txBody>
                  <a:tcPr marL="0" marR="0" marT="0" marB="0" anchor="b">
                    <a:lnL>
                      <a:noFill/>
                    </a:lnL>
                    <a:lnR>
                      <a:noFill/>
                    </a:lnR>
                    <a:lnT>
                      <a:noFill/>
                    </a:lnT>
                    <a:lnB>
                      <a:noFill/>
                    </a:lnB>
                    <a:solidFill>
                      <a:srgbClr val="FCA978"/>
                    </a:solidFill>
                  </a:tcPr>
                </a:tc>
                <a:tc>
                  <a:txBody>
                    <a:bodyPr/>
                    <a:lstStyle/>
                    <a:p>
                      <a:pPr algn="r" fontAlgn="b"/>
                      <a:r>
                        <a:rPr lang="hr-HR" sz="900" b="0" i="0" u="none" strike="noStrike">
                          <a:solidFill>
                            <a:srgbClr val="000000"/>
                          </a:solidFill>
                          <a:effectLst/>
                          <a:latin typeface="Arial" charset="0"/>
                        </a:rPr>
                        <a:t>8.1K</a:t>
                      </a:r>
                    </a:p>
                  </a:txBody>
                  <a:tcPr marL="0" marR="0" marT="0" marB="0" anchor="b">
                    <a:lnL>
                      <a:noFill/>
                    </a:lnL>
                    <a:lnR>
                      <a:noFill/>
                    </a:lnR>
                    <a:lnT>
                      <a:noFill/>
                    </a:lnT>
                    <a:lnB>
                      <a:noFill/>
                    </a:lnB>
                    <a:solidFill>
                      <a:srgbClr val="F4E884"/>
                    </a:solidFill>
                  </a:tcPr>
                </a:tc>
                <a:tc>
                  <a:txBody>
                    <a:bodyPr/>
                    <a:lstStyle/>
                    <a:p>
                      <a:pPr algn="r" fontAlgn="b"/>
                      <a:r>
                        <a:rPr lang="mr-IN" sz="900" b="0" i="0" u="none" strike="noStrike">
                          <a:solidFill>
                            <a:srgbClr val="000000"/>
                          </a:solidFill>
                          <a:effectLst/>
                          <a:latin typeface="Arial" charset="0"/>
                        </a:rPr>
                        <a:t>5.05%</a:t>
                      </a:r>
                    </a:p>
                  </a:txBody>
                  <a:tcPr marL="0" marR="0" marT="0" marB="0" anchor="b">
                    <a:lnL>
                      <a:noFill/>
                    </a:lnL>
                    <a:lnR>
                      <a:noFill/>
                    </a:lnR>
                    <a:lnT>
                      <a:noFill/>
                    </a:lnT>
                    <a:lnB>
                      <a:noFill/>
                    </a:lnB>
                    <a:solidFill>
                      <a:srgbClr val="AFD480"/>
                    </a:solidFill>
                  </a:tcPr>
                </a:tc>
              </a:tr>
              <a:tr h="164871">
                <a:tc>
                  <a:txBody>
                    <a:bodyPr/>
                    <a:lstStyle/>
                    <a:p>
                      <a:pPr algn="l" fontAlgn="b"/>
                      <a:r>
                        <a:rPr lang="en-US" sz="900" b="0" i="0" u="none" strike="noStrike">
                          <a:solidFill>
                            <a:srgbClr val="000000"/>
                          </a:solidFill>
                          <a:effectLst/>
                          <a:latin typeface="Arial" charset="0"/>
                        </a:rPr>
                        <a:t>Adams Morgan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Arial" charset="0"/>
                        </a:rPr>
                        <a:t>1,000.8K</a:t>
                      </a:r>
                    </a:p>
                  </a:txBody>
                  <a:tcPr marL="0" marR="0" marT="0" marB="0" anchor="b">
                    <a:lnL>
                      <a:noFill/>
                    </a:lnL>
                    <a:lnR>
                      <a:noFill/>
                    </a:lnR>
                    <a:lnT>
                      <a:noFill/>
                    </a:lnT>
                    <a:lnB>
                      <a:noFill/>
                    </a:lnB>
                    <a:solidFill>
                      <a:srgbClr val="E1E383"/>
                    </a:solidFill>
                  </a:tcPr>
                </a:tc>
                <a:tc>
                  <a:txBody>
                    <a:bodyPr/>
                    <a:lstStyle/>
                    <a:p>
                      <a:pPr algn="r" fontAlgn="b"/>
                      <a:r>
                        <a:rPr lang="is-IS" sz="900" b="0" i="0" u="none" strike="noStrike">
                          <a:solidFill>
                            <a:srgbClr val="000000"/>
                          </a:solidFill>
                          <a:effectLst/>
                          <a:latin typeface="Arial" charset="0"/>
                        </a:rPr>
                        <a:t>112</a:t>
                      </a:r>
                    </a:p>
                  </a:txBody>
                  <a:tcPr marL="0" marR="0" marT="0" marB="0" anchor="b">
                    <a:lnL>
                      <a:noFill/>
                    </a:lnL>
                    <a:lnR>
                      <a:noFill/>
                    </a:lnR>
                    <a:lnT>
                      <a:noFill/>
                    </a:lnT>
                    <a:lnB>
                      <a:noFill/>
                    </a:lnB>
                    <a:solidFill>
                      <a:srgbClr val="FDB97B"/>
                    </a:solidFill>
                  </a:tcPr>
                </a:tc>
                <a:tc>
                  <a:txBody>
                    <a:bodyPr/>
                    <a:lstStyle/>
                    <a:p>
                      <a:pPr algn="r" fontAlgn="b"/>
                      <a:r>
                        <a:rPr lang="hr-HR" sz="900" b="0" i="0" u="none" strike="noStrike">
                          <a:solidFill>
                            <a:srgbClr val="000000"/>
                          </a:solidFill>
                          <a:effectLst/>
                          <a:latin typeface="Arial" charset="0"/>
                        </a:rPr>
                        <a:t>8.9K</a:t>
                      </a:r>
                    </a:p>
                  </a:txBody>
                  <a:tcPr marL="0" marR="0" marT="0" marB="0" anchor="b">
                    <a:lnL>
                      <a:noFill/>
                    </a:lnL>
                    <a:lnR>
                      <a:noFill/>
                    </a:lnR>
                    <a:lnT>
                      <a:noFill/>
                    </a:lnT>
                    <a:lnB>
                      <a:noFill/>
                    </a:lnB>
                    <a:solidFill>
                      <a:srgbClr val="F0E784"/>
                    </a:solidFill>
                  </a:tcPr>
                </a:tc>
                <a:tc>
                  <a:txBody>
                    <a:bodyPr/>
                    <a:lstStyle/>
                    <a:p>
                      <a:pPr algn="r" fontAlgn="b"/>
                      <a:r>
                        <a:rPr lang="mr-IN" sz="900" b="0" i="0" u="none" strike="noStrike">
                          <a:solidFill>
                            <a:srgbClr val="000000"/>
                          </a:solidFill>
                          <a:effectLst/>
                          <a:latin typeface="Arial" charset="0"/>
                        </a:rPr>
                        <a:t>3.87%</a:t>
                      </a:r>
                    </a:p>
                  </a:txBody>
                  <a:tcPr marL="0" marR="0" marT="0" marB="0" anchor="b">
                    <a:lnL>
                      <a:noFill/>
                    </a:lnL>
                    <a:lnR>
                      <a:noFill/>
                    </a:lnR>
                    <a:lnT>
                      <a:noFill/>
                    </a:lnT>
                    <a:lnB>
                      <a:noFill/>
                    </a:lnB>
                    <a:solidFill>
                      <a:srgbClr val="C3DA81"/>
                    </a:solidFill>
                  </a:tcPr>
                </a:tc>
              </a:tr>
              <a:tr h="164871">
                <a:tc>
                  <a:txBody>
                    <a:bodyPr/>
                    <a:lstStyle/>
                    <a:p>
                      <a:pPr algn="l" fontAlgn="b"/>
                      <a:r>
                        <a:rPr lang="en-US" sz="900" b="0" i="0" u="none" strike="noStrike">
                          <a:solidFill>
                            <a:srgbClr val="000000"/>
                          </a:solidFill>
                          <a:effectLst/>
                          <a:latin typeface="Arial" charset="0"/>
                        </a:rPr>
                        <a:t>Near Northeast/H Street Corridor</a:t>
                      </a:r>
                    </a:p>
                  </a:txBody>
                  <a:tcPr marL="0" marR="0" marT="0" marB="0" anchor="b">
                    <a:lnL>
                      <a:noFill/>
                    </a:lnL>
                    <a:lnR>
                      <a:noFill/>
                    </a:lnR>
                    <a:lnT>
                      <a:noFill/>
                    </a:lnT>
                    <a:lnB>
                      <a:noFill/>
                    </a:lnB>
                  </a:tcPr>
                </a:tc>
                <a:tc>
                  <a:txBody>
                    <a:bodyPr/>
                    <a:lstStyle/>
                    <a:p>
                      <a:pPr algn="r" fontAlgn="b"/>
                      <a:r>
                        <a:rPr lang="nb-NO" sz="900" b="0" i="0" u="none" strike="noStrike">
                          <a:solidFill>
                            <a:srgbClr val="000000"/>
                          </a:solidFill>
                          <a:effectLst/>
                          <a:latin typeface="Arial" charset="0"/>
                        </a:rPr>
                        <a:t>1,067.7K</a:t>
                      </a:r>
                    </a:p>
                  </a:txBody>
                  <a:tcPr marL="0" marR="0" marT="0" marB="0" anchor="b">
                    <a:lnL>
                      <a:noFill/>
                    </a:lnL>
                    <a:lnR>
                      <a:noFill/>
                    </a:lnR>
                    <a:lnT>
                      <a:noFill/>
                    </a:lnT>
                    <a:lnB>
                      <a:noFill/>
                    </a:lnB>
                    <a:solidFill>
                      <a:srgbClr val="DFE283"/>
                    </a:solidFill>
                  </a:tcPr>
                </a:tc>
                <a:tc>
                  <a:txBody>
                    <a:bodyPr/>
                    <a:lstStyle/>
                    <a:p>
                      <a:pPr algn="r" fontAlgn="b"/>
                      <a:r>
                        <a:rPr lang="is-IS" sz="900" b="0" i="0" u="none" strike="noStrike">
                          <a:solidFill>
                            <a:srgbClr val="000000"/>
                          </a:solidFill>
                          <a:effectLst/>
                          <a:latin typeface="Arial" charset="0"/>
                        </a:rPr>
                        <a:t>106</a:t>
                      </a:r>
                    </a:p>
                  </a:txBody>
                  <a:tcPr marL="0" marR="0" marT="0" marB="0" anchor="b">
                    <a:lnL>
                      <a:noFill/>
                    </a:lnL>
                    <a:lnR>
                      <a:noFill/>
                    </a:lnR>
                    <a:lnT>
                      <a:noFill/>
                    </a:lnT>
                    <a:lnB>
                      <a:noFill/>
                    </a:lnB>
                    <a:solidFill>
                      <a:srgbClr val="FDBC7B"/>
                    </a:solidFill>
                  </a:tcPr>
                </a:tc>
                <a:tc>
                  <a:txBody>
                    <a:bodyPr/>
                    <a:lstStyle/>
                    <a:p>
                      <a:pPr algn="r" fontAlgn="b"/>
                      <a:r>
                        <a:rPr lang="nb-NO" sz="900" b="0" i="0" u="none" strike="noStrike">
                          <a:solidFill>
                            <a:srgbClr val="000000"/>
                          </a:solidFill>
                          <a:effectLst/>
                          <a:latin typeface="Arial" charset="0"/>
                        </a:rPr>
                        <a:t>10.1K</a:t>
                      </a:r>
                    </a:p>
                  </a:txBody>
                  <a:tcPr marL="0" marR="0" marT="0" marB="0" anchor="b">
                    <a:lnL>
                      <a:noFill/>
                    </a:lnL>
                    <a:lnR>
                      <a:noFill/>
                    </a:lnR>
                    <a:lnT>
                      <a:noFill/>
                    </a:lnT>
                    <a:lnB>
                      <a:noFill/>
                    </a:lnB>
                    <a:solidFill>
                      <a:srgbClr val="EBE683"/>
                    </a:solidFill>
                  </a:tcPr>
                </a:tc>
                <a:tc>
                  <a:txBody>
                    <a:bodyPr/>
                    <a:lstStyle/>
                    <a:p>
                      <a:pPr algn="r" fontAlgn="b"/>
                      <a:r>
                        <a:rPr lang="mr-IN" sz="900" b="0" i="0" u="none" strike="noStrike" dirty="0">
                          <a:solidFill>
                            <a:srgbClr val="000000"/>
                          </a:solidFill>
                          <a:effectLst/>
                          <a:latin typeface="Arial" charset="0"/>
                        </a:rPr>
                        <a:t>3.66%</a:t>
                      </a:r>
                    </a:p>
                  </a:txBody>
                  <a:tcPr marL="0" marR="0" marT="0" marB="0" anchor="b">
                    <a:lnL>
                      <a:noFill/>
                    </a:lnL>
                    <a:lnR>
                      <a:noFill/>
                    </a:lnR>
                    <a:lnT>
                      <a:noFill/>
                    </a:lnT>
                    <a:lnB>
                      <a:noFill/>
                    </a:lnB>
                    <a:solidFill>
                      <a:srgbClr val="C6DB81"/>
                    </a:solidFill>
                  </a:tcPr>
                </a:tc>
              </a:tr>
              <a:tr h="164871">
                <a:tc>
                  <a:txBody>
                    <a:bodyPr/>
                    <a:lstStyle/>
                    <a:p>
                      <a:pPr algn="l" fontAlgn="b"/>
                      <a:r>
                        <a:rPr lang="en-US" sz="900" b="0" i="0" u="none" strike="noStrike">
                          <a:solidFill>
                            <a:srgbClr val="000000"/>
                          </a:solidFill>
                          <a:effectLst/>
                          <a:latin typeface="Arial" charset="0"/>
                        </a:rPr>
                        <a:t>Shaw</a:t>
                      </a:r>
                    </a:p>
                  </a:txBody>
                  <a:tcPr marL="0" marR="0" marT="0" marB="0" anchor="b">
                    <a:lnL>
                      <a:noFill/>
                    </a:lnL>
                    <a:lnR>
                      <a:noFill/>
                    </a:lnR>
                    <a:lnT>
                      <a:noFill/>
                    </a:lnT>
                    <a:lnB>
                      <a:noFill/>
                    </a:lnB>
                  </a:tcPr>
                </a:tc>
                <a:tc>
                  <a:txBody>
                    <a:bodyPr/>
                    <a:lstStyle/>
                    <a:p>
                      <a:pPr algn="r" fontAlgn="b"/>
                      <a:r>
                        <a:rPr lang="hr-HR" sz="900" b="0" i="0" u="none" strike="noStrike">
                          <a:solidFill>
                            <a:srgbClr val="000000"/>
                          </a:solidFill>
                          <a:effectLst/>
                          <a:latin typeface="Arial" charset="0"/>
                        </a:rPr>
                        <a:t>1,506.9K</a:t>
                      </a:r>
                    </a:p>
                  </a:txBody>
                  <a:tcPr marL="0" marR="0" marT="0" marB="0" anchor="b">
                    <a:lnL>
                      <a:noFill/>
                    </a:lnL>
                    <a:lnR>
                      <a:noFill/>
                    </a:lnR>
                    <a:lnT>
                      <a:noFill/>
                    </a:lnT>
                    <a:lnB>
                      <a:noFill/>
                    </a:lnB>
                    <a:solidFill>
                      <a:srgbClr val="D1DE82"/>
                    </a:solidFill>
                  </a:tcPr>
                </a:tc>
                <a:tc>
                  <a:txBody>
                    <a:bodyPr/>
                    <a:lstStyle/>
                    <a:p>
                      <a:pPr algn="r" fontAlgn="b"/>
                      <a:r>
                        <a:rPr lang="en-US" sz="900" b="0" i="0" u="none" strike="noStrike">
                          <a:solidFill>
                            <a:srgbClr val="000000"/>
                          </a:solidFill>
                          <a:effectLst/>
                          <a:latin typeface="Arial" charset="0"/>
                        </a:rPr>
                        <a:t>98</a:t>
                      </a:r>
                    </a:p>
                  </a:txBody>
                  <a:tcPr marL="0" marR="0" marT="0" marB="0" anchor="b">
                    <a:lnL>
                      <a:noFill/>
                    </a:lnL>
                    <a:lnR>
                      <a:noFill/>
                    </a:lnR>
                    <a:lnT>
                      <a:noFill/>
                    </a:lnT>
                    <a:lnB>
                      <a:noFill/>
                    </a:lnB>
                    <a:solidFill>
                      <a:srgbClr val="FDC07C"/>
                    </a:solidFill>
                  </a:tcPr>
                </a:tc>
                <a:tc>
                  <a:txBody>
                    <a:bodyPr/>
                    <a:lstStyle/>
                    <a:p>
                      <a:pPr algn="r" fontAlgn="b"/>
                      <a:r>
                        <a:rPr lang="nb-NO" sz="900" b="0" i="0" u="none" strike="noStrike">
                          <a:solidFill>
                            <a:srgbClr val="000000"/>
                          </a:solidFill>
                          <a:effectLst/>
                          <a:latin typeface="Arial" charset="0"/>
                        </a:rPr>
                        <a:t>15.4K</a:t>
                      </a:r>
                    </a:p>
                  </a:txBody>
                  <a:tcPr marL="0" marR="0" marT="0" marB="0" anchor="b">
                    <a:lnL>
                      <a:noFill/>
                    </a:lnL>
                    <a:lnR>
                      <a:noFill/>
                    </a:lnR>
                    <a:lnT>
                      <a:noFill/>
                    </a:lnT>
                    <a:lnB>
                      <a:noFill/>
                    </a:lnB>
                    <a:solidFill>
                      <a:srgbClr val="D3DF82"/>
                    </a:solidFill>
                  </a:tcPr>
                </a:tc>
                <a:tc>
                  <a:txBody>
                    <a:bodyPr/>
                    <a:lstStyle/>
                    <a:p>
                      <a:pPr algn="r" fontAlgn="b"/>
                      <a:r>
                        <a:rPr lang="mr-IN" sz="900" b="0" i="0" u="none" strike="noStrike">
                          <a:solidFill>
                            <a:srgbClr val="000000"/>
                          </a:solidFill>
                          <a:effectLst/>
                          <a:latin typeface="Arial" charset="0"/>
                        </a:rPr>
                        <a:t>3.39%</a:t>
                      </a:r>
                    </a:p>
                  </a:txBody>
                  <a:tcPr marL="0" marR="0" marT="0" marB="0" anchor="b">
                    <a:lnL>
                      <a:noFill/>
                    </a:lnL>
                    <a:lnR>
                      <a:noFill/>
                    </a:lnR>
                    <a:lnT>
                      <a:noFill/>
                    </a:lnT>
                    <a:lnB>
                      <a:noFill/>
                    </a:lnB>
                    <a:solidFill>
                      <a:srgbClr val="CBDC81"/>
                    </a:solidFill>
                  </a:tcPr>
                </a:tc>
              </a:tr>
              <a:tr h="164871">
                <a:tc>
                  <a:txBody>
                    <a:bodyPr/>
                    <a:lstStyle/>
                    <a:p>
                      <a:pPr algn="l" fontAlgn="b"/>
                      <a:r>
                        <a:rPr lang="en-US" sz="900" b="0" i="0" u="none" strike="noStrike">
                          <a:solidFill>
                            <a:srgbClr val="000000"/>
                          </a:solidFill>
                          <a:effectLst/>
                          <a:latin typeface="Arial" charset="0"/>
                        </a:rPr>
                        <a:t>Petworth</a:t>
                      </a:r>
                    </a:p>
                  </a:txBody>
                  <a:tcPr marL="0" marR="0" marT="0" marB="0" anchor="b">
                    <a:lnL>
                      <a:noFill/>
                    </a:lnL>
                    <a:lnR>
                      <a:noFill/>
                    </a:lnR>
                    <a:lnT>
                      <a:noFill/>
                    </a:lnT>
                    <a:lnB>
                      <a:noFill/>
                    </a:lnB>
                  </a:tcPr>
                </a:tc>
                <a:tc>
                  <a:txBody>
                    <a:bodyPr/>
                    <a:lstStyle/>
                    <a:p>
                      <a:pPr algn="r" fontAlgn="b"/>
                      <a:r>
                        <a:rPr lang="hr-HR" sz="900" b="0" i="0" u="none" strike="noStrike">
                          <a:solidFill>
                            <a:srgbClr val="000000"/>
                          </a:solidFill>
                          <a:effectLst/>
                          <a:latin typeface="Arial" charset="0"/>
                        </a:rPr>
                        <a:t>659.2K</a:t>
                      </a:r>
                    </a:p>
                  </a:txBody>
                  <a:tcPr marL="0" marR="0" marT="0" marB="0" anchor="b">
                    <a:lnL>
                      <a:noFill/>
                    </a:lnL>
                    <a:lnR>
                      <a:noFill/>
                    </a:lnR>
                    <a:lnT>
                      <a:noFill/>
                    </a:lnT>
                    <a:lnB>
                      <a:noFill/>
                    </a:lnB>
                    <a:solidFill>
                      <a:srgbClr val="ECE683"/>
                    </a:solidFill>
                  </a:tcPr>
                </a:tc>
                <a:tc>
                  <a:txBody>
                    <a:bodyPr/>
                    <a:lstStyle/>
                    <a:p>
                      <a:pPr algn="r" fontAlgn="b"/>
                      <a:r>
                        <a:rPr lang="is-IS" sz="900" b="0" i="0" u="none" strike="noStrike">
                          <a:solidFill>
                            <a:srgbClr val="000000"/>
                          </a:solidFill>
                          <a:effectLst/>
                          <a:latin typeface="Arial" charset="0"/>
                        </a:rPr>
                        <a:t>73</a:t>
                      </a:r>
                    </a:p>
                  </a:txBody>
                  <a:tcPr marL="0" marR="0" marT="0" marB="0" anchor="b">
                    <a:lnL>
                      <a:noFill/>
                    </a:lnL>
                    <a:lnR>
                      <a:noFill/>
                    </a:lnR>
                    <a:lnT>
                      <a:noFill/>
                    </a:lnT>
                    <a:lnB>
                      <a:noFill/>
                    </a:lnB>
                    <a:solidFill>
                      <a:srgbClr val="FECC7E"/>
                    </a:solidFill>
                  </a:tcPr>
                </a:tc>
                <a:tc>
                  <a:txBody>
                    <a:bodyPr/>
                    <a:lstStyle/>
                    <a:p>
                      <a:pPr algn="r" fontAlgn="b"/>
                      <a:r>
                        <a:rPr lang="hr-HR" sz="900" b="0" i="0" u="none" strike="noStrike">
                          <a:solidFill>
                            <a:srgbClr val="000000"/>
                          </a:solidFill>
                          <a:effectLst/>
                          <a:latin typeface="Arial" charset="0"/>
                        </a:rPr>
                        <a:t>9.0K</a:t>
                      </a:r>
                    </a:p>
                  </a:txBody>
                  <a:tcPr marL="0" marR="0" marT="0" marB="0" anchor="b">
                    <a:lnL>
                      <a:noFill/>
                    </a:lnL>
                    <a:lnR>
                      <a:noFill/>
                    </a:lnR>
                    <a:lnT>
                      <a:noFill/>
                    </a:lnT>
                    <a:lnB>
                      <a:noFill/>
                    </a:lnB>
                    <a:solidFill>
                      <a:srgbClr val="EFE784"/>
                    </a:solidFill>
                  </a:tcPr>
                </a:tc>
                <a:tc>
                  <a:txBody>
                    <a:bodyPr/>
                    <a:lstStyle/>
                    <a:p>
                      <a:pPr algn="r" fontAlgn="b"/>
                      <a:r>
                        <a:rPr lang="mr-IN" sz="900" b="0" i="0" u="none" strike="noStrike">
                          <a:solidFill>
                            <a:srgbClr val="000000"/>
                          </a:solidFill>
                          <a:effectLst/>
                          <a:latin typeface="Arial" charset="0"/>
                        </a:rPr>
                        <a:t>2.52%</a:t>
                      </a:r>
                    </a:p>
                  </a:txBody>
                  <a:tcPr marL="0" marR="0" marT="0" marB="0" anchor="b">
                    <a:lnL>
                      <a:noFill/>
                    </a:lnL>
                    <a:lnR>
                      <a:noFill/>
                    </a:lnR>
                    <a:lnT>
                      <a:noFill/>
                    </a:lnT>
                    <a:lnB>
                      <a:noFill/>
                    </a:lnB>
                    <a:solidFill>
                      <a:srgbClr val="D9E082"/>
                    </a:solidFill>
                  </a:tcPr>
                </a:tc>
              </a:tr>
              <a:tr h="140146">
                <a:tc>
                  <a:txBody>
                    <a:bodyPr/>
                    <a:lstStyle/>
                    <a:p>
                      <a:pPr algn="l" fontAlgn="b"/>
                      <a:r>
                        <a:rPr lang="en-US" sz="900" b="0" i="0" u="none" strike="noStrike">
                          <a:solidFill>
                            <a:srgbClr val="000000"/>
                          </a:solidFill>
                          <a:effectLst/>
                          <a:latin typeface="Arial" charset="0"/>
                        </a:rPr>
                        <a:t>Georgetown</a:t>
                      </a:r>
                    </a:p>
                  </a:txBody>
                  <a:tcPr marL="0" marR="0" marT="0" marB="0" anchor="b">
                    <a:lnL>
                      <a:noFill/>
                    </a:lnL>
                    <a:lnR>
                      <a:noFill/>
                    </a:lnR>
                    <a:lnT>
                      <a:noFill/>
                    </a:lnT>
                    <a:lnB>
                      <a:noFill/>
                    </a:lnB>
                  </a:tcPr>
                </a:tc>
                <a:tc>
                  <a:txBody>
                    <a:bodyPr/>
                    <a:lstStyle/>
                    <a:p>
                      <a:pPr algn="r" fontAlgn="b"/>
                      <a:r>
                        <a:rPr lang="nb-NO" sz="900" b="0" i="0" u="none" strike="noStrike">
                          <a:solidFill>
                            <a:srgbClr val="000000"/>
                          </a:solidFill>
                          <a:effectLst/>
                          <a:latin typeface="Arial" charset="0"/>
                        </a:rPr>
                        <a:t>690.9K</a:t>
                      </a:r>
                    </a:p>
                  </a:txBody>
                  <a:tcPr marL="0" marR="0" marT="0" marB="0" anchor="b">
                    <a:lnL>
                      <a:noFill/>
                    </a:lnL>
                    <a:lnR>
                      <a:noFill/>
                    </a:lnR>
                    <a:lnT>
                      <a:noFill/>
                    </a:lnT>
                    <a:lnB>
                      <a:noFill/>
                    </a:lnB>
                    <a:solidFill>
                      <a:srgbClr val="EBE683"/>
                    </a:solidFill>
                  </a:tcPr>
                </a:tc>
                <a:tc>
                  <a:txBody>
                    <a:bodyPr/>
                    <a:lstStyle/>
                    <a:p>
                      <a:pPr algn="r" fontAlgn="b"/>
                      <a:r>
                        <a:rPr lang="en-US" sz="900" b="0" i="0" u="none" strike="noStrike">
                          <a:solidFill>
                            <a:srgbClr val="000000"/>
                          </a:solidFill>
                          <a:effectLst/>
                          <a:latin typeface="Arial" charset="0"/>
                        </a:rPr>
                        <a:t>70</a:t>
                      </a:r>
                    </a:p>
                  </a:txBody>
                  <a:tcPr marL="0" marR="0" marT="0" marB="0" anchor="b">
                    <a:lnL>
                      <a:noFill/>
                    </a:lnL>
                    <a:lnR>
                      <a:noFill/>
                    </a:lnR>
                    <a:lnT>
                      <a:noFill/>
                    </a:lnT>
                    <a:lnB>
                      <a:noFill/>
                    </a:lnB>
                    <a:solidFill>
                      <a:srgbClr val="FECD7F"/>
                    </a:solidFill>
                  </a:tcPr>
                </a:tc>
                <a:tc>
                  <a:txBody>
                    <a:bodyPr/>
                    <a:lstStyle/>
                    <a:p>
                      <a:pPr algn="r" fontAlgn="b"/>
                      <a:r>
                        <a:rPr lang="hr-HR" sz="900" b="0" i="0" u="none" strike="noStrike">
                          <a:solidFill>
                            <a:srgbClr val="000000"/>
                          </a:solidFill>
                          <a:effectLst/>
                          <a:latin typeface="Arial" charset="0"/>
                        </a:rPr>
                        <a:t>9.9K</a:t>
                      </a:r>
                    </a:p>
                  </a:txBody>
                  <a:tcPr marL="0" marR="0" marT="0" marB="0" anchor="b">
                    <a:lnL>
                      <a:noFill/>
                    </a:lnL>
                    <a:lnR>
                      <a:noFill/>
                    </a:lnR>
                    <a:lnT>
                      <a:noFill/>
                    </a:lnT>
                    <a:lnB>
                      <a:noFill/>
                    </a:lnB>
                    <a:solidFill>
                      <a:srgbClr val="ECE683"/>
                    </a:solidFill>
                  </a:tcPr>
                </a:tc>
                <a:tc>
                  <a:txBody>
                    <a:bodyPr/>
                    <a:lstStyle/>
                    <a:p>
                      <a:pPr algn="r" fontAlgn="b"/>
                      <a:r>
                        <a:rPr lang="mr-IN" sz="900" b="0" i="0" u="none" strike="noStrike">
                          <a:solidFill>
                            <a:srgbClr val="000000"/>
                          </a:solidFill>
                          <a:effectLst/>
                          <a:latin typeface="Arial" charset="0"/>
                        </a:rPr>
                        <a:t>2.42%</a:t>
                      </a:r>
                    </a:p>
                  </a:txBody>
                  <a:tcPr marL="0" marR="0" marT="0" marB="0" anchor="b">
                    <a:lnL>
                      <a:noFill/>
                    </a:lnL>
                    <a:lnR>
                      <a:noFill/>
                    </a:lnR>
                    <a:lnT>
                      <a:noFill/>
                    </a:lnT>
                    <a:lnB>
                      <a:noFill/>
                    </a:lnB>
                    <a:solidFill>
                      <a:srgbClr val="DBE182"/>
                    </a:solidFill>
                  </a:tcPr>
                </a:tc>
              </a:tr>
              <a:tr h="140146">
                <a:tc>
                  <a:txBody>
                    <a:bodyPr/>
                    <a:lstStyle/>
                    <a:p>
                      <a:pPr algn="l" fontAlgn="b"/>
                      <a:r>
                        <a:rPr lang="en-US" sz="900" b="0" i="0" u="none" strike="noStrike">
                          <a:solidFill>
                            <a:srgbClr val="000000"/>
                          </a:solidFill>
                          <a:effectLst/>
                          <a:latin typeface="Arial" charset="0"/>
                        </a:rPr>
                        <a:t>Mount Pleasant</a:t>
                      </a:r>
                    </a:p>
                  </a:txBody>
                  <a:tcPr marL="0" marR="0" marT="0" marB="0" anchor="b">
                    <a:lnL>
                      <a:noFill/>
                    </a:lnL>
                    <a:lnR>
                      <a:noFill/>
                    </a:lnR>
                    <a:lnT>
                      <a:noFill/>
                    </a:lnT>
                    <a:lnB>
                      <a:noFill/>
                    </a:lnB>
                  </a:tcPr>
                </a:tc>
                <a:tc>
                  <a:txBody>
                    <a:bodyPr/>
                    <a:lstStyle/>
                    <a:p>
                      <a:pPr algn="r" fontAlgn="b"/>
                      <a:r>
                        <a:rPr lang="hr-HR" sz="900" b="0" i="0" u="none" strike="noStrike">
                          <a:solidFill>
                            <a:srgbClr val="000000"/>
                          </a:solidFill>
                          <a:effectLst/>
                          <a:latin typeface="Arial" charset="0"/>
                        </a:rPr>
                        <a:t>764.7K</a:t>
                      </a:r>
                    </a:p>
                  </a:txBody>
                  <a:tcPr marL="0" marR="0" marT="0" marB="0" anchor="b">
                    <a:lnL>
                      <a:noFill/>
                    </a:lnL>
                    <a:lnR>
                      <a:noFill/>
                    </a:lnR>
                    <a:lnT>
                      <a:noFill/>
                    </a:lnT>
                    <a:lnB>
                      <a:noFill/>
                    </a:lnB>
                    <a:solidFill>
                      <a:srgbClr val="E8E583"/>
                    </a:solidFill>
                  </a:tcPr>
                </a:tc>
                <a:tc>
                  <a:txBody>
                    <a:bodyPr/>
                    <a:lstStyle/>
                    <a:p>
                      <a:pPr algn="r" fontAlgn="b"/>
                      <a:r>
                        <a:rPr lang="is-IS" sz="900" b="0" i="0" u="none" strike="noStrike">
                          <a:solidFill>
                            <a:srgbClr val="000000"/>
                          </a:solidFill>
                          <a:effectLst/>
                          <a:latin typeface="Arial" charset="0"/>
                        </a:rPr>
                        <a:t>67</a:t>
                      </a:r>
                    </a:p>
                  </a:txBody>
                  <a:tcPr marL="0" marR="0" marT="0" marB="0" anchor="b">
                    <a:lnL>
                      <a:noFill/>
                    </a:lnL>
                    <a:lnR>
                      <a:noFill/>
                    </a:lnR>
                    <a:lnT>
                      <a:noFill/>
                    </a:lnT>
                    <a:lnB>
                      <a:noFill/>
                    </a:lnB>
                    <a:solidFill>
                      <a:srgbClr val="FECE7F"/>
                    </a:solidFill>
                  </a:tcPr>
                </a:tc>
                <a:tc>
                  <a:txBody>
                    <a:bodyPr/>
                    <a:lstStyle/>
                    <a:p>
                      <a:pPr algn="r" fontAlgn="b"/>
                      <a:r>
                        <a:rPr lang="nb-NO" sz="900" b="0" i="0" u="none" strike="noStrike" dirty="0">
                          <a:solidFill>
                            <a:srgbClr val="000000"/>
                          </a:solidFill>
                          <a:effectLst/>
                          <a:latin typeface="Arial" charset="0"/>
                        </a:rPr>
                        <a:t>11.4K</a:t>
                      </a:r>
                    </a:p>
                  </a:txBody>
                  <a:tcPr marL="0" marR="0" marT="0" marB="0" anchor="b">
                    <a:lnL>
                      <a:noFill/>
                    </a:lnL>
                    <a:lnR>
                      <a:noFill/>
                    </a:lnR>
                    <a:lnT>
                      <a:noFill/>
                    </a:lnT>
                    <a:lnB>
                      <a:noFill/>
                    </a:lnB>
                    <a:solidFill>
                      <a:srgbClr val="E5E483"/>
                    </a:solidFill>
                  </a:tcPr>
                </a:tc>
                <a:tc>
                  <a:txBody>
                    <a:bodyPr/>
                    <a:lstStyle/>
                    <a:p>
                      <a:pPr algn="r" fontAlgn="b"/>
                      <a:r>
                        <a:rPr lang="mr-IN" sz="900" b="0" i="0" u="none" strike="noStrike">
                          <a:solidFill>
                            <a:srgbClr val="000000"/>
                          </a:solidFill>
                          <a:effectLst/>
                          <a:latin typeface="Arial" charset="0"/>
                        </a:rPr>
                        <a:t>2.32%</a:t>
                      </a:r>
                    </a:p>
                  </a:txBody>
                  <a:tcPr marL="0" marR="0" marT="0" marB="0" anchor="b">
                    <a:lnL>
                      <a:noFill/>
                    </a:lnL>
                    <a:lnR>
                      <a:noFill/>
                    </a:lnR>
                    <a:lnT>
                      <a:noFill/>
                    </a:lnT>
                    <a:lnB>
                      <a:noFill/>
                    </a:lnB>
                    <a:solidFill>
                      <a:srgbClr val="DDE182"/>
                    </a:solidFill>
                  </a:tcPr>
                </a:tc>
              </a:tr>
              <a:tr h="140146">
                <a:tc>
                  <a:txBody>
                    <a:bodyPr/>
                    <a:lstStyle/>
                    <a:p>
                      <a:pPr algn="l" fontAlgn="b"/>
                      <a:r>
                        <a:rPr lang="en-US" sz="900" b="1" i="0" u="none" strike="noStrike" dirty="0">
                          <a:solidFill>
                            <a:srgbClr val="000000"/>
                          </a:solidFill>
                          <a:effectLst/>
                          <a:latin typeface="Arial" charset="0"/>
                        </a:rPr>
                        <a:t>Bloomingdale</a:t>
                      </a:r>
                    </a:p>
                  </a:txBody>
                  <a:tcPr marL="0" marR="0" marT="0" marB="0" anchor="b">
                    <a:lnL>
                      <a:noFill/>
                    </a:lnL>
                    <a:lnR>
                      <a:noFill/>
                    </a:lnR>
                    <a:lnT>
                      <a:noFill/>
                    </a:lnT>
                    <a:lnB>
                      <a:noFill/>
                    </a:lnB>
                  </a:tcPr>
                </a:tc>
                <a:tc>
                  <a:txBody>
                    <a:bodyPr/>
                    <a:lstStyle/>
                    <a:p>
                      <a:pPr algn="r" fontAlgn="b"/>
                      <a:r>
                        <a:rPr lang="nb-NO" sz="900" b="1" i="0" u="none" strike="noStrike" dirty="0">
                          <a:solidFill>
                            <a:srgbClr val="000000"/>
                          </a:solidFill>
                          <a:effectLst/>
                          <a:latin typeface="Arial" charset="0"/>
                        </a:rPr>
                        <a:t>1,431.5K</a:t>
                      </a:r>
                    </a:p>
                  </a:txBody>
                  <a:tcPr marL="0" marR="0" marT="0" marB="0" anchor="b">
                    <a:lnL>
                      <a:noFill/>
                    </a:lnL>
                    <a:lnR>
                      <a:noFill/>
                    </a:lnR>
                    <a:lnT>
                      <a:noFill/>
                    </a:lnT>
                    <a:lnB>
                      <a:noFill/>
                    </a:lnB>
                    <a:solidFill>
                      <a:srgbClr val="D3DF82"/>
                    </a:solidFill>
                  </a:tcPr>
                </a:tc>
                <a:tc>
                  <a:txBody>
                    <a:bodyPr/>
                    <a:lstStyle/>
                    <a:p>
                      <a:pPr algn="r" fontAlgn="b"/>
                      <a:r>
                        <a:rPr lang="en-US" sz="900" b="1" i="0" u="none" strike="noStrike" dirty="0">
                          <a:solidFill>
                            <a:srgbClr val="000000"/>
                          </a:solidFill>
                          <a:effectLst/>
                          <a:latin typeface="Arial" charset="0"/>
                        </a:rPr>
                        <a:t>65</a:t>
                      </a:r>
                    </a:p>
                  </a:txBody>
                  <a:tcPr marL="0" marR="0" marT="0" marB="0" anchor="b">
                    <a:lnL>
                      <a:noFill/>
                    </a:lnL>
                    <a:lnR>
                      <a:noFill/>
                    </a:lnR>
                    <a:lnT>
                      <a:noFill/>
                    </a:lnT>
                    <a:lnB>
                      <a:noFill/>
                    </a:lnB>
                    <a:solidFill>
                      <a:srgbClr val="FECF7F"/>
                    </a:solidFill>
                  </a:tcPr>
                </a:tc>
                <a:tc>
                  <a:txBody>
                    <a:bodyPr/>
                    <a:lstStyle/>
                    <a:p>
                      <a:pPr algn="r" fontAlgn="b"/>
                      <a:r>
                        <a:rPr lang="hr-HR" sz="900" b="1" i="0" u="none" strike="noStrike" dirty="0">
                          <a:solidFill>
                            <a:srgbClr val="000000"/>
                          </a:solidFill>
                          <a:effectLst/>
                          <a:latin typeface="Arial" charset="0"/>
                        </a:rPr>
                        <a:t>22.0K</a:t>
                      </a:r>
                    </a:p>
                  </a:txBody>
                  <a:tcPr marL="0" marR="0" marT="0" marB="0" anchor="b">
                    <a:lnL>
                      <a:noFill/>
                    </a:lnL>
                    <a:lnR>
                      <a:noFill/>
                    </a:lnR>
                    <a:lnT>
                      <a:noFill/>
                    </a:lnT>
                    <a:lnB>
                      <a:noFill/>
                    </a:lnB>
                    <a:solidFill>
                      <a:srgbClr val="B6D680"/>
                    </a:solidFill>
                  </a:tcPr>
                </a:tc>
                <a:tc>
                  <a:txBody>
                    <a:bodyPr/>
                    <a:lstStyle/>
                    <a:p>
                      <a:pPr algn="r" fontAlgn="b"/>
                      <a:r>
                        <a:rPr lang="mr-IN" sz="900" b="1" i="0" u="none" strike="noStrike" dirty="0">
                          <a:solidFill>
                            <a:srgbClr val="000000"/>
                          </a:solidFill>
                          <a:effectLst/>
                          <a:latin typeface="Arial" charset="0"/>
                        </a:rPr>
                        <a:t>2.25%</a:t>
                      </a:r>
                    </a:p>
                  </a:txBody>
                  <a:tcPr marL="0" marR="0" marT="0" marB="0" anchor="b">
                    <a:lnL>
                      <a:noFill/>
                    </a:lnL>
                    <a:lnR>
                      <a:noFill/>
                    </a:lnR>
                    <a:lnT>
                      <a:noFill/>
                    </a:lnT>
                    <a:lnB>
                      <a:noFill/>
                    </a:lnB>
                    <a:solidFill>
                      <a:srgbClr val="DEE283"/>
                    </a:solidFill>
                  </a:tcPr>
                </a:tc>
              </a:tr>
              <a:tr h="140146">
                <a:tc>
                  <a:txBody>
                    <a:bodyPr/>
                    <a:lstStyle/>
                    <a:p>
                      <a:pPr algn="l" fontAlgn="b"/>
                      <a:r>
                        <a:rPr lang="en-US" sz="900" b="0" i="0" u="none" strike="noStrike">
                          <a:solidFill>
                            <a:srgbClr val="000000"/>
                          </a:solidFill>
                          <a:effectLst/>
                          <a:latin typeface="Arial" charset="0"/>
                        </a:rPr>
                        <a:t>Mount Vernon Square</a:t>
                      </a:r>
                    </a:p>
                  </a:txBody>
                  <a:tcPr marL="0" marR="0" marT="0" marB="0" anchor="b">
                    <a:lnL>
                      <a:noFill/>
                    </a:lnL>
                    <a:lnR>
                      <a:noFill/>
                    </a:lnR>
                    <a:lnT>
                      <a:noFill/>
                    </a:lnT>
                    <a:lnB>
                      <a:noFill/>
                    </a:lnB>
                  </a:tcPr>
                </a:tc>
                <a:tc>
                  <a:txBody>
                    <a:bodyPr/>
                    <a:lstStyle/>
                    <a:p>
                      <a:pPr algn="r" fontAlgn="b"/>
                      <a:r>
                        <a:rPr lang="nb-NO" sz="900" b="0" i="0" u="none" strike="noStrike">
                          <a:solidFill>
                            <a:srgbClr val="000000"/>
                          </a:solidFill>
                          <a:effectLst/>
                          <a:latin typeface="Arial" charset="0"/>
                        </a:rPr>
                        <a:t>960.4K</a:t>
                      </a:r>
                    </a:p>
                  </a:txBody>
                  <a:tcPr marL="0" marR="0" marT="0" marB="0" anchor="b">
                    <a:lnL>
                      <a:noFill/>
                    </a:lnL>
                    <a:lnR>
                      <a:noFill/>
                    </a:lnR>
                    <a:lnT>
                      <a:noFill/>
                    </a:lnT>
                    <a:lnB>
                      <a:noFill/>
                    </a:lnB>
                    <a:solidFill>
                      <a:srgbClr val="E2E383"/>
                    </a:solidFill>
                  </a:tcPr>
                </a:tc>
                <a:tc>
                  <a:txBody>
                    <a:bodyPr/>
                    <a:lstStyle/>
                    <a:p>
                      <a:pPr algn="r" fontAlgn="b"/>
                      <a:r>
                        <a:rPr lang="en-US" sz="900" b="0" i="0" u="none" strike="noStrike">
                          <a:solidFill>
                            <a:srgbClr val="000000"/>
                          </a:solidFill>
                          <a:effectLst/>
                          <a:latin typeface="Arial" charset="0"/>
                        </a:rPr>
                        <a:t>65</a:t>
                      </a:r>
                    </a:p>
                  </a:txBody>
                  <a:tcPr marL="0" marR="0" marT="0" marB="0" anchor="b">
                    <a:lnL>
                      <a:noFill/>
                    </a:lnL>
                    <a:lnR>
                      <a:noFill/>
                    </a:lnR>
                    <a:lnT>
                      <a:noFill/>
                    </a:lnT>
                    <a:lnB>
                      <a:noFill/>
                    </a:lnB>
                    <a:solidFill>
                      <a:srgbClr val="FECF7F"/>
                    </a:solidFill>
                  </a:tcPr>
                </a:tc>
                <a:tc>
                  <a:txBody>
                    <a:bodyPr/>
                    <a:lstStyle/>
                    <a:p>
                      <a:pPr algn="r" fontAlgn="b"/>
                      <a:r>
                        <a:rPr lang="hr-HR" sz="900" b="0" i="0" u="none" strike="noStrike">
                          <a:solidFill>
                            <a:srgbClr val="000000"/>
                          </a:solidFill>
                          <a:effectLst/>
                          <a:latin typeface="Arial" charset="0"/>
                        </a:rPr>
                        <a:t>14.8K</a:t>
                      </a:r>
                    </a:p>
                  </a:txBody>
                  <a:tcPr marL="0" marR="0" marT="0" marB="0" anchor="b">
                    <a:lnL>
                      <a:noFill/>
                    </a:lnL>
                    <a:lnR>
                      <a:noFill/>
                    </a:lnR>
                    <a:lnT>
                      <a:noFill/>
                    </a:lnT>
                    <a:lnB>
                      <a:noFill/>
                    </a:lnB>
                    <a:solidFill>
                      <a:srgbClr val="D6E082"/>
                    </a:solidFill>
                  </a:tcPr>
                </a:tc>
                <a:tc>
                  <a:txBody>
                    <a:bodyPr/>
                    <a:lstStyle/>
                    <a:p>
                      <a:pPr algn="r" fontAlgn="b"/>
                      <a:r>
                        <a:rPr lang="mr-IN" sz="900" b="0" i="0" u="none" strike="noStrike">
                          <a:solidFill>
                            <a:srgbClr val="000000"/>
                          </a:solidFill>
                          <a:effectLst/>
                          <a:latin typeface="Arial" charset="0"/>
                        </a:rPr>
                        <a:t>2.25%</a:t>
                      </a:r>
                    </a:p>
                  </a:txBody>
                  <a:tcPr marL="0" marR="0" marT="0" marB="0" anchor="b">
                    <a:lnL>
                      <a:noFill/>
                    </a:lnL>
                    <a:lnR>
                      <a:noFill/>
                    </a:lnR>
                    <a:lnT>
                      <a:noFill/>
                    </a:lnT>
                    <a:lnB>
                      <a:noFill/>
                    </a:lnB>
                    <a:solidFill>
                      <a:srgbClr val="DEE283"/>
                    </a:solidFill>
                  </a:tcPr>
                </a:tc>
              </a:tr>
              <a:tr h="140146">
                <a:tc>
                  <a:txBody>
                    <a:bodyPr/>
                    <a:lstStyle/>
                    <a:p>
                      <a:pPr algn="l" fontAlgn="b"/>
                      <a:r>
                        <a:rPr lang="en-US" sz="900" b="0" i="0" u="none" strike="noStrike">
                          <a:solidFill>
                            <a:srgbClr val="000000"/>
                          </a:solidFill>
                          <a:effectLst/>
                          <a:latin typeface="Arial" charset="0"/>
                        </a:rPr>
                        <a:t>Kalorama</a:t>
                      </a:r>
                    </a:p>
                  </a:txBody>
                  <a:tcPr marL="0" marR="0" marT="0" marB="0" anchor="b">
                    <a:lnL>
                      <a:noFill/>
                    </a:lnL>
                    <a:lnR>
                      <a:noFill/>
                    </a:lnR>
                    <a:lnT>
                      <a:noFill/>
                    </a:lnT>
                    <a:lnB>
                      <a:noFill/>
                    </a:lnB>
                  </a:tcPr>
                </a:tc>
                <a:tc>
                  <a:txBody>
                    <a:bodyPr/>
                    <a:lstStyle/>
                    <a:p>
                      <a:pPr algn="r" fontAlgn="b"/>
                      <a:r>
                        <a:rPr lang="nb-NO" sz="900" b="0" i="0" u="none" strike="noStrike">
                          <a:solidFill>
                            <a:srgbClr val="000000"/>
                          </a:solidFill>
                          <a:effectLst/>
                          <a:latin typeface="Arial" charset="0"/>
                        </a:rPr>
                        <a:t>695.3K</a:t>
                      </a:r>
                    </a:p>
                  </a:txBody>
                  <a:tcPr marL="0" marR="0" marT="0" marB="0" anchor="b">
                    <a:lnL>
                      <a:noFill/>
                    </a:lnL>
                    <a:lnR>
                      <a:noFill/>
                    </a:lnR>
                    <a:lnT>
                      <a:noFill/>
                    </a:lnT>
                    <a:lnB>
                      <a:noFill/>
                    </a:lnB>
                    <a:solidFill>
                      <a:srgbClr val="EBE583"/>
                    </a:solidFill>
                  </a:tcPr>
                </a:tc>
                <a:tc>
                  <a:txBody>
                    <a:bodyPr/>
                    <a:lstStyle/>
                    <a:p>
                      <a:pPr algn="r" fontAlgn="b"/>
                      <a:r>
                        <a:rPr lang="en-US" sz="900" b="0" i="0" u="none" strike="noStrike">
                          <a:solidFill>
                            <a:srgbClr val="000000"/>
                          </a:solidFill>
                          <a:effectLst/>
                          <a:latin typeface="Arial" charset="0"/>
                        </a:rPr>
                        <a:t>61</a:t>
                      </a:r>
                    </a:p>
                  </a:txBody>
                  <a:tcPr marL="0" marR="0" marT="0" marB="0" anchor="b">
                    <a:lnL>
                      <a:noFill/>
                    </a:lnL>
                    <a:lnR>
                      <a:noFill/>
                    </a:lnR>
                    <a:lnT>
                      <a:noFill/>
                    </a:lnT>
                    <a:lnB>
                      <a:noFill/>
                    </a:lnB>
                    <a:solidFill>
                      <a:srgbClr val="FED17F"/>
                    </a:solidFill>
                  </a:tcPr>
                </a:tc>
                <a:tc>
                  <a:txBody>
                    <a:bodyPr/>
                    <a:lstStyle/>
                    <a:p>
                      <a:pPr algn="r" fontAlgn="b"/>
                      <a:r>
                        <a:rPr lang="nb-NO" sz="900" b="0" i="0" u="none" strike="noStrike">
                          <a:solidFill>
                            <a:srgbClr val="000000"/>
                          </a:solidFill>
                          <a:effectLst/>
                          <a:latin typeface="Arial" charset="0"/>
                        </a:rPr>
                        <a:t>11.4K</a:t>
                      </a:r>
                    </a:p>
                  </a:txBody>
                  <a:tcPr marL="0" marR="0" marT="0" marB="0" anchor="b">
                    <a:lnL>
                      <a:noFill/>
                    </a:lnL>
                    <a:lnR>
                      <a:noFill/>
                    </a:lnR>
                    <a:lnT>
                      <a:noFill/>
                    </a:lnT>
                    <a:lnB>
                      <a:noFill/>
                    </a:lnB>
                    <a:solidFill>
                      <a:srgbClr val="E5E483"/>
                    </a:solidFill>
                  </a:tcPr>
                </a:tc>
                <a:tc>
                  <a:txBody>
                    <a:bodyPr/>
                    <a:lstStyle/>
                    <a:p>
                      <a:pPr algn="r" fontAlgn="b"/>
                      <a:r>
                        <a:rPr lang="mr-IN" sz="900" b="0" i="0" u="none" strike="noStrike" dirty="0">
                          <a:solidFill>
                            <a:srgbClr val="000000"/>
                          </a:solidFill>
                          <a:effectLst/>
                          <a:latin typeface="Arial" charset="0"/>
                        </a:rPr>
                        <a:t>2.11%</a:t>
                      </a:r>
                    </a:p>
                  </a:txBody>
                  <a:tcPr marL="0" marR="0" marT="0" marB="0" anchor="b">
                    <a:lnL>
                      <a:noFill/>
                    </a:lnL>
                    <a:lnR>
                      <a:noFill/>
                    </a:lnR>
                    <a:lnT>
                      <a:noFill/>
                    </a:lnT>
                    <a:lnB>
                      <a:noFill/>
                    </a:lnB>
                    <a:solidFill>
                      <a:srgbClr val="E0E283"/>
                    </a:solidFill>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28" y="119829"/>
            <a:ext cx="2169072" cy="1446048"/>
          </a:xfrm>
          <a:prstGeom prst="rect">
            <a:avLst/>
          </a:prstGeom>
        </p:spPr>
      </p:pic>
      <p:sp>
        <p:nvSpPr>
          <p:cNvPr id="6" name="TextBox 5"/>
          <p:cNvSpPr txBox="1"/>
          <p:nvPr/>
        </p:nvSpPr>
        <p:spPr>
          <a:xfrm>
            <a:off x="756745" y="1592945"/>
            <a:ext cx="11056884" cy="1477328"/>
          </a:xfrm>
          <a:prstGeom prst="rect">
            <a:avLst/>
          </a:prstGeom>
          <a:noFill/>
        </p:spPr>
        <p:txBody>
          <a:bodyPr wrap="square" rtlCol="0">
            <a:spAutoFit/>
          </a:bodyPr>
          <a:lstStyle/>
          <a:p>
            <a:pPr marL="742950" lvl="1" indent="-285750">
              <a:buFont typeface="Arial" charset="0"/>
              <a:buChar char="•"/>
            </a:pPr>
            <a:r>
              <a:rPr lang="en-US" b="1" u="sng" dirty="0" smtClean="0">
                <a:solidFill>
                  <a:srgbClr val="FF0000"/>
                </a:solidFill>
              </a:rPr>
              <a:t>Listings : </a:t>
            </a:r>
            <a:r>
              <a:rPr lang="en-US" b="1" dirty="0" smtClean="0"/>
              <a:t>Capitol Hill has the highest participation in the market (9.64%) what could be an indicator of the higher demand in that area. DuPont Circle the second highest (5.67%)</a:t>
            </a:r>
          </a:p>
          <a:p>
            <a:pPr marL="742950" lvl="1" indent="-285750">
              <a:buFont typeface="Arial" charset="0"/>
              <a:buChar char="•"/>
            </a:pPr>
            <a:endParaRPr lang="en-US" b="1" dirty="0" smtClean="0"/>
          </a:p>
          <a:p>
            <a:pPr marL="742950" lvl="1" indent="-285750">
              <a:buFont typeface="Arial" charset="0"/>
              <a:buChar char="•"/>
            </a:pPr>
            <a:r>
              <a:rPr lang="en-US" b="1" u="sng" dirty="0" smtClean="0">
                <a:solidFill>
                  <a:srgbClr val="FF0000"/>
                </a:solidFill>
              </a:rPr>
              <a:t>Revenue </a:t>
            </a:r>
            <a:r>
              <a:rPr lang="en-US" dirty="0" smtClean="0">
                <a:solidFill>
                  <a:srgbClr val="FF0000"/>
                </a:solidFill>
              </a:rPr>
              <a:t>: </a:t>
            </a:r>
            <a:r>
              <a:rPr lang="en-US" b="1" dirty="0" smtClean="0"/>
              <a:t>Capitol Hill has the higher Total Revenue  (4,965.9K). However, DuPont Circle and </a:t>
            </a:r>
            <a:r>
              <a:rPr lang="en-US" b="1" dirty="0" err="1" smtClean="0"/>
              <a:t>Bloomingadale</a:t>
            </a:r>
            <a:r>
              <a:rPr lang="en-US" b="1" dirty="0" smtClean="0"/>
              <a:t> have higher average Revenue than Capitol Hill</a:t>
            </a:r>
            <a:endParaRPr lang="en-US" b="1" dirty="0"/>
          </a:p>
        </p:txBody>
      </p:sp>
      <p:sp>
        <p:nvSpPr>
          <p:cNvPr id="7" name="Frame 6"/>
          <p:cNvSpPr/>
          <p:nvPr/>
        </p:nvSpPr>
        <p:spPr>
          <a:xfrm>
            <a:off x="630621" y="4067503"/>
            <a:ext cx="1030013" cy="17867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30621" y="4424855"/>
            <a:ext cx="1030013" cy="17867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630621" y="5959367"/>
            <a:ext cx="1103586" cy="18918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 name="Left Arrow 9"/>
          <p:cNvSpPr/>
          <p:nvPr/>
        </p:nvSpPr>
        <p:spPr>
          <a:xfrm>
            <a:off x="6369268" y="4093778"/>
            <a:ext cx="441434" cy="1051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6369268" y="4461641"/>
            <a:ext cx="441434" cy="1051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6369268" y="5969877"/>
            <a:ext cx="441434" cy="1051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51" y="3636579"/>
            <a:ext cx="2630214" cy="2630214"/>
          </a:xfrm>
          <a:prstGeom prst="rect">
            <a:avLst/>
          </a:prstGeom>
        </p:spPr>
      </p:pic>
      <p:sp>
        <p:nvSpPr>
          <p:cNvPr id="3" name="Frame 2"/>
          <p:cNvSpPr/>
          <p:nvPr/>
        </p:nvSpPr>
        <p:spPr>
          <a:xfrm>
            <a:off x="4585855" y="4067503"/>
            <a:ext cx="554181" cy="17867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4585855" y="4424855"/>
            <a:ext cx="554181" cy="17867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4585855" y="5959367"/>
            <a:ext cx="554181" cy="189186"/>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711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FF0000"/>
                </a:solidFill>
              </a:rPr>
              <a:t>Property </a:t>
            </a:r>
            <a:r>
              <a:rPr lang="en-US" b="1" u="sng" dirty="0">
                <a:solidFill>
                  <a:srgbClr val="FF0000"/>
                </a:solidFill>
              </a:rPr>
              <a:t>R</a:t>
            </a:r>
            <a:r>
              <a:rPr lang="en-US" b="1" u="sng" dirty="0" smtClean="0">
                <a:solidFill>
                  <a:srgbClr val="FF0000"/>
                </a:solidFill>
              </a:rPr>
              <a:t>eviews</a:t>
            </a:r>
            <a:endParaRPr lang="en-US" b="1" u="sng" dirty="0">
              <a:solidFill>
                <a:srgbClr val="FF0000"/>
              </a:solidFill>
            </a:endParaRPr>
          </a:p>
        </p:txBody>
      </p:sp>
      <p:sp>
        <p:nvSpPr>
          <p:cNvPr id="3" name="Content Placeholder 2"/>
          <p:cNvSpPr>
            <a:spLocks noGrp="1"/>
          </p:cNvSpPr>
          <p:nvPr>
            <p:ph idx="1"/>
          </p:nvPr>
        </p:nvSpPr>
        <p:spPr>
          <a:xfrm>
            <a:off x="838199" y="1825624"/>
            <a:ext cx="10891345" cy="4407009"/>
          </a:xfrm>
        </p:spPr>
        <p:txBody>
          <a:bodyPr/>
          <a:lstStyle/>
          <a:p>
            <a:r>
              <a:rPr lang="en-US" sz="2000" b="1" dirty="0" smtClean="0"/>
              <a:t>94% of the reviews comes from Apartments and Houses. </a:t>
            </a:r>
          </a:p>
          <a:p>
            <a:endParaRPr lang="en-US" dirty="0"/>
          </a:p>
          <a:p>
            <a:endParaRPr lang="en-US" dirty="0" smtClean="0"/>
          </a:p>
          <a:p>
            <a:r>
              <a:rPr lang="en-US" sz="2000" b="1" dirty="0" smtClean="0"/>
              <a:t>Apartments in the Neighborhoods with higher Average Revenue and %listings</a:t>
            </a:r>
          </a:p>
        </p:txBody>
      </p:sp>
      <p:graphicFrame>
        <p:nvGraphicFramePr>
          <p:cNvPr id="4" name="Table 3"/>
          <p:cNvGraphicFramePr>
            <a:graphicFrameLocks noGrp="1"/>
          </p:cNvGraphicFramePr>
          <p:nvPr>
            <p:extLst>
              <p:ext uri="{D42A27DB-BD31-4B8C-83A1-F6EECF244321}">
                <p14:modId xmlns:p14="http://schemas.microsoft.com/office/powerpoint/2010/main" val="1158897177"/>
              </p:ext>
            </p:extLst>
          </p:nvPr>
        </p:nvGraphicFramePr>
        <p:xfrm>
          <a:off x="2741010" y="2375336"/>
          <a:ext cx="4679293" cy="873266"/>
        </p:xfrm>
        <a:graphic>
          <a:graphicData uri="http://schemas.openxmlformats.org/drawingml/2006/table">
            <a:tbl>
              <a:tblPr/>
              <a:tblGrid>
                <a:gridCol w="2223738"/>
                <a:gridCol w="1064646"/>
                <a:gridCol w="671415"/>
                <a:gridCol w="719494"/>
              </a:tblGrid>
              <a:tr h="167697">
                <a:tc>
                  <a:txBody>
                    <a:bodyPr/>
                    <a:lstStyle/>
                    <a:p>
                      <a:pPr algn="l" fontAlgn="b"/>
                      <a:r>
                        <a:rPr lang="sk-SK" sz="1000" b="1" i="0" u="none" strike="noStrike">
                          <a:solidFill>
                            <a:srgbClr val="000000"/>
                          </a:solidFill>
                          <a:effectLst/>
                          <a:latin typeface="Arial"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gridSpan="2">
                  <a:txBody>
                    <a:bodyPr/>
                    <a:lstStyle/>
                    <a:p>
                      <a:pPr algn="l" fontAlgn="b"/>
                      <a:r>
                        <a:rPr lang="en-US" sz="1000" b="1" i="0" u="none" strike="noStrike">
                          <a:solidFill>
                            <a:srgbClr val="000000"/>
                          </a:solidFill>
                          <a:effectLst/>
                          <a:latin typeface="Arial" charset="0"/>
                        </a:rPr>
                        <a:t>Property Type by Review</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algn="l" fontAlgn="b"/>
                      <a:r>
                        <a:rPr lang="sk-SK" sz="1000" b="1" i="0" u="none" strike="noStrike">
                          <a:solidFill>
                            <a:srgbClr val="000000"/>
                          </a:solidFill>
                          <a:effectLst/>
                          <a:latin typeface="Arial"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3591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164855">
                <a:tc>
                  <a:txBody>
                    <a:bodyPr/>
                    <a:lstStyle/>
                    <a:p>
                      <a:pPr algn="l" fontAlgn="b"/>
                      <a:r>
                        <a:rPr lang="en-US" sz="1000" b="1" i="0" u="none" strike="noStrike">
                          <a:solidFill>
                            <a:srgbClr val="000000"/>
                          </a:solidFill>
                          <a:effectLst/>
                          <a:latin typeface="Arial" charset="0"/>
                        </a:rPr>
                        <a:t>Property Type</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dirty="0">
                          <a:solidFill>
                            <a:srgbClr val="000000"/>
                          </a:solidFill>
                          <a:effectLst/>
                          <a:latin typeface="Arial" charset="0"/>
                        </a:rPr>
                        <a:t>Average </a:t>
                      </a:r>
                      <a:r>
                        <a:rPr lang="en-US" sz="1000" b="1" i="0" u="none" strike="noStrike" dirty="0" smtClean="0">
                          <a:solidFill>
                            <a:srgbClr val="000000"/>
                          </a:solidFill>
                          <a:effectLst/>
                          <a:latin typeface="Arial" charset="0"/>
                        </a:rPr>
                        <a:t>rating</a:t>
                      </a:r>
                      <a:endParaRPr lang="en-US" sz="1000" b="1" i="0" u="none" strike="noStrike" dirty="0">
                        <a:solidFill>
                          <a:srgbClr val="000000"/>
                        </a:solidFill>
                        <a:effectLst/>
                        <a:latin typeface="Arial" charset="0"/>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#Reviews</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%Reviews</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r>
              <a:tr h="104651">
                <a:tc>
                  <a:txBody>
                    <a:bodyPr/>
                    <a:lstStyle/>
                    <a:p>
                      <a:pPr algn="l" fontAlgn="b"/>
                      <a:r>
                        <a:rPr lang="en-US" sz="1000" b="1" i="0" u="none" strike="noStrike" dirty="0">
                          <a:solidFill>
                            <a:srgbClr val="000000"/>
                          </a:solidFill>
                          <a:effectLst/>
                          <a:latin typeface="Arial" charset="0"/>
                        </a:rPr>
                        <a:t>Apartment</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FFFF00"/>
                    </a:solidFill>
                  </a:tcPr>
                </a:tc>
                <a:tc>
                  <a:txBody>
                    <a:bodyPr/>
                    <a:lstStyle/>
                    <a:p>
                      <a:pPr algn="r" fontAlgn="b"/>
                      <a:r>
                        <a:rPr lang="is-IS" sz="1000" b="0" i="0" u="none" strike="noStrike">
                          <a:solidFill>
                            <a:srgbClr val="000000"/>
                          </a:solidFill>
                          <a:effectLst/>
                          <a:latin typeface="Arial" charset="0"/>
                        </a:rPr>
                        <a:t>93</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is-IS" sz="1000" b="0" i="0" u="none" strike="noStrike">
                          <a:solidFill>
                            <a:srgbClr val="000000"/>
                          </a:solidFill>
                          <a:effectLst/>
                          <a:latin typeface="Arial" charset="0"/>
                        </a:rPr>
                        <a:t>1730</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mr-IN" sz="1000" b="1" i="0" u="none" strike="noStrike" dirty="0">
                          <a:solidFill>
                            <a:schemeClr val="tx1"/>
                          </a:solidFill>
                          <a:effectLst/>
                          <a:latin typeface="Arial" charset="0"/>
                        </a:rPr>
                        <a:t>60.68%</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FFFF00"/>
                    </a:solidFill>
                  </a:tcPr>
                </a:tc>
              </a:tr>
              <a:tr h="104651">
                <a:tc>
                  <a:txBody>
                    <a:bodyPr/>
                    <a:lstStyle/>
                    <a:p>
                      <a:pPr algn="l" fontAlgn="b"/>
                      <a:r>
                        <a:rPr lang="en-US" sz="1000" b="1" i="0" u="none" strike="noStrike" dirty="0">
                          <a:solidFill>
                            <a:srgbClr val="000000"/>
                          </a:solidFill>
                          <a:effectLst/>
                          <a:latin typeface="Arial" charset="0"/>
                        </a:rPr>
                        <a:t>House</a:t>
                      </a:r>
                    </a:p>
                  </a:txBody>
                  <a:tcPr marL="0" marR="0" marT="0" marB="0" anchor="b">
                    <a:lnL>
                      <a:noFill/>
                    </a:lnL>
                    <a:lnR>
                      <a:noFill/>
                    </a:lnR>
                    <a:lnT>
                      <a:noFill/>
                    </a:lnT>
                    <a:lnB>
                      <a:noFill/>
                    </a:lnB>
                    <a:solidFill>
                      <a:srgbClr val="FFFF00"/>
                    </a:solidFill>
                  </a:tcPr>
                </a:tc>
                <a:tc>
                  <a:txBody>
                    <a:bodyPr/>
                    <a:lstStyle/>
                    <a:p>
                      <a:pPr algn="r" fontAlgn="b"/>
                      <a:r>
                        <a:rPr lang="is-IS" sz="1000" b="0" i="0" u="none" strike="noStrike" dirty="0">
                          <a:solidFill>
                            <a:srgbClr val="000000"/>
                          </a:solidFill>
                          <a:effectLst/>
                          <a:latin typeface="Arial" charset="0"/>
                        </a:rPr>
                        <a:t>93</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955</a:t>
                      </a:r>
                    </a:p>
                  </a:txBody>
                  <a:tcPr marL="0" marR="0" marT="0" marB="0" anchor="b">
                    <a:lnL>
                      <a:noFill/>
                    </a:lnL>
                    <a:lnR>
                      <a:noFill/>
                    </a:lnR>
                    <a:lnT>
                      <a:noFill/>
                    </a:lnT>
                    <a:lnB>
                      <a:noFill/>
                    </a:lnB>
                  </a:tcPr>
                </a:tc>
                <a:tc>
                  <a:txBody>
                    <a:bodyPr/>
                    <a:lstStyle/>
                    <a:p>
                      <a:pPr algn="r" fontAlgn="b"/>
                      <a:r>
                        <a:rPr lang="mr-IN" sz="1000" b="1" i="0" u="none" strike="noStrike" dirty="0">
                          <a:solidFill>
                            <a:schemeClr val="tx1"/>
                          </a:solidFill>
                          <a:effectLst/>
                          <a:latin typeface="Arial" charset="0"/>
                        </a:rPr>
                        <a:t>33.50%</a:t>
                      </a:r>
                    </a:p>
                  </a:txBody>
                  <a:tcPr marL="0" marR="0" marT="0" marB="0" anchor="b">
                    <a:lnL>
                      <a:noFill/>
                    </a:lnL>
                    <a:lnR>
                      <a:noFill/>
                    </a:lnR>
                    <a:lnT>
                      <a:noFill/>
                    </a:lnT>
                    <a:lnB>
                      <a:noFill/>
                    </a:lnB>
                    <a:solidFill>
                      <a:srgbClr val="FFFF00"/>
                    </a:solidFil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114" y="1851970"/>
            <a:ext cx="2315288" cy="10467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2928" y="230188"/>
            <a:ext cx="2169072" cy="14460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308" y="6094253"/>
            <a:ext cx="2232572" cy="763747"/>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337714633"/>
              </p:ext>
            </p:extLst>
          </p:nvPr>
        </p:nvGraphicFramePr>
        <p:xfrm>
          <a:off x="1068799" y="3882310"/>
          <a:ext cx="4538322" cy="20633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2100553906"/>
              </p:ext>
            </p:extLst>
          </p:nvPr>
        </p:nvGraphicFramePr>
        <p:xfrm>
          <a:off x="5607121" y="3882310"/>
          <a:ext cx="4534406" cy="2063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1062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7311"/>
          </a:xfrm>
        </p:spPr>
        <p:txBody>
          <a:bodyPr>
            <a:normAutofit fontScale="90000"/>
          </a:bodyPr>
          <a:lstStyle/>
          <a:p>
            <a:r>
              <a:rPr lang="en-US" b="1" u="sng" dirty="0">
                <a:solidFill>
                  <a:srgbClr val="FF0000"/>
                </a:solidFill>
              </a:rPr>
              <a:t>Neighborhood </a:t>
            </a:r>
            <a:r>
              <a:rPr lang="en-US" b="1" u="sng" dirty="0" smtClean="0">
                <a:solidFill>
                  <a:srgbClr val="FF0000"/>
                </a:solidFill>
              </a:rPr>
              <a:t>Sentiment</a:t>
            </a:r>
            <a:br>
              <a:rPr lang="en-US" b="1" u="sng" dirty="0" smtClean="0">
                <a:solidFill>
                  <a:srgbClr val="FF0000"/>
                </a:solidFill>
              </a:rPr>
            </a:br>
            <a:endParaRPr lang="en-US" b="1" u="sng"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237" y="230188"/>
            <a:ext cx="2169072" cy="1446048"/>
          </a:xfrm>
          <a:prstGeom prst="rect">
            <a:avLst/>
          </a:prstGeom>
        </p:spPr>
      </p:pic>
      <p:graphicFrame>
        <p:nvGraphicFramePr>
          <p:cNvPr id="11" name="Content Placeholder 10"/>
          <p:cNvGraphicFramePr>
            <a:graphicFrameLocks noGrp="1"/>
          </p:cNvGraphicFramePr>
          <p:nvPr>
            <p:ph idx="1"/>
            <p:extLst>
              <p:ext uri="{D42A27DB-BD31-4B8C-83A1-F6EECF244321}">
                <p14:modId xmlns:p14="http://schemas.microsoft.com/office/powerpoint/2010/main" val="762362249"/>
              </p:ext>
            </p:extLst>
          </p:nvPr>
        </p:nvGraphicFramePr>
        <p:xfrm>
          <a:off x="775854" y="1059584"/>
          <a:ext cx="5320147" cy="3352800"/>
        </p:xfrm>
        <a:graphic>
          <a:graphicData uri="http://schemas.openxmlformats.org/drawingml/2006/table">
            <a:tbl>
              <a:tblPr/>
              <a:tblGrid>
                <a:gridCol w="1825541"/>
                <a:gridCol w="638939"/>
                <a:gridCol w="625899"/>
                <a:gridCol w="1095325"/>
                <a:gridCol w="1134443"/>
              </a:tblGrid>
              <a:tr h="117144">
                <a:tc>
                  <a:txBody>
                    <a:bodyPr/>
                    <a:lstStyle/>
                    <a:p>
                      <a:pPr algn="l" fontAlgn="b"/>
                      <a:r>
                        <a:rPr lang="en-US" sz="1000" b="1" i="0" u="none" strike="noStrike">
                          <a:solidFill>
                            <a:srgbClr val="000000"/>
                          </a:solidFill>
                          <a:effectLst/>
                          <a:latin typeface="Arial" charset="0"/>
                        </a:rPr>
                        <a:t>Capitol Hill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00"/>
                    </a:solidFill>
                  </a:tcPr>
                </a:tc>
                <a:tc>
                  <a:txBody>
                    <a:bodyPr/>
                    <a:lstStyle/>
                    <a:p>
                      <a:pPr algn="l" fontAlgn="b"/>
                      <a:endParaRPr lang="en-US" sz="1000" b="0" i="0" u="none" strike="noStrike">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r>
                        <a:rPr lang="en-US" sz="1000" b="1" i="0" u="none" strike="noStrike">
                          <a:solidFill>
                            <a:srgbClr val="000000"/>
                          </a:solidFill>
                          <a:effectLst/>
                          <a:latin typeface="Arial" charset="0"/>
                        </a:rPr>
                        <a:t>EXCELLENT</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GOOD</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POOR</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2">
                  <a:txBody>
                    <a:bodyPr/>
                    <a:lstStyle/>
                    <a:p>
                      <a:pPr algn="l" fontAlgn="b"/>
                      <a:r>
                        <a:rPr lang="en-US" sz="1000" b="1" i="0" u="none" strike="noStrike">
                          <a:solidFill>
                            <a:srgbClr val="000000"/>
                          </a:solidFill>
                          <a:effectLst/>
                          <a:latin typeface="Arial" charset="0"/>
                        </a:rPr>
                        <a:t>Grand 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117144">
                <a:tc>
                  <a:txBody>
                    <a:bodyPr/>
                    <a:lstStyle/>
                    <a:p>
                      <a:pPr algn="r" fontAlgn="b"/>
                      <a:r>
                        <a:rPr lang="nb-NO" sz="1000" b="1" i="0" u="none" strike="noStrike">
                          <a:solidFill>
                            <a:srgbClr val="000000"/>
                          </a:solidFill>
                          <a:effectLst/>
                          <a:latin typeface="Arial" charset="0"/>
                        </a:rPr>
                        <a:t>10.00</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8.89</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6.50</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9.41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000" b="0" i="0" u="none" strike="noStrike" dirty="0">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r>
                        <a:rPr lang="en-US" sz="1000" b="1" i="0" u="none" strike="noStrike">
                          <a:solidFill>
                            <a:srgbClr val="000000"/>
                          </a:solidFill>
                          <a:effectLst/>
                          <a:latin typeface="Arial" charset="0"/>
                        </a:rPr>
                        <a:t>Dupont Circle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00"/>
                    </a:solidFill>
                  </a:tcPr>
                </a:tc>
                <a:tc>
                  <a:txBody>
                    <a:bodyPr/>
                    <a:lstStyle/>
                    <a:p>
                      <a:pPr algn="l" fontAlgn="b"/>
                      <a:endParaRPr lang="en-US" sz="1000" b="0" i="0" u="none" strike="noStrike">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r>
                        <a:rPr lang="en-US" sz="1000" b="1" i="0" u="none" strike="noStrike">
                          <a:solidFill>
                            <a:srgbClr val="000000"/>
                          </a:solidFill>
                          <a:effectLst/>
                          <a:latin typeface="Arial" charset="0"/>
                        </a:rPr>
                        <a:t>EXCELLENT</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GOOD</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POOR</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2">
                  <a:txBody>
                    <a:bodyPr/>
                    <a:lstStyle/>
                    <a:p>
                      <a:pPr algn="l" fontAlgn="b"/>
                      <a:r>
                        <a:rPr lang="en-US" sz="1000" b="1" i="0" u="none" strike="noStrike">
                          <a:solidFill>
                            <a:srgbClr val="000000"/>
                          </a:solidFill>
                          <a:effectLst/>
                          <a:latin typeface="Arial" charset="0"/>
                        </a:rPr>
                        <a:t>Grand 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117144">
                <a:tc>
                  <a:txBody>
                    <a:bodyPr/>
                    <a:lstStyle/>
                    <a:p>
                      <a:pPr algn="r" fontAlgn="b"/>
                      <a:r>
                        <a:rPr lang="nb-NO" sz="1000" b="1" i="0" u="none" strike="noStrike">
                          <a:solidFill>
                            <a:srgbClr val="000000"/>
                          </a:solidFill>
                          <a:effectLst/>
                          <a:latin typeface="Arial" charset="0"/>
                        </a:rPr>
                        <a:t>10.00</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fi-FI" sz="1000" b="1" i="0" u="none" strike="noStrike">
                          <a:solidFill>
                            <a:srgbClr val="000000"/>
                          </a:solidFill>
                          <a:effectLst/>
                          <a:latin typeface="Arial" charset="0"/>
                        </a:rPr>
                        <a:t>8.87</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6.00</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9.34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000" b="0" i="0" u="none" strike="noStrike">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r>
                        <a:rPr lang="mr-IN" sz="1000" b="1" i="0" u="none" strike="noStrike">
                          <a:solidFill>
                            <a:srgbClr val="000000"/>
                          </a:solidFill>
                          <a:effectLst/>
                          <a:latin typeface="Arial" charset="0"/>
                        </a:rPr>
                        <a:t>(All)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00"/>
                    </a:solidFill>
                  </a:tcPr>
                </a:tc>
                <a:tc>
                  <a:txBody>
                    <a:bodyPr/>
                    <a:lstStyle/>
                    <a:p>
                      <a:pPr algn="l" fontAlgn="b"/>
                      <a:endParaRPr lang="en-US" sz="1000" b="0" i="0" u="none" strike="noStrike">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dirty="0">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charset="0"/>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Arial" charset="0"/>
                      </a:endParaRPr>
                    </a:p>
                  </a:txBody>
                  <a:tcPr marL="0" marR="0" marT="0" marB="0" anchor="b">
                    <a:lnL>
                      <a:noFill/>
                    </a:lnL>
                    <a:lnR>
                      <a:noFill/>
                    </a:lnR>
                    <a:lnT>
                      <a:noFill/>
                    </a:lnT>
                    <a:lnB>
                      <a:noFill/>
                    </a:lnB>
                  </a:tcPr>
                </a:tc>
              </a:tr>
              <a:tr h="117144">
                <a:tc>
                  <a:txBody>
                    <a:bodyPr/>
                    <a:lstStyle/>
                    <a:p>
                      <a:pPr algn="l" fontAlgn="b"/>
                      <a:r>
                        <a:rPr lang="en-US" sz="1000" b="1" i="0" u="none" strike="noStrike">
                          <a:solidFill>
                            <a:srgbClr val="000000"/>
                          </a:solidFill>
                          <a:effectLst/>
                          <a:latin typeface="Arial" charset="0"/>
                        </a:rPr>
                        <a:t>EXCELLENT</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GOOD</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POOR</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2">
                  <a:txBody>
                    <a:bodyPr/>
                    <a:lstStyle/>
                    <a:p>
                      <a:pPr algn="l" fontAlgn="b"/>
                      <a:r>
                        <a:rPr lang="en-US" sz="1000" b="1" i="0" u="none" strike="noStrike">
                          <a:solidFill>
                            <a:srgbClr val="000000"/>
                          </a:solidFill>
                          <a:effectLst/>
                          <a:latin typeface="Arial" charset="0"/>
                        </a:rPr>
                        <a:t>Grand 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117144">
                <a:tc>
                  <a:txBody>
                    <a:bodyPr/>
                    <a:lstStyle/>
                    <a:p>
                      <a:pPr algn="r" fontAlgn="b"/>
                      <a:r>
                        <a:rPr lang="nb-NO" sz="1000" b="1" i="0" u="none" strike="noStrike">
                          <a:solidFill>
                            <a:srgbClr val="000000"/>
                          </a:solidFill>
                          <a:effectLst/>
                          <a:latin typeface="Arial" charset="0"/>
                        </a:rPr>
                        <a:t>10.00</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8.82</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6.16</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D9D9D9"/>
                    </a:solidFill>
                  </a:tcPr>
                </a:tc>
                <a:tc>
                  <a:txBody>
                    <a:bodyPr/>
                    <a:lstStyle/>
                    <a:p>
                      <a:pPr algn="r" fontAlgn="b"/>
                      <a:r>
                        <a:rPr lang="hr-HR" sz="1000" b="1" i="0" u="none" strike="noStrike">
                          <a:solidFill>
                            <a:srgbClr val="000000"/>
                          </a:solidFill>
                          <a:effectLst/>
                          <a:latin typeface="Arial" charset="0"/>
                        </a:rPr>
                        <a:t>9.32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000" b="0" i="0" u="none" strike="noStrike" dirty="0">
                        <a:solidFill>
                          <a:srgbClr val="000000"/>
                        </a:solidFill>
                        <a:effectLst/>
                        <a:latin typeface="Arial" charset="0"/>
                      </a:endParaRP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tcPr>
                </a:tc>
              </a:tr>
            </a:tbl>
          </a:graphicData>
        </a:graphic>
      </p:graphicFrame>
      <p:sp>
        <p:nvSpPr>
          <p:cNvPr id="12" name="Up Arrow 11"/>
          <p:cNvSpPr/>
          <p:nvPr/>
        </p:nvSpPr>
        <p:spPr>
          <a:xfrm>
            <a:off x="15189200" y="2632364"/>
            <a:ext cx="2286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3" name="Up Arrow 12"/>
          <p:cNvSpPr/>
          <p:nvPr/>
        </p:nvSpPr>
        <p:spPr>
          <a:xfrm flipH="1">
            <a:off x="6194505" y="1486394"/>
            <a:ext cx="263236" cy="656360"/>
          </a:xfrm>
          <a:prstGeom prst="upArrow">
            <a:avLst/>
          </a:prstGeom>
          <a:solidFill>
            <a:srgbClr val="FF0000"/>
          </a:solidFill>
          <a:ln>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19482" y="1562415"/>
            <a:ext cx="3498272" cy="923330"/>
          </a:xfrm>
          <a:prstGeom prst="rect">
            <a:avLst/>
          </a:prstGeom>
          <a:noFill/>
        </p:spPr>
        <p:txBody>
          <a:bodyPr wrap="square" rtlCol="0">
            <a:spAutoFit/>
          </a:bodyPr>
          <a:lstStyle/>
          <a:p>
            <a:r>
              <a:rPr lang="en-US" b="1" dirty="0" smtClean="0"/>
              <a:t>Capitol Hill has an average score review higher than the Average and higher than DC </a:t>
            </a:r>
            <a:endParaRPr lang="en-US" b="1" dirty="0"/>
          </a:p>
        </p:txBody>
      </p:sp>
      <p:graphicFrame>
        <p:nvGraphicFramePr>
          <p:cNvPr id="18" name="Table 17"/>
          <p:cNvGraphicFramePr>
            <a:graphicFrameLocks noGrp="1"/>
          </p:cNvGraphicFramePr>
          <p:nvPr>
            <p:extLst>
              <p:ext uri="{D42A27DB-BD31-4B8C-83A1-F6EECF244321}">
                <p14:modId xmlns:p14="http://schemas.microsoft.com/office/powerpoint/2010/main" val="149610281"/>
              </p:ext>
            </p:extLst>
          </p:nvPr>
        </p:nvGraphicFramePr>
        <p:xfrm>
          <a:off x="741217" y="4640065"/>
          <a:ext cx="6858000" cy="850900"/>
        </p:xfrm>
        <a:graphic>
          <a:graphicData uri="http://schemas.openxmlformats.org/drawingml/2006/table">
            <a:tbl>
              <a:tblPr/>
              <a:tblGrid>
                <a:gridCol w="3939296"/>
                <a:gridCol w="1192281"/>
                <a:gridCol w="467374"/>
                <a:gridCol w="457836"/>
                <a:gridCol w="801213"/>
              </a:tblGrid>
              <a:tr h="177800">
                <a:tc>
                  <a:txBody>
                    <a:bodyPr/>
                    <a:lstStyle/>
                    <a:p>
                      <a:pPr algn="l" fontAlgn="b"/>
                      <a:r>
                        <a:rPr lang="en-US" sz="1000" b="1" i="0" u="none" strike="noStrike">
                          <a:solidFill>
                            <a:srgbClr val="000000"/>
                          </a:solidFill>
                          <a:effectLst/>
                          <a:latin typeface="Arial" charset="0"/>
                        </a:rPr>
                        <a:t>Neighbourhood</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EXCELLENT</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GOOD</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POOR</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a:txBody>
                    <a:bodyPr/>
                    <a:lstStyle/>
                    <a:p>
                      <a:pPr algn="l" fontAlgn="b"/>
                      <a:r>
                        <a:rPr lang="en-US" sz="1000" b="1" i="0" u="none" strike="noStrike">
                          <a:solidFill>
                            <a:srgbClr val="000000"/>
                          </a:solidFill>
                          <a:effectLst/>
                          <a:latin typeface="Arial" charset="0"/>
                        </a:rPr>
                        <a:t>Grand Total</a:t>
                      </a:r>
                    </a:p>
                  </a:txBody>
                  <a:tcPr marL="0" marR="0" marT="0"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r>
              <a:tr h="165100">
                <a:tc>
                  <a:txBody>
                    <a:bodyPr/>
                    <a:lstStyle/>
                    <a:p>
                      <a:pPr algn="l" fontAlgn="b"/>
                      <a:r>
                        <a:rPr lang="en-US" sz="1000" b="1" i="0" u="none" strike="noStrike" dirty="0">
                          <a:solidFill>
                            <a:srgbClr val="000000"/>
                          </a:solidFill>
                          <a:effectLst/>
                          <a:latin typeface="Arial" charset="0"/>
                        </a:rPr>
                        <a:t>Capitol Hill</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is-IS" sz="1000" b="0" i="0" u="none" strike="noStrike">
                          <a:solidFill>
                            <a:srgbClr val="000000"/>
                          </a:solidFill>
                          <a:effectLst/>
                          <a:latin typeface="Arial" charset="0"/>
                        </a:rPr>
                        <a:t>112</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is-IS" sz="1000" b="0" i="0" u="none" strike="noStrike">
                          <a:solidFill>
                            <a:srgbClr val="000000"/>
                          </a:solidFill>
                          <a:effectLst/>
                          <a:latin typeface="Arial" charset="0"/>
                        </a:rPr>
                        <a:t>104</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en-US" sz="1000" b="0" i="0" u="none" strike="noStrike">
                          <a:solidFill>
                            <a:srgbClr val="000000"/>
                          </a:solidFill>
                          <a:effectLst/>
                          <a:latin typeface="Arial" charset="0"/>
                        </a:rPr>
                        <a:t>4</a:t>
                      </a:r>
                    </a:p>
                  </a:txBody>
                  <a:tcPr marL="0" marR="0" marT="0" marB="0" anchor="b">
                    <a:lnL>
                      <a:noFill/>
                    </a:lnL>
                    <a:lnR>
                      <a:noFill/>
                    </a:lnR>
                    <a:lnT w="6350" cap="flat" cmpd="sng" algn="ctr">
                      <a:solidFill>
                        <a:srgbClr val="A6A6A6"/>
                      </a:solidFill>
                      <a:prstDash val="solid"/>
                      <a:round/>
                      <a:headEnd type="none" w="med" len="med"/>
                      <a:tailEnd type="none" w="med" len="med"/>
                    </a:lnT>
                    <a:lnB>
                      <a:noFill/>
                    </a:lnB>
                  </a:tcPr>
                </a:tc>
                <a:tc>
                  <a:txBody>
                    <a:bodyPr/>
                    <a:lstStyle/>
                    <a:p>
                      <a:pPr algn="r" fontAlgn="b"/>
                      <a:r>
                        <a:rPr lang="is-IS" sz="1000" b="0" i="0" u="none" strike="noStrike">
                          <a:solidFill>
                            <a:srgbClr val="000000"/>
                          </a:solidFill>
                          <a:effectLst/>
                          <a:latin typeface="Arial" charset="0"/>
                        </a:rPr>
                        <a:t>220</a:t>
                      </a:r>
                    </a:p>
                  </a:txBody>
                  <a:tcPr marL="0" marR="0" marT="0" marB="0" anchor="b">
                    <a:lnL>
                      <a:noFill/>
                    </a:lnL>
                    <a:lnR>
                      <a:noFill/>
                    </a:lnR>
                    <a:lnT w="6350" cap="flat" cmpd="sng" algn="ctr">
                      <a:solidFill>
                        <a:srgbClr val="A6A6A6"/>
                      </a:solidFill>
                      <a:prstDash val="solid"/>
                      <a:round/>
                      <a:headEnd type="none" w="med" len="med"/>
                      <a:tailEnd type="none" w="med" len="med"/>
                    </a:lnT>
                    <a:lnB>
                      <a:noFill/>
                    </a:lnB>
                    <a:solidFill>
                      <a:srgbClr val="63BE7B"/>
                    </a:solidFill>
                  </a:tcPr>
                </a:tc>
              </a:tr>
              <a:tr h="165100">
                <a:tc>
                  <a:txBody>
                    <a:bodyPr/>
                    <a:lstStyle/>
                    <a:p>
                      <a:pPr algn="l" fontAlgn="b"/>
                      <a:r>
                        <a:rPr lang="en-US" sz="1000" b="0" i="0" u="none" strike="noStrike">
                          <a:solidFill>
                            <a:srgbClr val="000000"/>
                          </a:solidFill>
                          <a:effectLst/>
                          <a:latin typeface="Arial" charset="0"/>
                        </a:rPr>
                        <a:t>Columbia Heights</a:t>
                      </a:r>
                    </a:p>
                  </a:txBody>
                  <a:tcPr marL="0" marR="0" marT="0" marB="0" anchor="b">
                    <a:lnL>
                      <a:noFill/>
                    </a:lnL>
                    <a:lnR>
                      <a:noFill/>
                    </a:lnR>
                    <a:lnT>
                      <a:noFill/>
                    </a:lnT>
                    <a:lnB>
                      <a:noFill/>
                    </a:lnB>
                  </a:tcPr>
                </a:tc>
                <a:tc>
                  <a:txBody>
                    <a:bodyPr/>
                    <a:lstStyle/>
                    <a:p>
                      <a:pPr algn="r" fontAlgn="b"/>
                      <a:r>
                        <a:rPr lang="is-IS" sz="1000" b="0" i="0" u="none" strike="noStrike">
                          <a:solidFill>
                            <a:srgbClr val="000000"/>
                          </a:solidFill>
                          <a:effectLst/>
                          <a:latin typeface="Arial" charset="0"/>
                        </a:rPr>
                        <a:t>105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96</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6</a:t>
                      </a:r>
                    </a:p>
                  </a:txBody>
                  <a:tcPr marL="0" marR="0" marT="0" marB="0" anchor="b">
                    <a:lnL>
                      <a:noFill/>
                    </a:lnL>
                    <a:lnR>
                      <a:noFill/>
                    </a:lnR>
                    <a:lnT>
                      <a:noFill/>
                    </a:lnT>
                    <a:lnB>
                      <a:noFill/>
                    </a:lnB>
                  </a:tcPr>
                </a:tc>
                <a:tc>
                  <a:txBody>
                    <a:bodyPr/>
                    <a:lstStyle/>
                    <a:p>
                      <a:pPr algn="r" fontAlgn="b"/>
                      <a:r>
                        <a:rPr lang="is-IS" sz="1000" b="0" i="0" u="none" strike="noStrike">
                          <a:solidFill>
                            <a:srgbClr val="000000"/>
                          </a:solidFill>
                          <a:effectLst/>
                          <a:latin typeface="Arial" charset="0"/>
                        </a:rPr>
                        <a:t>207</a:t>
                      </a:r>
                    </a:p>
                  </a:txBody>
                  <a:tcPr marL="0" marR="0" marT="0" marB="0" anchor="b">
                    <a:lnL>
                      <a:noFill/>
                    </a:lnL>
                    <a:lnR>
                      <a:noFill/>
                    </a:lnR>
                    <a:lnT>
                      <a:noFill/>
                    </a:lnT>
                    <a:lnB>
                      <a:noFill/>
                    </a:lnB>
                    <a:solidFill>
                      <a:srgbClr val="6DC17C"/>
                    </a:solidFill>
                  </a:tcPr>
                </a:tc>
              </a:tr>
              <a:tr h="165100">
                <a:tc>
                  <a:txBody>
                    <a:bodyPr/>
                    <a:lstStyle/>
                    <a:p>
                      <a:pPr algn="l" fontAlgn="b"/>
                      <a:r>
                        <a:rPr lang="en-US" sz="1000" b="1" i="0" u="none" strike="noStrike">
                          <a:solidFill>
                            <a:srgbClr val="000000"/>
                          </a:solidFill>
                          <a:effectLst/>
                          <a:latin typeface="Arial" charset="0"/>
                        </a:rPr>
                        <a:t>Dupont Circle</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70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90</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1</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161</a:t>
                      </a:r>
                    </a:p>
                  </a:txBody>
                  <a:tcPr marL="0" marR="0" marT="0" marB="0" anchor="b">
                    <a:lnL>
                      <a:noFill/>
                    </a:lnL>
                    <a:lnR>
                      <a:noFill/>
                    </a:lnR>
                    <a:lnT>
                      <a:noFill/>
                    </a:lnT>
                    <a:lnB>
                      <a:noFill/>
                    </a:lnB>
                    <a:solidFill>
                      <a:srgbClr val="8FCB7E"/>
                    </a:solidFill>
                  </a:tcPr>
                </a:tc>
              </a:tr>
              <a:tr h="177800">
                <a:tc>
                  <a:txBody>
                    <a:bodyPr/>
                    <a:lstStyle/>
                    <a:p>
                      <a:pPr algn="l" fontAlgn="b"/>
                      <a:r>
                        <a:rPr lang="en-US" sz="1000" b="0" i="0" u="none" strike="noStrike">
                          <a:solidFill>
                            <a:srgbClr val="000000"/>
                          </a:solidFill>
                          <a:effectLst/>
                          <a:latin typeface="Arial" charset="0"/>
                        </a:rPr>
                        <a:t>Logan Circle</a:t>
                      </a:r>
                    </a:p>
                  </a:txBody>
                  <a:tcPr marL="0" marR="0" marT="0" marB="0" anchor="b">
                    <a:lnL>
                      <a:noFill/>
                    </a:lnL>
                    <a:lnR>
                      <a:noFill/>
                    </a:lnR>
                    <a:lnT>
                      <a:noFill/>
                    </a:lnT>
                    <a:lnB>
                      <a:noFill/>
                    </a:lnB>
                  </a:tcPr>
                </a:tc>
                <a:tc>
                  <a:txBody>
                    <a:bodyPr/>
                    <a:lstStyle/>
                    <a:p>
                      <a:pPr algn="r" fontAlgn="b"/>
                      <a:r>
                        <a:rPr lang="is-IS" sz="1000" b="0" i="0" u="none" strike="noStrike">
                          <a:solidFill>
                            <a:srgbClr val="000000"/>
                          </a:solidFill>
                          <a:effectLst/>
                          <a:latin typeface="Arial" charset="0"/>
                        </a:rPr>
                        <a:t>71</a:t>
                      </a:r>
                    </a:p>
                  </a:txBody>
                  <a:tcPr marL="0" marR="0" marT="0" marB="0" anchor="b">
                    <a:lnL>
                      <a:noFill/>
                    </a:lnL>
                    <a:lnR>
                      <a:noFill/>
                    </a:lnR>
                    <a:lnT>
                      <a:noFill/>
                    </a:lnT>
                    <a:lnB>
                      <a:noFill/>
                    </a:lnB>
                  </a:tcPr>
                </a:tc>
                <a:tc>
                  <a:txBody>
                    <a:bodyPr/>
                    <a:lstStyle/>
                    <a:p>
                      <a:pPr algn="r" fontAlgn="b"/>
                      <a:r>
                        <a:rPr lang="fi-FI" sz="1000" b="0" i="0" u="none" strike="noStrike">
                          <a:solidFill>
                            <a:srgbClr val="000000"/>
                          </a:solidFill>
                          <a:effectLst/>
                          <a:latin typeface="Arial" charset="0"/>
                        </a:rPr>
                        <a:t>79</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Arial" charset="0"/>
                        </a:rPr>
                        <a:t>3</a:t>
                      </a:r>
                    </a:p>
                  </a:txBody>
                  <a:tcPr marL="0" marR="0" marT="0" marB="0" anchor="b">
                    <a:lnL>
                      <a:noFill/>
                    </a:lnL>
                    <a:lnR>
                      <a:noFill/>
                    </a:lnR>
                    <a:lnT>
                      <a:noFill/>
                    </a:lnT>
                    <a:lnB>
                      <a:noFill/>
                    </a:lnB>
                  </a:tcPr>
                </a:tc>
                <a:tc>
                  <a:txBody>
                    <a:bodyPr/>
                    <a:lstStyle/>
                    <a:p>
                      <a:pPr algn="r" fontAlgn="b"/>
                      <a:r>
                        <a:rPr lang="en-US" sz="1000" b="0" i="0" u="none" strike="noStrike" dirty="0">
                          <a:solidFill>
                            <a:srgbClr val="000000"/>
                          </a:solidFill>
                          <a:effectLst/>
                          <a:latin typeface="Arial" charset="0"/>
                        </a:rPr>
                        <a:t>153</a:t>
                      </a:r>
                    </a:p>
                  </a:txBody>
                  <a:tcPr marL="0" marR="0" marT="0" marB="0" anchor="b">
                    <a:lnL>
                      <a:noFill/>
                    </a:lnL>
                    <a:lnR>
                      <a:noFill/>
                    </a:lnR>
                    <a:lnT>
                      <a:noFill/>
                    </a:lnT>
                    <a:lnB>
                      <a:noFill/>
                    </a:lnB>
                    <a:solidFill>
                      <a:srgbClr val="94CD7E"/>
                    </a:solidFill>
                  </a:tcPr>
                </a:tc>
              </a:tr>
            </a:tbl>
          </a:graphicData>
        </a:graphic>
      </p:graphicFrame>
      <p:sp>
        <p:nvSpPr>
          <p:cNvPr id="22" name="TextBox 21"/>
          <p:cNvSpPr txBox="1"/>
          <p:nvPr/>
        </p:nvSpPr>
        <p:spPr>
          <a:xfrm>
            <a:off x="8568618" y="4844634"/>
            <a:ext cx="3498272" cy="646331"/>
          </a:xfrm>
          <a:prstGeom prst="rect">
            <a:avLst/>
          </a:prstGeom>
          <a:noFill/>
        </p:spPr>
        <p:txBody>
          <a:bodyPr wrap="square" rtlCol="0">
            <a:spAutoFit/>
          </a:bodyPr>
          <a:lstStyle/>
          <a:p>
            <a:r>
              <a:rPr lang="en-US" b="1" dirty="0" smtClean="0"/>
              <a:t>Capitol Hill has the highest number of reviews</a:t>
            </a:r>
            <a:endParaRPr lang="en-US" b="1" dirty="0"/>
          </a:p>
        </p:txBody>
      </p:sp>
      <p:graphicFrame>
        <p:nvGraphicFramePr>
          <p:cNvPr id="23" name="Table 22"/>
          <p:cNvGraphicFramePr>
            <a:graphicFrameLocks noGrp="1"/>
          </p:cNvGraphicFramePr>
          <p:nvPr>
            <p:extLst>
              <p:ext uri="{D42A27DB-BD31-4B8C-83A1-F6EECF244321}">
                <p14:modId xmlns:p14="http://schemas.microsoft.com/office/powerpoint/2010/main" val="207937298"/>
              </p:ext>
            </p:extLst>
          </p:nvPr>
        </p:nvGraphicFramePr>
        <p:xfrm>
          <a:off x="741217" y="5715804"/>
          <a:ext cx="2590800" cy="850900"/>
        </p:xfrm>
        <a:graphic>
          <a:graphicData uri="http://schemas.openxmlformats.org/drawingml/2006/table">
            <a:tbl>
              <a:tblPr/>
              <a:tblGrid>
                <a:gridCol w="952500"/>
                <a:gridCol w="1638300"/>
              </a:tblGrid>
              <a:tr h="177800">
                <a:tc>
                  <a:txBody>
                    <a:bodyPr/>
                    <a:lstStyle/>
                    <a:p>
                      <a:pPr algn="l" fontAlgn="b"/>
                      <a:r>
                        <a:rPr lang="en-US" sz="1000" b="1" i="0" u="none" strike="noStrike">
                          <a:solidFill>
                            <a:srgbClr val="000000"/>
                          </a:solidFill>
                          <a:effectLst/>
                          <a:latin typeface="Arial" charset="0"/>
                        </a:rPr>
                        <a:t>Excelent+Good</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000000"/>
                          </a:solidFill>
                          <a:effectLst/>
                          <a:latin typeface="Arial" charset="0"/>
                        </a:rPr>
                        <a:t>Excelent+Good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65100">
                <a:tc>
                  <a:txBody>
                    <a:bodyPr/>
                    <a:lstStyle/>
                    <a:p>
                      <a:pPr algn="r" fontAlgn="b"/>
                      <a:r>
                        <a:rPr lang="cs-CZ" sz="1000" b="0" i="0" u="none" strike="noStrike">
                          <a:solidFill>
                            <a:srgbClr val="000000"/>
                          </a:solidFill>
                          <a:effectLst/>
                          <a:latin typeface="Arial" charset="0"/>
                        </a:rPr>
                        <a:t>216</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mr-IN" sz="1000" b="0" i="0" u="none" strike="noStrike">
                          <a:solidFill>
                            <a:srgbClr val="000000"/>
                          </a:solidFill>
                          <a:effectLst/>
                          <a:latin typeface="Arial" charset="0"/>
                        </a:rPr>
                        <a:t>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63BE7B"/>
                    </a:solidFill>
                  </a:tcPr>
                </a:tc>
              </a:tr>
              <a:tr h="165100">
                <a:tc>
                  <a:txBody>
                    <a:bodyPr/>
                    <a:lstStyle/>
                    <a:p>
                      <a:pPr algn="r" fontAlgn="b"/>
                      <a:r>
                        <a:rPr lang="is-IS" sz="1000" b="0" i="0" u="none" strike="noStrike">
                          <a:solidFill>
                            <a:srgbClr val="000000"/>
                          </a:solidFill>
                          <a:effectLst/>
                          <a:latin typeface="Arial" charset="0"/>
                        </a:rPr>
                        <a:t>201</a:t>
                      </a:r>
                    </a:p>
                  </a:txBody>
                  <a:tcPr marL="0" marR="0" marT="0" marB="0" anchor="b">
                    <a:lnL>
                      <a:noFill/>
                    </a:lnL>
                    <a:lnR>
                      <a:noFill/>
                    </a:lnR>
                    <a:lnT>
                      <a:noFill/>
                    </a:lnT>
                    <a:lnB>
                      <a:noFill/>
                    </a:lnB>
                    <a:solidFill>
                      <a:srgbClr val="6FC27C"/>
                    </a:solidFill>
                  </a:tcPr>
                </a:tc>
                <a:tc>
                  <a:txBody>
                    <a:bodyPr/>
                    <a:lstStyle/>
                    <a:p>
                      <a:pPr algn="r" fontAlgn="b"/>
                      <a:r>
                        <a:rPr lang="mr-IN" sz="1000" b="0" i="0" u="none" strike="noStrike">
                          <a:solidFill>
                            <a:srgbClr val="000000"/>
                          </a:solidFill>
                          <a:effectLst/>
                          <a:latin typeface="Arial" charset="0"/>
                        </a:rPr>
                        <a:t>7%</a:t>
                      </a:r>
                    </a:p>
                  </a:txBody>
                  <a:tcPr marL="0" marR="0" marT="0" marB="0" anchor="b">
                    <a:lnL>
                      <a:noFill/>
                    </a:lnL>
                    <a:lnR>
                      <a:noFill/>
                    </a:lnR>
                    <a:lnT>
                      <a:noFill/>
                    </a:lnT>
                    <a:lnB>
                      <a:noFill/>
                    </a:lnB>
                    <a:solidFill>
                      <a:srgbClr val="6FC27C"/>
                    </a:solidFill>
                  </a:tcPr>
                </a:tc>
              </a:tr>
              <a:tr h="165100">
                <a:tc>
                  <a:txBody>
                    <a:bodyPr/>
                    <a:lstStyle/>
                    <a:p>
                      <a:pPr algn="r" fontAlgn="b"/>
                      <a:r>
                        <a:rPr lang="en-US" sz="1000" b="0" i="0" u="none" strike="noStrike">
                          <a:solidFill>
                            <a:srgbClr val="000000"/>
                          </a:solidFill>
                          <a:effectLst/>
                          <a:latin typeface="Arial" charset="0"/>
                        </a:rPr>
                        <a:t>160</a:t>
                      </a:r>
                    </a:p>
                  </a:txBody>
                  <a:tcPr marL="0" marR="0" marT="0" marB="0" anchor="b">
                    <a:lnL>
                      <a:noFill/>
                    </a:lnL>
                    <a:lnR>
                      <a:noFill/>
                    </a:lnR>
                    <a:lnT>
                      <a:noFill/>
                    </a:lnT>
                    <a:lnB>
                      <a:noFill/>
                    </a:lnB>
                    <a:solidFill>
                      <a:srgbClr val="8DCA7E"/>
                    </a:solidFill>
                  </a:tcPr>
                </a:tc>
                <a:tc>
                  <a:txBody>
                    <a:bodyPr/>
                    <a:lstStyle/>
                    <a:p>
                      <a:pPr algn="r" fontAlgn="b"/>
                      <a:r>
                        <a:rPr lang="mr-IN" sz="1000" b="0" i="0" u="none" strike="noStrike">
                          <a:solidFill>
                            <a:srgbClr val="000000"/>
                          </a:solidFill>
                          <a:effectLst/>
                          <a:latin typeface="Arial" charset="0"/>
                        </a:rPr>
                        <a:t>6%</a:t>
                      </a:r>
                    </a:p>
                  </a:txBody>
                  <a:tcPr marL="0" marR="0" marT="0" marB="0" anchor="b">
                    <a:lnL>
                      <a:noFill/>
                    </a:lnL>
                    <a:lnR>
                      <a:noFill/>
                    </a:lnR>
                    <a:lnT>
                      <a:noFill/>
                    </a:lnT>
                    <a:lnB>
                      <a:noFill/>
                    </a:lnB>
                    <a:solidFill>
                      <a:srgbClr val="8DCA7E"/>
                    </a:solidFill>
                  </a:tcPr>
                </a:tc>
              </a:tr>
              <a:tr h="177800">
                <a:tc>
                  <a:txBody>
                    <a:bodyPr/>
                    <a:lstStyle/>
                    <a:p>
                      <a:pPr algn="r" fontAlgn="b"/>
                      <a:r>
                        <a:rPr lang="en-US" sz="1000" b="0" i="0" u="none" strike="noStrike">
                          <a:solidFill>
                            <a:srgbClr val="000000"/>
                          </a:solidFill>
                          <a:effectLst/>
                          <a:latin typeface="Arial" charset="0"/>
                        </a:rPr>
                        <a:t>150</a:t>
                      </a:r>
                    </a:p>
                  </a:txBody>
                  <a:tcPr marL="0" marR="0" marT="0" marB="0" anchor="b">
                    <a:lnL>
                      <a:noFill/>
                    </a:lnL>
                    <a:lnR>
                      <a:noFill/>
                    </a:lnR>
                    <a:lnT>
                      <a:noFill/>
                    </a:lnT>
                    <a:lnB>
                      <a:noFill/>
                    </a:lnB>
                    <a:solidFill>
                      <a:srgbClr val="95CD7E"/>
                    </a:solidFill>
                  </a:tcPr>
                </a:tc>
                <a:tc>
                  <a:txBody>
                    <a:bodyPr/>
                    <a:lstStyle/>
                    <a:p>
                      <a:pPr algn="r" fontAlgn="b"/>
                      <a:r>
                        <a:rPr lang="mr-IN" sz="1000" b="0" i="0" u="none" strike="noStrike" dirty="0">
                          <a:solidFill>
                            <a:srgbClr val="000000"/>
                          </a:solidFill>
                          <a:effectLst/>
                          <a:latin typeface="Arial" charset="0"/>
                        </a:rPr>
                        <a:t>6%</a:t>
                      </a:r>
                    </a:p>
                  </a:txBody>
                  <a:tcPr marL="0" marR="0" marT="0" marB="0" anchor="b">
                    <a:lnL>
                      <a:noFill/>
                    </a:lnL>
                    <a:lnR>
                      <a:noFill/>
                    </a:lnR>
                    <a:lnT>
                      <a:noFill/>
                    </a:lnT>
                    <a:lnB>
                      <a:noFill/>
                    </a:lnB>
                    <a:solidFill>
                      <a:srgbClr val="95CD7E"/>
                    </a:solidFill>
                  </a:tcPr>
                </a:tc>
              </a:tr>
            </a:tbl>
          </a:graphicData>
        </a:graphic>
      </p:graphicFrame>
      <p:sp>
        <p:nvSpPr>
          <p:cNvPr id="24" name="Up Arrow 23"/>
          <p:cNvSpPr/>
          <p:nvPr/>
        </p:nvSpPr>
        <p:spPr>
          <a:xfrm flipH="1">
            <a:off x="7952299" y="4804387"/>
            <a:ext cx="263236" cy="656360"/>
          </a:xfrm>
          <a:prstGeom prst="upArrow">
            <a:avLst/>
          </a:prstGeom>
          <a:solidFill>
            <a:srgbClr val="FF0000"/>
          </a:solidFill>
          <a:ln>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flipH="1">
            <a:off x="4322619" y="5813074"/>
            <a:ext cx="263236" cy="656360"/>
          </a:xfrm>
          <a:prstGeom prst="upArrow">
            <a:avLst/>
          </a:prstGeom>
          <a:solidFill>
            <a:srgbClr val="FF0000"/>
          </a:solidFill>
          <a:ln>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215818" y="5823103"/>
            <a:ext cx="3498272" cy="923330"/>
          </a:xfrm>
          <a:prstGeom prst="rect">
            <a:avLst/>
          </a:prstGeom>
          <a:noFill/>
        </p:spPr>
        <p:txBody>
          <a:bodyPr wrap="square" rtlCol="0">
            <a:spAutoFit/>
          </a:bodyPr>
          <a:lstStyle/>
          <a:p>
            <a:r>
              <a:rPr lang="en-US" b="1" dirty="0" smtClean="0"/>
              <a:t>Capitol Hill has the highest Combination of Excellent and Good Reviews</a:t>
            </a:r>
            <a:endParaRPr lang="en-US" b="1" dirty="0"/>
          </a:p>
        </p:txBody>
      </p:sp>
    </p:spTree>
    <p:extLst>
      <p:ext uri="{BB962C8B-B14F-4D97-AF65-F5344CB8AC3E}">
        <p14:creationId xmlns:p14="http://schemas.microsoft.com/office/powerpoint/2010/main" val="145821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The Unicorn: Capitol Hill Apt.</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656672284"/>
              </p:ext>
            </p:extLst>
          </p:nvPr>
        </p:nvGraphicFramePr>
        <p:xfrm>
          <a:off x="599209" y="5331330"/>
          <a:ext cx="7340601" cy="1034833"/>
        </p:xfrm>
        <a:graphic>
          <a:graphicData uri="http://schemas.openxmlformats.org/drawingml/2006/table">
            <a:tbl>
              <a:tblPr/>
              <a:tblGrid>
                <a:gridCol w="2941953"/>
                <a:gridCol w="1475737"/>
                <a:gridCol w="2922911"/>
              </a:tblGrid>
              <a:tr h="349033">
                <a:tc>
                  <a:txBody>
                    <a:bodyPr/>
                    <a:lstStyle/>
                    <a:p>
                      <a:pPr algn="l" fontAlgn="b"/>
                      <a:r>
                        <a:rPr lang="en-US" sz="1400" b="1" i="0" u="none" strike="noStrike" dirty="0" err="1">
                          <a:solidFill>
                            <a:srgbClr val="000000"/>
                          </a:solidFill>
                          <a:effectLst/>
                          <a:latin typeface="Arial" charset="0"/>
                        </a:rPr>
                        <a:t>neighbourhood</a:t>
                      </a:r>
                      <a:endParaRPr lang="en-US" sz="1400" b="1" i="0" u="none" strike="noStrike" dirty="0">
                        <a:solidFill>
                          <a:srgbClr val="000000"/>
                        </a:solidFill>
                        <a:effectLst/>
                        <a:latin typeface="Arial" charset="0"/>
                      </a:endParaRP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c>
                  <a:txBody>
                    <a:bodyPr/>
                    <a:lstStyle/>
                    <a:p>
                      <a:pPr algn="l" fontAlgn="b"/>
                      <a:r>
                        <a:rPr lang="en-US" sz="1400" b="1" i="0" u="none" strike="noStrike">
                          <a:solidFill>
                            <a:srgbClr val="000000"/>
                          </a:solidFill>
                          <a:effectLst/>
                          <a:latin typeface="Arial" charset="0"/>
                        </a:rPr>
                        <a:t>property_type</a:t>
                      </a: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c>
                  <a:txBody>
                    <a:bodyPr/>
                    <a:lstStyle/>
                    <a:p>
                      <a:pPr algn="l" fontAlgn="b"/>
                      <a:r>
                        <a:rPr lang="en-US" sz="1400" b="1" i="0" u="none" strike="noStrike">
                          <a:solidFill>
                            <a:srgbClr val="000000"/>
                          </a:solidFill>
                          <a:effectLst/>
                          <a:latin typeface="Arial" charset="0"/>
                        </a:rPr>
                        <a:t>Sum of A_Est_Total_Revenue</a:t>
                      </a: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r>
              <a:tr h="228600">
                <a:tc>
                  <a:txBody>
                    <a:bodyPr/>
                    <a:lstStyle/>
                    <a:p>
                      <a:pPr algn="l" fontAlgn="b"/>
                      <a:r>
                        <a:rPr lang="en-US" sz="1400" b="1" i="0" u="none" strike="noStrike" dirty="0">
                          <a:solidFill>
                            <a:srgbClr val="000000"/>
                          </a:solidFill>
                          <a:effectLst/>
                          <a:latin typeface="Arial" charset="0"/>
                        </a:rPr>
                        <a:t>Capitol Hill</a:t>
                      </a:r>
                    </a:p>
                  </a:txBody>
                  <a:tcPr marL="0" marR="0" marT="0" marB="0" anchor="b">
                    <a:lnL>
                      <a:noFill/>
                    </a:lnL>
                    <a:lnR>
                      <a:noFill/>
                    </a:lnR>
                    <a:lnT>
                      <a:noFill/>
                    </a:lnT>
                    <a:lnB>
                      <a:noFill/>
                    </a:lnB>
                    <a:solidFill>
                      <a:srgbClr val="92D050"/>
                    </a:solidFill>
                  </a:tcPr>
                </a:tc>
                <a:tc>
                  <a:txBody>
                    <a:bodyPr/>
                    <a:lstStyle/>
                    <a:p>
                      <a:pPr algn="l" fontAlgn="b"/>
                      <a:r>
                        <a:rPr lang="en-US" sz="1400" b="0" i="0" u="none" strike="noStrike" dirty="0">
                          <a:solidFill>
                            <a:srgbClr val="000000"/>
                          </a:solidFill>
                          <a:effectLst/>
                          <a:latin typeface="Arial" charset="0"/>
                        </a:rPr>
                        <a:t>Apartment</a:t>
                      </a:r>
                    </a:p>
                  </a:txBody>
                  <a:tcPr marL="0" marR="0" marT="0" marB="0" anchor="b">
                    <a:lnL>
                      <a:noFill/>
                    </a:lnL>
                    <a:lnR>
                      <a:noFill/>
                    </a:lnR>
                    <a:lnT>
                      <a:noFill/>
                    </a:lnT>
                    <a:lnB>
                      <a:noFill/>
                    </a:lnB>
                    <a:solidFill>
                      <a:srgbClr val="92D050"/>
                    </a:solidFill>
                  </a:tcPr>
                </a:tc>
                <a:tc>
                  <a:txBody>
                    <a:bodyPr/>
                    <a:lstStyle/>
                    <a:p>
                      <a:pPr algn="r" fontAlgn="b"/>
                      <a:r>
                        <a:rPr lang="hr-HR" sz="1400" b="0" i="0" u="none" strike="noStrike" dirty="0">
                          <a:solidFill>
                            <a:srgbClr val="000000"/>
                          </a:solidFill>
                          <a:effectLst/>
                          <a:latin typeface="Arial" charset="0"/>
                        </a:rPr>
                        <a:t>2,698.1K</a:t>
                      </a:r>
                    </a:p>
                  </a:txBody>
                  <a:tcPr marL="0" marR="0" marT="0" marB="0" anchor="b">
                    <a:lnL>
                      <a:noFill/>
                    </a:lnL>
                    <a:lnR>
                      <a:noFill/>
                    </a:lnR>
                    <a:lnT>
                      <a:noFill/>
                    </a:lnT>
                    <a:lnB>
                      <a:noFill/>
                    </a:lnB>
                    <a:solidFill>
                      <a:srgbClr val="92D050"/>
                    </a:solidFill>
                  </a:tcPr>
                </a:tc>
              </a:tr>
              <a:tr h="228600">
                <a:tc>
                  <a:txBody>
                    <a:bodyPr/>
                    <a:lstStyle/>
                    <a:p>
                      <a:pPr algn="l" fontAlgn="b"/>
                      <a:r>
                        <a:rPr lang="sk-SK" sz="1400" b="1" i="0" u="none" strike="noStrike">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dirty="0">
                          <a:solidFill>
                            <a:srgbClr val="000000"/>
                          </a:solidFill>
                          <a:effectLst/>
                          <a:latin typeface="Arial" charset="0"/>
                        </a:rPr>
                        <a:t>House</a:t>
                      </a:r>
                    </a:p>
                  </a:txBody>
                  <a:tcPr marL="0" marR="0" marT="0" marB="0" anchor="b">
                    <a:lnL>
                      <a:noFill/>
                    </a:lnL>
                    <a:lnR>
                      <a:noFill/>
                    </a:lnR>
                    <a:lnT>
                      <a:noFill/>
                    </a:lnT>
                    <a:lnB>
                      <a:noFill/>
                    </a:lnB>
                    <a:solidFill>
                      <a:srgbClr val="E7E6E6"/>
                    </a:solidFill>
                  </a:tcPr>
                </a:tc>
                <a:tc>
                  <a:txBody>
                    <a:bodyPr/>
                    <a:lstStyle/>
                    <a:p>
                      <a:pPr algn="r" fontAlgn="b"/>
                      <a:r>
                        <a:rPr lang="nb-NO" sz="1400" b="0" i="0" u="none" strike="noStrike" dirty="0">
                          <a:solidFill>
                            <a:srgbClr val="000000"/>
                          </a:solidFill>
                          <a:effectLst/>
                          <a:latin typeface="Arial" charset="0"/>
                        </a:rPr>
                        <a:t>2,125.3K</a:t>
                      </a:r>
                    </a:p>
                  </a:txBody>
                  <a:tcPr marL="0" marR="0" marT="0" marB="0" anchor="b">
                    <a:lnL>
                      <a:noFill/>
                    </a:lnL>
                    <a:lnR>
                      <a:noFill/>
                    </a:lnR>
                    <a:lnT>
                      <a:noFill/>
                    </a:lnT>
                    <a:lnB>
                      <a:noFill/>
                    </a:lnB>
                    <a:solidFill>
                      <a:srgbClr val="E7E6E6"/>
                    </a:solidFill>
                  </a:tcPr>
                </a:tc>
              </a:tr>
              <a:tr h="228600">
                <a:tc>
                  <a:txBody>
                    <a:bodyPr/>
                    <a:lstStyle/>
                    <a:p>
                      <a:pPr algn="l" fontAlgn="b"/>
                      <a:r>
                        <a:rPr lang="sk-SK" sz="1400" b="1" i="0" u="none" strike="noStrike" dirty="0">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a:solidFill>
                            <a:srgbClr val="000000"/>
                          </a:solidFill>
                          <a:effectLst/>
                          <a:latin typeface="Arial" charset="0"/>
                        </a:rPr>
                        <a:t>Cabin</a:t>
                      </a:r>
                    </a:p>
                  </a:txBody>
                  <a:tcPr marL="0" marR="0" marT="0" marB="0" anchor="b">
                    <a:lnL>
                      <a:noFill/>
                    </a:lnL>
                    <a:lnR>
                      <a:noFill/>
                    </a:lnR>
                    <a:lnT>
                      <a:noFill/>
                    </a:lnT>
                    <a:lnB>
                      <a:noFill/>
                    </a:lnB>
                    <a:solidFill>
                      <a:srgbClr val="E7E6E6"/>
                    </a:solidFill>
                  </a:tcPr>
                </a:tc>
                <a:tc>
                  <a:txBody>
                    <a:bodyPr/>
                    <a:lstStyle/>
                    <a:p>
                      <a:pPr algn="r" fontAlgn="b"/>
                      <a:r>
                        <a:rPr lang="hr-HR" sz="1400" b="0" i="0" u="none" strike="noStrike" dirty="0">
                          <a:solidFill>
                            <a:srgbClr val="000000"/>
                          </a:solidFill>
                          <a:effectLst/>
                          <a:latin typeface="Arial" charset="0"/>
                        </a:rPr>
                        <a:t>99.9K</a:t>
                      </a:r>
                    </a:p>
                  </a:txBody>
                  <a:tcPr marL="0" marR="0" marT="0" marB="0" anchor="b">
                    <a:lnL>
                      <a:noFill/>
                    </a:lnL>
                    <a:lnR>
                      <a:noFill/>
                    </a:lnR>
                    <a:lnT>
                      <a:noFill/>
                    </a:lnT>
                    <a:lnB>
                      <a:noFill/>
                    </a:lnB>
                    <a:solidFill>
                      <a:srgbClr val="E7E6E6"/>
                    </a:solidFill>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928" y="119829"/>
            <a:ext cx="2169072" cy="1446048"/>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1356821854"/>
              </p:ext>
            </p:extLst>
          </p:nvPr>
        </p:nvGraphicFramePr>
        <p:xfrm>
          <a:off x="6299937" y="3345753"/>
          <a:ext cx="4807527" cy="20712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41633146"/>
              </p:ext>
            </p:extLst>
          </p:nvPr>
        </p:nvGraphicFramePr>
        <p:xfrm>
          <a:off x="599209" y="1817615"/>
          <a:ext cx="5496791" cy="2133600"/>
        </p:xfrm>
        <a:graphic>
          <a:graphicData uri="http://schemas.openxmlformats.org/drawingml/2006/table">
            <a:tbl>
              <a:tblPr/>
              <a:tblGrid>
                <a:gridCol w="1822057"/>
                <a:gridCol w="2388578"/>
                <a:gridCol w="1286156"/>
              </a:tblGrid>
              <a:tr h="107728">
                <a:tc>
                  <a:txBody>
                    <a:bodyPr/>
                    <a:lstStyle/>
                    <a:p>
                      <a:pPr algn="l" fontAlgn="b"/>
                      <a:r>
                        <a:rPr lang="en-US" sz="1400" b="1" i="0" u="none" strike="noStrike" dirty="0" smtClean="0">
                          <a:solidFill>
                            <a:srgbClr val="000000"/>
                          </a:solidFill>
                          <a:effectLst/>
                          <a:latin typeface="Arial" charset="0"/>
                        </a:rPr>
                        <a:t># Listings</a:t>
                      </a:r>
                      <a:endParaRPr lang="en-US" sz="1400" b="1" i="0" u="none" strike="noStrike" dirty="0">
                        <a:solidFill>
                          <a:srgbClr val="000000"/>
                        </a:solidFill>
                        <a:effectLst/>
                        <a:latin typeface="Arial" charset="0"/>
                      </a:endParaRPr>
                    </a:p>
                  </a:txBody>
                  <a:tcPr marL="0" marR="0" marT="0" marB="0" anchor="b">
                    <a:lnL>
                      <a:noFill/>
                    </a:lnL>
                    <a:lnR>
                      <a:noFill/>
                    </a:lnR>
                    <a:lnT>
                      <a:noFill/>
                    </a:lnT>
                    <a:lnB w="12700" cap="flat" cmpd="sng" algn="ctr">
                      <a:solidFill>
                        <a:srgbClr val="305496"/>
                      </a:solidFill>
                      <a:prstDash val="solid"/>
                      <a:round/>
                      <a:headEnd type="none" w="med" len="med"/>
                      <a:tailEnd type="none" w="med" len="med"/>
                    </a:lnB>
                    <a:solidFill>
                      <a:srgbClr val="E7E6E6"/>
                    </a:solidFill>
                  </a:tcPr>
                </a:tc>
                <a:tc>
                  <a:txBody>
                    <a:bodyPr/>
                    <a:lstStyle/>
                    <a:p>
                      <a:pPr algn="l" fontAlgn="b"/>
                      <a:r>
                        <a:rPr lang="sk-SK" sz="1400" b="0" i="0" u="none" strike="noStrike">
                          <a:solidFill>
                            <a:srgbClr val="000000"/>
                          </a:solidFill>
                          <a:effectLst/>
                          <a:latin typeface="Arial" charset="0"/>
                        </a:rPr>
                        <a:t> </a:t>
                      </a:r>
                    </a:p>
                  </a:txBody>
                  <a:tcPr marL="0" marR="0" marT="0" marB="0" anchor="b">
                    <a:lnL>
                      <a:noFill/>
                    </a:lnL>
                    <a:lnR>
                      <a:noFill/>
                    </a:lnR>
                    <a:lnT>
                      <a:noFill/>
                    </a:lnT>
                    <a:lnB w="12700" cap="flat" cmpd="sng" algn="ctr">
                      <a:solidFill>
                        <a:srgbClr val="305496"/>
                      </a:solidFill>
                      <a:prstDash val="solid"/>
                      <a:round/>
                      <a:headEnd type="none" w="med" len="med"/>
                      <a:tailEnd type="none" w="med" len="med"/>
                    </a:lnB>
                    <a:solidFill>
                      <a:srgbClr val="E7E6E6"/>
                    </a:solidFill>
                  </a:tcPr>
                </a:tc>
                <a:tc>
                  <a:txBody>
                    <a:bodyPr/>
                    <a:lstStyle/>
                    <a:p>
                      <a:pPr algn="l" fontAlgn="b"/>
                      <a:r>
                        <a:rPr lang="sk-SK" sz="1400" b="0" i="0" u="none" strike="noStrike">
                          <a:solidFill>
                            <a:srgbClr val="000000"/>
                          </a:solidFill>
                          <a:effectLst/>
                          <a:latin typeface="Arial" charset="0"/>
                        </a:rPr>
                        <a:t> </a:t>
                      </a:r>
                    </a:p>
                  </a:txBody>
                  <a:tcPr marL="0" marR="0" marT="0" marB="0" anchor="b">
                    <a:lnL>
                      <a:noFill/>
                    </a:lnL>
                    <a:lnR>
                      <a:noFill/>
                    </a:lnR>
                    <a:lnT>
                      <a:noFill/>
                    </a:lnT>
                    <a:lnB w="12700" cap="flat" cmpd="sng" algn="ctr">
                      <a:solidFill>
                        <a:srgbClr val="305496"/>
                      </a:solidFill>
                      <a:prstDash val="solid"/>
                      <a:round/>
                      <a:headEnd type="none" w="med" len="med"/>
                      <a:tailEnd type="none" w="med" len="med"/>
                    </a:lnB>
                    <a:solidFill>
                      <a:srgbClr val="E7E6E6"/>
                    </a:solidFill>
                  </a:tcPr>
                </a:tc>
              </a:tr>
              <a:tr h="107728">
                <a:tc>
                  <a:txBody>
                    <a:bodyPr/>
                    <a:lstStyle/>
                    <a:p>
                      <a:pPr algn="l" fontAlgn="b"/>
                      <a:r>
                        <a:rPr lang="en-US" sz="1400" b="1" i="0" u="none" strike="noStrike">
                          <a:solidFill>
                            <a:srgbClr val="000000"/>
                          </a:solidFill>
                          <a:effectLst/>
                          <a:latin typeface="Arial" charset="0"/>
                        </a:rPr>
                        <a:t>neighbourhood</a:t>
                      </a: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c>
                  <a:txBody>
                    <a:bodyPr/>
                    <a:lstStyle/>
                    <a:p>
                      <a:pPr algn="l" fontAlgn="b"/>
                      <a:r>
                        <a:rPr lang="en-US" sz="1400" b="1" i="0" u="none" strike="noStrike">
                          <a:solidFill>
                            <a:srgbClr val="000000"/>
                          </a:solidFill>
                          <a:effectLst/>
                          <a:latin typeface="Arial" charset="0"/>
                        </a:rPr>
                        <a:t>property_type</a:t>
                      </a: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c>
                  <a:txBody>
                    <a:bodyPr/>
                    <a:lstStyle/>
                    <a:p>
                      <a:pPr algn="l" fontAlgn="b"/>
                      <a:r>
                        <a:rPr lang="en-US" sz="1400" b="1" i="0" u="none" strike="noStrike">
                          <a:solidFill>
                            <a:srgbClr val="000000"/>
                          </a:solidFill>
                          <a:effectLst/>
                          <a:latin typeface="Arial" charset="0"/>
                        </a:rPr>
                        <a:t>#listings</a:t>
                      </a:r>
                    </a:p>
                  </a:txBody>
                  <a:tcPr marL="0" marR="0" marT="0" marB="0" anchor="b">
                    <a:lnL>
                      <a:noFill/>
                    </a:lnL>
                    <a:lnR>
                      <a:noFill/>
                    </a:lnR>
                    <a:lnT w="12700" cap="flat" cmpd="sng" algn="ctr">
                      <a:solidFill>
                        <a:srgbClr val="305496"/>
                      </a:solidFill>
                      <a:prstDash val="solid"/>
                      <a:round/>
                      <a:headEnd type="none" w="med" len="med"/>
                      <a:tailEnd type="none" w="med" len="med"/>
                    </a:lnT>
                    <a:lnB>
                      <a:noFill/>
                    </a:lnB>
                    <a:solidFill>
                      <a:srgbClr val="E7E6E6"/>
                    </a:solidFill>
                  </a:tcPr>
                </a:tc>
              </a:tr>
              <a:tr h="107728">
                <a:tc>
                  <a:txBody>
                    <a:bodyPr/>
                    <a:lstStyle/>
                    <a:p>
                      <a:pPr algn="l" fontAlgn="b"/>
                      <a:r>
                        <a:rPr lang="en-US" sz="1400" b="1" i="0" u="none" strike="noStrike" dirty="0">
                          <a:solidFill>
                            <a:srgbClr val="000000"/>
                          </a:solidFill>
                          <a:effectLst/>
                          <a:latin typeface="Arial" charset="0"/>
                        </a:rPr>
                        <a:t>Capitol Hill</a:t>
                      </a:r>
                    </a:p>
                  </a:txBody>
                  <a:tcPr marL="0" marR="0" marT="0" marB="0" anchor="b">
                    <a:lnL>
                      <a:noFill/>
                    </a:lnL>
                    <a:lnR>
                      <a:noFill/>
                    </a:lnR>
                    <a:lnT>
                      <a:noFill/>
                    </a:lnT>
                    <a:lnB>
                      <a:noFill/>
                    </a:lnB>
                    <a:solidFill>
                      <a:srgbClr val="92D050"/>
                    </a:solidFill>
                  </a:tcPr>
                </a:tc>
                <a:tc>
                  <a:txBody>
                    <a:bodyPr/>
                    <a:lstStyle/>
                    <a:p>
                      <a:pPr algn="l" fontAlgn="b"/>
                      <a:r>
                        <a:rPr lang="en-US" sz="1400" b="0" i="0" u="none" strike="noStrike" dirty="0">
                          <a:solidFill>
                            <a:srgbClr val="000000"/>
                          </a:solidFill>
                          <a:effectLst/>
                          <a:latin typeface="Arial" charset="0"/>
                        </a:rPr>
                        <a:t>Apartment</a:t>
                      </a:r>
                    </a:p>
                  </a:txBody>
                  <a:tcPr marL="0" marR="0" marT="0" marB="0" anchor="b">
                    <a:lnL>
                      <a:noFill/>
                    </a:lnL>
                    <a:lnR>
                      <a:noFill/>
                    </a:lnR>
                    <a:lnT>
                      <a:noFill/>
                    </a:lnT>
                    <a:lnB>
                      <a:noFill/>
                    </a:lnB>
                    <a:solidFill>
                      <a:srgbClr val="92D050"/>
                    </a:solidFill>
                  </a:tcPr>
                </a:tc>
                <a:tc>
                  <a:txBody>
                    <a:bodyPr/>
                    <a:lstStyle/>
                    <a:p>
                      <a:pPr algn="r" fontAlgn="b"/>
                      <a:r>
                        <a:rPr lang="en-US" sz="1400" b="0" i="0" u="none" strike="noStrike" dirty="0">
                          <a:solidFill>
                            <a:srgbClr val="000000"/>
                          </a:solidFill>
                          <a:effectLst/>
                          <a:latin typeface="Arial" charset="0"/>
                        </a:rPr>
                        <a:t>150</a:t>
                      </a:r>
                    </a:p>
                  </a:txBody>
                  <a:tcPr marL="0" marR="0" marT="0" marB="0" anchor="b">
                    <a:lnL>
                      <a:noFill/>
                    </a:lnL>
                    <a:lnR>
                      <a:noFill/>
                    </a:lnR>
                    <a:lnT>
                      <a:noFill/>
                    </a:lnT>
                    <a:lnB>
                      <a:noFill/>
                    </a:lnB>
                    <a:solidFill>
                      <a:srgbClr val="92D050"/>
                    </a:solidFill>
                  </a:tcPr>
                </a:tc>
              </a:tr>
              <a:tr h="107728">
                <a:tc>
                  <a:txBody>
                    <a:bodyPr/>
                    <a:lstStyle/>
                    <a:p>
                      <a:pPr algn="l" fontAlgn="b"/>
                      <a:r>
                        <a:rPr lang="sk-SK" sz="1400" b="1" i="0" u="none" strike="noStrike" dirty="0">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dirty="0">
                          <a:solidFill>
                            <a:srgbClr val="000000"/>
                          </a:solidFill>
                          <a:effectLst/>
                          <a:latin typeface="Arial" charset="0"/>
                        </a:rPr>
                        <a:t>House</a:t>
                      </a:r>
                    </a:p>
                  </a:txBody>
                  <a:tcPr marL="0" marR="0" marT="0" marB="0" anchor="b">
                    <a:lnL>
                      <a:noFill/>
                    </a:lnL>
                    <a:lnR>
                      <a:noFill/>
                    </a:lnR>
                    <a:lnT>
                      <a:noFill/>
                    </a:lnT>
                    <a:lnB>
                      <a:noFill/>
                    </a:lnB>
                    <a:solidFill>
                      <a:srgbClr val="E7E6E6"/>
                    </a:solidFill>
                  </a:tcPr>
                </a:tc>
                <a:tc>
                  <a:txBody>
                    <a:bodyPr/>
                    <a:lstStyle/>
                    <a:p>
                      <a:pPr algn="r" fontAlgn="b"/>
                      <a:r>
                        <a:rPr lang="is-IS" sz="1400" b="0" i="0" u="none" strike="noStrike">
                          <a:solidFill>
                            <a:srgbClr val="000000"/>
                          </a:solidFill>
                          <a:effectLst/>
                          <a:latin typeface="Arial" charset="0"/>
                        </a:rPr>
                        <a:t>120</a:t>
                      </a:r>
                    </a:p>
                  </a:txBody>
                  <a:tcPr marL="0" marR="0" marT="0" marB="0" anchor="b">
                    <a:lnL>
                      <a:noFill/>
                    </a:lnL>
                    <a:lnR>
                      <a:noFill/>
                    </a:lnR>
                    <a:lnT>
                      <a:noFill/>
                    </a:lnT>
                    <a:lnB>
                      <a:noFill/>
                    </a:lnB>
                    <a:solidFill>
                      <a:srgbClr val="E7E6E6"/>
                    </a:solidFill>
                  </a:tcPr>
                </a:tc>
              </a:tr>
              <a:tr h="107728">
                <a:tc>
                  <a:txBody>
                    <a:bodyPr/>
                    <a:lstStyle/>
                    <a:p>
                      <a:pPr algn="l" fontAlgn="b"/>
                      <a:r>
                        <a:rPr lang="sk-SK" sz="1400" b="1" i="0" u="none" strike="noStrike">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a:solidFill>
                            <a:srgbClr val="000000"/>
                          </a:solidFill>
                          <a:effectLst/>
                          <a:latin typeface="Arial" charset="0"/>
                        </a:rPr>
                        <a:t>Loft</a:t>
                      </a:r>
                    </a:p>
                  </a:txBody>
                  <a:tcPr marL="0" marR="0" marT="0" marB="0" anchor="b">
                    <a:lnL>
                      <a:noFill/>
                    </a:lnL>
                    <a:lnR>
                      <a:noFill/>
                    </a:lnR>
                    <a:lnT>
                      <a:noFill/>
                    </a:lnT>
                    <a:lnB>
                      <a:noFill/>
                    </a:lnB>
                    <a:solidFill>
                      <a:srgbClr val="E7E6E6"/>
                    </a:solidFill>
                  </a:tcPr>
                </a:tc>
                <a:tc>
                  <a:txBody>
                    <a:bodyPr/>
                    <a:lstStyle/>
                    <a:p>
                      <a:pPr algn="r" fontAlgn="b"/>
                      <a:r>
                        <a:rPr lang="is-IS" sz="1400" b="0" i="0" u="none" strike="noStrike">
                          <a:solidFill>
                            <a:srgbClr val="000000"/>
                          </a:solidFill>
                          <a:effectLst/>
                          <a:latin typeface="Arial" charset="0"/>
                        </a:rPr>
                        <a:t>2</a:t>
                      </a:r>
                    </a:p>
                  </a:txBody>
                  <a:tcPr marL="0" marR="0" marT="0" marB="0" anchor="b">
                    <a:lnL>
                      <a:noFill/>
                    </a:lnL>
                    <a:lnR>
                      <a:noFill/>
                    </a:lnR>
                    <a:lnT>
                      <a:noFill/>
                    </a:lnT>
                    <a:lnB>
                      <a:noFill/>
                    </a:lnB>
                    <a:solidFill>
                      <a:srgbClr val="E7E6E6"/>
                    </a:solidFill>
                  </a:tcPr>
                </a:tc>
              </a:tr>
              <a:tr h="107728">
                <a:tc>
                  <a:txBody>
                    <a:bodyPr/>
                    <a:lstStyle/>
                    <a:p>
                      <a:pPr algn="l" fontAlgn="b"/>
                      <a:r>
                        <a:rPr lang="sk-SK" sz="1400" b="1" i="0" u="none" strike="noStrike">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a:solidFill>
                            <a:srgbClr val="000000"/>
                          </a:solidFill>
                          <a:effectLst/>
                          <a:latin typeface="Arial" charset="0"/>
                        </a:rPr>
                        <a:t>Bed &amp; Breakfast</a:t>
                      </a:r>
                    </a:p>
                  </a:txBody>
                  <a:tcPr marL="0" marR="0" marT="0" marB="0" anchor="b">
                    <a:lnL>
                      <a:noFill/>
                    </a:lnL>
                    <a:lnR>
                      <a:noFill/>
                    </a:lnR>
                    <a:lnT>
                      <a:noFill/>
                    </a:lnT>
                    <a:lnB>
                      <a:noFill/>
                    </a:lnB>
                    <a:solidFill>
                      <a:srgbClr val="E7E6E6"/>
                    </a:solidFill>
                  </a:tcPr>
                </a:tc>
                <a:tc>
                  <a:txBody>
                    <a:bodyPr/>
                    <a:lstStyle/>
                    <a:p>
                      <a:pPr algn="r" fontAlgn="b"/>
                      <a:r>
                        <a:rPr lang="is-IS" sz="1400" b="0" i="0" u="none" strike="noStrike">
                          <a:solidFill>
                            <a:srgbClr val="000000"/>
                          </a:solidFill>
                          <a:effectLst/>
                          <a:latin typeface="Arial" charset="0"/>
                        </a:rPr>
                        <a:t>2</a:t>
                      </a:r>
                    </a:p>
                  </a:txBody>
                  <a:tcPr marL="0" marR="0" marT="0" marB="0" anchor="b">
                    <a:lnL>
                      <a:noFill/>
                    </a:lnL>
                    <a:lnR>
                      <a:noFill/>
                    </a:lnR>
                    <a:lnT>
                      <a:noFill/>
                    </a:lnT>
                    <a:lnB>
                      <a:noFill/>
                    </a:lnB>
                    <a:solidFill>
                      <a:srgbClr val="E7E6E6"/>
                    </a:solidFill>
                  </a:tcPr>
                </a:tc>
              </a:tr>
              <a:tr h="107728">
                <a:tc>
                  <a:txBody>
                    <a:bodyPr/>
                    <a:lstStyle/>
                    <a:p>
                      <a:pPr algn="l" fontAlgn="b"/>
                      <a:r>
                        <a:rPr lang="sk-SK" sz="1400" b="1" i="0" u="none" strike="noStrike" dirty="0">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a:solidFill>
                            <a:srgbClr val="000000"/>
                          </a:solidFill>
                          <a:effectLst/>
                          <a:latin typeface="Arial" charset="0"/>
                        </a:rPr>
                        <a:t>Townhouse</a:t>
                      </a:r>
                    </a:p>
                  </a:txBody>
                  <a:tcPr marL="0" marR="0" marT="0" marB="0" anchor="b">
                    <a:lnL>
                      <a:noFill/>
                    </a:lnL>
                    <a:lnR>
                      <a:noFill/>
                    </a:lnR>
                    <a:lnT>
                      <a:noFill/>
                    </a:lnT>
                    <a:lnB>
                      <a:noFill/>
                    </a:lnB>
                    <a:solidFill>
                      <a:srgbClr val="E7E6E6"/>
                    </a:solidFill>
                  </a:tcPr>
                </a:tc>
                <a:tc>
                  <a:txBody>
                    <a:bodyPr/>
                    <a:lstStyle/>
                    <a:p>
                      <a:pPr algn="r" fontAlgn="b"/>
                      <a:r>
                        <a:rPr lang="is-IS" sz="1400" b="0" i="0" u="none" strike="noStrike">
                          <a:solidFill>
                            <a:srgbClr val="000000"/>
                          </a:solidFill>
                          <a:effectLst/>
                          <a:latin typeface="Arial" charset="0"/>
                        </a:rPr>
                        <a:t>2</a:t>
                      </a:r>
                    </a:p>
                  </a:txBody>
                  <a:tcPr marL="0" marR="0" marT="0" marB="0" anchor="b">
                    <a:lnL>
                      <a:noFill/>
                    </a:lnL>
                    <a:lnR>
                      <a:noFill/>
                    </a:lnR>
                    <a:lnT>
                      <a:noFill/>
                    </a:lnT>
                    <a:lnB>
                      <a:noFill/>
                    </a:lnB>
                    <a:solidFill>
                      <a:srgbClr val="E7E6E6"/>
                    </a:solidFill>
                  </a:tcPr>
                </a:tc>
              </a:tr>
              <a:tr h="107728">
                <a:tc>
                  <a:txBody>
                    <a:bodyPr/>
                    <a:lstStyle/>
                    <a:p>
                      <a:pPr algn="l" fontAlgn="b"/>
                      <a:r>
                        <a:rPr lang="sk-SK" sz="1400" b="1" i="0" u="none" strike="noStrike" dirty="0">
                          <a:solidFill>
                            <a:srgbClr val="000000"/>
                          </a:solidFill>
                          <a:effectLst/>
                          <a:latin typeface="Arial" charset="0"/>
                        </a:rPr>
                        <a:t> </a:t>
                      </a:r>
                    </a:p>
                  </a:txBody>
                  <a:tcPr marL="0" marR="0" marT="0" marB="0" anchor="b">
                    <a:lnL>
                      <a:noFill/>
                    </a:lnL>
                    <a:lnR>
                      <a:noFill/>
                    </a:lnR>
                    <a:lnT>
                      <a:noFill/>
                    </a:lnT>
                    <a:lnB>
                      <a:noFill/>
                    </a:lnB>
                    <a:solidFill>
                      <a:srgbClr val="E7E6E6"/>
                    </a:solidFill>
                  </a:tcPr>
                </a:tc>
                <a:tc>
                  <a:txBody>
                    <a:bodyPr/>
                    <a:lstStyle/>
                    <a:p>
                      <a:pPr algn="l" fontAlgn="b"/>
                      <a:r>
                        <a:rPr lang="en-US" sz="1400" b="0" i="0" u="none" strike="noStrike">
                          <a:solidFill>
                            <a:srgbClr val="000000"/>
                          </a:solidFill>
                          <a:effectLst/>
                          <a:latin typeface="Arial" charset="0"/>
                        </a:rPr>
                        <a:t>Condominium</a:t>
                      </a:r>
                    </a:p>
                  </a:txBody>
                  <a:tcPr marL="0" marR="0" marT="0" marB="0" anchor="b">
                    <a:lnL>
                      <a:noFill/>
                    </a:lnL>
                    <a:lnR>
                      <a:noFill/>
                    </a:lnR>
                    <a:lnT>
                      <a:noFill/>
                    </a:lnT>
                    <a:lnB>
                      <a:noFill/>
                    </a:lnB>
                    <a:solidFill>
                      <a:srgbClr val="E7E6E6"/>
                    </a:solidFill>
                  </a:tcPr>
                </a:tc>
                <a:tc>
                  <a:txBody>
                    <a:bodyPr/>
                    <a:lstStyle/>
                    <a:p>
                      <a:pPr algn="r" fontAlgn="b"/>
                      <a:r>
                        <a:rPr lang="is-IS" sz="1400" b="0" i="0" u="none" strike="noStrike" dirty="0">
                          <a:solidFill>
                            <a:srgbClr val="000000"/>
                          </a:solidFill>
                          <a:effectLst/>
                          <a:latin typeface="Arial" charset="0"/>
                        </a:rPr>
                        <a:t>2</a:t>
                      </a:r>
                    </a:p>
                  </a:txBody>
                  <a:tcPr marL="0" marR="0" marT="0" marB="0" anchor="b">
                    <a:lnL>
                      <a:noFill/>
                    </a:lnL>
                    <a:lnR>
                      <a:noFill/>
                    </a:lnR>
                    <a:lnT>
                      <a:noFill/>
                    </a:lnT>
                    <a:lnB>
                      <a:noFill/>
                    </a:lnB>
                    <a:solidFill>
                      <a:srgbClr val="E7E6E6"/>
                    </a:solidFill>
                  </a:tcPr>
                </a:tc>
              </a:tr>
              <a:tr h="107728">
                <a:tc>
                  <a:txBody>
                    <a:bodyPr/>
                    <a:lstStyle/>
                    <a:p>
                      <a:pPr algn="l" fontAlgn="b"/>
                      <a:r>
                        <a:rPr lang="sk-SK" sz="1400" b="1" i="0" u="none" strike="noStrike">
                          <a:solidFill>
                            <a:srgbClr val="000000"/>
                          </a:solidFill>
                          <a:effectLst/>
                          <a:latin typeface="Arial" charset="0"/>
                        </a:rPr>
                        <a:t> </a:t>
                      </a:r>
                    </a:p>
                  </a:txBody>
                  <a:tcPr marL="0" marR="0" marT="0" marB="0" anchor="b">
                    <a:lnL>
                      <a:noFill/>
                    </a:lnL>
                    <a:lnR>
                      <a:noFill/>
                    </a:lnR>
                    <a:lnT>
                      <a:noFill/>
                    </a:lnT>
                    <a:lnB w="6350" cap="flat" cmpd="sng" algn="ctr">
                      <a:solidFill>
                        <a:srgbClr val="305496"/>
                      </a:solidFill>
                      <a:prstDash val="solid"/>
                      <a:round/>
                      <a:headEnd type="none" w="med" len="med"/>
                      <a:tailEnd type="none" w="med" len="med"/>
                    </a:lnB>
                    <a:solidFill>
                      <a:srgbClr val="E7E6E6"/>
                    </a:solidFill>
                  </a:tcPr>
                </a:tc>
                <a:tc>
                  <a:txBody>
                    <a:bodyPr/>
                    <a:lstStyle/>
                    <a:p>
                      <a:pPr algn="l" fontAlgn="b"/>
                      <a:r>
                        <a:rPr lang="en-US" sz="1400" b="0" i="0" u="none" strike="noStrike">
                          <a:solidFill>
                            <a:srgbClr val="000000"/>
                          </a:solidFill>
                          <a:effectLst/>
                          <a:latin typeface="Arial" charset="0"/>
                        </a:rPr>
                        <a:t>Cabin</a:t>
                      </a:r>
                    </a:p>
                  </a:txBody>
                  <a:tcPr marL="0" marR="0" marT="0" marB="0" anchor="b">
                    <a:lnL>
                      <a:noFill/>
                    </a:lnL>
                    <a:lnR>
                      <a:noFill/>
                    </a:lnR>
                    <a:lnT>
                      <a:noFill/>
                    </a:lnT>
                    <a:lnB w="6350" cap="flat" cmpd="sng" algn="ctr">
                      <a:solidFill>
                        <a:srgbClr val="305496"/>
                      </a:solidFill>
                      <a:prstDash val="solid"/>
                      <a:round/>
                      <a:headEnd type="none" w="med" len="med"/>
                      <a:tailEnd type="none" w="med" len="med"/>
                    </a:lnB>
                    <a:solidFill>
                      <a:srgbClr val="E7E6E6"/>
                    </a:solidFill>
                  </a:tcPr>
                </a:tc>
                <a:tc>
                  <a:txBody>
                    <a:bodyPr/>
                    <a:lstStyle/>
                    <a:p>
                      <a:pPr algn="r" fontAlgn="b"/>
                      <a:r>
                        <a:rPr lang="en-US" sz="1400" b="0" i="0" u="none" strike="noStrike">
                          <a:solidFill>
                            <a:srgbClr val="000000"/>
                          </a:solidFill>
                          <a:effectLst/>
                          <a:latin typeface="Arial" charset="0"/>
                        </a:rPr>
                        <a:t>1</a:t>
                      </a:r>
                    </a:p>
                  </a:txBody>
                  <a:tcPr marL="0" marR="0" marT="0" marB="0" anchor="b">
                    <a:lnL>
                      <a:noFill/>
                    </a:lnL>
                    <a:lnR>
                      <a:noFill/>
                    </a:lnR>
                    <a:lnT>
                      <a:noFill/>
                    </a:lnT>
                    <a:lnB w="6350" cap="flat" cmpd="sng" algn="ctr">
                      <a:solidFill>
                        <a:srgbClr val="305496"/>
                      </a:solidFill>
                      <a:prstDash val="solid"/>
                      <a:round/>
                      <a:headEnd type="none" w="med" len="med"/>
                      <a:tailEnd type="none" w="med" len="med"/>
                    </a:lnB>
                    <a:solidFill>
                      <a:srgbClr val="E7E6E6"/>
                    </a:solidFill>
                  </a:tcPr>
                </a:tc>
              </a:tr>
              <a:tr h="107728">
                <a:tc>
                  <a:txBody>
                    <a:bodyPr/>
                    <a:lstStyle/>
                    <a:p>
                      <a:pPr algn="l" fontAlgn="b"/>
                      <a:r>
                        <a:rPr lang="en-US" sz="1400" b="1" i="0" u="none" strike="noStrike" dirty="0">
                          <a:solidFill>
                            <a:srgbClr val="000000"/>
                          </a:solidFill>
                          <a:effectLst/>
                          <a:latin typeface="Arial" charset="0"/>
                        </a:rPr>
                        <a:t>Grand Total</a:t>
                      </a:r>
                    </a:p>
                  </a:txBody>
                  <a:tcPr marL="0" marR="0" marT="0" marB="0" anchor="b">
                    <a:lnL>
                      <a:noFill/>
                    </a:lnL>
                    <a:lnR>
                      <a:noFill/>
                    </a:lnR>
                    <a:lnT w="635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E7E6E6"/>
                    </a:solidFill>
                  </a:tcPr>
                </a:tc>
                <a:tc>
                  <a:txBody>
                    <a:bodyPr/>
                    <a:lstStyle/>
                    <a:p>
                      <a:pPr algn="l" fontAlgn="b"/>
                      <a:r>
                        <a:rPr lang="sk-SK" sz="1400" b="1" i="0" u="none" strike="noStrike">
                          <a:solidFill>
                            <a:srgbClr val="000000"/>
                          </a:solidFill>
                          <a:effectLst/>
                          <a:latin typeface="Arial" charset="0"/>
                        </a:rPr>
                        <a:t> </a:t>
                      </a:r>
                    </a:p>
                  </a:txBody>
                  <a:tcPr marL="0" marR="0" marT="0" marB="0" anchor="b">
                    <a:lnL>
                      <a:noFill/>
                    </a:lnL>
                    <a:lnR>
                      <a:noFill/>
                    </a:lnR>
                    <a:lnT w="635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E7E6E6"/>
                    </a:solidFill>
                  </a:tcPr>
                </a:tc>
                <a:tc>
                  <a:txBody>
                    <a:bodyPr/>
                    <a:lstStyle/>
                    <a:p>
                      <a:pPr algn="r" fontAlgn="b"/>
                      <a:r>
                        <a:rPr lang="is-IS" sz="1400" b="1" i="0" u="none" strike="noStrike" dirty="0">
                          <a:solidFill>
                            <a:srgbClr val="000000"/>
                          </a:solidFill>
                          <a:effectLst/>
                          <a:latin typeface="Arial" charset="0"/>
                        </a:rPr>
                        <a:t>279</a:t>
                      </a:r>
                    </a:p>
                  </a:txBody>
                  <a:tcPr marL="0" marR="0" marT="0" marB="0" anchor="b">
                    <a:lnL>
                      <a:noFill/>
                    </a:lnL>
                    <a:lnR>
                      <a:noFill/>
                    </a:lnR>
                    <a:lnT w="6350" cap="flat" cmpd="sng" algn="ctr">
                      <a:solidFill>
                        <a:srgbClr val="305496"/>
                      </a:solidFill>
                      <a:prstDash val="solid"/>
                      <a:round/>
                      <a:headEnd type="none" w="med" len="med"/>
                      <a:tailEnd type="none" w="med" len="med"/>
                    </a:lnT>
                    <a:lnB w="12700" cap="flat" cmpd="sng" algn="ctr">
                      <a:solidFill>
                        <a:srgbClr val="305496"/>
                      </a:solidFill>
                      <a:prstDash val="solid"/>
                      <a:round/>
                      <a:headEnd type="none" w="med" len="med"/>
                      <a:tailEnd type="none" w="med" len="med"/>
                    </a:lnB>
                    <a:solidFill>
                      <a:srgbClr val="E7E6E6"/>
                    </a:solidFill>
                  </a:tcPr>
                </a:tc>
              </a:tr>
            </a:tbl>
          </a:graphicData>
        </a:graphic>
      </p:graphicFrame>
      <p:sp>
        <p:nvSpPr>
          <p:cNvPr id="12" name="TextBox 11"/>
          <p:cNvSpPr txBox="1"/>
          <p:nvPr/>
        </p:nvSpPr>
        <p:spPr>
          <a:xfrm>
            <a:off x="9448800" y="5541818"/>
            <a:ext cx="1413164" cy="923330"/>
          </a:xfrm>
          <a:prstGeom prst="rect">
            <a:avLst/>
          </a:prstGeom>
          <a:noFill/>
        </p:spPr>
        <p:txBody>
          <a:bodyPr wrap="square" rtlCol="0">
            <a:spAutoFit/>
          </a:bodyPr>
          <a:lstStyle/>
          <a:p>
            <a:r>
              <a:rPr lang="en-US" dirty="0" smtClean="0"/>
              <a:t>Apartments Highest Total Revenue</a:t>
            </a:r>
            <a:endParaRPr lang="en-US" dirty="0"/>
          </a:p>
        </p:txBody>
      </p:sp>
      <p:sp>
        <p:nvSpPr>
          <p:cNvPr id="13" name="Right Arrow 12"/>
          <p:cNvSpPr/>
          <p:nvPr/>
        </p:nvSpPr>
        <p:spPr>
          <a:xfrm>
            <a:off x="8243455" y="5732985"/>
            <a:ext cx="678873" cy="2888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08674" y="1961085"/>
            <a:ext cx="1413164" cy="923330"/>
          </a:xfrm>
          <a:prstGeom prst="rect">
            <a:avLst/>
          </a:prstGeom>
          <a:noFill/>
        </p:spPr>
        <p:txBody>
          <a:bodyPr wrap="square" rtlCol="0">
            <a:spAutoFit/>
          </a:bodyPr>
          <a:lstStyle/>
          <a:p>
            <a:r>
              <a:rPr lang="en-US" dirty="0" smtClean="0"/>
              <a:t>Apartments Highest # listings</a:t>
            </a:r>
            <a:endParaRPr lang="en-US" dirty="0"/>
          </a:p>
        </p:txBody>
      </p:sp>
      <p:sp>
        <p:nvSpPr>
          <p:cNvPr id="15" name="Right Arrow 14"/>
          <p:cNvSpPr/>
          <p:nvPr/>
        </p:nvSpPr>
        <p:spPr>
          <a:xfrm>
            <a:off x="6129801" y="2278341"/>
            <a:ext cx="678873" cy="28881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5056909" y="4381380"/>
            <a:ext cx="817418" cy="273747"/>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9209" y="4310018"/>
            <a:ext cx="4424224" cy="369332"/>
          </a:xfrm>
          <a:prstGeom prst="rect">
            <a:avLst/>
          </a:prstGeom>
        </p:spPr>
        <p:txBody>
          <a:bodyPr wrap="none">
            <a:spAutoFit/>
          </a:bodyPr>
          <a:lstStyle/>
          <a:p>
            <a:r>
              <a:rPr lang="en-US" dirty="0"/>
              <a:t>Apartments </a:t>
            </a:r>
            <a:r>
              <a:rPr lang="en-US" dirty="0" smtClean="0"/>
              <a:t>second highest </a:t>
            </a:r>
            <a:r>
              <a:rPr lang="en-US" smtClean="0"/>
              <a:t>Average Revenue</a:t>
            </a:r>
            <a:endParaRPr lang="en-US"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7618" y="1679262"/>
            <a:ext cx="1728856" cy="17757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3058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Recommendation</a:t>
            </a:r>
            <a:endParaRPr lang="en-US" dirty="0"/>
          </a:p>
        </p:txBody>
      </p:sp>
      <p:sp>
        <p:nvSpPr>
          <p:cNvPr id="3" name="Content Placeholder 2"/>
          <p:cNvSpPr>
            <a:spLocks noGrp="1"/>
          </p:cNvSpPr>
          <p:nvPr>
            <p:ph idx="1"/>
          </p:nvPr>
        </p:nvSpPr>
        <p:spPr/>
        <p:txBody>
          <a:bodyPr/>
          <a:lstStyle/>
          <a:p>
            <a:r>
              <a:rPr lang="en-US" dirty="0" smtClean="0"/>
              <a:t>Neighborhood: </a:t>
            </a:r>
            <a:r>
              <a:rPr lang="en-US" b="1" dirty="0" smtClean="0"/>
              <a:t>Capitol Hill  </a:t>
            </a:r>
          </a:p>
          <a:p>
            <a:pPr lvl="1"/>
            <a:r>
              <a:rPr lang="en-US" dirty="0" smtClean="0"/>
              <a:t>Most Popular Neighborhood by number of listings and Reviews</a:t>
            </a:r>
          </a:p>
          <a:p>
            <a:pPr lvl="1"/>
            <a:r>
              <a:rPr lang="en-US" dirty="0" smtClean="0"/>
              <a:t>Highest Total Revenue and Top 3 in Average Revenue</a:t>
            </a:r>
          </a:p>
          <a:p>
            <a:pPr lvl="1"/>
            <a:r>
              <a:rPr lang="en-US" dirty="0" smtClean="0"/>
              <a:t>Highest Excellent and Good Reviews and Average Score higher than the Average of the market</a:t>
            </a:r>
          </a:p>
          <a:p>
            <a:r>
              <a:rPr lang="en-US" dirty="0" smtClean="0"/>
              <a:t>Property Type: </a:t>
            </a:r>
            <a:r>
              <a:rPr lang="en-US" b="1" dirty="0" smtClean="0"/>
              <a:t>Apartment </a:t>
            </a:r>
          </a:p>
          <a:p>
            <a:pPr lvl="1"/>
            <a:r>
              <a:rPr lang="en-US" dirty="0" smtClean="0"/>
              <a:t>Apartments are the most popular property type in the market this trend is shown in Capitol Hill as well.</a:t>
            </a:r>
          </a:p>
          <a:p>
            <a:pPr lvl="1"/>
            <a:r>
              <a:rPr lang="en-US" dirty="0" smtClean="0"/>
              <a:t>Apartments in Capitol Hill are the most popular by number of reviews and also they have the second highest average revenue. Cabins have the highest Avg. Revenue but only one listing.</a:t>
            </a:r>
          </a:p>
          <a:p>
            <a:endParaRPr lang="en-US" dirty="0"/>
          </a:p>
        </p:txBody>
      </p:sp>
    </p:spTree>
    <p:extLst>
      <p:ext uri="{BB962C8B-B14F-4D97-AF65-F5344CB8AC3E}">
        <p14:creationId xmlns:p14="http://schemas.microsoft.com/office/powerpoint/2010/main" val="164452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u="sng" dirty="0">
                <a:solidFill>
                  <a:srgbClr val="FF0000"/>
                </a:solidFill>
              </a:rPr>
              <a:t>Limitations</a:t>
            </a:r>
          </a:p>
        </p:txBody>
      </p:sp>
      <p:sp>
        <p:nvSpPr>
          <p:cNvPr id="3" name="Content Placeholder 2"/>
          <p:cNvSpPr>
            <a:spLocks noGrp="1"/>
          </p:cNvSpPr>
          <p:nvPr>
            <p:ph idx="1"/>
          </p:nvPr>
        </p:nvSpPr>
        <p:spPr/>
        <p:txBody>
          <a:bodyPr/>
          <a:lstStyle/>
          <a:p>
            <a:r>
              <a:rPr lang="en-US" b="1" dirty="0" smtClean="0"/>
              <a:t>Profit</a:t>
            </a:r>
          </a:p>
          <a:p>
            <a:r>
              <a:rPr lang="en-US" b="1" dirty="0" smtClean="0"/>
              <a:t>Neighborhood/ Area Regulations</a:t>
            </a:r>
          </a:p>
          <a:p>
            <a:r>
              <a:rPr lang="en-US" b="1" dirty="0" smtClean="0"/>
              <a:t>Type of Management </a:t>
            </a:r>
            <a:r>
              <a:rPr lang="en-US" dirty="0" smtClean="0"/>
              <a:t>of the property (Owner-Administrator)</a:t>
            </a:r>
          </a:p>
          <a:p>
            <a:r>
              <a:rPr lang="en-US" b="1" dirty="0" smtClean="0"/>
              <a:t>Pricing Strategy</a:t>
            </a:r>
            <a:r>
              <a:rPr lang="en-US" dirty="0" smtClean="0"/>
              <a:t>: Setting Price. More days rented or higher margin per rent, etc.</a:t>
            </a:r>
          </a:p>
          <a:p>
            <a:r>
              <a:rPr lang="en-US" b="1" dirty="0" smtClean="0"/>
              <a:t>ROI: </a:t>
            </a:r>
            <a:r>
              <a:rPr lang="en-US" dirty="0" smtClean="0"/>
              <a:t>Expected Return of Investment</a:t>
            </a:r>
          </a:p>
          <a:p>
            <a:r>
              <a:rPr lang="en-US" b="1" dirty="0" smtClean="0"/>
              <a:t>Cash Flow </a:t>
            </a:r>
            <a:r>
              <a:rPr lang="en-US" dirty="0" smtClean="0"/>
              <a:t>of the Investment</a:t>
            </a:r>
          </a:p>
          <a:p>
            <a:endParaRPr lang="en-US" dirty="0" smtClean="0"/>
          </a:p>
          <a:p>
            <a:endParaRPr lang="en-US" dirty="0"/>
          </a:p>
        </p:txBody>
      </p:sp>
    </p:spTree>
    <p:extLst>
      <p:ext uri="{BB962C8B-B14F-4D97-AF65-F5344CB8AC3E}">
        <p14:creationId xmlns:p14="http://schemas.microsoft.com/office/powerpoint/2010/main" val="114141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871</Words>
  <Application>Microsoft Macintosh PowerPoint</Application>
  <PresentationFormat>Widescreen</PresentationFormat>
  <Paragraphs>310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Investment Project</vt:lpstr>
      <vt:lpstr>Project Frame</vt:lpstr>
      <vt:lpstr>Neighborhood Popularity</vt:lpstr>
      <vt:lpstr>Host revenue by Neighborhood </vt:lpstr>
      <vt:lpstr>Property Reviews</vt:lpstr>
      <vt:lpstr>Neighborhood Sentiment </vt:lpstr>
      <vt:lpstr>The Unicorn: Capitol Hill Apt.</vt:lpstr>
      <vt:lpstr>Recommendation</vt:lpstr>
      <vt:lpstr>Limitations</vt:lpstr>
      <vt:lpstr>Appendix 1: Data Cleaning Steps</vt:lpstr>
      <vt:lpstr>Appendix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dc:title>
  <dc:creator>Microsoft Office User</dc:creator>
  <cp:lastModifiedBy>Microsoft Office User</cp:lastModifiedBy>
  <cp:revision>50</cp:revision>
  <dcterms:created xsi:type="dcterms:W3CDTF">2018-10-17T22:07:27Z</dcterms:created>
  <dcterms:modified xsi:type="dcterms:W3CDTF">2018-11-06T03:31:57Z</dcterms:modified>
</cp:coreProperties>
</file>