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2" r:id="rId4"/>
    <p:sldId id="263" r:id="rId5"/>
    <p:sldId id="258" r:id="rId6"/>
    <p:sldId id="273" r:id="rId7"/>
    <p:sldId id="261" r:id="rId8"/>
    <p:sldId id="267" r:id="rId9"/>
    <p:sldId id="259" r:id="rId10"/>
    <p:sldId id="274" r:id="rId11"/>
    <p:sldId id="269" r:id="rId12"/>
    <p:sldId id="276" r:id="rId13"/>
    <p:sldId id="270" r:id="rId14"/>
    <p:sldId id="275" r:id="rId15"/>
    <p:sldId id="264" r:id="rId16"/>
    <p:sldId id="26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0E0C-49D2-4A20-87EC-0B2F80F8E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78982-0637-4C66-9B47-C8A748564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1DD75-D6B2-4AC0-9819-A369C5F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5AFF-5D73-48F1-B85D-B22128FCF5E4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081B4-AEB6-43A3-95E5-DD71C1C8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E885A-3773-4B9A-AE71-6306DA33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6AC8-D403-443B-A7A9-D97B23BC4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1C83-D984-4878-8B95-DCDF08EA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18158-7C87-4077-9219-DAE2ABEDD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1D3B-7812-410A-AEBA-64AAABA1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5AFF-5D73-48F1-B85D-B22128FCF5E4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423CF-5EA9-41F0-9A5A-A5E95A39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A49AC-ED8C-4205-8F0D-10F5113D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6AC8-D403-443B-A7A9-D97B23BC4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B49BD-8920-40D8-AAD9-657C7B8DB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182F5-9ED5-4082-B07B-5CB3C3B2D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A9C2A-23FF-4221-9D08-47666432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5AFF-5D73-48F1-B85D-B22128FCF5E4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95FB9-B5D9-4742-84DD-0CA581CB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0240-9CF6-47E6-B03C-91508668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6AC8-D403-443B-A7A9-D97B23BC4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7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3E0F-CB36-4E39-B6B1-FB23BFCE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B749-C881-4EDA-BCCE-3AB8405E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DEBD-9AB8-4C4B-8D76-55AA0E59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5AFF-5D73-48F1-B85D-B22128FCF5E4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E90A7-A570-4D6B-9415-A1D1A00F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22EF2-F54D-4D49-84C2-6AAD3CE6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6AC8-D403-443B-A7A9-D97B23BC4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3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6B90-AD85-499D-83ED-FA89CE4B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6B656-981C-46B4-9946-53684C8E9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91E6E-8F88-48BB-9392-34AB7660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5AFF-5D73-48F1-B85D-B22128FCF5E4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17AF-F2E6-485C-B63E-36FAEB91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392C6-E977-4254-90F8-1E1F8CB6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6AC8-D403-443B-A7A9-D97B23BC4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1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69C2-621B-4E1F-91A1-3F3FE008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1715-08A6-4718-A0CA-4548E5006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5BB0D-26E5-4ABA-BBE9-AE6D7DA84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9AB06-4560-4EBB-8443-5B588A24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5AFF-5D73-48F1-B85D-B22128FCF5E4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F61B0-849A-4DDB-8D9F-5D696FC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40A83-4270-4749-95CB-280E5095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6AC8-D403-443B-A7A9-D97B23BC4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0B03-8BC6-489B-998F-BE0E4C6C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1CD9B-5C82-43C9-9647-CAEF8BE77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A9399-9FF6-49CC-887E-F6B80409E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06EB5-FE10-4006-8890-DAC773D74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9DE17-9F84-41C4-B091-995AAB6F8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7EE59-F876-47ED-8FCD-7AE44B86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5AFF-5D73-48F1-B85D-B22128FCF5E4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929FC-1CCC-4231-AF83-ACB2A948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5308A-C5EE-410B-9DF4-6ECAD121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6AC8-D403-443B-A7A9-D97B23BC4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4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A2A4-962E-439A-ADDA-2CE6A996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D8395-776E-4A0A-8903-3F716220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5AFF-5D73-48F1-B85D-B22128FCF5E4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C1D1D-BD24-44CA-A085-6513BE3E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7143A-F310-46DB-B928-16EB334B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6AC8-D403-443B-A7A9-D97B23BC4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2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D9056-5794-4C0C-B641-5E385D12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5AFF-5D73-48F1-B85D-B22128FCF5E4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E0BB0-9192-4DBE-8BE6-D2FD1C26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53B5E-A561-4969-8F2F-33DB816D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6AC8-D403-443B-A7A9-D97B23BC4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2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7894-0C8C-4DAC-B41B-D92BC995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9ED9-CB2A-4DDB-9CB6-E75535266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C9B4E-A6D2-4FA5-86DD-9DA02FDBB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5BD-6640-413F-B1A8-15245BCE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5AFF-5D73-48F1-B85D-B22128FCF5E4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9B540-D940-4508-A9A1-DB0E0A49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A3167-29E5-4F1F-BDD1-C6844D6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6AC8-D403-443B-A7A9-D97B23BC4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6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8F0F-C5C8-4259-8E57-E343648B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01F12-66DE-4DB2-90F0-2FC064556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ACB62-9F35-4F8B-BA2C-33BCF2676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CDE50-7864-428F-B7AC-9A5A5A9B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5AFF-5D73-48F1-B85D-B22128FCF5E4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4C92D-C550-4B99-AB82-AB68B467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4733-4686-4165-B853-2EDFB7C4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6AC8-D403-443B-A7A9-D97B23BC4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0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13341-2F30-4F3D-9E7F-3B31BDD1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0470D-D813-4E28-9CA3-7E9A87149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86059-F825-422E-8F9E-BA4E9CB8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85AFF-5D73-48F1-B85D-B22128FCF5E4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10AB-12C5-4FAF-9DED-81951C6E6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12601-AFCB-43A9-BF1A-0D9763041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A6AC8-D403-443B-A7A9-D97B23BC4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0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F7C6-40EE-4B54-9C23-08E610EA1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E4A26-D059-4A08-86E1-DE5540406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 by Step Student Guide</a:t>
            </a:r>
          </a:p>
          <a:p>
            <a:r>
              <a:rPr lang="en-US" dirty="0"/>
              <a:t>Instructor: Michael Valeri</a:t>
            </a:r>
          </a:p>
        </p:txBody>
      </p:sp>
    </p:spTree>
    <p:extLst>
      <p:ext uri="{BB962C8B-B14F-4D97-AF65-F5344CB8AC3E}">
        <p14:creationId xmlns:p14="http://schemas.microsoft.com/office/powerpoint/2010/main" val="119001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F7C6-40EE-4B54-9C23-08E610EA1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– Visualization Guide</a:t>
            </a:r>
          </a:p>
        </p:txBody>
      </p:sp>
    </p:spTree>
    <p:extLst>
      <p:ext uri="{BB962C8B-B14F-4D97-AF65-F5344CB8AC3E}">
        <p14:creationId xmlns:p14="http://schemas.microsoft.com/office/powerpoint/2010/main" val="87980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2399574-3C0B-4F6C-98A9-46DABABC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70" y="65270"/>
            <a:ext cx="10644652" cy="6974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How Many Bookmarks Open and Median and Average – Template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CA83C-7423-4248-AB35-9D2DB8AA3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5" y="762722"/>
            <a:ext cx="4324773" cy="59132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9032E3-6FF5-4A36-8E3A-F1970E7AC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259" y="762722"/>
            <a:ext cx="4114189" cy="54835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F9A5C36-14ED-4C55-A436-9BA662B17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455" y="1746460"/>
            <a:ext cx="2422484" cy="226433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0870CD-C76B-4754-B1B2-5DBE43D66FCF}"/>
              </a:ext>
            </a:extLst>
          </p:cNvPr>
          <p:cNvCxnSpPr>
            <a:cxnSpLocks/>
          </p:cNvCxnSpPr>
          <p:nvPr/>
        </p:nvCxnSpPr>
        <p:spPr>
          <a:xfrm>
            <a:off x="3081224" y="1048743"/>
            <a:ext cx="1831801" cy="6457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43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F7C6-40EE-4B54-9C23-08E610EA1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5066"/>
            <a:ext cx="9144000" cy="2387600"/>
          </a:xfrm>
        </p:spPr>
        <p:txBody>
          <a:bodyPr/>
          <a:lstStyle/>
          <a:p>
            <a:r>
              <a:rPr lang="en-US" dirty="0"/>
              <a:t>PUTTING IT TOGETHER - Dashboarding</a:t>
            </a:r>
          </a:p>
        </p:txBody>
      </p:sp>
    </p:spTree>
    <p:extLst>
      <p:ext uri="{BB962C8B-B14F-4D97-AF65-F5344CB8AC3E}">
        <p14:creationId xmlns:p14="http://schemas.microsoft.com/office/powerpoint/2010/main" val="1128826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28A945-F968-425F-9524-C444DC006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64" y="1633698"/>
            <a:ext cx="8510031" cy="427384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84D33E2-8CE4-468E-9B0D-039F8790D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9" y="99939"/>
            <a:ext cx="10644652" cy="697452"/>
          </a:xfrm>
        </p:spPr>
        <p:txBody>
          <a:bodyPr>
            <a:normAutofit/>
          </a:bodyPr>
          <a:lstStyle/>
          <a:p>
            <a:r>
              <a:rPr lang="en-US" sz="3200" dirty="0"/>
              <a:t>Putting it All Together – Dashboarding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951B1-C55F-4A4C-B6B5-F68E013AD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58" y="757525"/>
            <a:ext cx="3654508" cy="39175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6A585D-3922-411E-9E45-F5A369EF381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540591" y="951058"/>
            <a:ext cx="1134789" cy="682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97A412-1DC7-4872-880C-3A98DD85CADF}"/>
              </a:ext>
            </a:extLst>
          </p:cNvPr>
          <p:cNvSpPr txBox="1"/>
          <p:nvPr/>
        </p:nvSpPr>
        <p:spPr>
          <a:xfrm>
            <a:off x="3892539" y="757525"/>
            <a:ext cx="423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This is the ‘Create Dashboard’ button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DCCC4D-5370-4AEE-A515-E3F03F342D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76" t="67844" r="876" b="619"/>
          <a:stretch/>
        </p:blipFill>
        <p:spPr>
          <a:xfrm>
            <a:off x="9291343" y="1370183"/>
            <a:ext cx="2326276" cy="89198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D7E7BA-7B5B-4B2C-95C4-D6DDBA32C303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3675657" y="1370183"/>
            <a:ext cx="6778824" cy="2400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0955D8-DC6D-4162-BF60-8A5273B5A9D0}"/>
              </a:ext>
            </a:extLst>
          </p:cNvPr>
          <p:cNvSpPr txBox="1"/>
          <p:nvPr/>
        </p:nvSpPr>
        <p:spPr>
          <a:xfrm>
            <a:off x="8130211" y="680948"/>
            <a:ext cx="4237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Remove “Show Header” on Measure Axis to declutter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4B8BEA-F2C7-4741-A409-02EE1CE17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8757" y="3350254"/>
            <a:ext cx="2171448" cy="308738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1A8016-5B27-4B1A-AFAB-0B03B01EADE3}"/>
              </a:ext>
            </a:extLst>
          </p:cNvPr>
          <p:cNvCxnSpPr>
            <a:cxnSpLocks/>
          </p:cNvCxnSpPr>
          <p:nvPr/>
        </p:nvCxnSpPr>
        <p:spPr>
          <a:xfrm>
            <a:off x="6852944" y="2822272"/>
            <a:ext cx="2468736" cy="9483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759B65-FFF2-4D2F-B753-2612D6B64ED2}"/>
              </a:ext>
            </a:extLst>
          </p:cNvPr>
          <p:cNvSpPr txBox="1"/>
          <p:nvPr/>
        </p:nvSpPr>
        <p:spPr>
          <a:xfrm>
            <a:off x="8930395" y="2554988"/>
            <a:ext cx="3455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Can add filters to dashboard by selecting arrow on sheet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 Filters  Selecting which to show.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B395F1-04F7-4C98-B13B-65F4C50B53BC}"/>
              </a:ext>
            </a:extLst>
          </p:cNvPr>
          <p:cNvCxnSpPr>
            <a:cxnSpLocks/>
          </p:cNvCxnSpPr>
          <p:nvPr/>
        </p:nvCxnSpPr>
        <p:spPr>
          <a:xfrm flipV="1">
            <a:off x="1168641" y="2400842"/>
            <a:ext cx="1701679" cy="421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4ADECF-63D0-46B3-B6A9-02F167343FB3}"/>
              </a:ext>
            </a:extLst>
          </p:cNvPr>
          <p:cNvSpPr txBox="1"/>
          <p:nvPr/>
        </p:nvSpPr>
        <p:spPr>
          <a:xfrm>
            <a:off x="1224873" y="1454977"/>
            <a:ext cx="1646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Click and drag sheet’s you’d like to see on the dashboard</a:t>
            </a:r>
          </a:p>
        </p:txBody>
      </p:sp>
    </p:spTree>
    <p:extLst>
      <p:ext uri="{BB962C8B-B14F-4D97-AF65-F5344CB8AC3E}">
        <p14:creationId xmlns:p14="http://schemas.microsoft.com/office/powerpoint/2010/main" val="1989824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F7C6-40EE-4B54-9C23-08E610EA1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3734"/>
            <a:ext cx="9144000" cy="2387600"/>
          </a:xfrm>
        </p:spPr>
        <p:txBody>
          <a:bodyPr/>
          <a:lstStyle/>
          <a:p>
            <a:r>
              <a:rPr lang="en-US" dirty="0"/>
              <a:t>APPENDIX</a:t>
            </a:r>
            <a:br>
              <a:rPr lang="en-US" dirty="0"/>
            </a:br>
            <a:r>
              <a:rPr lang="en-US" dirty="0"/>
              <a:t>ALL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58798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2399574-3C0B-4F6C-98A9-46DABABC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70" y="65270"/>
            <a:ext cx="10515600" cy="697452"/>
          </a:xfrm>
        </p:spPr>
        <p:txBody>
          <a:bodyPr/>
          <a:lstStyle/>
          <a:p>
            <a:r>
              <a:rPr lang="en-US" dirty="0"/>
              <a:t>Time with </a:t>
            </a:r>
            <a:r>
              <a:rPr lang="en-US" dirty="0" err="1"/>
              <a:t>FireFox</a:t>
            </a:r>
            <a:r>
              <a:rPr lang="en-US" dirty="0"/>
              <a:t> – 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83016-D268-4683-A5CC-2AC33284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55" y="818269"/>
            <a:ext cx="10735894" cy="36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4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2399574-3C0B-4F6C-98A9-46DABABC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70" y="65270"/>
            <a:ext cx="10515600" cy="697452"/>
          </a:xfrm>
        </p:spPr>
        <p:txBody>
          <a:bodyPr>
            <a:normAutofit/>
          </a:bodyPr>
          <a:lstStyle/>
          <a:p>
            <a:r>
              <a:rPr lang="en-US" sz="3200" dirty="0"/>
              <a:t>% of Users Who Launched More Than 1 Tab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253C9D-0CC6-4194-A11C-5B2EC1709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05" y="901415"/>
            <a:ext cx="10315530" cy="38907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E0DD70-2538-401E-9EB9-63673EE92585}"/>
              </a:ext>
            </a:extLst>
          </p:cNvPr>
          <p:cNvSpPr/>
          <p:nvPr/>
        </p:nvSpPr>
        <p:spPr>
          <a:xfrm>
            <a:off x="5282113" y="55261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Same steps as Previous Slide, except with Launched More Than 1 Tab</a:t>
            </a:r>
          </a:p>
        </p:txBody>
      </p:sp>
    </p:spTree>
    <p:extLst>
      <p:ext uri="{BB962C8B-B14F-4D97-AF65-F5344CB8AC3E}">
        <p14:creationId xmlns:p14="http://schemas.microsoft.com/office/powerpoint/2010/main" val="1746228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2399574-3C0B-4F6C-98A9-46DABABC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70" y="65270"/>
            <a:ext cx="10515600" cy="697452"/>
          </a:xfrm>
        </p:spPr>
        <p:txBody>
          <a:bodyPr>
            <a:normAutofit/>
          </a:bodyPr>
          <a:lstStyle/>
          <a:p>
            <a:r>
              <a:rPr lang="en-US" sz="3200" dirty="0"/>
              <a:t>How Many Tabs Open &amp; Median and Average – Template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4334A-23C7-414C-BEA5-66310FACE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02" y="1036006"/>
            <a:ext cx="4467245" cy="4968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6CFA98-8EB7-48E5-94E6-C4881E1CC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878" y="1036006"/>
            <a:ext cx="2992612" cy="542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F7C6-40EE-4B54-9C23-08E610EA1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– Visualization Guide</a:t>
            </a:r>
          </a:p>
        </p:txBody>
      </p:sp>
    </p:spTree>
    <p:extLst>
      <p:ext uri="{BB962C8B-B14F-4D97-AF65-F5344CB8AC3E}">
        <p14:creationId xmlns:p14="http://schemas.microsoft.com/office/powerpoint/2010/main" val="115056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3B1198-2579-4401-B1A8-234FD2E89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812"/>
          <a:stretch/>
        </p:blipFill>
        <p:spPr>
          <a:xfrm>
            <a:off x="250142" y="1144084"/>
            <a:ext cx="11225361" cy="35449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2399574-3C0B-4F6C-98A9-46DABABC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70" y="238616"/>
            <a:ext cx="10515600" cy="697452"/>
          </a:xfrm>
        </p:spPr>
        <p:txBody>
          <a:bodyPr>
            <a:normAutofit fontScale="90000"/>
          </a:bodyPr>
          <a:lstStyle/>
          <a:p>
            <a:pPr lvl="0"/>
            <a:r>
              <a:rPr lang="en-US" u="sng" dirty="0"/>
              <a:t>Distribution by Age </a:t>
            </a:r>
            <a:r>
              <a:rPr lang="en-US" i="1" u="sng" dirty="0"/>
              <a:t>– Bar Charts w/ Manual Sorting</a:t>
            </a:r>
            <a:endParaRPr lang="en-US" u="none" strike="noStrike" dirty="0"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502FCA-841D-4280-A54A-1D846750F493}"/>
              </a:ext>
            </a:extLst>
          </p:cNvPr>
          <p:cNvSpPr/>
          <p:nvPr/>
        </p:nvSpPr>
        <p:spPr>
          <a:xfrm>
            <a:off x="5862822" y="54221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Drag Age Range to Rows</a:t>
            </a:r>
          </a:p>
          <a:p>
            <a:pPr marL="342900" indent="-342900">
              <a:buAutoNum type="arabicPeriod"/>
            </a:pPr>
            <a:r>
              <a:rPr lang="en-US" dirty="0"/>
              <a:t>Drag </a:t>
            </a:r>
            <a:r>
              <a:rPr lang="en-US" dirty="0" err="1"/>
              <a:t>User_ID</a:t>
            </a:r>
            <a:r>
              <a:rPr lang="en-US" dirty="0"/>
              <a:t> to Columns</a:t>
            </a:r>
          </a:p>
          <a:p>
            <a:pPr marL="342900" indent="-342900">
              <a:buAutoNum type="arabicPeriod"/>
            </a:pPr>
            <a:r>
              <a:rPr lang="en-US" dirty="0"/>
              <a:t>Change </a:t>
            </a:r>
            <a:r>
              <a:rPr lang="en-US" dirty="0" err="1"/>
              <a:t>User_ID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Measure  Count(Distinct)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Drop Down on Age Range  Sort to sort dimension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C8934-5464-4ED6-869F-B52E4C928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110" y="2671952"/>
            <a:ext cx="2226425" cy="269784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25BDC3-09F3-4B55-819C-6340F87E9C29}"/>
              </a:ext>
            </a:extLst>
          </p:cNvPr>
          <p:cNvCxnSpPr/>
          <p:nvPr/>
        </p:nvCxnSpPr>
        <p:spPr>
          <a:xfrm>
            <a:off x="3107227" y="1251210"/>
            <a:ext cx="3068223" cy="1418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490F876-F6E7-41FD-BF2B-3B538336A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919" y="2984670"/>
            <a:ext cx="1391608" cy="17789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77870-AF46-40AD-BE6B-956EF0554FC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834929" y="1488205"/>
            <a:ext cx="1031794" cy="14964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F895DA-2B30-44D0-95C7-05A1C6AD921B}"/>
              </a:ext>
            </a:extLst>
          </p:cNvPr>
          <p:cNvCxnSpPr>
            <a:cxnSpLocks/>
          </p:cNvCxnSpPr>
          <p:nvPr/>
        </p:nvCxnSpPr>
        <p:spPr>
          <a:xfrm flipV="1">
            <a:off x="1032035" y="3553592"/>
            <a:ext cx="861770" cy="7825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5F3BCA1-8316-44B6-83E9-B160BF03C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800" y="3474635"/>
            <a:ext cx="1935950" cy="2174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6AA039-4C08-4E0F-B3A1-AE4740D45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345" y="5037885"/>
            <a:ext cx="1345163" cy="158149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4137BF-FF88-4192-8F8B-E661403E94C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18224" y="4561707"/>
            <a:ext cx="107703" cy="4761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9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2399574-3C0B-4F6C-98A9-46DABABC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70" y="281952"/>
            <a:ext cx="10515600" cy="697452"/>
          </a:xfrm>
        </p:spPr>
        <p:txBody>
          <a:bodyPr>
            <a:normAutofit fontScale="90000"/>
          </a:bodyPr>
          <a:lstStyle/>
          <a:p>
            <a:pPr lvl="0"/>
            <a:r>
              <a:rPr lang="en-US" u="sng" dirty="0"/>
              <a:t>Distribution by Technical Skill </a:t>
            </a:r>
            <a:r>
              <a:rPr lang="en-US" i="1" u="sng" dirty="0"/>
              <a:t>– Bar Charts w/ Field Sorting</a:t>
            </a:r>
            <a:endParaRPr lang="en-US" u="none" strike="noStrike" dirty="0"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26FBF1-A995-4A82-88CA-04CE0340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0" y="1380846"/>
            <a:ext cx="11320936" cy="37429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C465C1-5ECC-47D2-B1C2-1DE3688DC8CE}"/>
              </a:ext>
            </a:extLst>
          </p:cNvPr>
          <p:cNvSpPr/>
          <p:nvPr/>
        </p:nvSpPr>
        <p:spPr>
          <a:xfrm>
            <a:off x="5862822" y="54221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Same steps as Previous Slide, except with Technical Skill Rating</a:t>
            </a:r>
          </a:p>
        </p:txBody>
      </p:sp>
    </p:spTree>
    <p:extLst>
      <p:ext uri="{BB962C8B-B14F-4D97-AF65-F5344CB8AC3E}">
        <p14:creationId xmlns:p14="http://schemas.microsoft.com/office/powerpoint/2010/main" val="42774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2AAE-B4E7-4554-A863-13B5C0EA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326"/>
            <a:ext cx="10515600" cy="1325563"/>
          </a:xfrm>
        </p:spPr>
        <p:txBody>
          <a:bodyPr/>
          <a:lstStyle/>
          <a:p>
            <a:r>
              <a:rPr lang="en-US" dirty="0"/>
              <a:t>Sorting Data Manually and By Field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A8CE07-FA9A-4485-ACA9-4D144C1CE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93931"/>
            <a:ext cx="6026150" cy="3004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786FF3-CECB-4BCE-A765-EE600D25C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878" y="1492250"/>
            <a:ext cx="2202696" cy="2277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188D3C-C650-4269-A2A8-3BDD787E8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878" y="4119166"/>
            <a:ext cx="2072289" cy="2493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4117F8-805B-4FC2-AAE1-D87D628B2CDB}"/>
              </a:ext>
            </a:extLst>
          </p:cNvPr>
          <p:cNvSpPr txBox="1"/>
          <p:nvPr/>
        </p:nvSpPr>
        <p:spPr>
          <a:xfrm>
            <a:off x="838200" y="1130300"/>
            <a:ext cx="6080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Click dropdown on column you want sorted</a:t>
            </a:r>
          </a:p>
          <a:p>
            <a:pPr marL="342900" indent="-342900">
              <a:buAutoNum type="arabicPeriod"/>
            </a:pPr>
            <a:r>
              <a:rPr lang="en-US" dirty="0"/>
              <a:t>Choose between sorting manually or based on field</a:t>
            </a:r>
            <a:endParaRPr lang="en-US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Manually  When there is an inherent relationship from left to right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Field  When there is NO inherent relationship from left to right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C22266C-F915-444B-849F-A4FB1B8CE89D}"/>
              </a:ext>
            </a:extLst>
          </p:cNvPr>
          <p:cNvSpPr/>
          <p:nvPr/>
        </p:nvSpPr>
        <p:spPr>
          <a:xfrm rot="19967655">
            <a:off x="7112106" y="2735953"/>
            <a:ext cx="704850" cy="1000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2C9DD7F-D027-44C5-B22E-F38F0869077B}"/>
              </a:ext>
            </a:extLst>
          </p:cNvPr>
          <p:cNvSpPr/>
          <p:nvPr/>
        </p:nvSpPr>
        <p:spPr>
          <a:xfrm rot="1396468">
            <a:off x="7185277" y="4594986"/>
            <a:ext cx="704850" cy="1000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13AAFC-E059-4BC1-8F06-0AEB6BC3BDBA}"/>
              </a:ext>
            </a:extLst>
          </p:cNvPr>
          <p:cNvSpPr txBox="1"/>
          <p:nvPr/>
        </p:nvSpPr>
        <p:spPr>
          <a:xfrm>
            <a:off x="8574095" y="1136650"/>
            <a:ext cx="176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MANUAL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BB14A6-65A5-478C-B03F-BAA04205D0A8}"/>
              </a:ext>
            </a:extLst>
          </p:cNvPr>
          <p:cNvSpPr txBox="1"/>
          <p:nvPr/>
        </p:nvSpPr>
        <p:spPr>
          <a:xfrm>
            <a:off x="8572489" y="3763779"/>
            <a:ext cx="176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FIELD</a:t>
            </a:r>
          </a:p>
        </p:txBody>
      </p:sp>
    </p:spTree>
    <p:extLst>
      <p:ext uri="{BB962C8B-B14F-4D97-AF65-F5344CB8AC3E}">
        <p14:creationId xmlns:p14="http://schemas.microsoft.com/office/powerpoint/2010/main" val="397191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F7C6-40EE-4B54-9C23-08E610EA1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– Visualization Guide</a:t>
            </a:r>
          </a:p>
        </p:txBody>
      </p:sp>
    </p:spTree>
    <p:extLst>
      <p:ext uri="{BB962C8B-B14F-4D97-AF65-F5344CB8AC3E}">
        <p14:creationId xmlns:p14="http://schemas.microsoft.com/office/powerpoint/2010/main" val="349876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2AAE-B4E7-4554-A863-13B5C0EA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69326"/>
            <a:ext cx="10953750" cy="1325563"/>
          </a:xfrm>
        </p:spPr>
        <p:txBody>
          <a:bodyPr/>
          <a:lstStyle/>
          <a:p>
            <a:r>
              <a:rPr lang="en-US" dirty="0"/>
              <a:t>Launched 1 Bookmark – Calculated Fields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4117F8-805B-4FC2-AAE1-D87D628B2CDB}"/>
              </a:ext>
            </a:extLst>
          </p:cNvPr>
          <p:cNvSpPr txBox="1"/>
          <p:nvPr/>
        </p:nvSpPr>
        <p:spPr>
          <a:xfrm>
            <a:off x="838200" y="1130300"/>
            <a:ext cx="6080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Click ‘Analysis’ then click ‘Create Calculated Field’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Type in your calculated field, Tableau provides syntax for support…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C22266C-F915-444B-849F-A4FB1B8CE89D}"/>
              </a:ext>
            </a:extLst>
          </p:cNvPr>
          <p:cNvSpPr/>
          <p:nvPr/>
        </p:nvSpPr>
        <p:spPr>
          <a:xfrm>
            <a:off x="6096000" y="3637653"/>
            <a:ext cx="704850" cy="1000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4DD4A-0FCC-4DF5-9AFB-15DAB8DCD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2661546"/>
            <a:ext cx="5156797" cy="2862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4CCE6E-F691-42A9-8B43-5E58A70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388" y="2874037"/>
            <a:ext cx="4210587" cy="24379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7E5181-CA69-40B6-A6F3-78414C596D09}"/>
              </a:ext>
            </a:extLst>
          </p:cNvPr>
          <p:cNvSpPr txBox="1"/>
          <p:nvPr/>
        </p:nvSpPr>
        <p:spPr>
          <a:xfrm>
            <a:off x="7967384" y="5524447"/>
            <a:ext cx="2966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See if you can create for More Than 1 Tab…</a:t>
            </a:r>
          </a:p>
        </p:txBody>
      </p:sp>
    </p:spTree>
    <p:extLst>
      <p:ext uri="{BB962C8B-B14F-4D97-AF65-F5344CB8AC3E}">
        <p14:creationId xmlns:p14="http://schemas.microsoft.com/office/powerpoint/2010/main" val="133622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2399574-3C0B-4F6C-98A9-46DABABC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70" y="65270"/>
            <a:ext cx="10515600" cy="697452"/>
          </a:xfrm>
        </p:spPr>
        <p:txBody>
          <a:bodyPr>
            <a:normAutofit/>
          </a:bodyPr>
          <a:lstStyle/>
          <a:p>
            <a:r>
              <a:rPr lang="en-US" sz="3200" dirty="0"/>
              <a:t>% of Users Who Launched a Bookmark – Template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7BB84A-803B-4FBB-947F-9FC3774BE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2" y="829431"/>
            <a:ext cx="11406219" cy="413693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F742EC-8887-487A-A4A9-95C602E0C6A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11234" y="910066"/>
            <a:ext cx="7272488" cy="1841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3A15C88-2E3A-44A0-B323-57F4C0B00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116" y="2751273"/>
            <a:ext cx="2839212" cy="26543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EDAAA0E-8346-4D02-B0DC-9EA006B84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686" y="2890544"/>
            <a:ext cx="2069084" cy="236318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1D8F3A-3D98-4F58-A6C4-C0B2D53C4176}"/>
              </a:ext>
            </a:extLst>
          </p:cNvPr>
          <p:cNvCxnSpPr>
            <a:cxnSpLocks/>
            <a:endCxn id="20" idx="0"/>
          </p:cNvCxnSpPr>
          <p:nvPr/>
        </p:nvCxnSpPr>
        <p:spPr>
          <a:xfrm flipV="1">
            <a:off x="1255675" y="2890544"/>
            <a:ext cx="4606553" cy="1695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97BC87-B9B5-4641-81A6-1C226AF5926B}"/>
              </a:ext>
            </a:extLst>
          </p:cNvPr>
          <p:cNvCxnSpPr>
            <a:cxnSpLocks/>
          </p:cNvCxnSpPr>
          <p:nvPr/>
        </p:nvCxnSpPr>
        <p:spPr>
          <a:xfrm flipV="1">
            <a:off x="1319670" y="4680341"/>
            <a:ext cx="1432197" cy="113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67045C62-DE1E-44F8-B189-F4C291E36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899" y="4623873"/>
            <a:ext cx="1899333" cy="220366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D0F5FA-3BB4-4DF7-BC8F-CF4199E7471B}"/>
              </a:ext>
            </a:extLst>
          </p:cNvPr>
          <p:cNvCxnSpPr>
            <a:cxnSpLocks/>
          </p:cNvCxnSpPr>
          <p:nvPr/>
        </p:nvCxnSpPr>
        <p:spPr>
          <a:xfrm flipV="1">
            <a:off x="923466" y="3388914"/>
            <a:ext cx="1542380" cy="10040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B67F7579-211E-496A-B3FE-114CB7AC2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5846" y="2590182"/>
            <a:ext cx="1718672" cy="99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1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2AAE-B4E7-4554-A863-13B5C0EA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326"/>
            <a:ext cx="10515600" cy="1325563"/>
          </a:xfrm>
        </p:spPr>
        <p:txBody>
          <a:bodyPr/>
          <a:lstStyle/>
          <a:p>
            <a:r>
              <a:rPr lang="en-US" dirty="0"/>
              <a:t>Using a Quick Table Calculation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4117F8-805B-4FC2-AAE1-D87D628B2CDB}"/>
              </a:ext>
            </a:extLst>
          </p:cNvPr>
          <p:cNvSpPr txBox="1"/>
          <p:nvPr/>
        </p:nvSpPr>
        <p:spPr>
          <a:xfrm>
            <a:off x="838200" y="1130300"/>
            <a:ext cx="6080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Click measure you’d like to convert to a quick table calculation</a:t>
            </a:r>
          </a:p>
          <a:p>
            <a:pPr marL="342900" indent="-342900">
              <a:buAutoNum type="arabicPeriod"/>
            </a:pPr>
            <a:r>
              <a:rPr lang="en-US" dirty="0"/>
              <a:t>Choose your option….Example is Percent of Total</a:t>
            </a:r>
            <a:endParaRPr lang="en-US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C22266C-F915-444B-849F-A4FB1B8CE89D}"/>
              </a:ext>
            </a:extLst>
          </p:cNvPr>
          <p:cNvSpPr/>
          <p:nvPr/>
        </p:nvSpPr>
        <p:spPr>
          <a:xfrm>
            <a:off x="6096000" y="3637653"/>
            <a:ext cx="704850" cy="1000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14414-B9A7-4D9B-B642-9BECA7E28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33" y="2630150"/>
            <a:ext cx="3721696" cy="3334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5BBF7A-0F80-4B26-8D14-F6C0CE914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051" y="1466850"/>
            <a:ext cx="4395924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3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317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Intro to Data Analytics</vt:lpstr>
      <vt:lpstr>WHO – Visualization Guide</vt:lpstr>
      <vt:lpstr>Distribution by Age – Bar Charts w/ Manual Sorting</vt:lpstr>
      <vt:lpstr>Distribution by Technical Skill – Bar Charts w/ Field Sorting</vt:lpstr>
      <vt:lpstr>Sorting Data Manually and By Field</vt:lpstr>
      <vt:lpstr>WHAT – Visualization Guide</vt:lpstr>
      <vt:lpstr>Launched 1 Bookmark – Calculated Fields </vt:lpstr>
      <vt:lpstr>% of Users Who Launched a Bookmark – Template</vt:lpstr>
      <vt:lpstr>Using a Quick Table Calculation</vt:lpstr>
      <vt:lpstr>HOW – Visualization Guide</vt:lpstr>
      <vt:lpstr>How Many Bookmarks Open and Median and Average – Template</vt:lpstr>
      <vt:lpstr>PUTTING IT TOGETHER - Dashboarding</vt:lpstr>
      <vt:lpstr>Putting it All Together – Dashboarding</vt:lpstr>
      <vt:lpstr>APPENDIX ALL VISUALIZATIONS</vt:lpstr>
      <vt:lpstr>Time with FireFox – Template</vt:lpstr>
      <vt:lpstr>% of Users Who Launched More Than 1 Tab</vt:lpstr>
      <vt:lpstr>How Many Tabs Open &amp; Median and Average –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Data Analytics</dc:title>
  <dc:creator>Michael Valeri</dc:creator>
  <cp:lastModifiedBy>Michael Valeri</cp:lastModifiedBy>
  <cp:revision>31</cp:revision>
  <dcterms:created xsi:type="dcterms:W3CDTF">2018-11-22T21:38:33Z</dcterms:created>
  <dcterms:modified xsi:type="dcterms:W3CDTF">2018-11-23T23:13:36Z</dcterms:modified>
</cp:coreProperties>
</file>