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diagrams/data1.xml" ContentType="application/vnd.openxmlformats-officedocument.drawingml.diagramData+xml"/>
  <Override PartName="/ppt/presentation.xml" ContentType="application/vnd.openxmlformats-officedocument.presentationml.presentation.main+xml"/>
  <Override PartName="/ppt/slides/slide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slideLayouts/slideLayout35.xml" ContentType="application/vnd.openxmlformats-officedocument.presentationml.slideLayout+xml"/>
  <Override PartName="/ppt/notesSlides/notesSlide7.xml" ContentType="application/vnd.openxmlformats-officedocument.presentationml.notesSlide+xml"/>
  <Override PartName="/ppt/slideLayouts/slideLayout22.xml" ContentType="application/vnd.openxmlformats-officedocument.presentationml.slideLayout+xml"/>
  <Override PartName="/ppt/notesSlides/notesSlide6.xml" ContentType="application/vnd.openxmlformats-officedocument.presentationml.notes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notesSlides/notesSlide5.xml" ContentType="application/vnd.openxmlformats-officedocument.presentationml.notesSlide+xml"/>
  <Override PartName="/ppt/slideLayouts/slideLayout25.xml" ContentType="application/vnd.openxmlformats-officedocument.presentationml.slideLayout+xml"/>
  <Override PartName="/ppt/slideLayouts/slideLayout21.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0.xml" ContentType="application/vnd.openxmlformats-officedocument.presentationml.notesSlid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notesSlides/notesSlide29.xml" ContentType="application/vnd.openxmlformats-officedocument.presentationml.notesSlide+xml"/>
  <Override PartName="/ppt/slideLayouts/slideLayout33.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4.xml" ContentType="application/vnd.openxmlformats-officedocument.presentationml.slideLayout+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23.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8.xml" ContentType="application/vnd.openxmlformats-officedocument.presentationml.notesSlide+xml"/>
  <Override PartName="/ppt/slideMasters/slideMaster1.xml" ContentType="application/vnd.openxmlformats-officedocument.presentationml.slideMaster+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slideLayouts/slideLayout1.xml" ContentType="application/vnd.openxmlformats-officedocument.presentationml.slideLayout+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slideLayouts/slideLayout8.xml" ContentType="application/vnd.openxmlformats-officedocument.presentationml.slideLayout+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slideLayouts/slideLayout15.xml" ContentType="application/vnd.openxmlformats-officedocument.presentationml.slideLayout+xml"/>
  <Override PartName="/ppt/notesSlides/notesSlide14.xml" ContentType="application/vnd.openxmlformats-officedocument.presentationml.notesSlide+xml"/>
  <Override PartName="/ppt/slideLayouts/slideLayout7.xml" ContentType="application/vnd.openxmlformats-officedocument.presentationml.slideLayout+xml"/>
  <Override PartName="/ppt/notesSlides/notesSlide18.xml" ContentType="application/vnd.openxmlformats-officedocument.presentationml.notesSlide+xml"/>
  <Override PartName="/ppt/slideLayouts/slideLayout12.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4"/>
  </p:notesMasterIdLst>
  <p:handoutMasterIdLst>
    <p:handoutMasterId r:id="rId35"/>
  </p:handoutMasterIdLst>
  <p:sldIdLst>
    <p:sldId id="256" r:id="rId2"/>
    <p:sldId id="258" r:id="rId3"/>
    <p:sldId id="260" r:id="rId4"/>
    <p:sldId id="265" r:id="rId5"/>
    <p:sldId id="268" r:id="rId6"/>
    <p:sldId id="269" r:id="rId7"/>
    <p:sldId id="270" r:id="rId8"/>
    <p:sldId id="263" r:id="rId9"/>
    <p:sldId id="296" r:id="rId10"/>
    <p:sldId id="271" r:id="rId11"/>
    <p:sldId id="272" r:id="rId12"/>
    <p:sldId id="274" r:id="rId13"/>
    <p:sldId id="273" r:id="rId14"/>
    <p:sldId id="275" r:id="rId15"/>
    <p:sldId id="276" r:id="rId16"/>
    <p:sldId id="264" r:id="rId17"/>
    <p:sldId id="295" r:id="rId18"/>
    <p:sldId id="277" r:id="rId19"/>
    <p:sldId id="278" r:id="rId20"/>
    <p:sldId id="279" r:id="rId21"/>
    <p:sldId id="291" r:id="rId22"/>
    <p:sldId id="282" r:id="rId23"/>
    <p:sldId id="283" r:id="rId24"/>
    <p:sldId id="284" r:id="rId25"/>
    <p:sldId id="292" r:id="rId26"/>
    <p:sldId id="287" r:id="rId27"/>
    <p:sldId id="286" r:id="rId28"/>
    <p:sldId id="288" r:id="rId29"/>
    <p:sldId id="294" r:id="rId30"/>
    <p:sldId id="259" r:id="rId31"/>
    <p:sldId id="261"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93901C5-D0A5-4770-81BC-94A7D3D12928}">
          <p14:sldIdLst>
            <p14:sldId id="256"/>
            <p14:sldId id="258"/>
          </p14:sldIdLst>
        </p14:section>
        <p14:section name="Message payload" id="{8B92C6BE-4FD3-4567-B05C-340375973F49}">
          <p14:sldIdLst>
            <p14:sldId id="260"/>
            <p14:sldId id="265"/>
            <p14:sldId id="268"/>
            <p14:sldId id="269"/>
            <p14:sldId id="270"/>
          </p14:sldIdLst>
        </p14:section>
        <p14:section name="Gosu template" id="{35464B94-1A7C-407E-8569-30AB1F3028B8}">
          <p14:sldIdLst>
            <p14:sldId id="263"/>
            <p14:sldId id="296"/>
            <p14:sldId id="271"/>
            <p14:sldId id="272"/>
            <p14:sldId id="274"/>
            <p14:sldId id="273"/>
            <p14:sldId id="275"/>
            <p14:sldId id="276"/>
          </p14:sldIdLst>
        </p14:section>
        <p14:section name="GX Model XML model" id="{DA43AC32-6169-4617-B252-B970AFD550FF}">
          <p14:sldIdLst>
            <p14:sldId id="264"/>
            <p14:sldId id="295"/>
            <p14:sldId id="277"/>
            <p14:sldId id="278"/>
            <p14:sldId id="279"/>
            <p14:sldId id="291"/>
            <p14:sldId id="282"/>
            <p14:sldId id="283"/>
            <p14:sldId id="284"/>
            <p14:sldId id="292"/>
            <p14:sldId id="287"/>
            <p14:sldId id="286"/>
            <p14:sldId id="288"/>
            <p14:sldId id="294"/>
          </p14:sldIdLst>
        </p14:section>
        <p14:section name="Review" id="{9A6E5A00-7050-43F0-A3C4-65318AF3F559}">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9" clrIdx="0"/>
  <p:cmAuthor id="1" name="Guidewire Education" initials="sluersen" lastIdx="19"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82" autoAdjust="0"/>
    <p:restoredTop sz="93520" autoAdjust="0"/>
  </p:normalViewPr>
  <p:slideViewPr>
    <p:cSldViewPr showGuides="1">
      <p:cViewPr>
        <p:scale>
          <a:sx n="75" d="100"/>
          <a:sy n="75" d="100"/>
        </p:scale>
        <p:origin x="-2940" y="-1350"/>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02" d="100"/>
          <a:sy n="102" d="100"/>
        </p:scale>
        <p:origin x="-342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3DBBD-B0EB-4849-BEB3-46E7C6664538}"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41501FB2-648B-4473-9FF4-8D22B9C42A95}">
      <dgm:prSet phldrT="[Text]"/>
      <dgm:spPr>
        <a:effectLst>
          <a:outerShdw blurRad="50800" dist="38100" dir="2700000" algn="tl" rotWithShape="0">
            <a:prstClr val="black">
              <a:alpha val="40000"/>
            </a:prstClr>
          </a:outerShdw>
        </a:effectLst>
      </dgm:spPr>
      <dgm:t>
        <a:bodyPr/>
        <a:lstStyle/>
        <a:p>
          <a:r>
            <a:rPr lang="en-US" dirty="0" smtClean="0"/>
            <a:t>Entity</a:t>
          </a:r>
          <a:br>
            <a:rPr lang="en-US" dirty="0" smtClean="0"/>
          </a:br>
          <a:r>
            <a:rPr lang="en-US" dirty="0" smtClean="0"/>
            <a:t>(data model)</a:t>
          </a:r>
          <a:endParaRPr lang="en-US" dirty="0"/>
        </a:p>
      </dgm:t>
    </dgm:pt>
    <dgm:pt modelId="{2FC4D269-7C3F-4EA9-8BCE-A470C0BD7267}" type="parTrans" cxnId="{C9CEC986-D553-4077-ADDE-7D8FED88DA83}">
      <dgm:prSet/>
      <dgm:spPr/>
      <dgm:t>
        <a:bodyPr/>
        <a:lstStyle/>
        <a:p>
          <a:endParaRPr lang="en-US"/>
        </a:p>
      </dgm:t>
    </dgm:pt>
    <dgm:pt modelId="{C05D8742-CF4D-4B3B-AFDC-E831CE7A3AD8}" type="sibTrans" cxnId="{C9CEC986-D553-4077-ADDE-7D8FED88DA83}">
      <dgm:prSet/>
      <dgm:spPr/>
      <dgm:t>
        <a:bodyPr/>
        <a:lstStyle/>
        <a:p>
          <a:endParaRPr lang="en-US"/>
        </a:p>
      </dgm:t>
    </dgm:pt>
    <dgm:pt modelId="{45183E36-E3CE-4577-A77D-CFA6F82CE0E9}">
      <dgm:prSet phldrT="[Text]"/>
      <dgm:spPr>
        <a:effectLst>
          <a:outerShdw blurRad="50800" dist="38100" dir="2700000" algn="tl" rotWithShape="0">
            <a:prstClr val="black">
              <a:alpha val="40000"/>
            </a:prstClr>
          </a:outerShdw>
        </a:effectLst>
      </dgm:spPr>
      <dgm:t>
        <a:bodyPr/>
        <a:lstStyle/>
        <a:p>
          <a:r>
            <a:rPr lang="en-US" dirty="0" smtClean="0"/>
            <a:t>Related entities</a:t>
          </a:r>
          <a:endParaRPr lang="en-US" dirty="0"/>
        </a:p>
      </dgm:t>
    </dgm:pt>
    <dgm:pt modelId="{27FB427C-8167-4AC7-A0BB-F1D2A799B9A6}" type="parTrans" cxnId="{C6BEBE67-753A-46EE-93A9-3ADA3DD93DFB}">
      <dgm:prSet/>
      <dgm:spPr/>
      <dgm:t>
        <a:bodyPr/>
        <a:lstStyle/>
        <a:p>
          <a:endParaRPr lang="en-US"/>
        </a:p>
      </dgm:t>
    </dgm:pt>
    <dgm:pt modelId="{86605C94-7584-4406-867D-3E88BF6A04CB}" type="sibTrans" cxnId="{C6BEBE67-753A-46EE-93A9-3ADA3DD93DFB}">
      <dgm:prSet/>
      <dgm:spPr/>
      <dgm:t>
        <a:bodyPr/>
        <a:lstStyle/>
        <a:p>
          <a:endParaRPr lang="en-US"/>
        </a:p>
      </dgm:t>
    </dgm:pt>
    <dgm:pt modelId="{D3F3EB12-E88B-4410-B5F7-44650329900A}">
      <dgm:prSet/>
      <dgm:spPr>
        <a:effectLst>
          <a:outerShdw blurRad="50800" dist="38100" dir="2700000" algn="tl" rotWithShape="0">
            <a:prstClr val="black">
              <a:alpha val="40000"/>
            </a:prstClr>
          </a:outerShdw>
        </a:effectLst>
      </dgm:spPr>
      <dgm:t>
        <a:bodyPr/>
        <a:lstStyle/>
        <a:p>
          <a:r>
            <a:rPr lang="en-US" dirty="0" smtClean="0"/>
            <a:t>Properties</a:t>
          </a:r>
          <a:endParaRPr lang="en-US" dirty="0"/>
        </a:p>
      </dgm:t>
    </dgm:pt>
    <dgm:pt modelId="{90F071AF-E0FF-40EF-A9C3-35BA67CC00F5}" type="parTrans" cxnId="{EC4CAD3E-A222-453E-9911-8DE1FE0560FF}">
      <dgm:prSet/>
      <dgm:spPr/>
      <dgm:t>
        <a:bodyPr/>
        <a:lstStyle/>
        <a:p>
          <a:endParaRPr lang="en-US"/>
        </a:p>
      </dgm:t>
    </dgm:pt>
    <dgm:pt modelId="{5BD0B6B7-C752-4514-A826-0BF236C19F5E}" type="sibTrans" cxnId="{EC4CAD3E-A222-453E-9911-8DE1FE0560FF}">
      <dgm:prSet/>
      <dgm:spPr/>
      <dgm:t>
        <a:bodyPr/>
        <a:lstStyle/>
        <a:p>
          <a:endParaRPr lang="en-US"/>
        </a:p>
      </dgm:t>
    </dgm:pt>
    <dgm:pt modelId="{86B3CDF7-2C8C-4434-A768-9602E380CD7F}">
      <dgm:prSet/>
      <dgm:spPr>
        <a:effectLst>
          <a:outerShdw blurRad="50800" dist="38100" dir="2700000" algn="tl" rotWithShape="0">
            <a:prstClr val="black">
              <a:alpha val="40000"/>
            </a:prstClr>
          </a:outerShdw>
        </a:effectLst>
      </dgm:spPr>
      <dgm:t>
        <a:bodyPr/>
        <a:lstStyle/>
        <a:p>
          <a:r>
            <a:rPr lang="en-US" dirty="0" smtClean="0"/>
            <a:t>Virtual</a:t>
          </a:r>
        </a:p>
      </dgm:t>
    </dgm:pt>
    <dgm:pt modelId="{BED3E387-6F29-42F6-A577-4C050BFF2950}" type="parTrans" cxnId="{B3155674-74C5-422B-A81F-F977BB73CC9B}">
      <dgm:prSet/>
      <dgm:spPr/>
      <dgm:t>
        <a:bodyPr/>
        <a:lstStyle/>
        <a:p>
          <a:endParaRPr lang="en-US"/>
        </a:p>
      </dgm:t>
    </dgm:pt>
    <dgm:pt modelId="{4635479D-D767-44FE-9341-A949D159154B}" type="sibTrans" cxnId="{B3155674-74C5-422B-A81F-F977BB73CC9B}">
      <dgm:prSet/>
      <dgm:spPr/>
      <dgm:t>
        <a:bodyPr/>
        <a:lstStyle/>
        <a:p>
          <a:endParaRPr lang="en-US"/>
        </a:p>
      </dgm:t>
    </dgm:pt>
    <dgm:pt modelId="{F2BF780F-09E9-4296-B8A2-1775BA81EBE4}">
      <dgm:prSet/>
      <dgm:spPr>
        <a:effectLst>
          <a:outerShdw blurRad="50800" dist="38100" dir="2700000" algn="tl" rotWithShape="0">
            <a:prstClr val="black">
              <a:alpha val="40000"/>
            </a:prstClr>
          </a:outerShdw>
        </a:effectLst>
      </dgm:spPr>
      <dgm:t>
        <a:bodyPr/>
        <a:lstStyle/>
        <a:p>
          <a:r>
            <a:rPr lang="en-US" dirty="0" smtClean="0"/>
            <a:t>Database backed</a:t>
          </a:r>
        </a:p>
      </dgm:t>
    </dgm:pt>
    <dgm:pt modelId="{7281D37D-FD9D-4A3B-AD94-430720F67837}" type="parTrans" cxnId="{06B4C923-1B73-448D-9849-671525CBC70E}">
      <dgm:prSet/>
      <dgm:spPr/>
      <dgm:t>
        <a:bodyPr/>
        <a:lstStyle/>
        <a:p>
          <a:endParaRPr lang="en-US"/>
        </a:p>
      </dgm:t>
    </dgm:pt>
    <dgm:pt modelId="{FFE6E775-30F9-4A4F-A86C-07CE4D2F1A66}" type="sibTrans" cxnId="{06B4C923-1B73-448D-9849-671525CBC70E}">
      <dgm:prSet/>
      <dgm:spPr/>
      <dgm:t>
        <a:bodyPr/>
        <a:lstStyle/>
        <a:p>
          <a:endParaRPr lang="en-US"/>
        </a:p>
      </dgm:t>
    </dgm:pt>
    <dgm:pt modelId="{BB0B06B6-E6F7-41EB-853F-AA02190B1C9F}">
      <dgm:prSet/>
      <dgm:spPr>
        <a:effectLst>
          <a:outerShdw blurRad="50800" dist="38100" dir="2700000" algn="tl" rotWithShape="0">
            <a:prstClr val="black">
              <a:alpha val="40000"/>
            </a:prstClr>
          </a:outerShdw>
        </a:effectLst>
      </dgm:spPr>
      <dgm:t>
        <a:bodyPr/>
        <a:lstStyle/>
        <a:p>
          <a:r>
            <a:rPr lang="en-US" dirty="0" smtClean="0"/>
            <a:t>Gosu Class</a:t>
          </a:r>
          <a:endParaRPr lang="en-US" dirty="0"/>
        </a:p>
      </dgm:t>
    </dgm:pt>
    <dgm:pt modelId="{598E16E8-776D-4161-90AF-C4F995CB879C}" type="parTrans" cxnId="{AC26F8BD-4D31-4930-A3B5-7E6A2EB9A5B3}">
      <dgm:prSet/>
      <dgm:spPr/>
      <dgm:t>
        <a:bodyPr/>
        <a:lstStyle/>
        <a:p>
          <a:endParaRPr lang="en-US"/>
        </a:p>
      </dgm:t>
    </dgm:pt>
    <dgm:pt modelId="{D9AE7B92-E164-45DB-BCA5-72D60DF60009}" type="sibTrans" cxnId="{AC26F8BD-4D31-4930-A3B5-7E6A2EB9A5B3}">
      <dgm:prSet/>
      <dgm:spPr/>
      <dgm:t>
        <a:bodyPr/>
        <a:lstStyle/>
        <a:p>
          <a:endParaRPr lang="en-US"/>
        </a:p>
      </dgm:t>
    </dgm:pt>
    <dgm:pt modelId="{F8FD12F9-C915-4589-971F-4AAA01CFD87B}">
      <dgm:prSet/>
      <dgm:spPr>
        <a:effectLst>
          <a:outerShdw blurRad="50800" dist="38100" dir="2700000" algn="tl" rotWithShape="0">
            <a:prstClr val="black">
              <a:alpha val="40000"/>
            </a:prstClr>
          </a:outerShdw>
        </a:effectLst>
      </dgm:spPr>
      <dgm:t>
        <a:bodyPr/>
        <a:lstStyle/>
        <a:p>
          <a:r>
            <a:rPr lang="en-US" dirty="0" smtClean="0"/>
            <a:t>Properties</a:t>
          </a:r>
          <a:endParaRPr lang="en-US" dirty="0"/>
        </a:p>
      </dgm:t>
    </dgm:pt>
    <dgm:pt modelId="{7FF7CC2A-0D84-4029-9CC7-E7377B0E68F6}" type="parTrans" cxnId="{1208E444-9C26-44BF-B6A7-C1B8CCA0668D}">
      <dgm:prSet/>
      <dgm:spPr/>
      <dgm:t>
        <a:bodyPr/>
        <a:lstStyle/>
        <a:p>
          <a:endParaRPr lang="en-US"/>
        </a:p>
      </dgm:t>
    </dgm:pt>
    <dgm:pt modelId="{6CC03103-9F0E-4C27-AA74-2B1AB58077F5}" type="sibTrans" cxnId="{1208E444-9C26-44BF-B6A7-C1B8CCA0668D}">
      <dgm:prSet/>
      <dgm:spPr/>
      <dgm:t>
        <a:bodyPr/>
        <a:lstStyle/>
        <a:p>
          <a:endParaRPr lang="en-US"/>
        </a:p>
      </dgm:t>
    </dgm:pt>
    <dgm:pt modelId="{9D563FE4-27FF-494A-8414-940F7F62A6F3}">
      <dgm:prSet/>
      <dgm:spPr>
        <a:effectLst>
          <a:outerShdw blurRad="50800" dist="38100" dir="2700000" algn="tl" rotWithShape="0">
            <a:prstClr val="black">
              <a:alpha val="40000"/>
            </a:prstClr>
          </a:outerShdw>
        </a:effectLst>
      </dgm:spPr>
      <dgm:t>
        <a:bodyPr/>
        <a:lstStyle/>
        <a:p>
          <a:r>
            <a:rPr lang="en-US" dirty="0" smtClean="0"/>
            <a:t>Java Class</a:t>
          </a:r>
          <a:endParaRPr lang="en-US" dirty="0"/>
        </a:p>
      </dgm:t>
    </dgm:pt>
    <dgm:pt modelId="{E775AF1F-CC4F-4A3C-A1FC-0CB51216558A}" type="parTrans" cxnId="{221781CB-7B86-41F5-A4D8-1DAE14438340}">
      <dgm:prSet/>
      <dgm:spPr/>
      <dgm:t>
        <a:bodyPr/>
        <a:lstStyle/>
        <a:p>
          <a:endParaRPr lang="en-US"/>
        </a:p>
      </dgm:t>
    </dgm:pt>
    <dgm:pt modelId="{5E12B7B6-91D0-4A70-9D98-2C60DC7E10B1}" type="sibTrans" cxnId="{221781CB-7B86-41F5-A4D8-1DAE14438340}">
      <dgm:prSet/>
      <dgm:spPr/>
      <dgm:t>
        <a:bodyPr/>
        <a:lstStyle/>
        <a:p>
          <a:endParaRPr lang="en-US"/>
        </a:p>
      </dgm:t>
    </dgm:pt>
    <dgm:pt modelId="{88F6EDC0-262E-42BE-A541-2B8618723FFF}">
      <dgm:prSet/>
      <dgm:spPr>
        <a:effectLst>
          <a:outerShdw blurRad="50800" dist="38100" dir="2700000" algn="tl" rotWithShape="0">
            <a:prstClr val="black">
              <a:alpha val="40000"/>
            </a:prstClr>
          </a:outerShdw>
        </a:effectLst>
      </dgm:spPr>
      <dgm:t>
        <a:bodyPr/>
        <a:lstStyle/>
        <a:p>
          <a:r>
            <a:rPr lang="en-US" dirty="0" smtClean="0"/>
            <a:t>Properties</a:t>
          </a:r>
          <a:endParaRPr lang="en-US" dirty="0"/>
        </a:p>
      </dgm:t>
    </dgm:pt>
    <dgm:pt modelId="{91F5F5A7-F01C-4847-9A20-3A47718C4440}" type="parTrans" cxnId="{EAF47DAA-46FD-4BB5-B1A2-3AF729B1E49E}">
      <dgm:prSet/>
      <dgm:spPr/>
      <dgm:t>
        <a:bodyPr/>
        <a:lstStyle/>
        <a:p>
          <a:endParaRPr lang="en-US"/>
        </a:p>
      </dgm:t>
    </dgm:pt>
    <dgm:pt modelId="{452A0118-022B-4F76-B742-B6A83AB1B511}" type="sibTrans" cxnId="{EAF47DAA-46FD-4BB5-B1A2-3AF729B1E49E}">
      <dgm:prSet/>
      <dgm:spPr/>
      <dgm:t>
        <a:bodyPr/>
        <a:lstStyle/>
        <a:p>
          <a:endParaRPr lang="en-US"/>
        </a:p>
      </dgm:t>
    </dgm:pt>
    <dgm:pt modelId="{A9B8FBFD-0380-4502-A632-E37291BCBD27}">
      <dgm:prSet/>
      <dgm:spPr>
        <a:effectLst>
          <a:outerShdw blurRad="50800" dist="38100" dir="2700000" algn="tl" rotWithShape="0">
            <a:prstClr val="black">
              <a:alpha val="40000"/>
            </a:prstClr>
          </a:outerShdw>
        </a:effectLst>
      </dgm:spPr>
      <dgm:t>
        <a:bodyPr/>
        <a:lstStyle/>
        <a:p>
          <a:r>
            <a:rPr lang="en-US" dirty="0" smtClean="0"/>
            <a:t>Seen as getProperty() method</a:t>
          </a:r>
          <a:endParaRPr lang="en-US" dirty="0"/>
        </a:p>
      </dgm:t>
    </dgm:pt>
    <dgm:pt modelId="{61B0143E-5AF7-46BA-A9A9-0BD3610C538D}" type="parTrans" cxnId="{12DC7EEC-7E3D-4591-98D3-F6A85A5463FC}">
      <dgm:prSet/>
      <dgm:spPr/>
      <dgm:t>
        <a:bodyPr/>
        <a:lstStyle/>
        <a:p>
          <a:endParaRPr lang="en-US"/>
        </a:p>
      </dgm:t>
    </dgm:pt>
    <dgm:pt modelId="{5C5ADC16-30CC-49B5-B580-33A273AC9EA1}" type="sibTrans" cxnId="{12DC7EEC-7E3D-4591-98D3-F6A85A5463FC}">
      <dgm:prSet/>
      <dgm:spPr/>
      <dgm:t>
        <a:bodyPr/>
        <a:lstStyle/>
        <a:p>
          <a:endParaRPr lang="en-US"/>
        </a:p>
      </dgm:t>
    </dgm:pt>
    <dgm:pt modelId="{049580A2-96F0-422E-AD49-691B32602DE8}" type="pres">
      <dgm:prSet presAssocID="{48C3DBBD-B0EB-4849-BEB3-46E7C6664538}" presName="Name0" presStyleCnt="0">
        <dgm:presLayoutVars>
          <dgm:dir/>
          <dgm:animLvl val="lvl"/>
          <dgm:resizeHandles val="exact"/>
        </dgm:presLayoutVars>
      </dgm:prSet>
      <dgm:spPr/>
      <dgm:t>
        <a:bodyPr/>
        <a:lstStyle/>
        <a:p>
          <a:endParaRPr lang="en-US"/>
        </a:p>
      </dgm:t>
    </dgm:pt>
    <dgm:pt modelId="{501BFB03-F5AE-4233-9B83-1509E03B234A}" type="pres">
      <dgm:prSet presAssocID="{41501FB2-648B-4473-9FF4-8D22B9C42A95}" presName="composite" presStyleCnt="0"/>
      <dgm:spPr/>
    </dgm:pt>
    <dgm:pt modelId="{05C32CE3-A278-4352-B22F-33788B74473C}" type="pres">
      <dgm:prSet presAssocID="{41501FB2-648B-4473-9FF4-8D22B9C42A95}" presName="parTx" presStyleLbl="alignNode1" presStyleIdx="0" presStyleCnt="3">
        <dgm:presLayoutVars>
          <dgm:chMax val="0"/>
          <dgm:chPref val="0"/>
          <dgm:bulletEnabled val="1"/>
        </dgm:presLayoutVars>
      </dgm:prSet>
      <dgm:spPr/>
      <dgm:t>
        <a:bodyPr/>
        <a:lstStyle/>
        <a:p>
          <a:endParaRPr lang="en-US"/>
        </a:p>
      </dgm:t>
    </dgm:pt>
    <dgm:pt modelId="{AD1D0C7F-6691-407C-AAD5-5DAB6DD558BC}" type="pres">
      <dgm:prSet presAssocID="{41501FB2-648B-4473-9FF4-8D22B9C42A95}" presName="desTx" presStyleLbl="alignAccFollowNode1" presStyleIdx="0" presStyleCnt="3">
        <dgm:presLayoutVars>
          <dgm:bulletEnabled val="1"/>
        </dgm:presLayoutVars>
      </dgm:prSet>
      <dgm:spPr/>
      <dgm:t>
        <a:bodyPr/>
        <a:lstStyle/>
        <a:p>
          <a:endParaRPr lang="en-US"/>
        </a:p>
      </dgm:t>
    </dgm:pt>
    <dgm:pt modelId="{9808AEF3-05C6-4521-A4CD-8C3ED994EC56}" type="pres">
      <dgm:prSet presAssocID="{C05D8742-CF4D-4B3B-AFDC-E831CE7A3AD8}" presName="space" presStyleCnt="0"/>
      <dgm:spPr/>
    </dgm:pt>
    <dgm:pt modelId="{0071C95D-5949-45E7-8FCD-6F2275858BAA}" type="pres">
      <dgm:prSet presAssocID="{BB0B06B6-E6F7-41EB-853F-AA02190B1C9F}" presName="composite" presStyleCnt="0"/>
      <dgm:spPr/>
    </dgm:pt>
    <dgm:pt modelId="{0DD227AE-D234-4637-901A-8763B8ED8C98}" type="pres">
      <dgm:prSet presAssocID="{BB0B06B6-E6F7-41EB-853F-AA02190B1C9F}" presName="parTx" presStyleLbl="alignNode1" presStyleIdx="1" presStyleCnt="3">
        <dgm:presLayoutVars>
          <dgm:chMax val="0"/>
          <dgm:chPref val="0"/>
          <dgm:bulletEnabled val="1"/>
        </dgm:presLayoutVars>
      </dgm:prSet>
      <dgm:spPr/>
      <dgm:t>
        <a:bodyPr/>
        <a:lstStyle/>
        <a:p>
          <a:endParaRPr lang="en-US"/>
        </a:p>
      </dgm:t>
    </dgm:pt>
    <dgm:pt modelId="{5C0273D7-E575-49EB-8E6E-2D9E48E733BB}" type="pres">
      <dgm:prSet presAssocID="{BB0B06B6-E6F7-41EB-853F-AA02190B1C9F}" presName="desTx" presStyleLbl="alignAccFollowNode1" presStyleIdx="1" presStyleCnt="3">
        <dgm:presLayoutVars>
          <dgm:bulletEnabled val="1"/>
        </dgm:presLayoutVars>
      </dgm:prSet>
      <dgm:spPr/>
      <dgm:t>
        <a:bodyPr/>
        <a:lstStyle/>
        <a:p>
          <a:endParaRPr lang="en-US"/>
        </a:p>
      </dgm:t>
    </dgm:pt>
    <dgm:pt modelId="{745B814A-3D65-4477-B41C-CB33397D252A}" type="pres">
      <dgm:prSet presAssocID="{D9AE7B92-E164-45DB-BCA5-72D60DF60009}" presName="space" presStyleCnt="0"/>
      <dgm:spPr/>
    </dgm:pt>
    <dgm:pt modelId="{D2EE505C-D446-4D24-A651-A796EBF7FF92}" type="pres">
      <dgm:prSet presAssocID="{9D563FE4-27FF-494A-8414-940F7F62A6F3}" presName="composite" presStyleCnt="0"/>
      <dgm:spPr/>
    </dgm:pt>
    <dgm:pt modelId="{D7B61634-C2E7-4C48-9302-EBF3F9302197}" type="pres">
      <dgm:prSet presAssocID="{9D563FE4-27FF-494A-8414-940F7F62A6F3}" presName="parTx" presStyleLbl="alignNode1" presStyleIdx="2" presStyleCnt="3">
        <dgm:presLayoutVars>
          <dgm:chMax val="0"/>
          <dgm:chPref val="0"/>
          <dgm:bulletEnabled val="1"/>
        </dgm:presLayoutVars>
      </dgm:prSet>
      <dgm:spPr/>
      <dgm:t>
        <a:bodyPr/>
        <a:lstStyle/>
        <a:p>
          <a:endParaRPr lang="en-US"/>
        </a:p>
      </dgm:t>
    </dgm:pt>
    <dgm:pt modelId="{829E7BFF-0489-49C9-8054-F67596B4AE1E}" type="pres">
      <dgm:prSet presAssocID="{9D563FE4-27FF-494A-8414-940F7F62A6F3}" presName="desTx" presStyleLbl="alignAccFollowNode1" presStyleIdx="2" presStyleCnt="3">
        <dgm:presLayoutVars>
          <dgm:bulletEnabled val="1"/>
        </dgm:presLayoutVars>
      </dgm:prSet>
      <dgm:spPr/>
      <dgm:t>
        <a:bodyPr/>
        <a:lstStyle/>
        <a:p>
          <a:endParaRPr lang="en-US"/>
        </a:p>
      </dgm:t>
    </dgm:pt>
  </dgm:ptLst>
  <dgm:cxnLst>
    <dgm:cxn modelId="{78E38D77-A85D-4C92-83EB-A7E8E903DDA4}" type="presOf" srcId="{86B3CDF7-2C8C-4434-A768-9602E380CD7F}" destId="{AD1D0C7F-6691-407C-AAD5-5DAB6DD558BC}" srcOrd="0" destOrd="1" presId="urn:microsoft.com/office/officeart/2005/8/layout/hList1"/>
    <dgm:cxn modelId="{06B4C923-1B73-448D-9849-671525CBC70E}" srcId="{D3F3EB12-E88B-4410-B5F7-44650329900A}" destId="{F2BF780F-09E9-4296-B8A2-1775BA81EBE4}" srcOrd="1" destOrd="0" parTransId="{7281D37D-FD9D-4A3B-AD94-430720F67837}" sibTransId="{FFE6E775-30F9-4A4F-A86C-07CE4D2F1A66}"/>
    <dgm:cxn modelId="{11AA5264-1D3C-4B0E-B51F-68982E408036}" type="presOf" srcId="{D3F3EB12-E88B-4410-B5F7-44650329900A}" destId="{AD1D0C7F-6691-407C-AAD5-5DAB6DD558BC}" srcOrd="0" destOrd="0" presId="urn:microsoft.com/office/officeart/2005/8/layout/hList1"/>
    <dgm:cxn modelId="{EAF47DAA-46FD-4BB5-B1A2-3AF729B1E49E}" srcId="{9D563FE4-27FF-494A-8414-940F7F62A6F3}" destId="{88F6EDC0-262E-42BE-A541-2B8618723FFF}" srcOrd="0" destOrd="0" parTransId="{91F5F5A7-F01C-4847-9A20-3A47718C4440}" sibTransId="{452A0118-022B-4F76-B742-B6A83AB1B511}"/>
    <dgm:cxn modelId="{55DF4AFA-31E3-4C2D-B849-333C079AC6DC}" type="presOf" srcId="{48C3DBBD-B0EB-4849-BEB3-46E7C6664538}" destId="{049580A2-96F0-422E-AD49-691B32602DE8}" srcOrd="0" destOrd="0" presId="urn:microsoft.com/office/officeart/2005/8/layout/hList1"/>
    <dgm:cxn modelId="{B3155674-74C5-422B-A81F-F977BB73CC9B}" srcId="{D3F3EB12-E88B-4410-B5F7-44650329900A}" destId="{86B3CDF7-2C8C-4434-A768-9602E380CD7F}" srcOrd="0" destOrd="0" parTransId="{BED3E387-6F29-42F6-A577-4C050BFF2950}" sibTransId="{4635479D-D767-44FE-9341-A949D159154B}"/>
    <dgm:cxn modelId="{1208E444-9C26-44BF-B6A7-C1B8CCA0668D}" srcId="{BB0B06B6-E6F7-41EB-853F-AA02190B1C9F}" destId="{F8FD12F9-C915-4589-971F-4AAA01CFD87B}" srcOrd="0" destOrd="0" parTransId="{7FF7CC2A-0D84-4029-9CC7-E7377B0E68F6}" sibTransId="{6CC03103-9F0E-4C27-AA74-2B1AB58077F5}"/>
    <dgm:cxn modelId="{C6BEBE67-753A-46EE-93A9-3ADA3DD93DFB}" srcId="{41501FB2-648B-4473-9FF4-8D22B9C42A95}" destId="{45183E36-E3CE-4577-A77D-CFA6F82CE0E9}" srcOrd="1" destOrd="0" parTransId="{27FB427C-8167-4AC7-A0BB-F1D2A799B9A6}" sibTransId="{86605C94-7584-4406-867D-3E88BF6A04CB}"/>
    <dgm:cxn modelId="{6E2E2894-1B1C-431B-AAEF-EDB0B4808821}" type="presOf" srcId="{BB0B06B6-E6F7-41EB-853F-AA02190B1C9F}" destId="{0DD227AE-D234-4637-901A-8763B8ED8C98}" srcOrd="0" destOrd="0" presId="urn:microsoft.com/office/officeart/2005/8/layout/hList1"/>
    <dgm:cxn modelId="{AC26F8BD-4D31-4930-A3B5-7E6A2EB9A5B3}" srcId="{48C3DBBD-B0EB-4849-BEB3-46E7C6664538}" destId="{BB0B06B6-E6F7-41EB-853F-AA02190B1C9F}" srcOrd="1" destOrd="0" parTransId="{598E16E8-776D-4161-90AF-C4F995CB879C}" sibTransId="{D9AE7B92-E164-45DB-BCA5-72D60DF60009}"/>
    <dgm:cxn modelId="{E9D0E355-A32C-40E4-9174-A152E44DCC49}" type="presOf" srcId="{88F6EDC0-262E-42BE-A541-2B8618723FFF}" destId="{829E7BFF-0489-49C9-8054-F67596B4AE1E}" srcOrd="0" destOrd="0" presId="urn:microsoft.com/office/officeart/2005/8/layout/hList1"/>
    <dgm:cxn modelId="{0D461DA2-9C57-4971-9D33-7916B260D057}" type="presOf" srcId="{F8FD12F9-C915-4589-971F-4AAA01CFD87B}" destId="{5C0273D7-E575-49EB-8E6E-2D9E48E733BB}" srcOrd="0" destOrd="0" presId="urn:microsoft.com/office/officeart/2005/8/layout/hList1"/>
    <dgm:cxn modelId="{C9CEC986-D553-4077-ADDE-7D8FED88DA83}" srcId="{48C3DBBD-B0EB-4849-BEB3-46E7C6664538}" destId="{41501FB2-648B-4473-9FF4-8D22B9C42A95}" srcOrd="0" destOrd="0" parTransId="{2FC4D269-7C3F-4EA9-8BCE-A470C0BD7267}" sibTransId="{C05D8742-CF4D-4B3B-AFDC-E831CE7A3AD8}"/>
    <dgm:cxn modelId="{221781CB-7B86-41F5-A4D8-1DAE14438340}" srcId="{48C3DBBD-B0EB-4849-BEB3-46E7C6664538}" destId="{9D563FE4-27FF-494A-8414-940F7F62A6F3}" srcOrd="2" destOrd="0" parTransId="{E775AF1F-CC4F-4A3C-A1FC-0CB51216558A}" sibTransId="{5E12B7B6-91D0-4A70-9D98-2C60DC7E10B1}"/>
    <dgm:cxn modelId="{EC4CAD3E-A222-453E-9911-8DE1FE0560FF}" srcId="{41501FB2-648B-4473-9FF4-8D22B9C42A95}" destId="{D3F3EB12-E88B-4410-B5F7-44650329900A}" srcOrd="0" destOrd="0" parTransId="{90F071AF-E0FF-40EF-A9C3-35BA67CC00F5}" sibTransId="{5BD0B6B7-C752-4514-A826-0BF236C19F5E}"/>
    <dgm:cxn modelId="{AD10A480-A7BB-4C4B-B577-F3B8BFDBE83F}" type="presOf" srcId="{A9B8FBFD-0380-4502-A632-E37291BCBD27}" destId="{829E7BFF-0489-49C9-8054-F67596B4AE1E}" srcOrd="0" destOrd="1" presId="urn:microsoft.com/office/officeart/2005/8/layout/hList1"/>
    <dgm:cxn modelId="{A8C5FB38-9CF8-490C-86CA-4942AC793C61}" type="presOf" srcId="{41501FB2-648B-4473-9FF4-8D22B9C42A95}" destId="{05C32CE3-A278-4352-B22F-33788B74473C}" srcOrd="0" destOrd="0" presId="urn:microsoft.com/office/officeart/2005/8/layout/hList1"/>
    <dgm:cxn modelId="{12DC7EEC-7E3D-4591-98D3-F6A85A5463FC}" srcId="{88F6EDC0-262E-42BE-A541-2B8618723FFF}" destId="{A9B8FBFD-0380-4502-A632-E37291BCBD27}" srcOrd="0" destOrd="0" parTransId="{61B0143E-5AF7-46BA-A9A9-0BD3610C538D}" sibTransId="{5C5ADC16-30CC-49B5-B580-33A273AC9EA1}"/>
    <dgm:cxn modelId="{3CFD1CF5-0175-46BE-A14B-AA4D5241CBDF}" type="presOf" srcId="{45183E36-E3CE-4577-A77D-CFA6F82CE0E9}" destId="{AD1D0C7F-6691-407C-AAD5-5DAB6DD558BC}" srcOrd="0" destOrd="3" presId="urn:microsoft.com/office/officeart/2005/8/layout/hList1"/>
    <dgm:cxn modelId="{5021A7BC-2F1A-4800-BE12-D8B3E257D104}" type="presOf" srcId="{F2BF780F-09E9-4296-B8A2-1775BA81EBE4}" destId="{AD1D0C7F-6691-407C-AAD5-5DAB6DD558BC}" srcOrd="0" destOrd="2" presId="urn:microsoft.com/office/officeart/2005/8/layout/hList1"/>
    <dgm:cxn modelId="{831176B0-8A0D-4F66-B5E6-904753856DEC}" type="presOf" srcId="{9D563FE4-27FF-494A-8414-940F7F62A6F3}" destId="{D7B61634-C2E7-4C48-9302-EBF3F9302197}" srcOrd="0" destOrd="0" presId="urn:microsoft.com/office/officeart/2005/8/layout/hList1"/>
    <dgm:cxn modelId="{574C62D8-3E02-41A2-BD33-30D5C4E90263}" type="presParOf" srcId="{049580A2-96F0-422E-AD49-691B32602DE8}" destId="{501BFB03-F5AE-4233-9B83-1509E03B234A}" srcOrd="0" destOrd="0" presId="urn:microsoft.com/office/officeart/2005/8/layout/hList1"/>
    <dgm:cxn modelId="{E9D8FA08-59AA-425D-82B7-3E76C37F1CEB}" type="presParOf" srcId="{501BFB03-F5AE-4233-9B83-1509E03B234A}" destId="{05C32CE3-A278-4352-B22F-33788B74473C}" srcOrd="0" destOrd="0" presId="urn:microsoft.com/office/officeart/2005/8/layout/hList1"/>
    <dgm:cxn modelId="{E09843E0-1270-4479-B14B-1BBEA5B037D6}" type="presParOf" srcId="{501BFB03-F5AE-4233-9B83-1509E03B234A}" destId="{AD1D0C7F-6691-407C-AAD5-5DAB6DD558BC}" srcOrd="1" destOrd="0" presId="urn:microsoft.com/office/officeart/2005/8/layout/hList1"/>
    <dgm:cxn modelId="{E6E1657D-89B3-4756-B2DA-4B00F15906A6}" type="presParOf" srcId="{049580A2-96F0-422E-AD49-691B32602DE8}" destId="{9808AEF3-05C6-4521-A4CD-8C3ED994EC56}" srcOrd="1" destOrd="0" presId="urn:microsoft.com/office/officeart/2005/8/layout/hList1"/>
    <dgm:cxn modelId="{2C395B4F-469F-4C0D-85DE-2C3066ABDFD6}" type="presParOf" srcId="{049580A2-96F0-422E-AD49-691B32602DE8}" destId="{0071C95D-5949-45E7-8FCD-6F2275858BAA}" srcOrd="2" destOrd="0" presId="urn:microsoft.com/office/officeart/2005/8/layout/hList1"/>
    <dgm:cxn modelId="{F0F6EDFF-89B4-40C3-AA2C-0752669592C7}" type="presParOf" srcId="{0071C95D-5949-45E7-8FCD-6F2275858BAA}" destId="{0DD227AE-D234-4637-901A-8763B8ED8C98}" srcOrd="0" destOrd="0" presId="urn:microsoft.com/office/officeart/2005/8/layout/hList1"/>
    <dgm:cxn modelId="{866F7A88-09B9-43B6-92D5-5391FCCD3CA6}" type="presParOf" srcId="{0071C95D-5949-45E7-8FCD-6F2275858BAA}" destId="{5C0273D7-E575-49EB-8E6E-2D9E48E733BB}" srcOrd="1" destOrd="0" presId="urn:microsoft.com/office/officeart/2005/8/layout/hList1"/>
    <dgm:cxn modelId="{E7F1E73F-7776-4E0A-8244-28C693E5D2A3}" type="presParOf" srcId="{049580A2-96F0-422E-AD49-691B32602DE8}" destId="{745B814A-3D65-4477-B41C-CB33397D252A}" srcOrd="3" destOrd="0" presId="urn:microsoft.com/office/officeart/2005/8/layout/hList1"/>
    <dgm:cxn modelId="{2075C4DC-0DFE-4071-83E9-0881B196B4A2}" type="presParOf" srcId="{049580A2-96F0-422E-AD49-691B32602DE8}" destId="{D2EE505C-D446-4D24-A651-A796EBF7FF92}" srcOrd="4" destOrd="0" presId="urn:microsoft.com/office/officeart/2005/8/layout/hList1"/>
    <dgm:cxn modelId="{923F74E9-D8C1-4CB9-B562-ECC2CD7DEDE4}" type="presParOf" srcId="{D2EE505C-D446-4D24-A651-A796EBF7FF92}" destId="{D7B61634-C2E7-4C48-9302-EBF3F9302197}" srcOrd="0" destOrd="0" presId="urn:microsoft.com/office/officeart/2005/8/layout/hList1"/>
    <dgm:cxn modelId="{529B1755-7984-4180-8820-2B5FB2DF7DDB}" type="presParOf" srcId="{D2EE505C-D446-4D24-A651-A796EBF7FF92}" destId="{829E7BFF-0489-49C9-8054-F67596B4AE1E}" srcOrd="1" destOrd="0" presId="urn:microsoft.com/office/officeart/2005/8/layout/hList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32CE3-A278-4352-B22F-33788B74473C}">
      <dsp:nvSpPr>
        <dsp:cNvPr id="0" name=""/>
        <dsp:cNvSpPr/>
      </dsp:nvSpPr>
      <dsp:spPr>
        <a:xfrm>
          <a:off x="2595" y="640823"/>
          <a:ext cx="2530673" cy="793601"/>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Entity</a:t>
          </a:r>
          <a:br>
            <a:rPr lang="en-US" sz="2300" kern="1200" dirty="0" smtClean="0"/>
          </a:br>
          <a:r>
            <a:rPr lang="en-US" sz="2300" kern="1200" dirty="0" smtClean="0"/>
            <a:t>(data model)</a:t>
          </a:r>
          <a:endParaRPr lang="en-US" sz="2300" kern="1200" dirty="0"/>
        </a:p>
      </dsp:txBody>
      <dsp:txXfrm>
        <a:off x="2595" y="640823"/>
        <a:ext cx="2530673" cy="793601"/>
      </dsp:txXfrm>
    </dsp:sp>
    <dsp:sp modelId="{AD1D0C7F-6691-407C-AAD5-5DAB6DD558BC}">
      <dsp:nvSpPr>
        <dsp:cNvPr id="0" name=""/>
        <dsp:cNvSpPr/>
      </dsp:nvSpPr>
      <dsp:spPr>
        <a:xfrm>
          <a:off x="2595" y="1434424"/>
          <a:ext cx="2530673" cy="1988752"/>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Properties</a:t>
          </a:r>
          <a:endParaRPr lang="en-US" sz="2300" kern="1200" dirty="0"/>
        </a:p>
        <a:p>
          <a:pPr marL="457200" lvl="2" indent="-228600" algn="l" defTabSz="1022350">
            <a:lnSpc>
              <a:spcPct val="90000"/>
            </a:lnSpc>
            <a:spcBef>
              <a:spcPct val="0"/>
            </a:spcBef>
            <a:spcAft>
              <a:spcPct val="15000"/>
            </a:spcAft>
            <a:buChar char="••"/>
          </a:pPr>
          <a:r>
            <a:rPr lang="en-US" sz="2300" kern="1200" dirty="0" smtClean="0"/>
            <a:t>Virtual</a:t>
          </a:r>
        </a:p>
        <a:p>
          <a:pPr marL="457200" lvl="2" indent="-228600" algn="l" defTabSz="1022350">
            <a:lnSpc>
              <a:spcPct val="90000"/>
            </a:lnSpc>
            <a:spcBef>
              <a:spcPct val="0"/>
            </a:spcBef>
            <a:spcAft>
              <a:spcPct val="15000"/>
            </a:spcAft>
            <a:buChar char="••"/>
          </a:pPr>
          <a:r>
            <a:rPr lang="en-US" sz="2300" kern="1200" dirty="0" smtClean="0"/>
            <a:t>Database backed</a:t>
          </a:r>
        </a:p>
        <a:p>
          <a:pPr marL="228600" lvl="1" indent="-228600" algn="l" defTabSz="1022350">
            <a:lnSpc>
              <a:spcPct val="90000"/>
            </a:lnSpc>
            <a:spcBef>
              <a:spcPct val="0"/>
            </a:spcBef>
            <a:spcAft>
              <a:spcPct val="15000"/>
            </a:spcAft>
            <a:buChar char="••"/>
          </a:pPr>
          <a:r>
            <a:rPr lang="en-US" sz="2300" kern="1200" dirty="0" smtClean="0"/>
            <a:t>Related entities</a:t>
          </a:r>
          <a:endParaRPr lang="en-US" sz="2300" kern="1200" dirty="0"/>
        </a:p>
      </dsp:txBody>
      <dsp:txXfrm>
        <a:off x="2595" y="1434424"/>
        <a:ext cx="2530673" cy="1988752"/>
      </dsp:txXfrm>
    </dsp:sp>
    <dsp:sp modelId="{0DD227AE-D234-4637-901A-8763B8ED8C98}">
      <dsp:nvSpPr>
        <dsp:cNvPr id="0" name=""/>
        <dsp:cNvSpPr/>
      </dsp:nvSpPr>
      <dsp:spPr>
        <a:xfrm>
          <a:off x="2887563" y="640823"/>
          <a:ext cx="2530673" cy="793601"/>
        </a:xfrm>
        <a:prstGeom prst="rect">
          <a:avLst/>
        </a:prstGeom>
        <a:solidFill>
          <a:schemeClr val="accent3">
            <a:hueOff val="-6840284"/>
            <a:satOff val="25253"/>
            <a:lumOff val="1078"/>
            <a:alphaOff val="0"/>
          </a:schemeClr>
        </a:solidFill>
        <a:ln w="19050" cap="flat" cmpd="sng" algn="ctr">
          <a:solidFill>
            <a:schemeClr val="accent3">
              <a:hueOff val="-6840284"/>
              <a:satOff val="25253"/>
              <a:lumOff val="1078"/>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Gosu Class</a:t>
          </a:r>
          <a:endParaRPr lang="en-US" sz="2300" kern="1200" dirty="0"/>
        </a:p>
      </dsp:txBody>
      <dsp:txXfrm>
        <a:off x="2887563" y="640823"/>
        <a:ext cx="2530673" cy="793601"/>
      </dsp:txXfrm>
    </dsp:sp>
    <dsp:sp modelId="{5C0273D7-E575-49EB-8E6E-2D9E48E733BB}">
      <dsp:nvSpPr>
        <dsp:cNvPr id="0" name=""/>
        <dsp:cNvSpPr/>
      </dsp:nvSpPr>
      <dsp:spPr>
        <a:xfrm>
          <a:off x="2887563" y="1434424"/>
          <a:ext cx="2530673" cy="1988752"/>
        </a:xfrm>
        <a:prstGeom prst="rect">
          <a:avLst/>
        </a:prstGeom>
        <a:solidFill>
          <a:schemeClr val="accent3">
            <a:tint val="40000"/>
            <a:alpha val="90000"/>
            <a:hueOff val="-7110422"/>
            <a:satOff val="20901"/>
            <a:lumOff val="1496"/>
            <a:alphaOff val="0"/>
          </a:schemeClr>
        </a:solidFill>
        <a:ln w="19050" cap="flat" cmpd="sng" algn="ctr">
          <a:solidFill>
            <a:schemeClr val="accent3">
              <a:tint val="40000"/>
              <a:alpha val="90000"/>
              <a:hueOff val="-7110422"/>
              <a:satOff val="20901"/>
              <a:lumOff val="1496"/>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Properties</a:t>
          </a:r>
          <a:endParaRPr lang="en-US" sz="2300" kern="1200" dirty="0"/>
        </a:p>
      </dsp:txBody>
      <dsp:txXfrm>
        <a:off x="2887563" y="1434424"/>
        <a:ext cx="2530673" cy="1988752"/>
      </dsp:txXfrm>
    </dsp:sp>
    <dsp:sp modelId="{D7B61634-C2E7-4C48-9302-EBF3F9302197}">
      <dsp:nvSpPr>
        <dsp:cNvPr id="0" name=""/>
        <dsp:cNvSpPr/>
      </dsp:nvSpPr>
      <dsp:spPr>
        <a:xfrm>
          <a:off x="5772530" y="640823"/>
          <a:ext cx="2530673" cy="793601"/>
        </a:xfrm>
        <a:prstGeom prst="rect">
          <a:avLst/>
        </a:prstGeom>
        <a:solidFill>
          <a:schemeClr val="accent3">
            <a:hueOff val="-13680568"/>
            <a:satOff val="50507"/>
            <a:lumOff val="2156"/>
            <a:alphaOff val="0"/>
          </a:schemeClr>
        </a:solidFill>
        <a:ln w="19050" cap="flat" cmpd="sng" algn="ctr">
          <a:solidFill>
            <a:schemeClr val="accent3">
              <a:hueOff val="-13680568"/>
              <a:satOff val="50507"/>
              <a:lumOff val="2156"/>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Java Class</a:t>
          </a:r>
          <a:endParaRPr lang="en-US" sz="2300" kern="1200" dirty="0"/>
        </a:p>
      </dsp:txBody>
      <dsp:txXfrm>
        <a:off x="5772530" y="640823"/>
        <a:ext cx="2530673" cy="793601"/>
      </dsp:txXfrm>
    </dsp:sp>
    <dsp:sp modelId="{829E7BFF-0489-49C9-8054-F67596B4AE1E}">
      <dsp:nvSpPr>
        <dsp:cNvPr id="0" name=""/>
        <dsp:cNvSpPr/>
      </dsp:nvSpPr>
      <dsp:spPr>
        <a:xfrm>
          <a:off x="5772530" y="1434424"/>
          <a:ext cx="2530673" cy="1988752"/>
        </a:xfrm>
        <a:prstGeom prst="rect">
          <a:avLst/>
        </a:prstGeom>
        <a:solidFill>
          <a:schemeClr val="accent3">
            <a:tint val="40000"/>
            <a:alpha val="90000"/>
            <a:hueOff val="-14220844"/>
            <a:satOff val="41803"/>
            <a:lumOff val="2992"/>
            <a:alphaOff val="0"/>
          </a:schemeClr>
        </a:solidFill>
        <a:ln w="19050" cap="flat" cmpd="sng" algn="ctr">
          <a:solidFill>
            <a:schemeClr val="accent3">
              <a:tint val="40000"/>
              <a:alpha val="90000"/>
              <a:hueOff val="-14220844"/>
              <a:satOff val="41803"/>
              <a:lumOff val="2992"/>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Properties</a:t>
          </a:r>
          <a:endParaRPr lang="en-US" sz="2300" kern="1200" dirty="0"/>
        </a:p>
        <a:p>
          <a:pPr marL="457200" lvl="2" indent="-228600" algn="l" defTabSz="1022350">
            <a:lnSpc>
              <a:spcPct val="90000"/>
            </a:lnSpc>
            <a:spcBef>
              <a:spcPct val="0"/>
            </a:spcBef>
            <a:spcAft>
              <a:spcPct val="15000"/>
            </a:spcAft>
            <a:buChar char="••"/>
          </a:pPr>
          <a:r>
            <a:rPr lang="en-US" sz="2300" kern="1200" dirty="0" smtClean="0"/>
            <a:t>Seen as getProperty() method</a:t>
          </a:r>
          <a:endParaRPr lang="en-US" sz="2300" kern="1200" dirty="0"/>
        </a:p>
      </dsp:txBody>
      <dsp:txXfrm>
        <a:off x="5772530" y="1434424"/>
        <a:ext cx="2530673" cy="198875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845376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top of the template, create a parameter definition with the following syntax:&lt;%@ params (paramList)%&gt;.  Just like a standard Gosu function, it is possible to define one or more parameters. Parameters can be of any type an in the form of “name : type”.  Parameters are comma delimited.  Later in the template, it is possible to evaluate the parameter objects. </a:t>
            </a:r>
          </a:p>
          <a:p>
            <a:endParaRPr lang="en-US" dirty="0" smtClean="0"/>
          </a:p>
          <a:p>
            <a:r>
              <a:rPr lang="en-US" dirty="0" smtClean="0"/>
              <a:t>You can use template expression syntax (${ and }) to evaluate parameters. Template expression syntax returns a result and generates additional text. You can use template scriptlet syntax (&lt;% and %&gt;) to evaluate or reference parameters. Scriptlet syntax only executes Gosu statements.</a:t>
            </a:r>
          </a:p>
          <a:p>
            <a:endParaRPr lang="en-US" dirty="0" smtClean="0"/>
          </a:p>
          <a:p>
            <a:r>
              <a:rPr lang="en-US" dirty="0" smtClean="0"/>
              <a:t>Except for the line that specifies input parameters, any white space in a template is reflected in the template output.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65807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There are two forms of template expression syntax for rendering dynamic text: ${…}, &lt;%=…%&gt;.</a:t>
            </a:r>
          </a:p>
          <a:p>
            <a:pPr eaLnBrk="1" hangingPunct="1"/>
            <a:endParaRPr lang="en-US" dirty="0" smtClean="0"/>
          </a:p>
          <a:p>
            <a:pPr eaLnBrk="1" hangingPunct="1"/>
            <a:r>
              <a:rPr lang="en-US" dirty="0" smtClean="0"/>
              <a:t>${ value to Render } is the preferred syntax. &lt;%= valueToRender %&gt; is an alternative syntax. There is no advantage to using one syntax over the other. For the sake of simplicity, this lesson uses the first syntax exclusively.</a:t>
            </a:r>
          </a:p>
          <a:p>
            <a:pPr eaLnBrk="1" hangingPunct="1"/>
            <a:endParaRPr lang="en-US" dirty="0" smtClean="0"/>
          </a:p>
          <a:p>
            <a:pPr eaLnBrk="1" hangingPunct="1"/>
            <a:r>
              <a:rPr lang="en-US" dirty="0" smtClean="0"/>
              <a:t>Gosu runs your template expression syntax at run time. At compile time, Gosu uses the built-in type checking system to ensure the embedded expression is valid and type safe. For instance, if the expression does not return a value of type String, Gosu attempts to coerce the result to the type String.</a:t>
            </a:r>
          </a:p>
          <a:p>
            <a:pPr eaLnBrk="1" hangingPunct="1"/>
            <a:endParaRPr lang="en-US" dirty="0" smtClean="0"/>
          </a:p>
          <a:p>
            <a:r>
              <a:rPr lang="en-US" dirty="0" smtClean="0"/>
              <a:t>You can also use template expression syntax to embed a Gosu expression in String literals (as opposed to having the template text stored in a separate .gst file). This can be useful if there is a relatively short but complex dynamic string that needs to be generated in a method or business rule where having the template in a separate file is less practical. For example, if an Event Fired rule needs to send only a public ID and the number of evaluations, then it might be preferable to write the Event Fired rule like this: </a:t>
            </a:r>
          </a:p>
          <a:p>
            <a:endParaRPr lang="en-US" dirty="0" smtClean="0"/>
          </a:p>
          <a:p>
            <a:r>
              <a:rPr lang="en-US" dirty="0" smtClean="0">
                <a:latin typeface="Courier New" pitchFamily="49" charset="0"/>
                <a:cs typeface="Courier New" pitchFamily="49" charset="0"/>
              </a:rPr>
              <a:t>msg = messageContext.createMessage(</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publicID,${anABcontact.PublicID}\nNumOfEvals,${anABcontact.VendorEvaluations.length})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165807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Text enclosed within &lt;% and %&gt; evaluate as Gosu at run-time and are referred</a:t>
            </a:r>
            <a:r>
              <a:rPr lang="en-US" baseline="0" dirty="0" smtClean="0"/>
              <a:t> to as </a:t>
            </a:r>
            <a:r>
              <a:rPr lang="en-US" dirty="0" smtClean="0"/>
              <a:t>scriptlet tags.  Unlike the alternative</a:t>
            </a:r>
            <a:r>
              <a:rPr lang="en-US" baseline="0" dirty="0" smtClean="0"/>
              <a:t> expression syntax, there is no </a:t>
            </a:r>
            <a:r>
              <a:rPr lang="en-US" dirty="0" smtClean="0"/>
              <a:t>equals sign in the opening tag.  </a:t>
            </a:r>
          </a:p>
          <a:p>
            <a:pPr eaLnBrk="1" hangingPunct="1"/>
            <a:endParaRPr lang="en-US" dirty="0" smtClean="0"/>
          </a:p>
          <a:p>
            <a:pPr eaLnBrk="1" hangingPunct="1"/>
            <a:r>
              <a:rPr lang="en-US" dirty="0" smtClean="0"/>
              <a:t>The parser evaluates the scriptlet tags in the order that the appear.  Scriptlet tags do not generate template output. All plain text between scriptlet tags generates output within the scope and the logic of the scriptlet code.  Use this feature to write advanced logic that uses Gosu code that you spread across multiple scriptlet tags. The scope of the Gosu continues across scriptlet tags. </a:t>
            </a:r>
          </a:p>
          <a:p>
            <a:endParaRPr lang="en-US" dirty="0" smtClean="0"/>
          </a:p>
          <a:p>
            <a:r>
              <a:rPr lang="en-US" dirty="0" smtClean="0"/>
              <a:t>In the sample code,</a:t>
            </a:r>
            <a:r>
              <a:rPr lang="en-US" baseline="0" dirty="0" smtClean="0"/>
              <a:t> you can observe how the sricptlet functions to add an extra name-value pair to the output when the BankAccount AccountType equals savings.</a:t>
            </a:r>
          </a:p>
          <a:p>
            <a:endParaRPr lang="en-US" dirty="0" smtClean="0"/>
          </a:p>
          <a:p>
            <a:r>
              <a:rPr lang="en-US" dirty="0" smtClean="0"/>
              <a:t>Acme has a business requirement which states that, when verifying savings accounts, the age of the message must be submitted. Because the age of the message cannot be determined when the message is created, the Gosu template adds a placeholder for late binding: &lt;@@ageOfMessageInSeconds@@&gt;.  The</a:t>
            </a:r>
            <a:r>
              <a:rPr lang="en-US" baseline="0" dirty="0" smtClean="0"/>
              <a:t> name-value pair conveys to the </a:t>
            </a:r>
            <a:r>
              <a:rPr lang="en-US" dirty="0" smtClean="0"/>
              <a:t>external system the age of the message</a:t>
            </a:r>
            <a:r>
              <a:rPr lang="en-US" baseline="0" dirty="0" smtClean="0"/>
              <a:t>, but only for </a:t>
            </a:r>
            <a:r>
              <a:rPr lang="en-US" dirty="0" smtClean="0"/>
              <a:t>savings accounts. </a:t>
            </a:r>
          </a:p>
          <a:p>
            <a:endParaRPr lang="en-US" dirty="0" smtClean="0"/>
          </a:p>
          <a:p>
            <a:r>
              <a:rPr lang="en-US" dirty="0" smtClean="0"/>
              <a:t>The Sending Messages lesson</a:t>
            </a:r>
            <a:r>
              <a:rPr lang="en-US" baseline="0" dirty="0" smtClean="0"/>
              <a:t> discusses late binding in more detail.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1658076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template is a first-class object in the Gosu type system within its package namespace. Technically, templates are not instantiated as objects.  To run a template, reference your template and call the static renderToString() method of the template, and if required, pass any required parameters.</a:t>
            </a:r>
          </a:p>
          <a:p>
            <a:endParaRPr lang="en-US" dirty="0" smtClean="0"/>
          </a:p>
          <a:p>
            <a:r>
              <a:rPr lang="en-US" dirty="0" smtClean="0"/>
              <a:t>If you first reference a template in a “uses” statement, as in the example above, you do not need to use a fully qualified name later on.  Otherwise, the template must be referenced using a fully qualified name, e.g., acme.ta.messaging.bank.BankAccountDataTemplate.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15130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shows the triggering entity in the user interface for</a:t>
            </a:r>
            <a:r>
              <a:rPr lang="en-US" baseline="0" dirty="0" smtClean="0"/>
              <a:t> </a:t>
            </a:r>
            <a:r>
              <a:rPr lang="en-US" dirty="0" smtClean="0"/>
              <a:t>a bank account for William</a:t>
            </a:r>
            <a:r>
              <a:rPr lang="en-US" baseline="0" dirty="0" smtClean="0"/>
              <a:t> Andy who</a:t>
            </a:r>
            <a:r>
              <a:rPr lang="en-US" dirty="0" smtClean="0"/>
              <a:t>se public ID is ab:5. </a:t>
            </a:r>
          </a:p>
          <a:p>
            <a:endParaRPr lang="en-US" dirty="0" smtClean="0"/>
          </a:p>
          <a:p>
            <a:r>
              <a:rPr lang="en-US" dirty="0" smtClean="0"/>
              <a:t>The Event Fired Rules determine</a:t>
            </a:r>
            <a:r>
              <a:rPr lang="en-US" baseline="0" dirty="0" smtClean="0"/>
              <a:t> that the message payload requires an </a:t>
            </a:r>
            <a:r>
              <a:rPr lang="en-US" dirty="0" smtClean="0"/>
              <a:t>Gosu</a:t>
            </a:r>
            <a:r>
              <a:rPr lang="en-US" baseline="0" dirty="0" smtClean="0"/>
              <a:t> Template </a:t>
            </a:r>
            <a:r>
              <a:rPr lang="en-US" dirty="0" smtClean="0"/>
              <a:t>because the Account Type is Checking or Savings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383366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diagram above represents the input and output for an XML model. The input is a single entity, and the output is XML with values from the entity or entities related to it.</a:t>
            </a:r>
          </a:p>
          <a:p>
            <a:pPr eaLnBrk="1" hangingPunct="1"/>
            <a:endParaRPr lang="en-US" dirty="0"/>
          </a:p>
          <a:p>
            <a:pPr eaLnBrk="1" hangingPunct="1"/>
            <a:r>
              <a:rPr lang="en-US" dirty="0" smtClean="0"/>
              <a:t>There are several benefits to using a Guidewire XML model including the following:</a:t>
            </a:r>
          </a:p>
          <a:p>
            <a:pPr marL="171450" indent="-171450" eaLnBrk="1" hangingPunct="1">
              <a:buFont typeface="Arial" pitchFamily="34" charset="0"/>
              <a:buChar char="•"/>
            </a:pPr>
            <a:r>
              <a:rPr lang="en-US" dirty="0" smtClean="0"/>
              <a:t>No need to manually create XML</a:t>
            </a:r>
          </a:p>
          <a:p>
            <a:pPr marL="400050" lvl="1" indent="-171450">
              <a:buFont typeface="Arial" pitchFamily="34" charset="0"/>
              <a:buChar char="•"/>
            </a:pPr>
            <a:r>
              <a:rPr lang="en-US" dirty="0" smtClean="0"/>
              <a:t>Reduces potential for error</a:t>
            </a:r>
          </a:p>
          <a:p>
            <a:pPr marL="400050" lvl="1" indent="-171450">
              <a:buFont typeface="Arial" pitchFamily="34" charset="0"/>
              <a:buChar char="•"/>
            </a:pPr>
            <a:r>
              <a:rPr lang="en-US" dirty="0" smtClean="0"/>
              <a:t>Easy to change XSD when requirements change</a:t>
            </a:r>
          </a:p>
          <a:p>
            <a:pPr marL="171450" indent="-171450">
              <a:buFont typeface="Arial" pitchFamily="34" charset="0"/>
              <a:buChar char="•"/>
            </a:pPr>
            <a:r>
              <a:rPr lang="en-US" dirty="0" smtClean="0"/>
              <a:t>Publishes XSD under a URL</a:t>
            </a:r>
          </a:p>
          <a:p>
            <a:pPr marL="400050" lvl="1" indent="-171450">
              <a:buFont typeface="Arial" pitchFamily="34" charset="0"/>
              <a:buChar char="•"/>
            </a:pPr>
            <a:r>
              <a:rPr lang="en-US" dirty="0" smtClean="0"/>
              <a:t>Definitions are formalized</a:t>
            </a:r>
          </a:p>
          <a:p>
            <a:pPr marL="400050" lvl="1" indent="-171450">
              <a:buFont typeface="Arial" pitchFamily="34" charset="0"/>
              <a:buChar char="•"/>
            </a:pPr>
            <a:r>
              <a:rPr lang="en-US" dirty="0" smtClean="0"/>
              <a:t>Concrete artifact produced beyond documentation</a:t>
            </a:r>
          </a:p>
          <a:p>
            <a:pPr marL="400050" lvl="1" indent="-171450">
              <a:buFont typeface="Arial" pitchFamily="34" charset="0"/>
              <a:buChar char="•"/>
            </a:pPr>
            <a:r>
              <a:rPr lang="en-US" dirty="0" smtClean="0"/>
              <a:t>Allows for parallel development with same understanding</a:t>
            </a:r>
          </a:p>
          <a:p>
            <a:pPr marL="171450" indent="-171450">
              <a:buFont typeface="Arial" pitchFamily="34" charset="0"/>
              <a:buChar char="•"/>
            </a:pPr>
            <a:r>
              <a:rPr lang="en-US" dirty="0" smtClean="0"/>
              <a:t>Object model created from your definitions</a:t>
            </a:r>
          </a:p>
          <a:p>
            <a:pPr marL="400050" lvl="1" indent="-171450">
              <a:buFont typeface="Arial" pitchFamily="34" charset="0"/>
              <a:buChar char="•"/>
            </a:pPr>
            <a:r>
              <a:rPr lang="en-US" dirty="0" smtClean="0"/>
              <a:t>Can be used at runtime to automatically generate a message payload</a:t>
            </a:r>
          </a:p>
          <a:p>
            <a:pPr marL="400050" lvl="1" indent="-171450">
              <a:buFont typeface="Arial" pitchFamily="34" charset="0"/>
              <a:buChar char="•"/>
            </a:pPr>
            <a:r>
              <a:rPr lang="en-US" dirty="0" smtClean="0"/>
              <a:t>Optionally generate only if entity fields have </a:t>
            </a:r>
            <a:r>
              <a:rPr lang="en-US" sz="1200" dirty="0"/>
              <a:t>changed</a:t>
            </a:r>
          </a:p>
          <a:p>
            <a:pPr marL="171450" indent="-171450">
              <a:buFont typeface="Arial" pitchFamily="34" charset="0"/>
              <a:buChar char="•"/>
            </a:pPr>
            <a:r>
              <a:rPr lang="en-US" dirty="0"/>
              <a:t>Maps Gosu data entities, Gosu classes, and Java classes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022954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key property field defines a unique identifier for an entity represented in the XML. A key field is always included in the generated XML, if any field of the corresponding entity is exported. This differs from normal fields, which may not be exported if null or unchanged.  Key fields are typically used to maintain parent/child relationships of Guidewire entities as represented in the exported XML.</a:t>
            </a:r>
          </a:p>
          <a:p>
            <a:endParaRPr lang="en-US" dirty="0" smtClean="0"/>
          </a:p>
          <a:p>
            <a:r>
              <a:rPr lang="en-US" dirty="0" smtClean="0"/>
              <a:t>A normal property field is a field that may be included in the XML when exporting an instance of that type. By default, normal fields export for elements having null values. By default, normal fields export for both changed and unchanged elements (where "changed" is from the perspective of an open transaction).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37231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292423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common for the list to include multiple types with identical names but different </a:t>
            </a:r>
            <a:r>
              <a:rPr lang="en-US" dirty="0" smtClean="0"/>
              <a:t>packages.</a:t>
            </a:r>
            <a:r>
              <a:rPr lang="en-US" baseline="0" dirty="0" smtClean="0"/>
              <a:t> </a:t>
            </a:r>
            <a:r>
              <a:rPr lang="en-US" dirty="0" smtClean="0"/>
              <a:t>Be sure to choose the correct type in the list during this </a:t>
            </a:r>
            <a:r>
              <a:rPr lang="en-US" dirty="0" smtClean="0"/>
              <a:t>step. Initially</a:t>
            </a:r>
            <a:r>
              <a:rPr lang="en-US" dirty="0" smtClean="0"/>
              <a:t>, the model has no fields in it.</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95222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bolded fields can be added to the model</a:t>
            </a:r>
            <a:r>
              <a:rPr lang="en-US" baseline="0" dirty="0" smtClean="0"/>
              <a:t> including black and green.  </a:t>
            </a:r>
            <a:r>
              <a:rPr lang="en-US" dirty="0" smtClean="0"/>
              <a:t>Typically, unbolded fields represent complex types (such as entities) that cannot be added, but that have subfields that can be added.  Green fields are database-backed fields. Black fields are virtual fields. Underlined fields</a:t>
            </a:r>
            <a:r>
              <a:rPr lang="en-US" baseline="0" dirty="0" smtClean="0"/>
              <a:t> have already been added.</a:t>
            </a:r>
            <a:endParaRPr lang="en-US" dirty="0" smtClean="0"/>
          </a:p>
          <a:p>
            <a:r>
              <a:rPr lang="en-US" dirty="0" smtClean="0"/>
              <a:t>To add a field to the model:</a:t>
            </a:r>
          </a:p>
          <a:p>
            <a:pPr marL="171450" indent="-171450">
              <a:buFont typeface="Arial" pitchFamily="34" charset="0"/>
              <a:buChar char="•"/>
            </a:pPr>
            <a:r>
              <a:rPr lang="en-US" dirty="0" smtClean="0"/>
              <a:t>Click the field in the left pane.</a:t>
            </a:r>
          </a:p>
          <a:p>
            <a:pPr marL="171450" indent="-171450">
              <a:buFont typeface="Arial" pitchFamily="34" charset="0"/>
              <a:buChar char="•"/>
            </a:pPr>
            <a:r>
              <a:rPr lang="en-US" dirty="0" smtClean="0"/>
              <a:t>Click the "Add &gt;&gt;" button and select either "Key Property" or "Normal Property".</a:t>
            </a:r>
          </a:p>
          <a:p>
            <a:pPr marL="0" indent="0">
              <a:buFont typeface="Arial" pitchFamily="34" charset="0"/>
              <a:buNone/>
            </a:pPr>
            <a:r>
              <a:rPr lang="en-US" dirty="0" smtClean="0"/>
              <a:t>The field is added to the list of the fields in the right pane and appears in the sample XML in the bottom pane.</a:t>
            </a:r>
          </a:p>
          <a:p>
            <a:pPr marL="0" indent="0">
              <a:buFont typeface="Arial" pitchFamily="34" charset="0"/>
              <a:buNone/>
            </a:pPr>
            <a:r>
              <a:rPr lang="en-US" dirty="0" smtClean="0"/>
              <a:t>You can also re-categorize a field (from Key to Normal or vice versa) or remove it.</a:t>
            </a:r>
          </a:p>
          <a:p>
            <a:pPr marL="171450" indent="-171450">
              <a:buFont typeface="Arial" pitchFamily="34" charset="0"/>
              <a:buChar char="•"/>
            </a:pPr>
            <a:r>
              <a:rPr lang="en-US" dirty="0" smtClean="0"/>
              <a:t>To re-categorize a field, select it in the right pane, click the Recategorize menu button, and select the new category.</a:t>
            </a:r>
          </a:p>
          <a:p>
            <a:pPr marL="171450" indent="-171450">
              <a:buFont typeface="Arial" pitchFamily="34" charset="0"/>
              <a:buChar char="•"/>
            </a:pPr>
            <a:r>
              <a:rPr lang="en-US" dirty="0" smtClean="0"/>
              <a:t>To remove a field, select it in the right pane and click the "&lt;&lt; Remove" button.</a:t>
            </a:r>
          </a:p>
          <a:p>
            <a:pPr marL="0" indent="0">
              <a:buFont typeface="Arial" pitchFamily="34" charset="0"/>
              <a:buNone/>
            </a:pPr>
            <a:r>
              <a:rPr lang="en-US" dirty="0" smtClean="0"/>
              <a:t>Fields are listed in alphabetic order.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457202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namespace starts with "http://guidewire.com/gx..." and is fixed. The remaining part of the namespace is often the fully qualified name of the model.</a:t>
            </a:r>
          </a:p>
          <a:p>
            <a:r>
              <a:rPr lang="en-US" dirty="0" smtClean="0"/>
              <a:t>You can also view the model's XSD from the schema tab. For the model shown above, the first part of the XSD has been included below:</a:t>
            </a:r>
          </a:p>
          <a:p>
            <a:r>
              <a:rPr lang="en-US" dirty="0" smtClean="0"/>
              <a:t>&lt;?xml version="1.0"?&gt;</a:t>
            </a:r>
          </a:p>
          <a:p>
            <a:r>
              <a:rPr lang="en-US" dirty="0" smtClean="0"/>
              <a:t>&lt;xsd:schema  </a:t>
            </a:r>
            <a:br>
              <a:rPr lang="en-US" dirty="0" smtClean="0"/>
            </a:br>
            <a:r>
              <a:rPr lang="en-US" dirty="0" smtClean="0"/>
              <a:t>   xmlns:xsd=http://www.w3.org/2001/XMLSchema</a:t>
            </a:r>
            <a:br>
              <a:rPr lang="en-US" dirty="0" smtClean="0"/>
            </a:br>
            <a:r>
              <a:rPr lang="en-US" dirty="0" smtClean="0"/>
              <a:t>   xmlns:gw=http://guidewire.com/xsd</a:t>
            </a:r>
            <a:br>
              <a:rPr lang="en-US" dirty="0" smtClean="0"/>
            </a:br>
            <a:r>
              <a:rPr lang="en-US" dirty="0" smtClean="0"/>
              <a:t>   xmlns="http://guidewire.com/gx/trainingapp.base.bank.BankAccountXMLModel"</a:t>
            </a:r>
          </a:p>
          <a:p>
            <a:r>
              <a:rPr lang="en-US" dirty="0" smtClean="0"/>
              <a:t>   targetNamespace=http://guidewire.com/gx/trainingapp.base.bank.BankAccountXMLModel</a:t>
            </a:r>
            <a:br>
              <a:rPr lang="en-US" dirty="0" smtClean="0"/>
            </a:br>
            <a:r>
              <a:rPr lang="en-US" dirty="0" smtClean="0"/>
              <a:t>   elementFormDefault="qualified"&gt;</a:t>
            </a:r>
          </a:p>
          <a:p>
            <a:r>
              <a:rPr lang="en-US" dirty="0" smtClean="0"/>
              <a:t>   &lt;xsd:element name="BankAccount" type="BankAccount" nillable="true"/&gt;</a:t>
            </a:r>
          </a:p>
          <a:p>
            <a:r>
              <a:rPr lang="en-US" dirty="0" smtClean="0"/>
              <a:t>    &lt;xsd:complexType name="BankAccount"&gt;</a:t>
            </a:r>
          </a:p>
          <a:p>
            <a:r>
              <a:rPr lang="en-US" dirty="0" smtClean="0"/>
              <a:t>        &lt;xsd:sequence&gt;</a:t>
            </a:r>
          </a:p>
          <a:p>
            <a:r>
              <a:rPr lang="en-US" dirty="0" smtClean="0"/>
              <a:t>            &lt;xsd:element name="ABContact" minOccurs="0"&gt;</a:t>
            </a:r>
          </a:p>
          <a:p>
            <a:r>
              <a:rPr lang="en-US" dirty="0" smtClean="0"/>
              <a:t>                &lt;xsd:complexType&gt;</a:t>
            </a:r>
          </a:p>
          <a:p>
            <a:r>
              <a:rPr lang="en-US" dirty="0" smtClean="0"/>
              <a:t>                    &lt;xsd:sequence&gt;</a:t>
            </a:r>
          </a:p>
          <a:p>
            <a:r>
              <a:rPr lang="en-US" dirty="0" smtClean="0"/>
              <a:t>                        &lt;xsd:element name="PublicID" minOccurs="0" nillable="true" type="xsd:string" </a:t>
            </a:r>
            <a:br>
              <a:rPr lang="en-US" dirty="0" smtClean="0"/>
            </a:br>
            <a:r>
              <a:rPr lang="en-US" dirty="0" smtClean="0"/>
              <a:t>                                              gw:type="java.lang.String"/&gt;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84586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XML model can format its output as a UTF string or as bytes. In most cases, a UTF string is appropriate. There may be some situations where bytes is preferable, but this is an issue that is complex, implementation-dependent, and beyond the scope of this course. For more information on whether a given XML model should format its output as bytes, consult with your Guidewire technical representative.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3331919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shows the triggering entity in the user interface for</a:t>
            </a:r>
            <a:r>
              <a:rPr lang="en-US" baseline="0" dirty="0" smtClean="0"/>
              <a:t> </a:t>
            </a:r>
            <a:r>
              <a:rPr lang="en-US" dirty="0" smtClean="0"/>
              <a:t>a bank account for William</a:t>
            </a:r>
            <a:r>
              <a:rPr lang="en-US" baseline="0" dirty="0" smtClean="0"/>
              <a:t> Andy who</a:t>
            </a:r>
            <a:r>
              <a:rPr lang="en-US" dirty="0" smtClean="0"/>
              <a:t>se public ID is ab:5. </a:t>
            </a:r>
          </a:p>
          <a:p>
            <a:endParaRPr lang="en-US" dirty="0" smtClean="0"/>
          </a:p>
          <a:p>
            <a:r>
              <a:rPr lang="en-US" dirty="0" smtClean="0"/>
              <a:t>The Event Fired Rules determine</a:t>
            </a:r>
            <a:r>
              <a:rPr lang="en-US" baseline="0" dirty="0" smtClean="0"/>
              <a:t> that the message payload requires an </a:t>
            </a:r>
            <a:r>
              <a:rPr lang="en-US" dirty="0" smtClean="0"/>
              <a:t>XML model because the Account Type is Other. Checking and savings accounts have their payload generated via a Gosu template.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383366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more information about XML model functionality, refer to the Gosu Reference.</a:t>
            </a:r>
          </a:p>
          <a:p>
            <a:r>
              <a:rPr lang="en-US" b="1" dirty="0" smtClean="0"/>
              <a:t>Automatic Publishing of the Generated XSD</a:t>
            </a:r>
          </a:p>
          <a:p>
            <a:r>
              <a:rPr lang="en-US" dirty="0" smtClean="0"/>
              <a:t>When the Guidewire application is running, the application publishes the XSD at the following URL: http://&lt;hostname&gt;:&lt;port&gt;/&lt;appCode&gt;/ws/&lt;slashSeparatedPackagePathToModel&gt;/&lt;ModelName&gt;.gx. For example, the bank account XML model is named "BankAccountXMLModel" and it is stored in the acme.ta.messaging.bank package. Therefore, the URL to access the model's XSD is:</a:t>
            </a:r>
          </a:p>
          <a:p>
            <a:r>
              <a:rPr lang="en-US" dirty="0" smtClean="0"/>
              <a:t>http://localhost:8880/ab/ws/acme/ta/messaging/bank/BankAccountXMLModel.gx</a:t>
            </a:r>
          </a:p>
          <a:p>
            <a:r>
              <a:rPr lang="en-US" dirty="0" smtClean="0"/>
              <a:t>Other applications can import this XSD and validate any generated XML against this XSD.</a:t>
            </a:r>
          </a:p>
          <a:p>
            <a:r>
              <a:rPr lang="en-US" b="1" dirty="0" smtClean="0"/>
              <a:t>Model-Specific Properties</a:t>
            </a:r>
          </a:p>
          <a:p>
            <a:r>
              <a:rPr lang="en-US" dirty="0" smtClean="0"/>
              <a:t>Although $ShouldSend is often associated with using a model in Incremental mode, the behavior of $ShouldSend does not change based on the value of the Verbose option or the Incremental option. Also note that $ShouldSend can be evaluated only if all properties in the model are data-backed; inclusion of any virtual properties (any black in the model editor) in the model will cause $ShouldSend to always be false.</a:t>
            </a:r>
          </a:p>
          <a:p>
            <a:r>
              <a:rPr lang="en-US" dirty="0" smtClean="0"/>
              <a:t>When Gosu checks for mapped data model properties that changed, Gosu checks both normal or key properties. Generally speaking, since a key property is supposed to uniquely identify an object, it should never change.</a:t>
            </a:r>
          </a:p>
          <a:p>
            <a:r>
              <a:rPr lang="en-US" dirty="0" smtClean="0"/>
              <a:t>See the Gosu Reference for further information on model methods.</a:t>
            </a:r>
          </a:p>
          <a:p>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789777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Customizing Guidewire Model XML Output (GXOptions)</a:t>
            </a:r>
          </a:p>
          <a:p>
            <a:r>
              <a:rPr lang="en-US" dirty="0" smtClean="0"/>
              <a:t>Every XML model has a default one-argument constructor, which is the object on which the model is based. You can use an alternate constructor to add additional options that change XML export behavior. The alternate constructor takes an additional argument of type GXOptions, which stands for Guidewire XML model options. A GXOptions object has these Boolean properties:</a:t>
            </a:r>
          </a:p>
          <a:p>
            <a:pPr marL="171450" indent="-171450">
              <a:buFont typeface="Arial" pitchFamily="34" charset="0"/>
              <a:buChar char="•"/>
            </a:pPr>
            <a:r>
              <a:rPr lang="en-US" dirty="0" smtClean="0"/>
              <a:t>Incremental - For normal properties backed by database columns, export properties only if they change. The default is false.</a:t>
            </a:r>
          </a:p>
          <a:p>
            <a:pPr marL="171450" indent="-171450">
              <a:buFont typeface="Arial" pitchFamily="34" charset="0"/>
              <a:buChar char="•"/>
            </a:pPr>
            <a:r>
              <a:rPr lang="en-US" dirty="0" smtClean="0"/>
              <a:t>Verbose - Export an XML element for a property even if the value for that property is null. The default is false.</a:t>
            </a:r>
          </a:p>
          <a:p>
            <a:pPr marL="171450" indent="-171450">
              <a:buFont typeface="Arial" pitchFamily="34" charset="0"/>
              <a:buChar char="•"/>
            </a:pPr>
            <a:r>
              <a:rPr lang="en-US" dirty="0" smtClean="0"/>
              <a:t>SuppressExceptions - Suppresses exceptions that occur in the process of getting values from objects. Exceptions can occur because some properties are actually backed either by Gosu enhancement property get functions, or internal Java code (virtual properties). The default is false.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275163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store an XSD inside a Guidewire application directory. During startup, the application reads the XSD and converts it into a Gosu type. Code can then create XML using the "preloaded" XSD type.</a:t>
            </a:r>
          </a:p>
          <a:p>
            <a:endParaRPr lang="en-US" dirty="0" smtClean="0"/>
          </a:p>
          <a:p>
            <a:r>
              <a:rPr lang="en-US" dirty="0" smtClean="0"/>
              <a:t>For more information on using the XmlElement class in Gosu to read in, manipulate, and/or write out XML, refer to the Gosu and XML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120181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must restart the server when you create or modify</a:t>
            </a:r>
            <a:r>
              <a:rPr lang="en-US" baseline="0" dirty="0" smtClean="0"/>
              <a:t> XML Models. </a:t>
            </a:r>
            <a:r>
              <a:rPr lang="en-US" dirty="0" smtClean="0"/>
              <a:t>You need to only Reload PCFs when you create or modify</a:t>
            </a:r>
            <a:r>
              <a:rPr lang="en-US" baseline="0" dirty="0" smtClean="0"/>
              <a:t> Gosu Templates.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a:t>
            </a:r>
            <a:r>
              <a:rPr lang="en-US" dirty="0" smtClean="0"/>
              <a:t>Gosu templates. (XML models always have a single input, which is the object upon which to base the XML to be generated.)</a:t>
            </a:r>
          </a:p>
          <a:p>
            <a:r>
              <a:rPr lang="en-US" dirty="0" smtClean="0"/>
              <a:t>2) </a:t>
            </a:r>
            <a:r>
              <a:rPr lang="en-US" dirty="0" smtClean="0"/>
              <a:t>Both.</a:t>
            </a:r>
          </a:p>
          <a:p>
            <a:r>
              <a:rPr lang="en-US" dirty="0" smtClean="0"/>
              <a:t>3) </a:t>
            </a:r>
            <a:r>
              <a:rPr lang="en-US" dirty="0" smtClean="0"/>
              <a:t>XML models.</a:t>
            </a:r>
          </a:p>
          <a:p>
            <a:r>
              <a:rPr lang="en-US" dirty="0" smtClean="0"/>
              <a:t>4) Gosu </a:t>
            </a:r>
            <a:r>
              <a:rPr lang="en-US" dirty="0" smtClean="0"/>
              <a:t>templates.</a:t>
            </a:r>
          </a:p>
          <a:p>
            <a:r>
              <a:rPr lang="en-US" dirty="0" smtClean="0"/>
              <a:t>5.) Both</a:t>
            </a:r>
            <a:r>
              <a:rPr lang="en-US" dirty="0" smtClean="0"/>
              <a:t>. </a:t>
            </a:r>
            <a:r>
              <a:rPr lang="en-US" dirty="0" smtClean="0"/>
              <a:t>Gosu </a:t>
            </a:r>
            <a:r>
              <a:rPr lang="en-US" dirty="0" smtClean="0"/>
              <a:t>templates can do this either by having the related objects passed to it or by having the triggering object passed to it and using its foreign keys to navigate to the related objects. XML models can do this by including fields from the related objects in the XML model</a:t>
            </a:r>
            <a:r>
              <a:rPr lang="en-US" dirty="0" smtClean="0"/>
              <a:t>.</a:t>
            </a:r>
            <a:endParaRPr lang="en-US" dirty="0" smtClean="0"/>
          </a:p>
          <a:p>
            <a:r>
              <a:rPr lang="en-US" dirty="0" smtClean="0"/>
              <a:t>6) </a:t>
            </a:r>
            <a:r>
              <a:rPr lang="en-US" dirty="0" smtClean="0"/>
              <a:t>Neither. </a:t>
            </a:r>
            <a:r>
              <a:rPr lang="en-US" dirty="0" smtClean="0"/>
              <a:t>(</a:t>
            </a:r>
            <a:r>
              <a:rPr lang="en-US" dirty="0" err="1" smtClean="0"/>
              <a:t>oth</a:t>
            </a:r>
            <a:r>
              <a:rPr lang="en-US" dirty="0" smtClean="0"/>
              <a:t> </a:t>
            </a:r>
            <a:r>
              <a:rPr lang="en-US" dirty="0" smtClean="0"/>
              <a:t>Gosu templates and XML models can be used anywhere strings or XML need to be generated, including classes, rules, plugins, web services, and batch processes</a:t>
            </a:r>
            <a:r>
              <a:rPr lang="en-U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payload contains static and/or</a:t>
            </a:r>
            <a:r>
              <a:rPr lang="en-US" baseline="0" dirty="0" smtClean="0"/>
              <a:t> </a:t>
            </a:r>
            <a:r>
              <a:rPr lang="en-US" dirty="0" smtClean="0"/>
              <a:t>dynamically generated data. For example, the payload for bank account message might contain the bank name, routing number, and account number of the given bank account as comma-separated values. The specific values for the bank name, routing number, and account number must be generated dynamically for each bank account message.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1651055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Gosu template and XML models</a:t>
            </a:r>
            <a:r>
              <a:rPr lang="en-US" baseline="0" dirty="0" smtClean="0"/>
              <a:t> are not the only ways for generating a message payload, but they are commonly used. Likewise, message payload generation is not purpose of a Gosu template or XML model.</a:t>
            </a:r>
          </a:p>
          <a:p>
            <a:endParaRPr lang="en-US" dirty="0" smtClean="0"/>
          </a:p>
          <a:p>
            <a:r>
              <a:rPr lang="en-US" dirty="0" smtClean="0"/>
              <a:t>Other features that can be used to generate payloads include:</a:t>
            </a:r>
          </a:p>
          <a:p>
            <a:pPr marL="171450" indent="-171450">
              <a:buFont typeface="Arial" pitchFamily="34" charset="0"/>
              <a:buChar char="•"/>
            </a:pPr>
            <a:r>
              <a:rPr lang="en-US" dirty="0" smtClean="0"/>
              <a:t>Manually creating untyped XML using the XmlElement class (as discussed in the "Gosu and XML" lesson)</a:t>
            </a:r>
          </a:p>
          <a:p>
            <a:pPr marL="171450" indent="-171450">
              <a:buFont typeface="Arial" pitchFamily="34" charset="0"/>
              <a:buChar char="•"/>
            </a:pPr>
            <a:r>
              <a:rPr lang="en-US" dirty="0" smtClean="0"/>
              <a:t>Manually creating strongly typed XML from an XSD type (as discussed in the "Gosu and XML" lesson)</a:t>
            </a:r>
          </a:p>
          <a:p>
            <a:pPr marL="171450" indent="-171450">
              <a:buFont typeface="Arial" pitchFamily="34" charset="0"/>
              <a:buChar char="•"/>
            </a:pPr>
            <a:r>
              <a:rPr lang="en-US" dirty="0" smtClean="0"/>
              <a:t>Gosu string templates (as discussed in the notes in the "Gosu templates" section of this lesson)</a:t>
            </a:r>
          </a:p>
          <a:p>
            <a:pPr marL="171450" indent="-171450">
              <a:buFont typeface="Arial" pitchFamily="34" charset="0"/>
              <a:buChar char="•"/>
            </a:pPr>
            <a:r>
              <a:rPr lang="en-US" dirty="0" smtClean="0"/>
              <a:t>Any logic that creates a string suitable for use as a payload.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31498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candidates for late binding include:</a:t>
            </a:r>
          </a:p>
          <a:p>
            <a:pPr marL="171450" indent="-171450">
              <a:buFont typeface="Arial" pitchFamily="34" charset="0"/>
              <a:buChar char="•"/>
            </a:pPr>
            <a:r>
              <a:rPr lang="en-US" dirty="0" smtClean="0"/>
              <a:t>A send timestamp</a:t>
            </a:r>
          </a:p>
          <a:p>
            <a:pPr marL="171450" indent="-171450">
              <a:buFont typeface="Arial" pitchFamily="34" charset="0"/>
              <a:buChar char="•"/>
            </a:pPr>
            <a:r>
              <a:rPr lang="en-US" dirty="0" smtClean="0"/>
              <a:t>The message ID and/or its public ID</a:t>
            </a:r>
          </a:p>
          <a:p>
            <a:pPr marL="171450" indent="-171450">
              <a:buFont typeface="Arial" pitchFamily="34" charset="0"/>
              <a:buChar char="•"/>
            </a:pPr>
            <a:r>
              <a:rPr lang="en-US" dirty="0" smtClean="0"/>
              <a:t>An identifier from the external system that was sent in reply to a previous message</a:t>
            </a:r>
          </a:p>
          <a:p>
            <a:endParaRPr lang="en-US" dirty="0" smtClean="0"/>
          </a:p>
          <a:p>
            <a:r>
              <a:rPr lang="en-US" dirty="0" smtClean="0"/>
              <a:t>For example, imagine an integration point in which the first message communicates that a new entity was added. The reply to the first message contains the ID to be used for the new entity on the external system. The second message identifies a change on this new entity. However, the second message is created before the first message has been sent (or before the reply to the first message has been received). The second message must use the ID in the reply to the first message. The only way this ID can be added to the second message is through late binding.</a:t>
            </a:r>
          </a:p>
          <a:p>
            <a:endParaRPr lang="en-US" dirty="0" smtClean="0"/>
          </a:p>
          <a:p>
            <a:r>
              <a:rPr lang="en-US" dirty="0" smtClean="0"/>
              <a:t>Typically, values that are to be late bound are added to the message payload using a placeholder marked by special character delimiters, such as &lt;@@ and @@&gt;. In the message request plugin, these placeholders are replaced with the required data.</a:t>
            </a:r>
          </a:p>
          <a:p>
            <a:r>
              <a:rPr lang="en-US" dirty="0" smtClean="0"/>
              <a:t>Be careful about what data you set via late binding. Typically, the message payload should reflect a consistent snapshot of the system at the time the Event Fired rule executed. Late binding should not be used to capture entity data after message creation.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57290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140070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078612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5.emf"/><Relationship Id="rId5" Type="http://schemas.openxmlformats.org/officeDocument/2006/relationships/image" Target="../media/image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9.emf"/><Relationship Id="rId2" Type="http://schemas.openxmlformats.org/officeDocument/2006/relationships/notesSlide" Target="../notesSlides/notesSlide25.xml"/><Relationship Id="rId1" Type="http://schemas.openxmlformats.org/officeDocument/2006/relationships/slideLayout" Target="../slideLayouts/slideLayout30.xml"/><Relationship Id="rId6" Type="http://schemas.openxmlformats.org/officeDocument/2006/relationships/image" Target="../media/image5.emf"/><Relationship Id="rId5" Type="http://schemas.openxmlformats.org/officeDocument/2006/relationships/image" Target="../media/image3.png"/><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a:t>
            </a:r>
            <a:r>
              <a:rPr lang="en-US" dirty="0" smtClean="0"/>
              <a:t>, </a:t>
            </a:r>
            <a:r>
              <a:rPr lang="en-US" dirty="0" smtClean="0"/>
              <a:t>2014</a:t>
            </a:r>
            <a:endParaRPr lang="en-US" dirty="0"/>
          </a:p>
        </p:txBody>
      </p:sp>
      <p:sp>
        <p:nvSpPr>
          <p:cNvPr id="3" name="Title 2"/>
          <p:cNvSpPr>
            <a:spLocks noGrp="1"/>
          </p:cNvSpPr>
          <p:nvPr>
            <p:ph type="ctrTitle"/>
          </p:nvPr>
        </p:nvSpPr>
        <p:spPr/>
        <p:txBody>
          <a:bodyPr/>
          <a:lstStyle/>
          <a:p>
            <a:r>
              <a:rPr lang="en-US" dirty="0"/>
              <a:t>Message Payloads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67754"/>
            <a:ext cx="7848600" cy="20182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Steps to create a Gosu template</a:t>
            </a:r>
            <a:endParaRPr lang="en-US" dirty="0"/>
          </a:p>
        </p:txBody>
      </p:sp>
      <p:sp>
        <p:nvSpPr>
          <p:cNvPr id="3" name="Content Placeholder 2"/>
          <p:cNvSpPr>
            <a:spLocks noGrp="1"/>
          </p:cNvSpPr>
          <p:nvPr>
            <p:ph sz="half" idx="1"/>
          </p:nvPr>
        </p:nvSpPr>
        <p:spPr/>
        <p:txBody>
          <a:bodyPr/>
          <a:lstStyle/>
          <a:p>
            <a:r>
              <a:rPr lang="en-US" dirty="0"/>
              <a:t>To create a Gosu template:</a:t>
            </a:r>
          </a:p>
          <a:p>
            <a:pPr lvl="1"/>
            <a:r>
              <a:rPr lang="en-US" dirty="0"/>
              <a:t>Right-click the parent </a:t>
            </a:r>
            <a:r>
              <a:rPr lang="en-US" dirty="0" smtClean="0"/>
              <a:t>package</a:t>
            </a:r>
            <a:endParaRPr lang="en-US" dirty="0"/>
          </a:p>
          <a:p>
            <a:pPr lvl="1"/>
            <a:r>
              <a:rPr lang="en-US" dirty="0"/>
              <a:t>Select </a:t>
            </a:r>
            <a:r>
              <a:rPr lang="en-US" dirty="0" smtClean="0"/>
              <a:t>New </a:t>
            </a:r>
            <a:r>
              <a:rPr lang="en-US" dirty="0" smtClean="0">
                <a:sym typeface="Wingdings" pitchFamily="2" charset="2"/>
              </a:rPr>
              <a:t> Gosu </a:t>
            </a:r>
            <a:r>
              <a:rPr lang="en-US" dirty="0" smtClean="0"/>
              <a:t>Template</a:t>
            </a:r>
            <a:endParaRPr lang="en-US" dirty="0"/>
          </a:p>
          <a:p>
            <a:pPr lvl="1"/>
            <a:r>
              <a:rPr lang="en-US" dirty="0"/>
              <a:t>Provide a name for the </a:t>
            </a:r>
            <a:r>
              <a:rPr lang="en-US" dirty="0" smtClean="0"/>
              <a:t>template</a:t>
            </a:r>
            <a:endParaRPr lang="en-US" dirty="0"/>
          </a:p>
          <a:p>
            <a:r>
              <a:rPr lang="en-US" dirty="0" smtClean="0"/>
              <a:t>All </a:t>
            </a:r>
            <a:r>
              <a:rPr lang="en-US" dirty="0"/>
              <a:t>Gosu template files have a .gst </a:t>
            </a:r>
            <a:r>
              <a:rPr lang="en-US" dirty="0" smtClean="0"/>
              <a:t>extension</a:t>
            </a:r>
            <a:endParaRPr lang="en-US" dirty="0"/>
          </a:p>
          <a:p>
            <a:endParaRPr lang="en-US" dirty="0"/>
          </a:p>
        </p:txBody>
      </p:sp>
      <p:pic>
        <p:nvPicPr>
          <p:cNvPr id="2051" name="pic Men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903646"/>
            <a:ext cx="2085975" cy="222055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 DLG" descr="C:\Users\sluersen\AppData\Local\Temp\SNAGHTML184ecb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666420"/>
            <a:ext cx="2333625" cy="17531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p:nvPr/>
        </p:nvCxnSpPr>
        <p:spPr bwMode="auto">
          <a:xfrm>
            <a:off x="7402513" y="1741846"/>
            <a:ext cx="492127" cy="947123"/>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 name="Elbow Connector 12"/>
          <p:cNvCxnSpPr/>
          <p:nvPr/>
        </p:nvCxnSpPr>
        <p:spPr bwMode="auto">
          <a:xfrm rot="5400000">
            <a:off x="6603206" y="4241006"/>
            <a:ext cx="838200" cy="890588"/>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257793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8382001" cy="21553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Template syntax: parameters</a:t>
            </a:r>
            <a:endParaRPr lang="en-US" dirty="0"/>
          </a:p>
        </p:txBody>
      </p:sp>
      <p:sp>
        <p:nvSpPr>
          <p:cNvPr id="3" name="Content Placeholder 2"/>
          <p:cNvSpPr>
            <a:spLocks noGrp="1"/>
          </p:cNvSpPr>
          <p:nvPr>
            <p:ph idx="1"/>
          </p:nvPr>
        </p:nvSpPr>
        <p:spPr>
          <a:xfrm>
            <a:off x="519113" y="3733800"/>
            <a:ext cx="8318500" cy="2667000"/>
          </a:xfrm>
        </p:spPr>
        <p:txBody>
          <a:bodyPr/>
          <a:lstStyle/>
          <a:p>
            <a:r>
              <a:rPr lang="en-US" dirty="0"/>
              <a:t>Input parameter declaration syntax:</a:t>
            </a:r>
          </a:p>
          <a:p>
            <a:pPr lvl="1"/>
            <a:r>
              <a:rPr lang="en-US" b="1" dirty="0" smtClean="0">
                <a:latin typeface="Courier New" pitchFamily="49" charset="0"/>
                <a:cs typeface="Courier New" pitchFamily="49" charset="0"/>
              </a:rPr>
              <a:t>&lt;%@ params ( param1 : type, param2 : type, …) %&gt;</a:t>
            </a:r>
          </a:p>
          <a:p>
            <a:pPr lvl="1"/>
            <a:endParaRPr lang="en-US" b="1" dirty="0" smtClean="0">
              <a:latin typeface="Courier New" pitchFamily="49" charset="0"/>
              <a:cs typeface="Courier New" pitchFamily="49" charset="0"/>
            </a:endParaRPr>
          </a:p>
          <a:p>
            <a:r>
              <a:rPr lang="en-US" dirty="0" smtClean="0"/>
              <a:t>Note</a:t>
            </a:r>
          </a:p>
          <a:p>
            <a:pPr lvl="1"/>
            <a:r>
              <a:rPr lang="en-US" dirty="0" smtClean="0"/>
              <a:t>White </a:t>
            </a:r>
            <a:r>
              <a:rPr lang="en-US" dirty="0"/>
              <a:t>space and line breaks are rendered in the </a:t>
            </a:r>
            <a:r>
              <a:rPr lang="en-US" dirty="0" smtClean="0"/>
              <a:t>Gosu Templates</a:t>
            </a:r>
            <a:endParaRPr lang="en-US" dirty="0"/>
          </a:p>
        </p:txBody>
      </p:sp>
      <p:sp>
        <p:nvSpPr>
          <p:cNvPr id="6" name="Rounded Rectangle 5"/>
          <p:cNvSpPr/>
          <p:nvPr/>
        </p:nvSpPr>
        <p:spPr bwMode="auto">
          <a:xfrm>
            <a:off x="1143000" y="1276159"/>
            <a:ext cx="7162800" cy="441517"/>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4148810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8382001" cy="21553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Template syntax: expressions</a:t>
            </a:r>
            <a:endParaRPr lang="en-US" dirty="0"/>
          </a:p>
        </p:txBody>
      </p:sp>
      <p:sp>
        <p:nvSpPr>
          <p:cNvPr id="3" name="Content Placeholder 2"/>
          <p:cNvSpPr>
            <a:spLocks noGrp="1"/>
          </p:cNvSpPr>
          <p:nvPr>
            <p:ph idx="1"/>
          </p:nvPr>
        </p:nvSpPr>
        <p:spPr/>
        <p:txBody>
          <a:bodyPr/>
          <a:lstStyle/>
          <a:p>
            <a:r>
              <a:rPr lang="en-US" dirty="0" smtClean="0"/>
              <a:t>Template expression syntax</a:t>
            </a:r>
          </a:p>
          <a:p>
            <a:pPr lvl="1"/>
            <a:r>
              <a:rPr lang="en-US" b="1" dirty="0" smtClean="0">
                <a:latin typeface="Courier New" pitchFamily="49" charset="0"/>
                <a:cs typeface="Courier New" pitchFamily="49" charset="0"/>
              </a:rPr>
              <a:t>${param1</a:t>
            </a:r>
            <a:r>
              <a:rPr lang="en-US" b="1" dirty="0">
                <a:latin typeface="Courier New" pitchFamily="49" charset="0"/>
                <a:cs typeface="Courier New" pitchFamily="49" charset="0"/>
              </a:rPr>
              <a:t>}</a:t>
            </a:r>
            <a:r>
              <a:rPr lang="en-US" dirty="0"/>
              <a:t> </a:t>
            </a:r>
            <a:r>
              <a:rPr lang="en-US" dirty="0" smtClean="0"/>
              <a:t> or  </a:t>
            </a:r>
            <a:r>
              <a:rPr lang="en-US" b="1" dirty="0" smtClean="0">
                <a:latin typeface="Courier New" pitchFamily="49" charset="0"/>
                <a:cs typeface="Courier New" pitchFamily="49" charset="0"/>
              </a:rPr>
              <a:t>&lt;%= param1 </a:t>
            </a:r>
            <a:r>
              <a:rPr lang="en-US" b="1" dirty="0">
                <a:latin typeface="Courier New" pitchFamily="49" charset="0"/>
                <a:cs typeface="Courier New" pitchFamily="49" charset="0"/>
              </a:rPr>
              <a:t>%&gt;</a:t>
            </a:r>
          </a:p>
          <a:p>
            <a:r>
              <a:rPr lang="en-US" dirty="0"/>
              <a:t>Static text is outside of a template expression, template parameter, or template scriptlet</a:t>
            </a:r>
          </a:p>
          <a:p>
            <a:pPr lvl="1"/>
            <a:r>
              <a:rPr lang="en-US" dirty="0"/>
              <a:t>Line </a:t>
            </a:r>
            <a:r>
              <a:rPr lang="en-US" dirty="0" smtClean="0"/>
              <a:t>2 </a:t>
            </a:r>
            <a:r>
              <a:rPr lang="en-US" dirty="0" smtClean="0">
                <a:sym typeface="Wingdings" pitchFamily="2" charset="2"/>
              </a:rPr>
              <a:t> </a:t>
            </a:r>
            <a:r>
              <a:rPr lang="en-US" dirty="0" smtClean="0"/>
              <a:t>contact</a:t>
            </a:r>
            <a:r>
              <a:rPr lang="en-US" dirty="0"/>
              <a:t>, is treated as static text</a:t>
            </a:r>
          </a:p>
          <a:p>
            <a:pPr lvl="1"/>
            <a:endParaRPr lang="en-US" b="1" dirty="0">
              <a:latin typeface="Courier New" pitchFamily="49" charset="0"/>
              <a:cs typeface="Courier New" pitchFamily="49" charset="0"/>
            </a:endParaRPr>
          </a:p>
        </p:txBody>
      </p:sp>
      <p:sp>
        <p:nvSpPr>
          <p:cNvPr id="6" name="Rounded Rectangle 5"/>
          <p:cNvSpPr/>
          <p:nvPr/>
        </p:nvSpPr>
        <p:spPr bwMode="auto">
          <a:xfrm>
            <a:off x="1066800" y="1447800"/>
            <a:ext cx="2336800" cy="30480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Text Box 6"/>
          <p:cNvSpPr txBox="1">
            <a:spLocks noChangeArrowheads="1"/>
          </p:cNvSpPr>
          <p:nvPr/>
        </p:nvSpPr>
        <p:spPr bwMode="auto">
          <a:xfrm>
            <a:off x="7010400" y="1438087"/>
            <a:ext cx="1856343" cy="1169551"/>
          </a:xfrm>
          <a:prstGeom prst="rect">
            <a:avLst/>
          </a:prstGeom>
          <a:solidFill>
            <a:srgbClr val="EAEAEA">
              <a:alpha val="50196"/>
            </a:srgbClr>
          </a:solidFill>
          <a:ln>
            <a:noFill/>
          </a:ln>
          <a:extLst/>
        </p:spPr>
        <p:txBody>
          <a:bodyPr wrap="square" lIns="91440" tIns="91440" rIns="91440" bIns="9144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t>if contactID is "ab:68",</a:t>
            </a:r>
            <a:br>
              <a:rPr lang="en-US" sz="1600" dirty="0"/>
            </a:br>
            <a:r>
              <a:rPr lang="en-US" sz="1600" dirty="0"/>
              <a:t>this renders as: </a:t>
            </a:r>
            <a:r>
              <a:rPr lang="en-US" sz="1600" dirty="0">
                <a:solidFill>
                  <a:srgbClr val="0033CC"/>
                </a:solidFill>
              </a:rPr>
              <a:t>contact,ab:68</a:t>
            </a:r>
          </a:p>
        </p:txBody>
      </p:sp>
      <p:cxnSp>
        <p:nvCxnSpPr>
          <p:cNvPr id="11" name="Elbow Connector 10"/>
          <p:cNvCxnSpPr>
            <a:stCxn id="6" idx="3"/>
            <a:endCxn id="7" idx="1"/>
          </p:cNvCxnSpPr>
          <p:nvPr/>
        </p:nvCxnSpPr>
        <p:spPr bwMode="auto">
          <a:xfrm>
            <a:off x="3403600" y="1600200"/>
            <a:ext cx="3606800" cy="422663"/>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411093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luersen\AppData\Local\Temp\SNAGHTML1b3ea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8382001" cy="215537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Template syntax: scriptlet</a:t>
            </a:r>
            <a:endParaRPr lang="en-US" dirty="0"/>
          </a:p>
        </p:txBody>
      </p:sp>
      <p:sp>
        <p:nvSpPr>
          <p:cNvPr id="3" name="Content Placeholder 2"/>
          <p:cNvSpPr>
            <a:spLocks noGrp="1"/>
          </p:cNvSpPr>
          <p:nvPr>
            <p:ph idx="1"/>
          </p:nvPr>
        </p:nvSpPr>
        <p:spPr/>
        <p:txBody>
          <a:bodyPr/>
          <a:lstStyle/>
          <a:p>
            <a:r>
              <a:rPr lang="en-US" dirty="0" smtClean="0"/>
              <a:t>Evaluate scriptlet </a:t>
            </a:r>
            <a:r>
              <a:rPr lang="en-US" dirty="0"/>
              <a:t>syntax</a:t>
            </a:r>
          </a:p>
          <a:p>
            <a:pPr lvl="1"/>
            <a:r>
              <a:rPr lang="en-US" b="1" dirty="0" smtClean="0">
                <a:latin typeface="Courier New" pitchFamily="49" charset="0"/>
                <a:cs typeface="Courier New" pitchFamily="49" charset="0"/>
              </a:rPr>
              <a:t>&lt;% if (something=true) </a:t>
            </a:r>
            <a:r>
              <a:rPr lang="en-US" b="1" dirty="0">
                <a:latin typeface="Courier New" pitchFamily="49" charset="0"/>
                <a:cs typeface="Courier New" pitchFamily="49" charset="0"/>
              </a:rPr>
              <a:t>{ %&gt; </a:t>
            </a:r>
            <a:r>
              <a:rPr lang="en-US" b="1" dirty="0" smtClean="0">
                <a:latin typeface="Courier New" pitchFamily="49" charset="0"/>
                <a:cs typeface="Courier New" pitchFamily="49" charset="0"/>
              </a:rPr>
              <a:t>… &lt;% } %&gt;  </a:t>
            </a:r>
          </a:p>
          <a:p>
            <a:r>
              <a:rPr lang="en-US" dirty="0" smtClean="0"/>
              <a:t>Text </a:t>
            </a:r>
            <a:r>
              <a:rPr lang="en-US" dirty="0"/>
              <a:t>within </a:t>
            </a:r>
            <a:r>
              <a:rPr lang="en-US" b="1" dirty="0">
                <a:latin typeface="Courier New" pitchFamily="49" charset="0"/>
                <a:cs typeface="Courier New" pitchFamily="49" charset="0"/>
              </a:rPr>
              <a:t>&lt;%</a:t>
            </a:r>
            <a:r>
              <a:rPr lang="en-US" dirty="0"/>
              <a:t> and </a:t>
            </a:r>
            <a:r>
              <a:rPr lang="en-US" b="1" dirty="0">
                <a:latin typeface="Courier New" pitchFamily="49" charset="0"/>
                <a:cs typeface="Courier New" pitchFamily="49" charset="0"/>
              </a:rPr>
              <a:t>%&gt;</a:t>
            </a:r>
            <a:r>
              <a:rPr lang="en-US" dirty="0"/>
              <a:t> evaluated as Gosu at </a:t>
            </a:r>
            <a:r>
              <a:rPr lang="en-US" dirty="0" smtClean="0"/>
              <a:t>run-time</a:t>
            </a:r>
            <a:endParaRPr lang="en-US" dirty="0"/>
          </a:p>
          <a:p>
            <a:r>
              <a:rPr lang="en-US" dirty="0"/>
              <a:t>Conditional logic, variable assignments, loops, etc.</a:t>
            </a:r>
          </a:p>
          <a:p>
            <a:r>
              <a:rPr lang="en-US" dirty="0"/>
              <a:t>Scope is across scriptlet tags</a:t>
            </a:r>
          </a:p>
          <a:p>
            <a:endParaRPr lang="en-US" dirty="0" smtClean="0"/>
          </a:p>
        </p:txBody>
      </p:sp>
      <p:sp>
        <p:nvSpPr>
          <p:cNvPr id="6" name="Rounded Rectangle 5"/>
          <p:cNvSpPr/>
          <p:nvPr/>
        </p:nvSpPr>
        <p:spPr bwMode="auto">
          <a:xfrm>
            <a:off x="1142998" y="2590800"/>
            <a:ext cx="7696201" cy="47897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6205468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134195" cy="1981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Rendering a Gosu template</a:t>
            </a:r>
            <a:endParaRPr lang="en-US" dirty="0"/>
          </a:p>
        </p:txBody>
      </p:sp>
      <p:sp>
        <p:nvSpPr>
          <p:cNvPr id="3" name="Content Placeholder 2"/>
          <p:cNvSpPr>
            <a:spLocks noGrp="1"/>
          </p:cNvSpPr>
          <p:nvPr>
            <p:ph idx="1"/>
          </p:nvPr>
        </p:nvSpPr>
        <p:spPr/>
        <p:txBody>
          <a:bodyPr/>
          <a:lstStyle/>
          <a:p>
            <a:r>
              <a:rPr lang="en-US" dirty="0" smtClean="0"/>
              <a:t>Syntax</a:t>
            </a:r>
            <a:br>
              <a:rPr lang="en-US" dirty="0" smtClean="0"/>
            </a:br>
            <a:r>
              <a:rPr lang="en-US" dirty="0" smtClean="0"/>
              <a:t>var </a:t>
            </a:r>
            <a:r>
              <a:rPr lang="en-US" b="1" dirty="0" smtClean="0">
                <a:latin typeface="Courier New" pitchFamily="49" charset="0"/>
                <a:cs typeface="Courier New" pitchFamily="49" charset="0"/>
              </a:rPr>
              <a:t>resultString </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template.renderToString(paramList)</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r>
              <a:rPr lang="en-US" dirty="0" smtClean="0"/>
              <a:t>Gosu Template </a:t>
            </a:r>
            <a:r>
              <a:rPr lang="en-US" dirty="0"/>
              <a:t>is </a:t>
            </a:r>
            <a:r>
              <a:rPr lang="en-US" dirty="0" smtClean="0"/>
              <a:t>considered </a:t>
            </a:r>
            <a:r>
              <a:rPr lang="en-US" dirty="0"/>
              <a:t>first-class object</a:t>
            </a:r>
          </a:p>
          <a:p>
            <a:endParaRPr lang="en-US" b="1" dirty="0">
              <a:latin typeface="Courier New" pitchFamily="49" charset="0"/>
              <a:cs typeface="Courier New" pitchFamily="49" charset="0"/>
            </a:endParaRPr>
          </a:p>
        </p:txBody>
      </p:sp>
      <p:sp>
        <p:nvSpPr>
          <p:cNvPr id="5" name="Rounded Rectangle 4"/>
          <p:cNvSpPr/>
          <p:nvPr/>
        </p:nvSpPr>
        <p:spPr bwMode="auto">
          <a:xfrm>
            <a:off x="1257300" y="1704898"/>
            <a:ext cx="7162800" cy="69540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7447590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Gosu template payload example</a:t>
            </a:r>
            <a:endParaRPr lang="en-US" dirty="0"/>
          </a:p>
        </p:txBody>
      </p:sp>
      <p:sp>
        <p:nvSpPr>
          <p:cNvPr id="9" name="txt Console Output"/>
          <p:cNvSpPr txBox="1"/>
          <p:nvPr/>
        </p:nvSpPr>
        <p:spPr>
          <a:xfrm>
            <a:off x="3581400" y="3733800"/>
            <a:ext cx="3629463" cy="2636062"/>
          </a:xfrm>
          <a:prstGeom prst="rect">
            <a:avLst/>
          </a:prstGeom>
          <a:noFill/>
          <a:scene3d>
            <a:camera prst="perspectiveFront"/>
            <a:lightRig rig="threePt" dir="t"/>
          </a:scene3d>
        </p:spPr>
        <p:txBody>
          <a:bodyPr wrap="square" rtlCol="0">
            <a:noAutofit/>
          </a:bodyPr>
          <a:lstStyle/>
          <a:p>
            <a:r>
              <a:rPr lang="en-US" sz="1600" b="1" dirty="0" smtClean="0">
                <a:solidFill>
                  <a:schemeClr val="bg1"/>
                </a:solidFill>
                <a:latin typeface="Courier New" pitchFamily="49" charset="0"/>
                <a:cs typeface="Courier New" pitchFamily="49" charset="0"/>
              </a:rPr>
              <a:t>The </a:t>
            </a:r>
            <a:r>
              <a:rPr lang="en-US" sz="1600" b="1" dirty="0">
                <a:solidFill>
                  <a:schemeClr val="bg1"/>
                </a:solidFill>
                <a:latin typeface="Courier New" pitchFamily="49" charset="0"/>
                <a:cs typeface="Courier New" pitchFamily="49" charset="0"/>
              </a:rPr>
              <a:t>Request Plugin transformed the </a:t>
            </a:r>
            <a:r>
              <a:rPr lang="en-US" sz="1600" b="1" dirty="0" smtClean="0">
                <a:solidFill>
                  <a:schemeClr val="bg1"/>
                </a:solidFill>
                <a:latin typeface="Courier New" pitchFamily="49" charset="0"/>
                <a:cs typeface="Courier New" pitchFamily="49" charset="0"/>
              </a:rPr>
              <a:t>payload</a:t>
            </a:r>
          </a:p>
          <a:p>
            <a:r>
              <a:rPr lang="en-US" sz="1600" b="1" dirty="0" smtClean="0">
                <a:solidFill>
                  <a:schemeClr val="bg1"/>
                </a:solidFill>
                <a:latin typeface="Courier New" pitchFamily="49" charset="0"/>
                <a:cs typeface="Courier New" pitchFamily="49" charset="0"/>
              </a:rPr>
              <a:t>Sending </a:t>
            </a:r>
            <a:r>
              <a:rPr lang="en-US" sz="1600" b="1" dirty="0">
                <a:solidFill>
                  <a:schemeClr val="bg1"/>
                </a:solidFill>
                <a:latin typeface="Courier New" pitchFamily="49" charset="0"/>
                <a:cs typeface="Courier New" pitchFamily="49" charset="0"/>
              </a:rPr>
              <a:t>payload to console for Message ID 630 as: </a:t>
            </a:r>
          </a:p>
          <a:p>
            <a:endParaRPr lang="en-US" sz="1600" b="1" dirty="0">
              <a:solidFill>
                <a:schemeClr val="bg1"/>
              </a:solidFill>
              <a:latin typeface="Courier New" pitchFamily="49" charset="0"/>
              <a:cs typeface="Courier New" pitchFamily="49" charset="0"/>
            </a:endParaRPr>
          </a:p>
          <a:p>
            <a:r>
              <a:rPr lang="en-US" sz="1600" b="1" dirty="0" smtClean="0">
                <a:solidFill>
                  <a:schemeClr val="bg1"/>
                </a:solidFill>
                <a:latin typeface="Courier New" pitchFamily="49" charset="0"/>
                <a:cs typeface="Courier New" pitchFamily="49" charset="0"/>
              </a:rPr>
              <a:t>contact,ab:5</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bankName,Big Bank</a:t>
            </a:r>
          </a:p>
          <a:p>
            <a:r>
              <a:rPr lang="en-US" sz="1600" b="1" dirty="0">
                <a:solidFill>
                  <a:schemeClr val="bg1"/>
                </a:solidFill>
                <a:latin typeface="Courier New" pitchFamily="49" charset="0"/>
                <a:cs typeface="Courier New" pitchFamily="49" charset="0"/>
              </a:rPr>
              <a:t>routingNumber,111-111</a:t>
            </a:r>
          </a:p>
          <a:p>
            <a:r>
              <a:rPr lang="en-US" sz="1600" b="1" dirty="0">
                <a:solidFill>
                  <a:schemeClr val="bg1"/>
                </a:solidFill>
                <a:latin typeface="Courier New" pitchFamily="49" charset="0"/>
                <a:cs typeface="Courier New" pitchFamily="49" charset="0"/>
              </a:rPr>
              <a:t>accountNumber,0123456789</a:t>
            </a:r>
          </a:p>
          <a:p>
            <a:r>
              <a:rPr lang="en-US" sz="1600" b="1" dirty="0" smtClean="0">
                <a:solidFill>
                  <a:schemeClr val="bg1"/>
                </a:solidFill>
                <a:latin typeface="Courier New" pitchFamily="49" charset="0"/>
                <a:cs typeface="Courier New" pitchFamily="49" charset="0"/>
              </a:rPr>
              <a:t>accountType,savings</a:t>
            </a:r>
            <a:endParaRPr lang="en-US" sz="1600" b="1" dirty="0">
              <a:solidFill>
                <a:schemeClr val="bg1"/>
              </a:solidFill>
              <a:latin typeface="Courier New" pitchFamily="49" charset="0"/>
              <a:cs typeface="Courier New" pitchFamily="49" charset="0"/>
            </a:endParaRPr>
          </a:p>
        </p:txBody>
      </p:sp>
      <p:sp>
        <p:nvSpPr>
          <p:cNvPr id="99" name="Rectangle 101"/>
          <p:cNvSpPr>
            <a:spLocks noChangeArrowheads="1"/>
          </p:cNvSpPr>
          <p:nvPr/>
        </p:nvSpPr>
        <p:spPr bwMode="auto">
          <a:xfrm>
            <a:off x="533400" y="3436377"/>
            <a:ext cx="8153400" cy="3040624"/>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107" name="icn Msg Pay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06899"/>
            <a:ext cx="1337130" cy="850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Text Box 4"/>
          <p:cNvSpPr txBox="1">
            <a:spLocks noChangeArrowheads="1"/>
          </p:cNvSpPr>
          <p:nvPr/>
        </p:nvSpPr>
        <p:spPr bwMode="auto">
          <a:xfrm>
            <a:off x="2330847" y="5298757"/>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cxnSp>
        <p:nvCxnSpPr>
          <p:cNvPr id="111" name="Elbow Connector 110"/>
          <p:cNvCxnSpPr/>
          <p:nvPr/>
        </p:nvCxnSpPr>
        <p:spPr bwMode="auto">
          <a:xfrm>
            <a:off x="1605555" y="4064432"/>
            <a:ext cx="1311669" cy="262731"/>
          </a:xfrm>
          <a:prstGeom prst="bentConnector2">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127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160" y="927100"/>
            <a:ext cx="7561203" cy="16081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9" name="Rounded Rectangle 118"/>
          <p:cNvSpPr/>
          <p:nvPr/>
        </p:nvSpPr>
        <p:spPr bwMode="auto">
          <a:xfrm>
            <a:off x="1136360" y="2217499"/>
            <a:ext cx="7203747" cy="32755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5" name="Rounded Rectangle 124"/>
          <p:cNvSpPr/>
          <p:nvPr/>
        </p:nvSpPr>
        <p:spPr bwMode="auto">
          <a:xfrm>
            <a:off x="762002" y="914400"/>
            <a:ext cx="767355" cy="351178"/>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1277" name="Elbow Connector 11276"/>
          <p:cNvCxnSpPr>
            <a:stCxn id="125" idx="1"/>
          </p:cNvCxnSpPr>
          <p:nvPr/>
        </p:nvCxnSpPr>
        <p:spPr bwMode="auto">
          <a:xfrm rot="10800000" flipH="1" flipV="1">
            <a:off x="762001" y="1089988"/>
            <a:ext cx="200961" cy="2221713"/>
          </a:xfrm>
          <a:prstGeom prst="bentConnector3">
            <a:avLst>
              <a:gd name="adj1" fmla="val -11375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Text Box 4"/>
          <p:cNvSpPr txBox="1">
            <a:spLocks noChangeArrowheads="1"/>
          </p:cNvSpPr>
          <p:nvPr/>
        </p:nvSpPr>
        <p:spPr bwMode="auto">
          <a:xfrm>
            <a:off x="799375" y="5037493"/>
            <a:ext cx="9498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Gosu Template</a:t>
            </a:r>
          </a:p>
        </p:txBody>
      </p:sp>
      <p:sp>
        <p:nvSpPr>
          <p:cNvPr id="35" name="Text Box 4"/>
          <p:cNvSpPr txBox="1">
            <a:spLocks noChangeArrowheads="1"/>
          </p:cNvSpPr>
          <p:nvPr/>
        </p:nvSpPr>
        <p:spPr bwMode="auto">
          <a:xfrm>
            <a:off x="2214638" y="2911419"/>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pic>
        <p:nvPicPr>
          <p:cNvPr id="36" name="icn Rule S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2671336"/>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Line 2"/>
          <p:cNvSpPr>
            <a:spLocks noChangeShapeType="1"/>
          </p:cNvSpPr>
          <p:nvPr/>
        </p:nvSpPr>
        <p:spPr bwMode="auto">
          <a:xfrm>
            <a:off x="6781800" y="5986749"/>
            <a:ext cx="205998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8" name="Text Box 84"/>
          <p:cNvSpPr txBox="1">
            <a:spLocks noChangeArrowheads="1"/>
          </p:cNvSpPr>
          <p:nvPr/>
        </p:nvSpPr>
        <p:spPr bwMode="auto">
          <a:xfrm>
            <a:off x="7308736" y="6199474"/>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pic>
        <p:nvPicPr>
          <p:cNvPr id="39"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5239" y="5704849"/>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icn Gosu Templat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481" y="3756648"/>
            <a:ext cx="1018177" cy="12083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480650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t>Message payloads</a:t>
            </a:r>
          </a:p>
          <a:p>
            <a:r>
              <a:rPr lang="fr-FR" dirty="0"/>
              <a:t>Gosu templates</a:t>
            </a:r>
          </a:p>
          <a:p>
            <a:r>
              <a:rPr lang="fr-FR" dirty="0">
                <a:solidFill>
                  <a:schemeClr val="bg1"/>
                </a:solidFill>
              </a:rPr>
              <a:t>XML models</a:t>
            </a:r>
          </a:p>
          <a:p>
            <a:endParaRPr lang="en-US" dirty="0"/>
          </a:p>
        </p:txBody>
      </p:sp>
    </p:spTree>
    <p:extLst>
      <p:ext uri="{BB962C8B-B14F-4D97-AF65-F5344CB8AC3E}">
        <p14:creationId xmlns:p14="http://schemas.microsoft.com/office/powerpoint/2010/main" val="342427159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XML model</a:t>
            </a:r>
            <a:endParaRPr lang="en-US" dirty="0"/>
          </a:p>
        </p:txBody>
      </p:sp>
      <p:sp>
        <p:nvSpPr>
          <p:cNvPr id="4" name="Content Placeholder 3"/>
          <p:cNvSpPr>
            <a:spLocks noGrp="1"/>
          </p:cNvSpPr>
          <p:nvPr>
            <p:ph idx="1"/>
          </p:nvPr>
        </p:nvSpPr>
        <p:spPr/>
        <p:txBody>
          <a:bodyPr/>
          <a:lstStyle/>
          <a:p>
            <a:r>
              <a:rPr lang="en-US" dirty="0"/>
              <a:t>An </a:t>
            </a:r>
            <a:r>
              <a:rPr lang="en-US" b="1" dirty="0"/>
              <a:t>XML model </a:t>
            </a:r>
            <a:r>
              <a:rPr lang="en-US" dirty="0"/>
              <a:t>is a file that generates dynamic XML based on an input object</a:t>
            </a:r>
          </a:p>
          <a:p>
            <a:r>
              <a:rPr lang="en-US" dirty="0" smtClean="0"/>
              <a:t>Accepts </a:t>
            </a:r>
            <a:r>
              <a:rPr lang="en-US" dirty="0"/>
              <a:t>a single input </a:t>
            </a:r>
            <a:r>
              <a:rPr lang="en-US" dirty="0" smtClean="0"/>
              <a:t>object and can specify</a:t>
            </a:r>
          </a:p>
          <a:p>
            <a:pPr lvl="1"/>
            <a:r>
              <a:rPr lang="en-US" dirty="0" smtClean="0"/>
              <a:t> </a:t>
            </a:r>
            <a:r>
              <a:rPr lang="en-US" dirty="0"/>
              <a:t>XML-formatted values from that object</a:t>
            </a:r>
          </a:p>
          <a:p>
            <a:pPr lvl="1"/>
            <a:r>
              <a:rPr lang="en-US" dirty="0" smtClean="0"/>
              <a:t>XML-formatted </a:t>
            </a:r>
            <a:r>
              <a:rPr lang="en-US" dirty="0"/>
              <a:t>values from related objects</a:t>
            </a:r>
          </a:p>
          <a:p>
            <a:endParaRPr lang="en-US" dirty="0"/>
          </a:p>
        </p:txBody>
      </p:sp>
      <p:sp>
        <p:nvSpPr>
          <p:cNvPr id="7" name="Text Box 18"/>
          <p:cNvSpPr txBox="1">
            <a:spLocks noChangeArrowheads="1"/>
          </p:cNvSpPr>
          <p:nvPr/>
        </p:nvSpPr>
        <p:spPr bwMode="auto">
          <a:xfrm>
            <a:off x="5953125" y="990600"/>
            <a:ext cx="31146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sz="2000" dirty="0">
                <a:solidFill>
                  <a:schemeClr val="accent1"/>
                </a:solidFill>
                <a:latin typeface="Courier New" pitchFamily="49" charset="0"/>
                <a:cs typeface="Courier New" pitchFamily="49" charset="0"/>
              </a:rPr>
              <a:t>&lt;ABContact&gt;</a:t>
            </a:r>
            <a:br>
              <a:rPr lang="en-US" sz="2000" dirty="0">
                <a:solidFill>
                  <a:schemeClr val="accent1"/>
                </a:solidFill>
                <a:latin typeface="Courier New" pitchFamily="49" charset="0"/>
                <a:cs typeface="Courier New" pitchFamily="49" charset="0"/>
              </a:rPr>
            </a:br>
            <a:r>
              <a:rPr lang="en-US" sz="2000" dirty="0">
                <a:solidFill>
                  <a:schemeClr val="accent1"/>
                </a:solidFill>
                <a:latin typeface="Courier New" pitchFamily="49" charset="0"/>
                <a:cs typeface="Courier New" pitchFamily="49" charset="0"/>
              </a:rPr>
              <a:t>    &lt;PublicID&gt;</a:t>
            </a:r>
            <a:r>
              <a:rPr lang="en-US" sz="2000" dirty="0">
                <a:solidFill>
                  <a:srgbClr val="008000"/>
                </a:solidFill>
                <a:latin typeface="Courier New" pitchFamily="49" charset="0"/>
                <a:cs typeface="Courier New" pitchFamily="49" charset="0"/>
              </a:rPr>
              <a:t>ab:68</a:t>
            </a:r>
            <a:r>
              <a:rPr lang="en-US" sz="2000" dirty="0">
                <a:solidFill>
                  <a:schemeClr val="accent1"/>
                </a:solidFill>
                <a:latin typeface="Courier New" pitchFamily="49" charset="0"/>
                <a:cs typeface="Courier New" pitchFamily="49" charset="0"/>
              </a:rPr>
              <a:t/>
            </a:r>
            <a:br>
              <a:rPr lang="en-US" sz="2000" dirty="0">
                <a:solidFill>
                  <a:schemeClr val="accent1"/>
                </a:solidFill>
                <a:latin typeface="Courier New" pitchFamily="49" charset="0"/>
                <a:cs typeface="Courier New" pitchFamily="49" charset="0"/>
              </a:rPr>
            </a:br>
            <a:r>
              <a:rPr lang="en-US" sz="2000" dirty="0">
                <a:solidFill>
                  <a:schemeClr val="accent1"/>
                </a:solidFill>
                <a:latin typeface="Courier New" pitchFamily="49" charset="0"/>
                <a:cs typeface="Courier New" pitchFamily="49" charset="0"/>
              </a:rPr>
              <a:t>    &lt;/PublicID&gt;</a:t>
            </a:r>
            <a:br>
              <a:rPr lang="en-US" sz="2000" dirty="0">
                <a:solidFill>
                  <a:schemeClr val="accent1"/>
                </a:solidFill>
                <a:latin typeface="Courier New" pitchFamily="49" charset="0"/>
                <a:cs typeface="Courier New" pitchFamily="49" charset="0"/>
              </a:rPr>
            </a:br>
            <a:r>
              <a:rPr lang="en-US" sz="2000" dirty="0">
                <a:solidFill>
                  <a:schemeClr val="accent1"/>
                </a:solidFill>
                <a:latin typeface="Courier New" pitchFamily="49" charset="0"/>
                <a:cs typeface="Courier New" pitchFamily="49" charset="0"/>
              </a:rPr>
              <a:t>&lt;/ABContact&gt;</a:t>
            </a:r>
          </a:p>
        </p:txBody>
      </p:sp>
      <p:sp>
        <p:nvSpPr>
          <p:cNvPr id="8" name="Rectangle 19"/>
          <p:cNvSpPr>
            <a:spLocks noChangeArrowheads="1"/>
          </p:cNvSpPr>
          <p:nvPr/>
        </p:nvSpPr>
        <p:spPr bwMode="auto">
          <a:xfrm>
            <a:off x="5865813" y="914400"/>
            <a:ext cx="3049587" cy="1347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27" name="Line 4"/>
          <p:cNvSpPr>
            <a:spLocks noChangeShapeType="1"/>
          </p:cNvSpPr>
          <p:nvPr/>
        </p:nvSpPr>
        <p:spPr bwMode="auto">
          <a:xfrm>
            <a:off x="2080232" y="1722120"/>
            <a:ext cx="3785581"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5" name="Text Box 40"/>
          <p:cNvSpPr txBox="1">
            <a:spLocks noChangeArrowheads="1"/>
          </p:cNvSpPr>
          <p:nvPr/>
        </p:nvSpPr>
        <p:spPr bwMode="auto">
          <a:xfrm>
            <a:off x="914400" y="2377558"/>
            <a:ext cx="12643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ABContact</a:t>
            </a:r>
            <a:r>
              <a:rPr lang="en-US" dirty="0">
                <a:solidFill>
                  <a:schemeClr val="bg1"/>
                </a:solidFill>
              </a:rPr>
              <a:t/>
            </a:r>
            <a:br>
              <a:rPr lang="en-US" dirty="0">
                <a:solidFill>
                  <a:schemeClr val="bg1"/>
                </a:solidFill>
              </a:rPr>
            </a:br>
            <a:r>
              <a:rPr lang="en-US" dirty="0">
                <a:solidFill>
                  <a:schemeClr val="bg1"/>
                </a:solidFill>
              </a:rPr>
              <a:t>68</a:t>
            </a:r>
          </a:p>
        </p:txBody>
      </p:sp>
      <p:grpSp>
        <p:nvGrpSpPr>
          <p:cNvPr id="28" name="icn Entity EventAware"/>
          <p:cNvGrpSpPr/>
          <p:nvPr/>
        </p:nvGrpSpPr>
        <p:grpSpPr>
          <a:xfrm>
            <a:off x="914400" y="886503"/>
            <a:ext cx="1264309" cy="1481412"/>
            <a:chOff x="2448995" y="2044222"/>
            <a:chExt cx="1532365" cy="1795498"/>
          </a:xfrm>
        </p:grpSpPr>
        <p:pic>
          <p:nvPicPr>
            <p:cNvPr id="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Group 29"/>
            <p:cNvGrpSpPr/>
            <p:nvPr/>
          </p:nvGrpSpPr>
          <p:grpSpPr>
            <a:xfrm>
              <a:off x="3298002" y="2109793"/>
              <a:ext cx="569146" cy="552157"/>
              <a:chOff x="8351520" y="2281418"/>
              <a:chExt cx="1021080" cy="990600"/>
            </a:xfrm>
          </p:grpSpPr>
          <p:sp>
            <p:nvSpPr>
              <p:cNvPr id="31" name="Arc 30"/>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32" name="Arc 31"/>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33" name="Text Box 4"/>
          <p:cNvSpPr txBox="1">
            <a:spLocks noChangeArrowheads="1"/>
          </p:cNvSpPr>
          <p:nvPr/>
        </p:nvSpPr>
        <p:spPr bwMode="auto">
          <a:xfrm>
            <a:off x="3963497" y="2359522"/>
            <a:ext cx="8080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 </a:t>
            </a:r>
            <a:br>
              <a:rPr lang="en-US" sz="1600" dirty="0" smtClean="0">
                <a:solidFill>
                  <a:schemeClr val="bg1"/>
                </a:solidFill>
              </a:rPr>
            </a:br>
            <a:r>
              <a:rPr lang="en-US" sz="1600" dirty="0" smtClean="0">
                <a:solidFill>
                  <a:schemeClr val="bg1"/>
                </a:solidFill>
              </a:rPr>
              <a:t>model</a:t>
            </a:r>
            <a:endParaRPr lang="en-US" sz="1600" dirty="0">
              <a:solidFill>
                <a:schemeClr val="bg1"/>
              </a:solidFill>
            </a:endParaRPr>
          </a:p>
        </p:txBody>
      </p:sp>
      <p:pic>
        <p:nvPicPr>
          <p:cNvPr id="16" name="icn XML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97" y="931079"/>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31071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model base types</a:t>
            </a:r>
            <a:endParaRPr lang="en-US" dirty="0"/>
          </a:p>
        </p:txBody>
      </p:sp>
      <p:sp>
        <p:nvSpPr>
          <p:cNvPr id="24" name="Content Placeholder 23"/>
          <p:cNvSpPr>
            <a:spLocks noGrp="1"/>
          </p:cNvSpPr>
          <p:nvPr>
            <p:ph idx="1"/>
          </p:nvPr>
        </p:nvSpPr>
        <p:spPr/>
        <p:txBody>
          <a:bodyPr/>
          <a:lstStyle/>
          <a:p>
            <a:r>
              <a:rPr lang="en-US" dirty="0"/>
              <a:t>Each model has a base type, which determines:</a:t>
            </a:r>
          </a:p>
          <a:p>
            <a:pPr lvl="1"/>
            <a:r>
              <a:rPr lang="en-US" dirty="0"/>
              <a:t>The type of object you must pass to the model</a:t>
            </a:r>
          </a:p>
          <a:p>
            <a:pPr lvl="1"/>
            <a:r>
              <a:rPr lang="en-US" dirty="0"/>
              <a:t>The data you can include in the model</a:t>
            </a:r>
          </a:p>
          <a:p>
            <a:endParaRPr lang="en-US" dirty="0"/>
          </a:p>
        </p:txBody>
      </p:sp>
      <p:graphicFrame>
        <p:nvGraphicFramePr>
          <p:cNvPr id="10" name="Diagram 9"/>
          <p:cNvGraphicFramePr/>
          <p:nvPr>
            <p:extLst>
              <p:ext uri="{D42A27DB-BD31-4B8C-83A1-F6EECF244321}">
                <p14:modId xmlns:p14="http://schemas.microsoft.com/office/powerpoint/2010/main" val="710928038"/>
              </p:ext>
            </p:extLst>
          </p:nvPr>
        </p:nvGraphicFramePr>
        <p:xfrm>
          <a:off x="457200" y="2209800"/>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365914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model </a:t>
            </a:r>
            <a:r>
              <a:rPr lang="en-US" dirty="0" smtClean="0"/>
              <a:t>fields</a:t>
            </a:r>
            <a:endParaRPr lang="en-US" dirty="0"/>
          </a:p>
        </p:txBody>
      </p:sp>
      <p:sp>
        <p:nvSpPr>
          <p:cNvPr id="3" name="Content Placeholder 2"/>
          <p:cNvSpPr>
            <a:spLocks noGrp="1"/>
          </p:cNvSpPr>
          <p:nvPr>
            <p:ph idx="1"/>
          </p:nvPr>
        </p:nvSpPr>
        <p:spPr/>
        <p:txBody>
          <a:bodyPr/>
          <a:lstStyle/>
          <a:p>
            <a:r>
              <a:rPr lang="en-US" dirty="0" smtClean="0"/>
              <a:t>A </a:t>
            </a:r>
            <a:r>
              <a:rPr lang="en-US" dirty="0"/>
              <a:t>key </a:t>
            </a:r>
            <a:r>
              <a:rPr lang="en-US" dirty="0" smtClean="0"/>
              <a:t>property</a:t>
            </a:r>
            <a:endParaRPr lang="en-US" dirty="0"/>
          </a:p>
          <a:p>
            <a:pPr lvl="1"/>
            <a:r>
              <a:rPr lang="en-US" dirty="0" smtClean="0"/>
              <a:t>Defines a unique </a:t>
            </a:r>
            <a:r>
              <a:rPr lang="en-US" dirty="0"/>
              <a:t>identifier for </a:t>
            </a:r>
            <a:r>
              <a:rPr lang="en-US" dirty="0" smtClean="0"/>
              <a:t>an entity </a:t>
            </a:r>
            <a:r>
              <a:rPr lang="en-US" dirty="0"/>
              <a:t>represented in the XML </a:t>
            </a:r>
          </a:p>
          <a:p>
            <a:pPr lvl="1"/>
            <a:r>
              <a:rPr lang="en-US" dirty="0" smtClean="0"/>
              <a:t>If </a:t>
            </a:r>
            <a:r>
              <a:rPr lang="en-US" dirty="0"/>
              <a:t>keyed object is </a:t>
            </a:r>
            <a:r>
              <a:rPr lang="en-US" dirty="0" smtClean="0"/>
              <a:t>exported, so is key</a:t>
            </a:r>
            <a:endParaRPr lang="en-US" dirty="0"/>
          </a:p>
          <a:p>
            <a:pPr lvl="1"/>
            <a:r>
              <a:rPr lang="en-US" dirty="0" smtClean="0"/>
              <a:t>Use to maintain parent-child </a:t>
            </a:r>
            <a:r>
              <a:rPr lang="en-US" dirty="0"/>
              <a:t>relationships</a:t>
            </a:r>
          </a:p>
          <a:p>
            <a:r>
              <a:rPr lang="en-US" dirty="0"/>
              <a:t>A normal property</a:t>
            </a:r>
          </a:p>
          <a:p>
            <a:pPr lvl="1"/>
            <a:r>
              <a:rPr lang="en-US" dirty="0"/>
              <a:t>By default exported when containing instance is exported – this behavior can be changed</a:t>
            </a:r>
          </a:p>
          <a:p>
            <a:pPr lvl="1"/>
            <a:r>
              <a:rPr lang="en-US" dirty="0"/>
              <a:t>NULL values not exported by default</a:t>
            </a:r>
          </a:p>
          <a:p>
            <a:r>
              <a:rPr lang="en-US" dirty="0"/>
              <a:t>Entity fields can be omitted from model</a:t>
            </a:r>
          </a:p>
          <a:p>
            <a:pPr lvl="1"/>
            <a:r>
              <a:rPr lang="en-US" dirty="0"/>
              <a:t>Not defined in XSD nor exported to XML</a:t>
            </a:r>
          </a:p>
          <a:p>
            <a:pPr lvl="1"/>
            <a:r>
              <a:rPr lang="en-US" dirty="0"/>
              <a:t>Mapping a sub-object field causes sub-object to appear as nested element in XML</a:t>
            </a:r>
          </a:p>
          <a:p>
            <a:endParaRPr lang="en-US" dirty="0"/>
          </a:p>
        </p:txBody>
      </p:sp>
    </p:spTree>
    <p:extLst>
      <p:ext uri="{BB962C8B-B14F-4D97-AF65-F5344CB8AC3E}">
        <p14:creationId xmlns:p14="http://schemas.microsoft.com/office/powerpoint/2010/main" val="243326564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that message payloads play in messaging</a:t>
            </a:r>
          </a:p>
          <a:p>
            <a:pPr lvl="1"/>
            <a:r>
              <a:rPr lang="en-US" dirty="0"/>
              <a:t>Use Gosu templates to generate message payloads (for any type of text format)</a:t>
            </a:r>
          </a:p>
          <a:p>
            <a:pPr lvl="1"/>
            <a:r>
              <a:rPr lang="en-US" dirty="0"/>
              <a:t>Use XML models to generate message payloads in XML format</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model editor</a:t>
            </a:r>
          </a:p>
        </p:txBody>
      </p:sp>
      <p:sp>
        <p:nvSpPr>
          <p:cNvPr id="4" name="Content Placeholder 3"/>
          <p:cNvSpPr>
            <a:spLocks noGrp="1"/>
          </p:cNvSpPr>
          <p:nvPr>
            <p:ph sz="half" idx="2"/>
          </p:nvPr>
        </p:nvSpPr>
        <p:spPr>
          <a:xfrm>
            <a:off x="6172200" y="914401"/>
            <a:ext cx="2667000" cy="5475289"/>
          </a:xfrm>
        </p:spPr>
        <p:txBody>
          <a:bodyPr/>
          <a:lstStyle/>
          <a:p>
            <a:r>
              <a:rPr lang="en-US" dirty="0" smtClean="0"/>
              <a:t>XML Model editor creates GX Models</a:t>
            </a:r>
          </a:p>
          <a:p>
            <a:pPr lvl="1"/>
            <a:r>
              <a:rPr lang="en-US" dirty="0" smtClean="0"/>
              <a:t>File extension is .gx</a:t>
            </a:r>
          </a:p>
          <a:p>
            <a:r>
              <a:rPr lang="en-US" dirty="0" smtClean="0"/>
              <a:t>Steps to create</a:t>
            </a:r>
          </a:p>
          <a:p>
            <a:pPr marL="857250" lvl="1" indent="-457200">
              <a:buFont typeface="+mj-lt"/>
              <a:buAutoNum type="arabicPeriod"/>
            </a:pPr>
            <a:r>
              <a:rPr lang="en-US" dirty="0"/>
              <a:t>Create </a:t>
            </a:r>
            <a:r>
              <a:rPr lang="en-US" dirty="0" smtClean="0"/>
              <a:t>GX model</a:t>
            </a:r>
            <a:endParaRPr lang="en-US" dirty="0"/>
          </a:p>
          <a:p>
            <a:pPr marL="857250" lvl="1" indent="-457200">
              <a:buFont typeface="+mj-lt"/>
              <a:buAutoNum type="arabicPeriod"/>
            </a:pPr>
            <a:r>
              <a:rPr lang="en-US" dirty="0"/>
              <a:t>Add fields to the model</a:t>
            </a:r>
          </a:p>
          <a:p>
            <a:pPr marL="857250" lvl="1" indent="-457200">
              <a:buFont typeface="+mj-lt"/>
              <a:buAutoNum type="arabicPeriod"/>
            </a:pPr>
            <a:r>
              <a:rPr lang="en-US" dirty="0"/>
              <a:t>Use the model to generate the message </a:t>
            </a:r>
            <a:r>
              <a:rPr lang="en-US" dirty="0" smtClean="0"/>
              <a:t>payload</a:t>
            </a:r>
            <a:endParaRPr lang="en-US" dirty="0"/>
          </a:p>
        </p:txBody>
      </p:sp>
      <p:pic>
        <p:nvPicPr>
          <p:cNvPr id="12292" name="Picture 4"/>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76200" y="939800"/>
            <a:ext cx="6629400" cy="4752584"/>
          </a:xfrm>
          <a:prstGeom prst="rect">
            <a:avLst/>
          </a:prstGeom>
          <a:noFill/>
          <a:ln>
            <a:noFill/>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ed Rectangle 7"/>
          <p:cNvSpPr/>
          <p:nvPr/>
        </p:nvSpPr>
        <p:spPr bwMode="auto">
          <a:xfrm>
            <a:off x="1638300" y="1371600"/>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Fields to add </a:t>
            </a:r>
            <a:br>
              <a:rPr lang="en-US" dirty="0" smtClean="0">
                <a:solidFill>
                  <a:schemeClr val="bg1"/>
                </a:solidFill>
              </a:rPr>
            </a:br>
            <a:r>
              <a:rPr lang="en-US" dirty="0" smtClean="0">
                <a:solidFill>
                  <a:schemeClr val="bg1"/>
                </a:solidFill>
              </a:rPr>
              <a:t>based on entity</a:t>
            </a:r>
            <a:endParaRPr lang="en-US" dirty="0">
              <a:solidFill>
                <a:schemeClr val="bg1"/>
              </a:solidFill>
            </a:endParaRPr>
          </a:p>
        </p:txBody>
      </p:sp>
      <p:sp>
        <p:nvSpPr>
          <p:cNvPr id="9" name="Rounded Rectangle 8"/>
          <p:cNvSpPr/>
          <p:nvPr/>
        </p:nvSpPr>
        <p:spPr bwMode="auto">
          <a:xfrm>
            <a:off x="4191000" y="2524921"/>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Fields</a:t>
            </a:r>
            <a:br>
              <a:rPr lang="en-US" dirty="0" smtClean="0">
                <a:solidFill>
                  <a:schemeClr val="bg1"/>
                </a:solidFill>
              </a:rPr>
            </a:br>
            <a:r>
              <a:rPr lang="en-US" dirty="0" smtClean="0">
                <a:solidFill>
                  <a:schemeClr val="bg1"/>
                </a:solidFill>
              </a:rPr>
              <a:t>added to Model</a:t>
            </a:r>
            <a:endParaRPr lang="en-US" dirty="0">
              <a:solidFill>
                <a:schemeClr val="bg1"/>
              </a:solidFill>
            </a:endParaRPr>
          </a:p>
        </p:txBody>
      </p:sp>
      <p:sp>
        <p:nvSpPr>
          <p:cNvPr id="10" name="Rounded Rectangle 9"/>
          <p:cNvSpPr/>
          <p:nvPr/>
        </p:nvSpPr>
        <p:spPr bwMode="auto">
          <a:xfrm>
            <a:off x="3657598" y="5491962"/>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Sample XML</a:t>
            </a:r>
            <a:br>
              <a:rPr lang="en-US" dirty="0" smtClean="0">
                <a:solidFill>
                  <a:schemeClr val="bg1"/>
                </a:solidFill>
              </a:rPr>
            </a:br>
            <a:r>
              <a:rPr lang="en-US" dirty="0" smtClean="0">
                <a:solidFill>
                  <a:schemeClr val="bg1"/>
                </a:solidFill>
              </a:rPr>
              <a:t>or Schema</a:t>
            </a:r>
            <a:endParaRPr lang="en-US" dirty="0">
              <a:solidFill>
                <a:schemeClr val="bg1"/>
              </a:solidFill>
            </a:endParaRPr>
          </a:p>
        </p:txBody>
      </p:sp>
      <p:sp>
        <p:nvSpPr>
          <p:cNvPr id="11" name="Line 4"/>
          <p:cNvSpPr>
            <a:spLocks noChangeShapeType="1"/>
          </p:cNvSpPr>
          <p:nvPr/>
        </p:nvSpPr>
        <p:spPr bwMode="auto">
          <a:xfrm flipH="1">
            <a:off x="2057400" y="2001842"/>
            <a:ext cx="457199" cy="523079"/>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2" name="Line 4"/>
          <p:cNvSpPr>
            <a:spLocks noChangeShapeType="1"/>
          </p:cNvSpPr>
          <p:nvPr/>
        </p:nvSpPr>
        <p:spPr bwMode="auto">
          <a:xfrm flipH="1" flipV="1">
            <a:off x="5143497" y="2182021"/>
            <a:ext cx="266701" cy="34290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3" name="Line 4"/>
          <p:cNvSpPr>
            <a:spLocks noChangeShapeType="1"/>
          </p:cNvSpPr>
          <p:nvPr/>
        </p:nvSpPr>
        <p:spPr bwMode="auto">
          <a:xfrm flipH="1" flipV="1">
            <a:off x="4095745" y="4648200"/>
            <a:ext cx="438150" cy="84376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13926108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the model</a:t>
            </a:r>
            <a:endParaRPr lang="en-US" dirty="0"/>
          </a:p>
        </p:txBody>
      </p:sp>
      <p:sp>
        <p:nvSpPr>
          <p:cNvPr id="3" name="Content Placeholder 2"/>
          <p:cNvSpPr>
            <a:spLocks noGrp="1"/>
          </p:cNvSpPr>
          <p:nvPr>
            <p:ph sz="half" idx="2"/>
          </p:nvPr>
        </p:nvSpPr>
        <p:spPr>
          <a:xfrm>
            <a:off x="5410199" y="914401"/>
            <a:ext cx="3427413" cy="5475289"/>
          </a:xfrm>
        </p:spPr>
        <p:txBody>
          <a:bodyPr/>
          <a:lstStyle/>
          <a:p>
            <a:r>
              <a:rPr lang="en-US" dirty="0"/>
              <a:t>To create a </a:t>
            </a:r>
            <a:r>
              <a:rPr lang="en-US" dirty="0" smtClean="0"/>
              <a:t>GX Model:</a:t>
            </a:r>
            <a:endParaRPr lang="en-US" dirty="0"/>
          </a:p>
          <a:p>
            <a:pPr lvl="1"/>
            <a:r>
              <a:rPr lang="en-US" dirty="0"/>
              <a:t>Right-click the parent </a:t>
            </a:r>
            <a:r>
              <a:rPr lang="en-US" dirty="0" smtClean="0"/>
              <a:t>package</a:t>
            </a:r>
            <a:endParaRPr lang="en-US" dirty="0"/>
          </a:p>
          <a:p>
            <a:pPr lvl="1"/>
            <a:r>
              <a:rPr lang="en-US" dirty="0"/>
              <a:t>Select </a:t>
            </a:r>
            <a:r>
              <a:rPr lang="en-US" dirty="0" smtClean="0"/>
              <a:t>New </a:t>
            </a:r>
            <a:r>
              <a:rPr lang="en-US" dirty="0" smtClean="0">
                <a:sym typeface="Wingdings" pitchFamily="2" charset="2"/>
              </a:rPr>
              <a:t> </a:t>
            </a:r>
            <a:br>
              <a:rPr lang="en-US" dirty="0" smtClean="0">
                <a:sym typeface="Wingdings" pitchFamily="2" charset="2"/>
              </a:rPr>
            </a:br>
            <a:r>
              <a:rPr lang="en-US" dirty="0" smtClean="0">
                <a:sym typeface="Wingdings" pitchFamily="2" charset="2"/>
              </a:rPr>
              <a:t>GX Model</a:t>
            </a:r>
            <a:endParaRPr lang="en-US" dirty="0"/>
          </a:p>
          <a:p>
            <a:pPr lvl="1"/>
            <a:r>
              <a:rPr lang="en-US" dirty="0" smtClean="0"/>
              <a:t>Specify the Entity</a:t>
            </a:r>
          </a:p>
          <a:p>
            <a:pPr lvl="1"/>
            <a:r>
              <a:rPr lang="en-US" dirty="0" smtClean="0"/>
              <a:t>Specify a model name</a:t>
            </a:r>
          </a:p>
          <a:p>
            <a:r>
              <a:rPr lang="en-US" dirty="0" smtClean="0"/>
              <a:t>Entity determines model’s filter</a:t>
            </a:r>
          </a:p>
          <a:p>
            <a:r>
              <a:rPr lang="en-US" dirty="0" smtClean="0"/>
              <a:t>Default naming is:</a:t>
            </a:r>
          </a:p>
          <a:p>
            <a:pPr lvl="1"/>
            <a:r>
              <a:rPr lang="en-US" dirty="0" smtClean="0"/>
              <a:t>&lt;entity&gt;Model</a:t>
            </a:r>
            <a:endParaRPr lang="en-US" dirty="0"/>
          </a:p>
          <a:p>
            <a:endParaRPr lang="en-US"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86385"/>
            <a:ext cx="2085975" cy="21943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8" name="Picture 2" descr="C:\Users\sluersen\AppData\Local\Temp\SNAGHTML1f6bb5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420" y="3276600"/>
            <a:ext cx="4396613" cy="30992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p:nvPr/>
        </p:nvCxnSpPr>
        <p:spPr bwMode="auto">
          <a:xfrm rot="16200000" flipH="1">
            <a:off x="1866900" y="2705100"/>
            <a:ext cx="1676400" cy="381000"/>
          </a:xfrm>
          <a:prstGeom prst="bentConnector3">
            <a:avLst>
              <a:gd name="adj1" fmla="val -758"/>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2336095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Add </a:t>
            </a:r>
            <a:r>
              <a:rPr lang="en-US" dirty="0" smtClean="0"/>
              <a:t>fields</a:t>
            </a:r>
            <a:endParaRPr lang="en-US" dirty="0"/>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914400"/>
            <a:ext cx="8255000" cy="51892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2133600"/>
            <a:ext cx="1584101"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ed Rectangle 9"/>
          <p:cNvSpPr/>
          <p:nvPr/>
        </p:nvSpPr>
        <p:spPr bwMode="auto">
          <a:xfrm>
            <a:off x="2362200" y="2417757"/>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Select field</a:t>
            </a:r>
            <a:endParaRPr lang="en-US" dirty="0">
              <a:solidFill>
                <a:schemeClr val="bg1"/>
              </a:solidFill>
            </a:endParaRPr>
          </a:p>
        </p:txBody>
      </p:sp>
      <p:sp>
        <p:nvSpPr>
          <p:cNvPr id="11" name="Line 4"/>
          <p:cNvSpPr>
            <a:spLocks noChangeShapeType="1"/>
          </p:cNvSpPr>
          <p:nvPr/>
        </p:nvSpPr>
        <p:spPr bwMode="auto">
          <a:xfrm flipH="1" flipV="1">
            <a:off x="2019300" y="2417757"/>
            <a:ext cx="342900" cy="24130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2" name="Rounded Rectangle 11"/>
          <p:cNvSpPr/>
          <p:nvPr/>
        </p:nvSpPr>
        <p:spPr bwMode="auto">
          <a:xfrm>
            <a:off x="5181600" y="3470908"/>
            <a:ext cx="17526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 Select </a:t>
            </a:r>
            <a:br>
              <a:rPr lang="en-US" dirty="0" smtClean="0">
                <a:solidFill>
                  <a:schemeClr val="bg1"/>
                </a:solidFill>
              </a:rPr>
            </a:br>
            <a:r>
              <a:rPr lang="en-US" dirty="0" smtClean="0">
                <a:solidFill>
                  <a:schemeClr val="bg1"/>
                </a:solidFill>
              </a:rPr>
              <a:t>property type</a:t>
            </a:r>
            <a:endParaRPr lang="en-US" dirty="0">
              <a:solidFill>
                <a:schemeClr val="bg1"/>
              </a:solidFill>
            </a:endParaRPr>
          </a:p>
        </p:txBody>
      </p:sp>
      <p:sp>
        <p:nvSpPr>
          <p:cNvPr id="13" name="Line 4"/>
          <p:cNvSpPr>
            <a:spLocks noChangeShapeType="1"/>
          </p:cNvSpPr>
          <p:nvPr/>
        </p:nvSpPr>
        <p:spPr bwMode="auto">
          <a:xfrm flipH="1" flipV="1">
            <a:off x="5991224" y="2971800"/>
            <a:ext cx="139695" cy="499108"/>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4" name="Rounded Rectangle 13"/>
          <p:cNvSpPr/>
          <p:nvPr/>
        </p:nvSpPr>
        <p:spPr bwMode="auto">
          <a:xfrm>
            <a:off x="3279775" y="1739900"/>
            <a:ext cx="1355725" cy="393700"/>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Click Add</a:t>
            </a:r>
            <a:endParaRPr lang="en-US" dirty="0">
              <a:solidFill>
                <a:schemeClr val="bg1"/>
              </a:solidFill>
            </a:endParaRPr>
          </a:p>
        </p:txBody>
      </p:sp>
      <p:sp>
        <p:nvSpPr>
          <p:cNvPr id="15" name="Line 4"/>
          <p:cNvSpPr>
            <a:spLocks noChangeShapeType="1"/>
          </p:cNvSpPr>
          <p:nvPr/>
        </p:nvSpPr>
        <p:spPr bwMode="auto">
          <a:xfrm>
            <a:off x="4648200" y="1970070"/>
            <a:ext cx="165100" cy="388943"/>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31521866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model's XML</a:t>
            </a:r>
          </a:p>
        </p:txBody>
      </p:sp>
      <p:sp>
        <p:nvSpPr>
          <p:cNvPr id="3" name="Content Placeholder 2"/>
          <p:cNvSpPr>
            <a:spLocks noGrp="1"/>
          </p:cNvSpPr>
          <p:nvPr>
            <p:ph idx="1"/>
          </p:nvPr>
        </p:nvSpPr>
        <p:spPr>
          <a:xfrm>
            <a:off x="519113" y="5257800"/>
            <a:ext cx="8318500" cy="1142999"/>
          </a:xfrm>
        </p:spPr>
        <p:txBody>
          <a:bodyPr/>
          <a:lstStyle/>
          <a:p>
            <a:r>
              <a:rPr lang="en-US" dirty="0"/>
              <a:t>Sample XML </a:t>
            </a:r>
            <a:r>
              <a:rPr lang="en-US" dirty="0" smtClean="0"/>
              <a:t>bottom tab shows generated model</a:t>
            </a:r>
            <a:endParaRPr lang="en-US" dirty="0"/>
          </a:p>
          <a:p>
            <a:pPr lvl="1"/>
            <a:r>
              <a:rPr lang="en-US" dirty="0" smtClean="0"/>
              <a:t>Use model anytime XML </a:t>
            </a:r>
            <a:r>
              <a:rPr lang="en-US" dirty="0"/>
              <a:t>must be generated </a:t>
            </a:r>
            <a:endParaRPr lang="en-US" dirty="0" smtClean="0"/>
          </a:p>
          <a:p>
            <a:pPr lvl="1"/>
            <a:r>
              <a:rPr lang="en-US" dirty="0" smtClean="0"/>
              <a:t>Message Payload, web service data, XMLtoJSON</a:t>
            </a:r>
            <a:endParaRPr lang="en-US"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1699"/>
            <a:ext cx="7620000" cy="42101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bwMode="auto">
          <a:xfrm>
            <a:off x="609600" y="4724400"/>
            <a:ext cx="876300" cy="315122"/>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Tree>
    <p:extLst>
      <p:ext uri="{BB962C8B-B14F-4D97-AF65-F5344CB8AC3E}">
        <p14:creationId xmlns:p14="http://schemas.microsoft.com/office/powerpoint/2010/main" val="420493623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Use the model to generate payload</a:t>
            </a:r>
          </a:p>
        </p:txBody>
      </p:sp>
      <p:sp>
        <p:nvSpPr>
          <p:cNvPr id="3" name="Content Placeholder 2"/>
          <p:cNvSpPr>
            <a:spLocks noGrp="1"/>
          </p:cNvSpPr>
          <p:nvPr>
            <p:ph idx="1"/>
          </p:nvPr>
        </p:nvSpPr>
        <p:spPr/>
        <p:txBody>
          <a:bodyPr/>
          <a:lstStyle/>
          <a:p>
            <a:r>
              <a:rPr lang="en-US" dirty="0"/>
              <a:t>Syntax</a:t>
            </a:r>
            <a:r>
              <a:rPr lang="en-US" dirty="0" smtClean="0"/>
              <a:t>:</a:t>
            </a:r>
          </a:p>
          <a:p>
            <a:pPr lvl="1"/>
            <a:r>
              <a:rPr lang="en-US" b="1" dirty="0" smtClean="0">
                <a:latin typeface="Courier New" pitchFamily="49" charset="0"/>
                <a:cs typeface="Courier New" pitchFamily="49" charset="0"/>
              </a:rPr>
              <a:t>var xml </a:t>
            </a:r>
            <a:r>
              <a:rPr lang="en-US" b="1" dirty="0">
                <a:latin typeface="Courier New" pitchFamily="49" charset="0"/>
                <a:cs typeface="Courier New" pitchFamily="49" charset="0"/>
              </a:rPr>
              <a:t>= new </a:t>
            </a:r>
            <a:r>
              <a:rPr lang="en-US" b="1" dirty="0" smtClean="0">
                <a:latin typeface="Courier New" pitchFamily="49" charset="0"/>
                <a:cs typeface="Courier New" pitchFamily="49" charset="0"/>
              </a:rPr>
              <a:t>modelName.modelType(param1)</a:t>
            </a:r>
            <a:r>
              <a:rPr lang="en-US" b="1" dirty="0">
                <a:latin typeface="Courier New" pitchFamily="49" charset="0"/>
                <a:cs typeface="Courier New" pitchFamily="49" charset="0"/>
              </a:rPr>
              <a:t/>
            </a:r>
            <a:br>
              <a:rPr lang="en-US" b="1" dirty="0">
                <a:latin typeface="Courier New" pitchFamily="49" charset="0"/>
                <a:cs typeface="Courier New" pitchFamily="49" charset="0"/>
              </a:rPr>
            </a:br>
            <a:r>
              <a:rPr lang="en-US" b="1" dirty="0" smtClean="0">
                <a:latin typeface="Courier New" pitchFamily="49" charset="0"/>
                <a:cs typeface="Courier New" pitchFamily="49" charset="0"/>
              </a:rPr>
              <a:t>var payload = messageContext.createMessage(</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xml.asUTFString</a:t>
            </a:r>
            <a:r>
              <a:rPr lang="en-US" b="1" dirty="0">
                <a:latin typeface="Courier New" pitchFamily="49" charset="0"/>
                <a:cs typeface="Courier New" pitchFamily="49" charset="0"/>
              </a:rPr>
              <a:t>())</a:t>
            </a:r>
          </a:p>
          <a:p>
            <a:r>
              <a:rPr lang="en-US" b="1" dirty="0" smtClean="0">
                <a:latin typeface="Courier New" pitchFamily="49" charset="0"/>
                <a:cs typeface="Courier New" pitchFamily="49" charset="0"/>
              </a:rPr>
              <a:t>modelName</a:t>
            </a:r>
            <a:r>
              <a:rPr lang="en-US" dirty="0" smtClean="0"/>
              <a:t>  </a:t>
            </a:r>
          </a:p>
          <a:p>
            <a:pPr lvl="1"/>
            <a:r>
              <a:rPr lang="en-US" dirty="0" smtClean="0"/>
              <a:t>must </a:t>
            </a:r>
            <a:r>
              <a:rPr lang="en-US" dirty="0"/>
              <a:t>be fully </a:t>
            </a:r>
            <a:r>
              <a:rPr lang="en-US" dirty="0" smtClean="0"/>
              <a:t>qualified</a:t>
            </a:r>
          </a:p>
          <a:p>
            <a:r>
              <a:rPr lang="en-US" b="1" dirty="0">
                <a:latin typeface="Courier New" pitchFamily="49" charset="0"/>
                <a:cs typeface="Courier New" pitchFamily="49" charset="0"/>
              </a:rPr>
              <a:t>modelType</a:t>
            </a:r>
            <a:r>
              <a:rPr lang="en-US" dirty="0" smtClean="0"/>
              <a:t>  </a:t>
            </a:r>
          </a:p>
          <a:p>
            <a:pPr lvl="1"/>
            <a:r>
              <a:rPr lang="en-US" dirty="0" smtClean="0"/>
              <a:t>Type for model: Entity, Gosu, Java)</a:t>
            </a:r>
            <a:endParaRPr lang="en-US" dirty="0"/>
          </a:p>
          <a:p>
            <a:r>
              <a:rPr lang="en-US" b="1" dirty="0" smtClean="0">
                <a:latin typeface="Courier New" pitchFamily="49" charset="0"/>
                <a:cs typeface="Courier New" pitchFamily="49" charset="0"/>
              </a:rPr>
              <a:t>asUTFString</a:t>
            </a:r>
            <a:r>
              <a:rPr lang="en-US" b="1" dirty="0">
                <a:latin typeface="Courier New" pitchFamily="49" charset="0"/>
                <a:cs typeface="Courier New" pitchFamily="49" charset="0"/>
              </a:rPr>
              <a:t>() </a:t>
            </a:r>
            <a:endParaRPr lang="en-US" dirty="0" smtClean="0"/>
          </a:p>
          <a:p>
            <a:pPr lvl="1"/>
            <a:r>
              <a:rPr lang="en-US" dirty="0" smtClean="0"/>
              <a:t>Generate </a:t>
            </a:r>
            <a:r>
              <a:rPr lang="en-US" dirty="0"/>
              <a:t>the </a:t>
            </a:r>
            <a:r>
              <a:rPr lang="en-US" dirty="0" smtClean="0"/>
              <a:t>XML with UTF encoding</a:t>
            </a:r>
            <a:endParaRPr lang="en-US" dirty="0"/>
          </a:p>
          <a:p>
            <a:endParaRPr lang="en-US" dirty="0"/>
          </a:p>
        </p:txBody>
      </p:sp>
    </p:spTree>
    <p:extLst>
      <p:ext uri="{BB962C8B-B14F-4D97-AF65-F5344CB8AC3E}">
        <p14:creationId xmlns:p14="http://schemas.microsoft.com/office/powerpoint/2010/main" val="313435867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95" y="927100"/>
            <a:ext cx="7650962" cy="162720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XML Model payload example</a:t>
            </a:r>
            <a:endParaRPr lang="en-US" dirty="0"/>
          </a:p>
        </p:txBody>
      </p:sp>
      <p:sp>
        <p:nvSpPr>
          <p:cNvPr id="9" name="txt Console Output"/>
          <p:cNvSpPr txBox="1"/>
          <p:nvPr/>
        </p:nvSpPr>
        <p:spPr>
          <a:xfrm>
            <a:off x="3124200" y="3512851"/>
            <a:ext cx="5665654" cy="2624316"/>
          </a:xfrm>
          <a:prstGeom prst="rect">
            <a:avLst/>
          </a:prstGeom>
          <a:noFill/>
          <a:scene3d>
            <a:camera prst="perspectiveFront"/>
            <a:lightRig rig="threePt" dir="t"/>
          </a:scene3d>
        </p:spPr>
        <p:txBody>
          <a:bodyPr wrap="square" rtlCol="0">
            <a:noAutofit/>
          </a:bodyPr>
          <a:lstStyle/>
          <a:p>
            <a:r>
              <a:rPr lang="en-US" sz="1600" b="1" dirty="0">
                <a:solidFill>
                  <a:schemeClr val="bg1"/>
                </a:solidFill>
                <a:latin typeface="Courier New" pitchFamily="49" charset="0"/>
                <a:cs typeface="Courier New" pitchFamily="49" charset="0"/>
              </a:rPr>
              <a:t>&lt;?xml version="1.0"?&gt; …</a:t>
            </a:r>
          </a:p>
          <a:p>
            <a:r>
              <a:rPr lang="en-US" sz="1600" b="1" dirty="0">
                <a:solidFill>
                  <a:schemeClr val="bg1"/>
                </a:solidFill>
                <a:latin typeface="Courier New" pitchFamily="49" charset="0"/>
                <a:cs typeface="Courier New" pitchFamily="49" charset="0"/>
              </a:rPr>
              <a:t>&lt;BankAccount xmlns="…bankaccountxmlmodel"&gt;</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&lt;ABContact&gt;</a:t>
            </a:r>
          </a:p>
          <a:p>
            <a:r>
              <a:rPr lang="en-US" sz="1600" b="1" dirty="0">
                <a:solidFill>
                  <a:schemeClr val="bg1"/>
                </a:solidFill>
                <a:latin typeface="Courier New" pitchFamily="49" charset="0"/>
                <a:cs typeface="Courier New" pitchFamily="49" charset="0"/>
              </a:rPr>
              <a:t>    &lt;PublicID&gt;ab:5&lt;/PublicID&gt;</a:t>
            </a:r>
          </a:p>
          <a:p>
            <a:r>
              <a:rPr lang="en-US" sz="1600" b="1" dirty="0">
                <a:solidFill>
                  <a:schemeClr val="bg1"/>
                </a:solidFill>
                <a:latin typeface="Courier New" pitchFamily="49" charset="0"/>
                <a:cs typeface="Courier New" pitchFamily="49" charset="0"/>
              </a:rPr>
              <a:t>  &lt;/ABContact&gt;</a:t>
            </a:r>
          </a:p>
          <a:p>
            <a:r>
              <a:rPr lang="en-US" sz="1600" b="1" dirty="0">
                <a:solidFill>
                  <a:schemeClr val="bg1"/>
                </a:solidFill>
                <a:latin typeface="Courier New" pitchFamily="49" charset="0"/>
                <a:cs typeface="Courier New" pitchFamily="49" charset="0"/>
              </a:rPr>
              <a:t>  &lt;AccountNumber&gt;0123456789&lt;/AccountNumber&gt;</a:t>
            </a:r>
          </a:p>
          <a:p>
            <a:r>
              <a:rPr lang="en-US" sz="1600" b="1" dirty="0">
                <a:solidFill>
                  <a:schemeClr val="bg1"/>
                </a:solidFill>
                <a:latin typeface="Courier New" pitchFamily="49" charset="0"/>
                <a:cs typeface="Courier New" pitchFamily="49" charset="0"/>
              </a:rPr>
              <a:t>  &lt;</a:t>
            </a:r>
            <a:r>
              <a:rPr lang="en-US" sz="1600" b="1" dirty="0" smtClean="0">
                <a:solidFill>
                  <a:schemeClr val="bg1"/>
                </a:solidFill>
                <a:latin typeface="Courier New" pitchFamily="49" charset="0"/>
                <a:cs typeface="Courier New" pitchFamily="49" charset="0"/>
              </a:rPr>
              <a:t>AccountType&gt;other&lt;/</a:t>
            </a:r>
            <a:r>
              <a:rPr lang="en-US" sz="1600" b="1" dirty="0">
                <a:solidFill>
                  <a:schemeClr val="bg1"/>
                </a:solidFill>
                <a:latin typeface="Courier New" pitchFamily="49" charset="0"/>
                <a:cs typeface="Courier New" pitchFamily="49" charset="0"/>
              </a:rPr>
              <a:t>AccountType&gt;</a:t>
            </a:r>
          </a:p>
          <a:p>
            <a:r>
              <a:rPr lang="en-US" sz="1600" b="1" dirty="0">
                <a:solidFill>
                  <a:schemeClr val="bg1"/>
                </a:solidFill>
                <a:latin typeface="Courier New" pitchFamily="49" charset="0"/>
                <a:cs typeface="Courier New" pitchFamily="49" charset="0"/>
              </a:rPr>
              <a:t>  &lt;</a:t>
            </a:r>
            <a:r>
              <a:rPr lang="en-US" sz="1600" b="1" dirty="0" smtClean="0">
                <a:solidFill>
                  <a:schemeClr val="bg1"/>
                </a:solidFill>
                <a:latin typeface="Courier New" pitchFamily="49" charset="0"/>
                <a:cs typeface="Courier New" pitchFamily="49" charset="0"/>
              </a:rPr>
              <a:t>BankName&gt;Big Bank</a:t>
            </a:r>
            <a:r>
              <a:rPr lang="en-US" sz="1600" b="1" dirty="0">
                <a:solidFill>
                  <a:schemeClr val="bg1"/>
                </a:solidFill>
                <a:latin typeface="Courier New" pitchFamily="49" charset="0"/>
                <a:cs typeface="Courier New" pitchFamily="49" charset="0"/>
              </a:rPr>
              <a:t>&lt;/BankName&gt;</a:t>
            </a:r>
          </a:p>
          <a:p>
            <a:r>
              <a:rPr lang="en-US" sz="1600" b="1" dirty="0">
                <a:solidFill>
                  <a:schemeClr val="bg1"/>
                </a:solidFill>
                <a:latin typeface="Courier New" pitchFamily="49" charset="0"/>
                <a:cs typeface="Courier New" pitchFamily="49" charset="0"/>
              </a:rPr>
              <a:t>  &lt;RoutingNumber&gt;111-111&lt;/RoutingNumber&gt;</a:t>
            </a:r>
          </a:p>
          <a:p>
            <a:r>
              <a:rPr lang="en-US" sz="1600" b="1" dirty="0">
                <a:solidFill>
                  <a:schemeClr val="bg1"/>
                </a:solidFill>
                <a:latin typeface="Courier New" pitchFamily="49" charset="0"/>
                <a:cs typeface="Courier New" pitchFamily="49" charset="0"/>
              </a:rPr>
              <a:t>&lt;/BankAccount&gt;</a:t>
            </a:r>
          </a:p>
        </p:txBody>
      </p:sp>
      <p:sp>
        <p:nvSpPr>
          <p:cNvPr id="99" name="Rectangle 101"/>
          <p:cNvSpPr>
            <a:spLocks noChangeArrowheads="1"/>
          </p:cNvSpPr>
          <p:nvPr/>
        </p:nvSpPr>
        <p:spPr bwMode="auto">
          <a:xfrm>
            <a:off x="533400" y="3535240"/>
            <a:ext cx="8153400" cy="294176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100" name="Line 2"/>
          <p:cNvSpPr>
            <a:spLocks noChangeShapeType="1"/>
          </p:cNvSpPr>
          <p:nvPr/>
        </p:nvSpPr>
        <p:spPr bwMode="auto">
          <a:xfrm>
            <a:off x="6781800" y="5986749"/>
            <a:ext cx="2059986"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7" name="icn Msg Pay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279" y="5006120"/>
            <a:ext cx="1337130" cy="850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 name="Text Box 4"/>
          <p:cNvSpPr txBox="1">
            <a:spLocks noChangeArrowheads="1"/>
          </p:cNvSpPr>
          <p:nvPr/>
        </p:nvSpPr>
        <p:spPr bwMode="auto">
          <a:xfrm>
            <a:off x="1767840" y="5817513"/>
            <a:ext cx="125956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sp>
        <p:nvSpPr>
          <p:cNvPr id="109" name="Text Box 84"/>
          <p:cNvSpPr txBox="1">
            <a:spLocks noChangeArrowheads="1"/>
          </p:cNvSpPr>
          <p:nvPr/>
        </p:nvSpPr>
        <p:spPr bwMode="auto">
          <a:xfrm>
            <a:off x="7308736" y="6199474"/>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cxnSp>
        <p:nvCxnSpPr>
          <p:cNvPr id="111" name="Elbow Connector 110"/>
          <p:cNvCxnSpPr>
            <a:endCxn id="107" idx="0"/>
          </p:cNvCxnSpPr>
          <p:nvPr/>
        </p:nvCxnSpPr>
        <p:spPr bwMode="auto">
          <a:xfrm rot="16200000" flipH="1">
            <a:off x="1492951" y="4140227"/>
            <a:ext cx="948418" cy="783367"/>
          </a:xfrm>
          <a:prstGeom prst="bentConnector3">
            <a:avLst>
              <a:gd name="adj1" fmla="val -349"/>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19" name="Rounded Rectangle 118"/>
          <p:cNvSpPr/>
          <p:nvPr/>
        </p:nvSpPr>
        <p:spPr bwMode="auto">
          <a:xfrm>
            <a:off x="1296354" y="2250550"/>
            <a:ext cx="7203747" cy="327550"/>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5" name="Rounded Rectangle 124"/>
          <p:cNvSpPr/>
          <p:nvPr/>
        </p:nvSpPr>
        <p:spPr bwMode="auto">
          <a:xfrm>
            <a:off x="762002" y="901700"/>
            <a:ext cx="767355" cy="351178"/>
          </a:xfrm>
          <a:prstGeom prst="roundRect">
            <a:avLst/>
          </a:prstGeom>
          <a:no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1277" name="Elbow Connector 11276"/>
          <p:cNvCxnSpPr>
            <a:stCxn id="125" idx="1"/>
          </p:cNvCxnSpPr>
          <p:nvPr/>
        </p:nvCxnSpPr>
        <p:spPr bwMode="auto">
          <a:xfrm rot="10800000" flipH="1" flipV="1">
            <a:off x="762001" y="1077288"/>
            <a:ext cx="360955" cy="2234413"/>
          </a:xfrm>
          <a:prstGeom prst="bentConnector3">
            <a:avLst>
              <a:gd name="adj1" fmla="val -6333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3" name="Text Box 4"/>
          <p:cNvSpPr txBox="1">
            <a:spLocks noChangeArrowheads="1"/>
          </p:cNvSpPr>
          <p:nvPr/>
        </p:nvSpPr>
        <p:spPr bwMode="auto">
          <a:xfrm>
            <a:off x="801287" y="4953000"/>
            <a:ext cx="9304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t>XML model</a:t>
            </a:r>
            <a:endParaRPr lang="en-US" dirty="0"/>
          </a:p>
        </p:txBody>
      </p:sp>
      <p:sp>
        <p:nvSpPr>
          <p:cNvPr id="46" name="Text Box 4"/>
          <p:cNvSpPr txBox="1">
            <a:spLocks noChangeArrowheads="1"/>
          </p:cNvSpPr>
          <p:nvPr/>
        </p:nvSpPr>
        <p:spPr bwMode="auto">
          <a:xfrm>
            <a:off x="2290838" y="2911419"/>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pic>
        <p:nvPicPr>
          <p:cNvPr id="47" name="icn Rule S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2671336"/>
            <a:ext cx="1135982" cy="1025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icn M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5239" y="5704849"/>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icn XML Mode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375" y="3727280"/>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687322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XML model functionality</a:t>
            </a:r>
          </a:p>
        </p:txBody>
      </p:sp>
      <p:sp>
        <p:nvSpPr>
          <p:cNvPr id="3" name="Content Placeholder 2"/>
          <p:cNvSpPr>
            <a:spLocks noGrp="1"/>
          </p:cNvSpPr>
          <p:nvPr>
            <p:ph idx="1"/>
          </p:nvPr>
        </p:nvSpPr>
        <p:spPr/>
        <p:txBody>
          <a:bodyPr/>
          <a:lstStyle/>
          <a:p>
            <a:r>
              <a:rPr lang="en-US" dirty="0"/>
              <a:t>Every model has its own XSD</a:t>
            </a:r>
          </a:p>
          <a:p>
            <a:pPr lvl="1"/>
            <a:r>
              <a:rPr lang="en-US" dirty="0" smtClean="0"/>
              <a:t>You can view </a:t>
            </a:r>
            <a:r>
              <a:rPr lang="en-US" dirty="0"/>
              <a:t>it on the model's Schema tab</a:t>
            </a:r>
          </a:p>
          <a:p>
            <a:pPr lvl="1"/>
            <a:r>
              <a:rPr lang="en-US" dirty="0"/>
              <a:t>Guidewire applications publish the XSDs for use by external applications</a:t>
            </a:r>
          </a:p>
          <a:p>
            <a:r>
              <a:rPr lang="en-US" dirty="0"/>
              <a:t>Every model has properties specific to XML models</a:t>
            </a:r>
          </a:p>
          <a:p>
            <a:pPr lvl="1"/>
            <a:r>
              <a:rPr lang="en-US" dirty="0"/>
              <a:t>ShouldSend - has at least one (normal) field in the model changed?</a:t>
            </a:r>
          </a:p>
          <a:p>
            <a:pPr lvl="1"/>
            <a:r>
              <a:rPr lang="en-US" dirty="0"/>
              <a:t>HasExceptions - were any exceptions thrown while generating the XML?</a:t>
            </a:r>
          </a:p>
          <a:p>
            <a:r>
              <a:rPr lang="en-US" dirty="0"/>
              <a:t>Every model's constructor can be used to:</a:t>
            </a:r>
          </a:p>
          <a:p>
            <a:pPr lvl="1"/>
            <a:r>
              <a:rPr lang="en-US" dirty="0"/>
              <a:t>Export only those properties that have changed</a:t>
            </a:r>
          </a:p>
          <a:p>
            <a:pPr lvl="1"/>
            <a:r>
              <a:rPr lang="en-US" dirty="0"/>
              <a:t>Export properties, even if their value is null</a:t>
            </a:r>
          </a:p>
          <a:p>
            <a:r>
              <a:rPr lang="en-US" dirty="0"/>
              <a:t>Suppress exceptions thrown during XML construction</a:t>
            </a:r>
          </a:p>
          <a:p>
            <a:endParaRPr lang="en-US" dirty="0"/>
          </a:p>
        </p:txBody>
      </p:sp>
    </p:spTree>
    <p:extLst>
      <p:ext uri="{BB962C8B-B14F-4D97-AF65-F5344CB8AC3E}">
        <p14:creationId xmlns:p14="http://schemas.microsoft.com/office/powerpoint/2010/main" val="402249360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10120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7200" y="914400"/>
            <a:ext cx="457200" cy="288577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Additional XML functionality</a:t>
            </a:r>
          </a:p>
        </p:txBody>
      </p:sp>
      <p:sp>
        <p:nvSpPr>
          <p:cNvPr id="3" name="Content Placeholder 2"/>
          <p:cNvSpPr>
            <a:spLocks noGrp="1"/>
          </p:cNvSpPr>
          <p:nvPr>
            <p:ph idx="1"/>
          </p:nvPr>
        </p:nvSpPr>
        <p:spPr>
          <a:xfrm>
            <a:off x="519113" y="4038600"/>
            <a:ext cx="8318500" cy="2362200"/>
          </a:xfrm>
        </p:spPr>
        <p:txBody>
          <a:bodyPr/>
          <a:lstStyle/>
          <a:p>
            <a:r>
              <a:rPr lang="en-US" dirty="0" smtClean="0"/>
              <a:t>Gosu contains an XmlElement class that can be used to manually manipulate XML</a:t>
            </a:r>
          </a:p>
          <a:p>
            <a:pPr lvl="1"/>
            <a:r>
              <a:rPr lang="en-US" dirty="0" smtClean="0"/>
              <a:t>Use to when the</a:t>
            </a:r>
            <a:br>
              <a:rPr lang="en-US" dirty="0" smtClean="0"/>
            </a:br>
            <a:r>
              <a:rPr lang="en-US" dirty="0" smtClean="0"/>
              <a:t>external system </a:t>
            </a:r>
            <a:br>
              <a:rPr lang="en-US" dirty="0" smtClean="0"/>
            </a:br>
            <a:r>
              <a:rPr lang="en-US" dirty="0" smtClean="0"/>
              <a:t>needs XML formatted </a:t>
            </a:r>
            <a:br>
              <a:rPr lang="en-US" dirty="0" smtClean="0"/>
            </a:br>
            <a:r>
              <a:rPr lang="en-US" dirty="0" smtClean="0"/>
              <a:t>in a special way</a:t>
            </a:r>
          </a:p>
          <a:p>
            <a:endParaRPr lang="en-US"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909" y="4876800"/>
            <a:ext cx="5043073" cy="1295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508000" y="914400"/>
            <a:ext cx="82550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security = </a:t>
            </a:r>
            <a:r>
              <a:rPr lang="en-US" sz="1600" b="1" dirty="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XmlElement(</a:t>
            </a:r>
            <a:r>
              <a:rPr lang="en-US" sz="1600" b="1" dirty="0" smtClean="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QName(</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http://guidewire.com/config"</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"security"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security.setAttributeValue</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"sessiontimeoutsecs</a:t>
            </a:r>
            <a:r>
              <a:rPr lang="en-US" sz="1600" b="1" dirty="0" smtClean="0">
                <a:solidFill>
                  <a:srgbClr val="008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 </a:t>
            </a:r>
            <a:r>
              <a:rPr lang="en-US" sz="1600" b="1" dirty="0" smtClean="0">
                <a:solidFill>
                  <a:srgbClr val="008000"/>
                </a:solidFill>
                <a:latin typeface="Courier New"/>
                <a:ea typeface="Times New Roman"/>
                <a:cs typeface="Times New Roman"/>
              </a:rPr>
              <a:t>"</a:t>
            </a:r>
            <a:r>
              <a:rPr lang="en-US" sz="1600" b="1" dirty="0">
                <a:solidFill>
                  <a:srgbClr val="008000"/>
                </a:solidFill>
                <a:latin typeface="Courier New"/>
                <a:ea typeface="Times New Roman"/>
                <a:cs typeface="Times New Roman"/>
              </a:rPr>
              <a:t>10700"</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xml.addChild(security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10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outputFile = </a:t>
            </a:r>
            <a:r>
              <a:rPr lang="en-US" sz="1600" b="1" dirty="0">
                <a:solidFill>
                  <a:srgbClr val="008000"/>
                </a:solidFill>
                <a:latin typeface="Courier New"/>
                <a:ea typeface="Times New Roman"/>
                <a:cs typeface="Times New Roman"/>
              </a:rPr>
              <a:t>"C:/example2.xml"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11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output = </a:t>
            </a:r>
            <a:r>
              <a:rPr lang="en-US" sz="1600" b="1" dirty="0">
                <a:solidFill>
                  <a:srgbClr val="000080"/>
                </a:solidFill>
                <a:latin typeface="Courier New"/>
                <a:ea typeface="Times New Roman"/>
                <a:cs typeface="Times New Roman"/>
              </a:rPr>
              <a:t>new </a:t>
            </a:r>
            <a:r>
              <a:rPr lang="en-US" sz="1600" b="1" dirty="0" smtClean="0">
                <a:solidFill>
                  <a:srgbClr val="000000"/>
                </a:solidFill>
                <a:latin typeface="Courier New"/>
                <a:ea typeface="Times New Roman"/>
                <a:cs typeface="Times New Roman"/>
              </a:rPr>
              <a:t>BufferedWriter(</a:t>
            </a:r>
            <a:r>
              <a:rPr lang="en-US" sz="1600" b="1" dirty="0" smtClean="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FileWriter</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File(outputFile)))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12   output.write(xml.asUTFString())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13   output.close()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14   print (</a:t>
            </a:r>
            <a:r>
              <a:rPr lang="en-US" sz="1600" b="1" dirty="0">
                <a:solidFill>
                  <a:srgbClr val="008000"/>
                </a:solidFill>
                <a:latin typeface="Courier New"/>
                <a:ea typeface="Times New Roman"/>
                <a:cs typeface="Times New Roman"/>
              </a:rPr>
              <a:t>"XML file written"</a:t>
            </a:r>
            <a:r>
              <a:rPr lang="en-US" sz="1600" b="1" dirty="0">
                <a:solidFill>
                  <a:srgbClr val="000000"/>
                </a:solidFill>
                <a:latin typeface="Courier New"/>
                <a:ea typeface="Times New Roman"/>
                <a:cs typeface="Times New Roman"/>
              </a:rPr>
              <a:t>)</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26891072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message payload code</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a:t>
            </a:r>
            <a:endParaRPr lang="en-US" dirty="0"/>
          </a:p>
        </p:txBody>
      </p:sp>
      <p:sp>
        <p:nvSpPr>
          <p:cNvPr id="5" name="Content Placeholder 4"/>
          <p:cNvSpPr>
            <a:spLocks noGrp="1"/>
          </p:cNvSpPr>
          <p:nvPr>
            <p:ph sz="half" idx="2"/>
          </p:nvPr>
        </p:nvSpPr>
        <p:spPr/>
        <p:txBody>
          <a:bodyPr/>
          <a:lstStyle/>
          <a:p>
            <a:r>
              <a:rPr lang="en-US" dirty="0"/>
              <a:t>Gosu </a:t>
            </a:r>
            <a:r>
              <a:rPr lang="en-US" dirty="0" smtClean="0"/>
              <a:t>Template</a:t>
            </a:r>
          </a:p>
          <a:p>
            <a:pPr lvl="1"/>
            <a:r>
              <a:rPr lang="en-US" dirty="0" smtClean="0"/>
              <a:t>Reload </a:t>
            </a:r>
            <a:r>
              <a:rPr lang="en-US" dirty="0"/>
              <a:t>the application metadata </a:t>
            </a:r>
            <a:endParaRPr lang="en-US" dirty="0" smtClean="0"/>
          </a:p>
          <a:p>
            <a:pPr lvl="1"/>
            <a:r>
              <a:rPr lang="en-US" dirty="0" smtClean="0"/>
              <a:t>ALT+SHIFT+L</a:t>
            </a:r>
            <a:endParaRPr lang="en-US" dirty="0"/>
          </a:p>
        </p:txBody>
      </p:sp>
      <p:sp>
        <p:nvSpPr>
          <p:cNvPr id="4" name="Content Placeholder 3"/>
          <p:cNvSpPr>
            <a:spLocks noGrp="1"/>
          </p:cNvSpPr>
          <p:nvPr>
            <p:ph sz="half" idx="1"/>
          </p:nvPr>
        </p:nvSpPr>
        <p:spPr/>
        <p:txBody>
          <a:bodyPr/>
          <a:lstStyle/>
          <a:p>
            <a:r>
              <a:rPr lang="en-US" dirty="0" smtClean="0"/>
              <a:t>GX (XML) Model</a:t>
            </a:r>
          </a:p>
        </p:txBody>
      </p:sp>
      <p:sp>
        <p:nvSpPr>
          <p:cNvPr id="32" name="Text Box 4"/>
          <p:cNvSpPr txBox="1">
            <a:spLocks noChangeArrowheads="1"/>
          </p:cNvSpPr>
          <p:nvPr/>
        </p:nvSpPr>
        <p:spPr bwMode="auto">
          <a:xfrm>
            <a:off x="4941367" y="5532560"/>
            <a:ext cx="150388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Gosu </a:t>
            </a:r>
            <a:r>
              <a:rPr lang="en-US" dirty="0" smtClean="0"/>
              <a:t/>
            </a:r>
            <a:br>
              <a:rPr lang="en-US" dirty="0" smtClean="0"/>
            </a:br>
            <a:r>
              <a:rPr lang="en-US" dirty="0" smtClean="0"/>
              <a:t>Template</a:t>
            </a:r>
            <a:endParaRPr lang="en-US" dirty="0"/>
          </a:p>
        </p:txBody>
      </p:sp>
      <p:sp>
        <p:nvSpPr>
          <p:cNvPr id="33" name="Text Box 4"/>
          <p:cNvSpPr txBox="1">
            <a:spLocks noChangeArrowheads="1"/>
          </p:cNvSpPr>
          <p:nvPr/>
        </p:nvSpPr>
        <p:spPr bwMode="auto">
          <a:xfrm>
            <a:off x="749300" y="5532560"/>
            <a:ext cx="148565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 </a:t>
            </a:r>
            <a:br>
              <a:rPr lang="en-US" sz="1600" dirty="0" smtClean="0">
                <a:solidFill>
                  <a:schemeClr val="bg1"/>
                </a:solidFill>
              </a:rPr>
            </a:br>
            <a:r>
              <a:rPr lang="en-US" sz="1600" dirty="0" smtClean="0">
                <a:solidFill>
                  <a:schemeClr val="bg1"/>
                </a:solidFill>
              </a:rPr>
              <a:t>model</a:t>
            </a:r>
            <a:endParaRPr lang="en-US" sz="1600" dirty="0">
              <a:solidFill>
                <a:schemeClr val="bg1"/>
              </a:solidFill>
            </a:endParaRPr>
          </a:p>
        </p:txBody>
      </p:sp>
      <p:pic>
        <p:nvPicPr>
          <p:cNvPr id="17" name="icn XML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501" y="3873500"/>
            <a:ext cx="1332450" cy="15989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icn Gosu Temp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3765" y="3873500"/>
            <a:ext cx="1351485" cy="15989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292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solidFill>
                  <a:schemeClr val="bg1"/>
                </a:solidFill>
              </a:rPr>
              <a:t>Message payloads</a:t>
            </a:r>
          </a:p>
          <a:p>
            <a:r>
              <a:rPr lang="fr-FR" dirty="0"/>
              <a:t>Gosu templates</a:t>
            </a:r>
          </a:p>
          <a:p>
            <a:r>
              <a:rPr lang="fr-FR" dirty="0"/>
              <a:t>XML models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role that message payloads play in messaging</a:t>
            </a:r>
          </a:p>
          <a:p>
            <a:pPr lvl="1"/>
            <a:r>
              <a:rPr lang="en-US" dirty="0"/>
              <a:t>Use Gosu templates to generate message payloads (for any type of text format)</a:t>
            </a:r>
          </a:p>
          <a:p>
            <a:pPr lvl="1"/>
            <a:r>
              <a:rPr lang="en-US" dirty="0"/>
              <a:t>Use XML models to generate message payloads in XML format</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Identify if each statement describes a Gosu template, an XML model, both, or neither.</a:t>
            </a:r>
          </a:p>
          <a:p>
            <a:r>
              <a:rPr lang="en-US" dirty="0"/>
              <a:t>It can take any number of input values.</a:t>
            </a:r>
          </a:p>
          <a:p>
            <a:r>
              <a:rPr lang="en-US" dirty="0"/>
              <a:t>It is a separate file created in Studio.</a:t>
            </a:r>
          </a:p>
          <a:p>
            <a:r>
              <a:rPr lang="en-US" dirty="0"/>
              <a:t>It has a published XSD.</a:t>
            </a:r>
          </a:p>
          <a:p>
            <a:r>
              <a:rPr lang="en-US" dirty="0"/>
              <a:t>It can make use of conditional statements and for loops.</a:t>
            </a:r>
          </a:p>
          <a:p>
            <a:r>
              <a:rPr lang="en-US" dirty="0"/>
              <a:t>It can include values from both the object that triggered the message event and objects related to the triggering object.</a:t>
            </a:r>
          </a:p>
          <a:p>
            <a:r>
              <a:rPr lang="en-US" dirty="0"/>
              <a:t>It can be used only for payload generation</a:t>
            </a:r>
          </a:p>
        </p:txBody>
      </p:sp>
    </p:spTree>
    <p:extLst>
      <p:ext uri="{BB962C8B-B14F-4D97-AF65-F5344CB8AC3E}">
        <p14:creationId xmlns:p14="http://schemas.microsoft.com/office/powerpoint/2010/main" val="14188318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icn Rule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8334" y="3352800"/>
            <a:ext cx="1107466" cy="99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en-US" dirty="0" smtClean="0"/>
              <a:t>Message payload</a:t>
            </a:r>
            <a:endParaRPr lang="en-US" dirty="0"/>
          </a:p>
        </p:txBody>
      </p:sp>
      <p:sp>
        <p:nvSpPr>
          <p:cNvPr id="4" name="Content Placeholder 3"/>
          <p:cNvSpPr>
            <a:spLocks noGrp="1"/>
          </p:cNvSpPr>
          <p:nvPr>
            <p:ph idx="1"/>
          </p:nvPr>
        </p:nvSpPr>
        <p:spPr/>
        <p:txBody>
          <a:bodyPr/>
          <a:lstStyle/>
          <a:p>
            <a:r>
              <a:rPr lang="en-US" dirty="0"/>
              <a:t>A </a:t>
            </a:r>
            <a:r>
              <a:rPr lang="en-US" b="1" dirty="0"/>
              <a:t>message payload </a:t>
            </a:r>
            <a:r>
              <a:rPr lang="en-US" dirty="0"/>
              <a:t>is data generated in Event Fired rules that is sent to the external system</a:t>
            </a:r>
          </a:p>
          <a:p>
            <a:r>
              <a:rPr lang="en-US" dirty="0"/>
              <a:t>The payload typically:</a:t>
            </a:r>
          </a:p>
          <a:p>
            <a:pPr lvl="1"/>
            <a:r>
              <a:rPr lang="en-US" dirty="0"/>
              <a:t>Contains dynamically generated data</a:t>
            </a:r>
          </a:p>
          <a:p>
            <a:pPr lvl="1"/>
            <a:r>
              <a:rPr lang="en-US" dirty="0"/>
              <a:t>Is formatted based on the needs of the external system</a:t>
            </a:r>
          </a:p>
          <a:p>
            <a:endParaRPr lang="en-US" dirty="0"/>
          </a:p>
        </p:txBody>
      </p:sp>
      <p:sp>
        <p:nvSpPr>
          <p:cNvPr id="5" name="Rectangle 101"/>
          <p:cNvSpPr>
            <a:spLocks noChangeArrowheads="1"/>
          </p:cNvSpPr>
          <p:nvPr/>
        </p:nvSpPr>
        <p:spPr bwMode="auto">
          <a:xfrm>
            <a:off x="4572000" y="4353958"/>
            <a:ext cx="2590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6" name="Rectangle 85"/>
          <p:cNvSpPr>
            <a:spLocks noChangeArrowheads="1"/>
          </p:cNvSpPr>
          <p:nvPr/>
        </p:nvSpPr>
        <p:spPr bwMode="auto">
          <a:xfrm>
            <a:off x="2598328" y="4350646"/>
            <a:ext cx="1828800" cy="2011680"/>
          </a:xfrm>
          <a:prstGeom prst="rect">
            <a:avLst/>
          </a:prstGeom>
          <a:noFill/>
          <a:ln w="28575" algn="ctr">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sp>
        <p:nvSpPr>
          <p:cNvPr id="7" name="Line 2"/>
          <p:cNvSpPr>
            <a:spLocks noChangeShapeType="1"/>
          </p:cNvSpPr>
          <p:nvPr/>
        </p:nvSpPr>
        <p:spPr bwMode="auto">
          <a:xfrm>
            <a:off x="4089400" y="5297251"/>
            <a:ext cx="3281362"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 name="Text Box 4"/>
          <p:cNvSpPr txBox="1">
            <a:spLocks noChangeArrowheads="1"/>
          </p:cNvSpPr>
          <p:nvPr/>
        </p:nvSpPr>
        <p:spPr bwMode="auto">
          <a:xfrm>
            <a:off x="6198009" y="382373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sp>
        <p:nvSpPr>
          <p:cNvPr id="17" name="Text Box 13"/>
          <p:cNvSpPr txBox="1">
            <a:spLocks noChangeArrowheads="1"/>
          </p:cNvSpPr>
          <p:nvPr/>
        </p:nvSpPr>
        <p:spPr bwMode="auto">
          <a:xfrm>
            <a:off x="609600" y="5554426"/>
            <a:ext cx="13604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smtClean="0">
                <a:solidFill>
                  <a:schemeClr val="bg1"/>
                </a:solidFill>
              </a:rPr>
              <a:t>EventAware</a:t>
            </a:r>
            <a:r>
              <a:rPr lang="en-US" sz="1600" dirty="0">
                <a:solidFill>
                  <a:schemeClr val="bg1"/>
                </a:solidFill>
              </a:rPr>
              <a:t/>
            </a:r>
            <a:br>
              <a:rPr lang="en-US" sz="1600" dirty="0">
                <a:solidFill>
                  <a:schemeClr val="bg1"/>
                </a:solidFill>
              </a:rPr>
            </a:br>
            <a:r>
              <a:rPr lang="en-US" sz="1600" dirty="0">
                <a:solidFill>
                  <a:schemeClr val="bg1"/>
                </a:solidFill>
              </a:rPr>
              <a:t>entity</a:t>
            </a:r>
          </a:p>
        </p:txBody>
      </p:sp>
      <p:sp>
        <p:nvSpPr>
          <p:cNvPr id="18" name="Text Box 14"/>
          <p:cNvSpPr txBox="1">
            <a:spLocks noChangeArrowheads="1"/>
          </p:cNvSpPr>
          <p:nvPr/>
        </p:nvSpPr>
        <p:spPr bwMode="auto">
          <a:xfrm>
            <a:off x="3002447" y="5586176"/>
            <a:ext cx="95995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br>
              <a:rPr lang="en-US" sz="1600" dirty="0">
                <a:solidFill>
                  <a:schemeClr val="bg1"/>
                </a:solidFill>
              </a:rPr>
            </a:br>
            <a:r>
              <a:rPr lang="en-US" sz="1600" dirty="0">
                <a:solidFill>
                  <a:schemeClr val="bg1"/>
                </a:solidFill>
              </a:rPr>
              <a:t>context</a:t>
            </a:r>
          </a:p>
        </p:txBody>
      </p:sp>
      <p:sp>
        <p:nvSpPr>
          <p:cNvPr id="62" name="Line 75"/>
          <p:cNvSpPr>
            <a:spLocks noChangeShapeType="1"/>
          </p:cNvSpPr>
          <p:nvPr/>
        </p:nvSpPr>
        <p:spPr bwMode="auto">
          <a:xfrm>
            <a:off x="1603375" y="5275026"/>
            <a:ext cx="130810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3" name="Text Box 76"/>
          <p:cNvSpPr txBox="1">
            <a:spLocks noChangeArrowheads="1"/>
          </p:cNvSpPr>
          <p:nvPr/>
        </p:nvSpPr>
        <p:spPr bwMode="auto">
          <a:xfrm>
            <a:off x="839708" y="4253251"/>
            <a:ext cx="1674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Entity Event</a:t>
            </a:r>
            <a:endParaRPr lang="en-US" sz="1600" dirty="0">
              <a:solidFill>
                <a:schemeClr val="bg1"/>
              </a:solidFill>
            </a:endParaRPr>
          </a:p>
        </p:txBody>
      </p:sp>
      <p:sp>
        <p:nvSpPr>
          <p:cNvPr id="64" name="Text Box 84"/>
          <p:cNvSpPr txBox="1">
            <a:spLocks noChangeArrowheads="1"/>
          </p:cNvSpPr>
          <p:nvPr/>
        </p:nvSpPr>
        <p:spPr bwMode="auto">
          <a:xfrm>
            <a:off x="5759109" y="572201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message</a:t>
            </a:r>
          </a:p>
        </p:txBody>
      </p:sp>
      <p:sp>
        <p:nvSpPr>
          <p:cNvPr id="70" name="Text Box 4"/>
          <p:cNvSpPr txBox="1">
            <a:spLocks noChangeArrowheads="1"/>
          </p:cNvSpPr>
          <p:nvPr/>
        </p:nvSpPr>
        <p:spPr bwMode="auto">
          <a:xfrm>
            <a:off x="3569498" y="4035711"/>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sp>
        <p:nvSpPr>
          <p:cNvPr id="72" name="Line 75"/>
          <p:cNvSpPr>
            <a:spLocks noChangeShapeType="1"/>
          </p:cNvSpPr>
          <p:nvPr/>
        </p:nvSpPr>
        <p:spPr bwMode="auto">
          <a:xfrm>
            <a:off x="5729414" y="4069955"/>
            <a:ext cx="0" cy="495694"/>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27" name="icn Msg Payload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572000"/>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 Box 4"/>
          <p:cNvSpPr txBox="1">
            <a:spLocks noChangeArrowheads="1"/>
          </p:cNvSpPr>
          <p:nvPr/>
        </p:nvSpPr>
        <p:spPr bwMode="auto">
          <a:xfrm>
            <a:off x="4648200" y="460509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pic>
        <p:nvPicPr>
          <p:cNvPr id="74" name="icn Ms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8009" y="5173644"/>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6" name="icn Entity EventAware"/>
          <p:cNvGrpSpPr/>
          <p:nvPr/>
        </p:nvGrpSpPr>
        <p:grpSpPr>
          <a:xfrm>
            <a:off x="845453" y="4518647"/>
            <a:ext cx="991127" cy="1161320"/>
            <a:chOff x="2448995" y="2044222"/>
            <a:chExt cx="1532365" cy="1795498"/>
          </a:xfrm>
        </p:grpSpPr>
        <p:pic>
          <p:nvPicPr>
            <p:cNvPr id="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8" name="Group 77"/>
            <p:cNvGrpSpPr/>
            <p:nvPr/>
          </p:nvGrpSpPr>
          <p:grpSpPr>
            <a:xfrm>
              <a:off x="3298002" y="2109793"/>
              <a:ext cx="569146" cy="552157"/>
              <a:chOff x="8351520" y="2281418"/>
              <a:chExt cx="1021080" cy="990600"/>
            </a:xfrm>
          </p:grpSpPr>
          <p:sp>
            <p:nvSpPr>
              <p:cNvPr id="79" name="Arc 78"/>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80" name="Arc 79"/>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82" name="icn Msg Contex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5086" y="4732880"/>
            <a:ext cx="967314" cy="9271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6" name="tbl XX_Msg"/>
          <p:cNvGraphicFramePr>
            <a:graphicFrameLocks noGrp="1"/>
          </p:cNvGraphicFramePr>
          <p:nvPr>
            <p:extLst>
              <p:ext uri="{D42A27DB-BD31-4B8C-83A1-F6EECF244321}">
                <p14:modId xmlns:p14="http://schemas.microsoft.com/office/powerpoint/2010/main" val="1106356158"/>
              </p:ext>
            </p:extLst>
          </p:nvPr>
        </p:nvGraphicFramePr>
        <p:xfrm>
          <a:off x="73152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pic>
        <p:nvPicPr>
          <p:cNvPr id="67" name="icn Msg Destin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550" y="3352800"/>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724488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easy ways for generating payloads</a:t>
            </a:r>
            <a:endParaRPr lang="en-US" dirty="0"/>
          </a:p>
        </p:txBody>
      </p:sp>
      <p:sp>
        <p:nvSpPr>
          <p:cNvPr id="3" name="Content Placeholder 2"/>
          <p:cNvSpPr>
            <a:spLocks noGrp="1"/>
          </p:cNvSpPr>
          <p:nvPr>
            <p:ph sz="half" idx="1"/>
          </p:nvPr>
        </p:nvSpPr>
        <p:spPr/>
        <p:txBody>
          <a:bodyPr/>
          <a:lstStyle/>
          <a:p>
            <a:r>
              <a:rPr lang="en-US" dirty="0" smtClean="0"/>
              <a:t>Gosu templates</a:t>
            </a:r>
          </a:p>
          <a:p>
            <a:pPr lvl="1"/>
            <a:r>
              <a:rPr lang="en-US" dirty="0" smtClean="0"/>
              <a:t>Create formatted strings </a:t>
            </a:r>
            <a:br>
              <a:rPr lang="en-US" dirty="0" smtClean="0"/>
            </a:br>
            <a:r>
              <a:rPr lang="en-US" dirty="0" smtClean="0"/>
              <a:t>with entity data</a:t>
            </a:r>
          </a:p>
        </p:txBody>
      </p:sp>
      <p:sp>
        <p:nvSpPr>
          <p:cNvPr id="92" name="Content Placeholder 91"/>
          <p:cNvSpPr>
            <a:spLocks noGrp="1"/>
          </p:cNvSpPr>
          <p:nvPr>
            <p:ph sz="half" idx="2"/>
          </p:nvPr>
        </p:nvSpPr>
        <p:spPr/>
        <p:txBody>
          <a:bodyPr/>
          <a:lstStyle/>
          <a:p>
            <a:r>
              <a:rPr lang="en-US" dirty="0" smtClean="0"/>
              <a:t>XML models</a:t>
            </a:r>
          </a:p>
          <a:p>
            <a:pPr lvl="1"/>
            <a:r>
              <a:rPr lang="en-US" dirty="0" smtClean="0"/>
              <a:t>Strongly typed XML </a:t>
            </a:r>
            <a:br>
              <a:rPr lang="en-US" dirty="0" smtClean="0"/>
            </a:br>
            <a:r>
              <a:rPr lang="en-US" dirty="0" smtClean="0"/>
              <a:t>with XSD validation</a:t>
            </a:r>
          </a:p>
          <a:p>
            <a:pPr lvl="1"/>
            <a:r>
              <a:rPr lang="en-US" dirty="0" smtClean="0"/>
              <a:t>Supports object graph</a:t>
            </a:r>
          </a:p>
          <a:p>
            <a:endParaRPr lang="en-US" dirty="0"/>
          </a:p>
        </p:txBody>
      </p:sp>
      <p:sp>
        <p:nvSpPr>
          <p:cNvPr id="95" name="Rectangle 101"/>
          <p:cNvSpPr>
            <a:spLocks noChangeArrowheads="1"/>
          </p:cNvSpPr>
          <p:nvPr/>
        </p:nvSpPr>
        <p:spPr bwMode="auto">
          <a:xfrm>
            <a:off x="4572000" y="4353958"/>
            <a:ext cx="2590800" cy="2011680"/>
          </a:xfrm>
          <a:prstGeom prst="rect">
            <a:avLst/>
          </a:prstGeom>
          <a:noFill/>
          <a:ln w="28575" algn="ctr">
            <a:solidFill>
              <a:srgbClr val="6666FF"/>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dirty="0"/>
          </a:p>
        </p:txBody>
      </p:sp>
      <p:pic>
        <p:nvPicPr>
          <p:cNvPr id="117" name="icn Msg Pay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663" y="3592276"/>
            <a:ext cx="1276083" cy="8120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Text Box 4"/>
          <p:cNvSpPr txBox="1">
            <a:spLocks noChangeArrowheads="1"/>
          </p:cNvSpPr>
          <p:nvPr/>
        </p:nvSpPr>
        <p:spPr bwMode="auto">
          <a:xfrm>
            <a:off x="799375" y="3561904"/>
            <a:ext cx="9498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Gosu Template</a:t>
            </a:r>
          </a:p>
        </p:txBody>
      </p:sp>
      <p:sp>
        <p:nvSpPr>
          <p:cNvPr id="119" name="Text Box 4"/>
          <p:cNvSpPr txBox="1">
            <a:spLocks noChangeArrowheads="1"/>
          </p:cNvSpPr>
          <p:nvPr/>
        </p:nvSpPr>
        <p:spPr bwMode="auto">
          <a:xfrm>
            <a:off x="799375" y="5925979"/>
            <a:ext cx="80806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XML </a:t>
            </a:r>
            <a:br>
              <a:rPr lang="en-US" sz="1600" dirty="0" smtClean="0">
                <a:solidFill>
                  <a:schemeClr val="bg1"/>
                </a:solidFill>
              </a:rPr>
            </a:br>
            <a:r>
              <a:rPr lang="en-US" sz="1600" dirty="0" smtClean="0">
                <a:solidFill>
                  <a:schemeClr val="bg1"/>
                </a:solidFill>
              </a:rPr>
              <a:t>model</a:t>
            </a:r>
            <a:endParaRPr lang="en-US" sz="1600" dirty="0">
              <a:solidFill>
                <a:schemeClr val="bg1"/>
              </a:solidFill>
            </a:endParaRPr>
          </a:p>
        </p:txBody>
      </p:sp>
      <p:sp>
        <p:nvSpPr>
          <p:cNvPr id="120" name="Text Box 4"/>
          <p:cNvSpPr txBox="1">
            <a:spLocks noChangeArrowheads="1"/>
          </p:cNvSpPr>
          <p:nvPr/>
        </p:nvSpPr>
        <p:spPr bwMode="auto">
          <a:xfrm>
            <a:off x="2741622" y="4449334"/>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cxnSp>
        <p:nvCxnSpPr>
          <p:cNvPr id="125" name="Elbow Connector 124"/>
          <p:cNvCxnSpPr/>
          <p:nvPr/>
        </p:nvCxnSpPr>
        <p:spPr bwMode="auto">
          <a:xfrm flipV="1">
            <a:off x="1749220" y="4547158"/>
            <a:ext cx="871538" cy="627742"/>
          </a:xfrm>
          <a:prstGeom prst="bentConnector3">
            <a:avLst>
              <a:gd name="adj1" fmla="val 50000"/>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9" name="Elbow Connector 128"/>
          <p:cNvCxnSpPr/>
          <p:nvPr/>
        </p:nvCxnSpPr>
        <p:spPr bwMode="auto">
          <a:xfrm>
            <a:off x="1752600" y="2925083"/>
            <a:ext cx="871538" cy="627742"/>
          </a:xfrm>
          <a:prstGeom prst="bentConnector3">
            <a:avLst>
              <a:gd name="adj1" fmla="val 50000"/>
            </a:avLst>
          </a:prstGeom>
          <a:noFill/>
          <a:ln w="28575">
            <a:solidFill>
              <a:schemeClr val="accent1"/>
            </a:solidFill>
            <a:prstDash val="sysDot"/>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72" name="Text Box 4"/>
          <p:cNvSpPr txBox="1">
            <a:spLocks noChangeArrowheads="1"/>
          </p:cNvSpPr>
          <p:nvPr/>
        </p:nvSpPr>
        <p:spPr bwMode="auto">
          <a:xfrm>
            <a:off x="6198009" y="382373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sp>
        <p:nvSpPr>
          <p:cNvPr id="73" name="Text Box 84"/>
          <p:cNvSpPr txBox="1">
            <a:spLocks noChangeArrowheads="1"/>
          </p:cNvSpPr>
          <p:nvPr/>
        </p:nvSpPr>
        <p:spPr bwMode="auto">
          <a:xfrm>
            <a:off x="5759109" y="5722010"/>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message</a:t>
            </a:r>
          </a:p>
        </p:txBody>
      </p:sp>
      <p:pic>
        <p:nvPicPr>
          <p:cNvPr id="74" name="icn Msg Payload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572000"/>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 Box 4"/>
          <p:cNvSpPr txBox="1">
            <a:spLocks noChangeArrowheads="1"/>
          </p:cNvSpPr>
          <p:nvPr/>
        </p:nvSpPr>
        <p:spPr bwMode="auto">
          <a:xfrm>
            <a:off x="4648200" y="4605093"/>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pic>
        <p:nvPicPr>
          <p:cNvPr id="77" name="icn Ms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8009" y="5173644"/>
            <a:ext cx="745588" cy="479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icn XML Mod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375" y="4572000"/>
            <a:ext cx="1018178" cy="12257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icn Gosu Templa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375" y="2346710"/>
            <a:ext cx="1027129" cy="1215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1" name="tbl XX_Msg"/>
          <p:cNvGraphicFramePr>
            <a:graphicFrameLocks noGrp="1"/>
          </p:cNvGraphicFramePr>
          <p:nvPr>
            <p:extLst>
              <p:ext uri="{D42A27DB-BD31-4B8C-83A1-F6EECF244321}">
                <p14:modId xmlns:p14="http://schemas.microsoft.com/office/powerpoint/2010/main" val="2680846690"/>
              </p:ext>
            </p:extLst>
          </p:nvPr>
        </p:nvGraphicFramePr>
        <p:xfrm>
          <a:off x="7315200" y="4648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pic>
        <p:nvPicPr>
          <p:cNvPr id="33" name="icn Rule Se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48334" y="3352800"/>
            <a:ext cx="1107466" cy="99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Line 75"/>
          <p:cNvSpPr>
            <a:spLocks noChangeShapeType="1"/>
          </p:cNvSpPr>
          <p:nvPr/>
        </p:nvSpPr>
        <p:spPr bwMode="auto">
          <a:xfrm>
            <a:off x="5729414" y="4069955"/>
            <a:ext cx="0" cy="495694"/>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3784739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binding values</a:t>
            </a:r>
            <a:endParaRPr lang="en-US" dirty="0"/>
          </a:p>
        </p:txBody>
      </p:sp>
      <p:sp>
        <p:nvSpPr>
          <p:cNvPr id="3" name="Content Placeholder 2"/>
          <p:cNvSpPr>
            <a:spLocks noGrp="1"/>
          </p:cNvSpPr>
          <p:nvPr>
            <p:ph idx="1"/>
          </p:nvPr>
        </p:nvSpPr>
        <p:spPr>
          <a:xfrm>
            <a:off x="521208" y="3352800"/>
            <a:ext cx="8321040" cy="3048000"/>
          </a:xfrm>
        </p:spPr>
        <p:txBody>
          <a:bodyPr/>
          <a:lstStyle/>
          <a:p>
            <a:r>
              <a:rPr lang="en-US" dirty="0"/>
              <a:t>A </a:t>
            </a:r>
            <a:r>
              <a:rPr lang="en-US" b="1" dirty="0"/>
              <a:t>late binding value </a:t>
            </a:r>
            <a:r>
              <a:rPr lang="en-US" dirty="0"/>
              <a:t>is a message payload value that cannot be determined until right before the message is sent (as opposed to when the message is generated)</a:t>
            </a:r>
          </a:p>
          <a:p>
            <a:r>
              <a:rPr lang="en-US" dirty="0"/>
              <a:t>Use placeholder values </a:t>
            </a:r>
            <a:r>
              <a:rPr lang="en-US" dirty="0" smtClean="0"/>
              <a:t>(tokens) to </a:t>
            </a:r>
            <a:r>
              <a:rPr lang="en-US" dirty="0"/>
              <a:t>add late binding values to the payload during payload generation</a:t>
            </a:r>
          </a:p>
          <a:p>
            <a:r>
              <a:rPr lang="en-US" dirty="0" smtClean="0"/>
              <a:t>Message Request </a:t>
            </a:r>
            <a:r>
              <a:rPr lang="en-US" dirty="0"/>
              <a:t>plugin replaces </a:t>
            </a:r>
            <a:r>
              <a:rPr lang="en-US" dirty="0" smtClean="0"/>
              <a:t>token with </a:t>
            </a:r>
            <a:r>
              <a:rPr lang="en-US" dirty="0"/>
              <a:t>the </a:t>
            </a:r>
            <a:r>
              <a:rPr lang="en-US" dirty="0" smtClean="0"/>
              <a:t>data </a:t>
            </a:r>
            <a:r>
              <a:rPr lang="en-US" dirty="0"/>
              <a:t>values </a:t>
            </a:r>
            <a:r>
              <a:rPr lang="en-US" dirty="0" smtClean="0"/>
              <a:t>immediately </a:t>
            </a:r>
            <a:r>
              <a:rPr lang="en-US" dirty="0"/>
              <a:t>before the message is sent</a:t>
            </a:r>
            <a:endParaRPr lang="en-US" dirty="0" smtClean="0"/>
          </a:p>
          <a:p>
            <a:endParaRPr lang="en-US" dirty="0"/>
          </a:p>
          <a:p>
            <a:endParaRPr lang="en-US" dirty="0"/>
          </a:p>
          <a:p>
            <a:endParaRPr lang="en-US" dirty="0"/>
          </a:p>
        </p:txBody>
      </p:sp>
      <p:pic>
        <p:nvPicPr>
          <p:cNvPr id="5123"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30723"/>
          <a:stretch/>
        </p:blipFill>
        <p:spPr bwMode="auto">
          <a:xfrm>
            <a:off x="558800" y="914845"/>
            <a:ext cx="8201266" cy="22347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xt Console Output"/>
          <p:cNvSpPr txBox="1"/>
          <p:nvPr/>
        </p:nvSpPr>
        <p:spPr>
          <a:xfrm>
            <a:off x="1051795" y="1285560"/>
            <a:ext cx="7708271" cy="1506472"/>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3(a) -- Transforming the message payload with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late </a:t>
            </a:r>
            <a:r>
              <a:rPr lang="en-US" sz="1600" b="1" dirty="0">
                <a:solidFill>
                  <a:schemeClr val="bg1"/>
                </a:solidFill>
                <a:latin typeface="Courier New" pitchFamily="49" charset="0"/>
                <a:cs typeface="Courier New" pitchFamily="49" charset="0"/>
              </a:rPr>
              <a:t>binding ***</a:t>
            </a:r>
          </a:p>
          <a:p>
            <a:r>
              <a:rPr lang="en-US" sz="1600" b="1" dirty="0">
                <a:solidFill>
                  <a:schemeClr val="bg1"/>
                </a:solidFill>
                <a:latin typeface="Courier New" pitchFamily="49" charset="0"/>
                <a:cs typeface="Courier New" pitchFamily="49" charset="0"/>
              </a:rPr>
              <a:t>    Request plugin: BankAccountVerificationRequest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beforeSend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Message ID is 630</a:t>
            </a:r>
          </a:p>
          <a:p>
            <a:r>
              <a:rPr lang="en-US" sz="1600" b="1" dirty="0">
                <a:solidFill>
                  <a:schemeClr val="bg1"/>
                </a:solidFill>
                <a:latin typeface="Courier New" pitchFamily="49" charset="0"/>
                <a:cs typeface="Courier New" pitchFamily="49" charset="0"/>
              </a:rPr>
              <a:t>    Replaced token &lt;@@ageOfMessageInSeconds@@&gt; with value 3</a:t>
            </a:r>
          </a:p>
          <a:p>
            <a:r>
              <a:rPr lang="en-US" sz="1600" b="1" dirty="0">
                <a:solidFill>
                  <a:schemeClr val="bg1"/>
                </a:solidFill>
                <a:latin typeface="Courier New" pitchFamily="49" charset="0"/>
                <a:cs typeface="Courier New" pitchFamily="49" charset="0"/>
              </a:rPr>
              <a:t>    Returning payload string</a:t>
            </a:r>
          </a:p>
        </p:txBody>
      </p:sp>
      <p:sp>
        <p:nvSpPr>
          <p:cNvPr id="6" name="Rounded Rectangle 5"/>
          <p:cNvSpPr/>
          <p:nvPr/>
        </p:nvSpPr>
        <p:spPr bwMode="auto">
          <a:xfrm>
            <a:off x="1476803" y="2528654"/>
            <a:ext cx="6968266" cy="290746"/>
          </a:xfrm>
          <a:prstGeom prst="roundRect">
            <a:avLst/>
          </a:prstGeom>
          <a:no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064232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in message payload generation</a:t>
            </a:r>
          </a:p>
        </p:txBody>
      </p:sp>
      <p:sp>
        <p:nvSpPr>
          <p:cNvPr id="3" name="Content Placeholder 2"/>
          <p:cNvSpPr>
            <a:spLocks noGrp="1"/>
          </p:cNvSpPr>
          <p:nvPr>
            <p:ph idx="1"/>
          </p:nvPr>
        </p:nvSpPr>
        <p:spPr>
          <a:xfrm>
            <a:off x="519113" y="3962400"/>
            <a:ext cx="8318500" cy="2438400"/>
          </a:xfrm>
        </p:spPr>
        <p:txBody>
          <a:bodyPr/>
          <a:lstStyle/>
          <a:p>
            <a:r>
              <a:rPr lang="en-US" dirty="0"/>
              <a:t>All activity from the triggering event up to the creation of the message itself takes place in the same transaction</a:t>
            </a:r>
          </a:p>
          <a:p>
            <a:r>
              <a:rPr lang="en-US" dirty="0"/>
              <a:t>If any of this activity, including payload generation, throws an exception, the transaction is rolled back</a:t>
            </a:r>
          </a:p>
          <a:p>
            <a:r>
              <a:rPr lang="en-US" dirty="0"/>
              <a:t>All work, including the operation that triggered messaging, is undone</a:t>
            </a:r>
          </a:p>
          <a:p>
            <a:endParaRPr lang="en-US" dirty="0"/>
          </a:p>
        </p:txBody>
      </p:sp>
      <p:sp>
        <p:nvSpPr>
          <p:cNvPr id="85" name="Line 34"/>
          <p:cNvSpPr>
            <a:spLocks noChangeShapeType="1"/>
          </p:cNvSpPr>
          <p:nvPr/>
        </p:nvSpPr>
        <p:spPr bwMode="auto">
          <a:xfrm>
            <a:off x="4414838" y="871537"/>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6"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87" name="icn External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8"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9"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100"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101"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102"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103"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104"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105"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106"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1</a:t>
            </a:r>
          </a:p>
        </p:txBody>
      </p:sp>
      <p:sp>
        <p:nvSpPr>
          <p:cNvPr id="107"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3</a:t>
            </a:r>
          </a:p>
        </p:txBody>
      </p:sp>
      <p:sp>
        <p:nvSpPr>
          <p:cNvPr id="108"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4</a:t>
            </a:r>
          </a:p>
        </p:txBody>
      </p:sp>
      <p:sp>
        <p:nvSpPr>
          <p:cNvPr id="109"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2</a:t>
            </a:r>
          </a:p>
        </p:txBody>
      </p:sp>
      <p:sp>
        <p:nvSpPr>
          <p:cNvPr id="110"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111" name="AutoShape 36"/>
          <p:cNvSpPr>
            <a:spLocks noChangeArrowheads="1"/>
          </p:cNvSpPr>
          <p:nvPr/>
        </p:nvSpPr>
        <p:spPr bwMode="auto">
          <a:xfrm>
            <a:off x="5394325" y="974725"/>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112" name="AutoShape 37"/>
          <p:cNvSpPr>
            <a:spLocks noChangeArrowheads="1"/>
          </p:cNvSpPr>
          <p:nvPr/>
        </p:nvSpPr>
        <p:spPr bwMode="auto">
          <a:xfrm>
            <a:off x="1336557" y="974725"/>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113" name="Text Box 38"/>
          <p:cNvSpPr txBox="1">
            <a:spLocks noChangeArrowheads="1"/>
          </p:cNvSpPr>
          <p:nvPr/>
        </p:nvSpPr>
        <p:spPr bwMode="auto">
          <a:xfrm>
            <a:off x="1595071" y="1190625"/>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114" name="Text Box 39"/>
          <p:cNvSpPr txBox="1">
            <a:spLocks noChangeArrowheads="1"/>
          </p:cNvSpPr>
          <p:nvPr/>
        </p:nvSpPr>
        <p:spPr bwMode="auto">
          <a:xfrm>
            <a:off x="5432425" y="1190625"/>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sp>
        <p:nvSpPr>
          <p:cNvPr id="115"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116" name="icn Entity EventAware"/>
          <p:cNvGrpSpPr/>
          <p:nvPr/>
        </p:nvGrpSpPr>
        <p:grpSpPr>
          <a:xfrm>
            <a:off x="602328" y="2488919"/>
            <a:ext cx="991127" cy="1161320"/>
            <a:chOff x="2448995" y="2044222"/>
            <a:chExt cx="1532365" cy="1795498"/>
          </a:xfrm>
        </p:grpSpPr>
        <p:pic>
          <p:nvPicPr>
            <p:cNvPr id="1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8" name="Group 117"/>
            <p:cNvGrpSpPr/>
            <p:nvPr/>
          </p:nvGrpSpPr>
          <p:grpSpPr>
            <a:xfrm>
              <a:off x="3298002" y="2109793"/>
              <a:ext cx="569146" cy="552157"/>
              <a:chOff x="8351520" y="2281418"/>
              <a:chExt cx="1021080" cy="990600"/>
            </a:xfrm>
          </p:grpSpPr>
          <p:sp>
            <p:nvSpPr>
              <p:cNvPr id="119" name="Arc 118"/>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20" name="Arc 119"/>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graphicFrame>
        <p:nvGraphicFramePr>
          <p:cNvPr id="40" name="tbl XX_Msg"/>
          <p:cNvGraphicFramePr>
            <a:graphicFrameLocks noGrp="1"/>
          </p:cNvGraphicFramePr>
          <p:nvPr>
            <p:extLst>
              <p:ext uri="{D42A27DB-BD31-4B8C-83A1-F6EECF244321}">
                <p14:modId xmlns:p14="http://schemas.microsoft.com/office/powerpoint/2010/main" val="2831056753"/>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5635134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a:t>Message payloads</a:t>
            </a:r>
          </a:p>
          <a:p>
            <a:r>
              <a:rPr lang="fr-FR" dirty="0">
                <a:solidFill>
                  <a:schemeClr val="bg1"/>
                </a:solidFill>
              </a:rPr>
              <a:t>Gosu templates</a:t>
            </a:r>
          </a:p>
          <a:p>
            <a:r>
              <a:rPr lang="fr-FR" dirty="0"/>
              <a:t>XML models</a:t>
            </a:r>
          </a:p>
          <a:p>
            <a:endParaRPr lang="en-US" dirty="0"/>
          </a:p>
        </p:txBody>
      </p:sp>
    </p:spTree>
    <p:extLst>
      <p:ext uri="{BB962C8B-B14F-4D97-AF65-F5344CB8AC3E}">
        <p14:creationId xmlns:p14="http://schemas.microsoft.com/office/powerpoint/2010/main" val="36468180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Gosu </a:t>
            </a:r>
            <a:r>
              <a:rPr lang="en-US" dirty="0" smtClean="0"/>
              <a:t>template</a:t>
            </a:r>
            <a:endParaRPr lang="en-US" dirty="0"/>
          </a:p>
        </p:txBody>
      </p:sp>
      <p:sp>
        <p:nvSpPr>
          <p:cNvPr id="4" name="Content Placeholder 3"/>
          <p:cNvSpPr>
            <a:spLocks noGrp="1"/>
          </p:cNvSpPr>
          <p:nvPr>
            <p:ph idx="1"/>
          </p:nvPr>
        </p:nvSpPr>
        <p:spPr>
          <a:xfrm>
            <a:off x="521208" y="3048000"/>
            <a:ext cx="8321040" cy="3352800"/>
          </a:xfrm>
        </p:spPr>
        <p:txBody>
          <a:bodyPr/>
          <a:lstStyle/>
          <a:p>
            <a:r>
              <a:rPr lang="en-US" dirty="0"/>
              <a:t>A </a:t>
            </a:r>
            <a:r>
              <a:rPr lang="en-US" b="1" dirty="0"/>
              <a:t>Gosu template </a:t>
            </a:r>
            <a:r>
              <a:rPr lang="en-US" dirty="0"/>
              <a:t>is a file that generates dynamic, formatted text based on input </a:t>
            </a:r>
            <a:r>
              <a:rPr lang="en-US" dirty="0" smtClean="0"/>
              <a:t>parameters</a:t>
            </a:r>
          </a:p>
          <a:p>
            <a:r>
              <a:rPr lang="en-US" dirty="0" smtClean="0"/>
              <a:t>Always </a:t>
            </a:r>
            <a:r>
              <a:rPr lang="en-US" dirty="0"/>
              <a:t>evaluates to a string</a:t>
            </a:r>
          </a:p>
          <a:p>
            <a:r>
              <a:rPr lang="en-US" dirty="0"/>
              <a:t>Accepts any number of input parameters</a:t>
            </a:r>
          </a:p>
          <a:p>
            <a:r>
              <a:rPr lang="en-US" dirty="0" smtClean="0"/>
              <a:t>Evaluates parameters </a:t>
            </a:r>
            <a:r>
              <a:rPr lang="en-US" dirty="0"/>
              <a:t>and derived values into text</a:t>
            </a:r>
          </a:p>
          <a:p>
            <a:r>
              <a:rPr lang="en-US" dirty="0" smtClean="0"/>
              <a:t>Supports scriptlet syntax for API calls and control of flow</a:t>
            </a:r>
            <a:endParaRPr lang="en-US" dirty="0"/>
          </a:p>
          <a:p>
            <a:endParaRPr lang="en-US" dirty="0"/>
          </a:p>
        </p:txBody>
      </p:sp>
      <p:sp>
        <p:nvSpPr>
          <p:cNvPr id="30" name="Line 4"/>
          <p:cNvSpPr>
            <a:spLocks noChangeShapeType="1"/>
          </p:cNvSpPr>
          <p:nvPr/>
        </p:nvSpPr>
        <p:spPr bwMode="auto">
          <a:xfrm>
            <a:off x="3276600" y="1722438"/>
            <a:ext cx="25622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1" name="Text Box 15"/>
          <p:cNvSpPr txBox="1">
            <a:spLocks noChangeArrowheads="1"/>
          </p:cNvSpPr>
          <p:nvPr/>
        </p:nvSpPr>
        <p:spPr bwMode="auto">
          <a:xfrm>
            <a:off x="674688" y="1397000"/>
            <a:ext cx="2651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dirty="0" smtClean="0">
                <a:solidFill>
                  <a:schemeClr val="bg1"/>
                </a:solidFill>
              </a:rPr>
              <a:t>(publicID)	(bankName</a:t>
            </a:r>
            <a:r>
              <a:rPr lang="en-US" dirty="0">
                <a:solidFill>
                  <a:schemeClr val="bg1"/>
                </a:solidFill>
              </a:rPr>
              <a:t>)</a:t>
            </a:r>
            <a:br>
              <a:rPr lang="en-US" dirty="0">
                <a:solidFill>
                  <a:schemeClr val="bg1"/>
                </a:solidFill>
              </a:rPr>
            </a:br>
            <a:r>
              <a:rPr lang="en-US" dirty="0">
                <a:solidFill>
                  <a:schemeClr val="bg1"/>
                </a:solidFill>
              </a:rPr>
              <a:t>ab:68,	FastCash</a:t>
            </a:r>
          </a:p>
        </p:txBody>
      </p:sp>
      <p:sp>
        <p:nvSpPr>
          <p:cNvPr id="42" name="Text Box 16"/>
          <p:cNvSpPr txBox="1">
            <a:spLocks noChangeArrowheads="1"/>
          </p:cNvSpPr>
          <p:nvPr/>
        </p:nvSpPr>
        <p:spPr bwMode="auto">
          <a:xfrm>
            <a:off x="5953125" y="1019175"/>
            <a:ext cx="24415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tabLst>
                <a:tab pos="1139825" algn="l"/>
              </a:tabLst>
              <a:defRPr b="1">
                <a:solidFill>
                  <a:srgbClr val="FF0000"/>
                </a:solidFill>
                <a:latin typeface="Arial" charset="0"/>
              </a:defRPr>
            </a:lvl1pPr>
            <a:lvl2pPr marL="742950" indent="-285750">
              <a:tabLst>
                <a:tab pos="1139825" algn="l"/>
              </a:tabLst>
              <a:defRPr b="1">
                <a:solidFill>
                  <a:srgbClr val="FF0000"/>
                </a:solidFill>
                <a:latin typeface="Arial" charset="0"/>
              </a:defRPr>
            </a:lvl2pPr>
            <a:lvl3pPr marL="1143000" indent="-228600">
              <a:tabLst>
                <a:tab pos="1139825" algn="l"/>
              </a:tabLst>
              <a:defRPr b="1">
                <a:solidFill>
                  <a:srgbClr val="FF0000"/>
                </a:solidFill>
                <a:latin typeface="Arial" charset="0"/>
              </a:defRPr>
            </a:lvl3pPr>
            <a:lvl4pPr marL="1600200" indent="-228600">
              <a:tabLst>
                <a:tab pos="1139825" algn="l"/>
              </a:tabLst>
              <a:defRPr b="1">
                <a:solidFill>
                  <a:srgbClr val="FF0000"/>
                </a:solidFill>
                <a:latin typeface="Arial" charset="0"/>
              </a:defRPr>
            </a:lvl4pPr>
            <a:lvl5pPr marL="2057400" indent="-228600">
              <a:tabLst>
                <a:tab pos="1139825" algn="l"/>
              </a:tabLst>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tabLst>
                <a:tab pos="1139825" algn="l"/>
              </a:tabLst>
              <a:defRPr b="1">
                <a:solidFill>
                  <a:srgbClr val="FF0000"/>
                </a:solidFill>
                <a:latin typeface="Arial" charset="0"/>
              </a:defRPr>
            </a:lvl9pPr>
          </a:lstStyle>
          <a:p>
            <a:pPr algn="l"/>
            <a:r>
              <a:rPr lang="en-US" dirty="0">
                <a:solidFill>
                  <a:schemeClr val="bg1"/>
                </a:solidFill>
              </a:rPr>
              <a:t>publicID,ab:68</a:t>
            </a:r>
            <a:br>
              <a:rPr lang="en-US" dirty="0">
                <a:solidFill>
                  <a:schemeClr val="bg1"/>
                </a:solidFill>
              </a:rPr>
            </a:br>
            <a:r>
              <a:rPr lang="en-US" dirty="0">
                <a:solidFill>
                  <a:schemeClr val="bg1"/>
                </a:solidFill>
              </a:rPr>
              <a:t>bankName,FastCash</a:t>
            </a:r>
          </a:p>
        </p:txBody>
      </p:sp>
      <p:sp>
        <p:nvSpPr>
          <p:cNvPr id="43" name="Rectangle 17"/>
          <p:cNvSpPr>
            <a:spLocks noChangeArrowheads="1"/>
          </p:cNvSpPr>
          <p:nvPr/>
        </p:nvSpPr>
        <p:spPr bwMode="auto">
          <a:xfrm>
            <a:off x="5892800" y="914400"/>
            <a:ext cx="2549525" cy="1347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20" name="Text Box 4"/>
          <p:cNvSpPr txBox="1">
            <a:spLocks noChangeArrowheads="1"/>
          </p:cNvSpPr>
          <p:nvPr/>
        </p:nvSpPr>
        <p:spPr bwMode="auto">
          <a:xfrm>
            <a:off x="3962400" y="2141893"/>
            <a:ext cx="101817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Gosu Template</a:t>
            </a:r>
          </a:p>
        </p:txBody>
      </p:sp>
      <p:pic>
        <p:nvPicPr>
          <p:cNvPr id="2050" name="icn Gosu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914400"/>
            <a:ext cx="1018177" cy="12083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0485191"/>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F06EFBCC6E445AFF259EDA3FA726A" ma:contentTypeVersion="" ma:contentTypeDescription="Create a new document." ma:contentTypeScope="" ma:versionID="9611c53edc2666210fd2edae3137cac1">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FF4E6C-869E-4927-85C8-2B0D1BB8227D}"/>
</file>

<file path=customXml/itemProps2.xml><?xml version="1.0" encoding="utf-8"?>
<ds:datastoreItem xmlns:ds="http://schemas.openxmlformats.org/officeDocument/2006/customXml" ds:itemID="{485DC6B4-7E3A-42DA-8158-B44E9F501EB7}"/>
</file>

<file path=customXml/itemProps3.xml><?xml version="1.0" encoding="utf-8"?>
<ds:datastoreItem xmlns:ds="http://schemas.openxmlformats.org/officeDocument/2006/customXml" ds:itemID="{C9324431-6EC1-4016-9168-D799111AB12A}"/>
</file>

<file path=docProps/app.xml><?xml version="1.0" encoding="utf-8"?>
<Properties xmlns="http://schemas.openxmlformats.org/officeDocument/2006/extended-properties" xmlns:vt="http://schemas.openxmlformats.org/officeDocument/2006/docPropsVTypes">
  <Template>Emerald_Template</Template>
  <TotalTime>1315</TotalTime>
  <Words>3077</Words>
  <Application>Microsoft Office PowerPoint</Application>
  <PresentationFormat>On-screen Show (4:3)</PresentationFormat>
  <Paragraphs>388</Paragraphs>
  <Slides>32</Slides>
  <Notes>32</Notes>
  <HiddenSlides>1</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Emerald_Template</vt:lpstr>
      <vt:lpstr>Message Payloads </vt:lpstr>
      <vt:lpstr>PowerPoint Presentation</vt:lpstr>
      <vt:lpstr>PowerPoint Presentation</vt:lpstr>
      <vt:lpstr>Message payload</vt:lpstr>
      <vt:lpstr>Two easy ways for generating payloads</vt:lpstr>
      <vt:lpstr>Late binding values</vt:lpstr>
      <vt:lpstr>Errors in message payload generation</vt:lpstr>
      <vt:lpstr>PowerPoint Presentation</vt:lpstr>
      <vt:lpstr>Gosu template</vt:lpstr>
      <vt:lpstr>Steps to create a Gosu template</vt:lpstr>
      <vt:lpstr>Template syntax: parameters</vt:lpstr>
      <vt:lpstr>Template syntax: expressions</vt:lpstr>
      <vt:lpstr>Template syntax: scriptlet</vt:lpstr>
      <vt:lpstr>Rendering a Gosu template</vt:lpstr>
      <vt:lpstr>Gosu template payload example</vt:lpstr>
      <vt:lpstr>PowerPoint Presentation</vt:lpstr>
      <vt:lpstr>XML model</vt:lpstr>
      <vt:lpstr>XML model base types</vt:lpstr>
      <vt:lpstr>XML model fields</vt:lpstr>
      <vt:lpstr>XML model editor</vt:lpstr>
      <vt:lpstr>Step 1: Create the model</vt:lpstr>
      <vt:lpstr>Step 2: Add fields</vt:lpstr>
      <vt:lpstr>The model's XML</vt:lpstr>
      <vt:lpstr>Step 3: Use the model to generate payload</vt:lpstr>
      <vt:lpstr>XML Model payload example</vt:lpstr>
      <vt:lpstr>Additional XML model functionality</vt:lpstr>
      <vt:lpstr>PowerPoint Presentation</vt:lpstr>
      <vt:lpstr>Additional XML functionality</vt:lpstr>
      <vt:lpstr>Deploy message payload code</vt:lpstr>
      <vt:lpstr>PowerPoint Presentation</vt:lpstr>
      <vt:lpstr>PowerPoint Presentation</vt:lpstr>
      <vt:lpstr>PowerPoint Presentation</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Payloads</dc:title>
  <dc:subject>Guidewire 8.0 Application Integration Messaging Payloads</dc:subject>
  <dc:creator>Seth Luersen</dc:creator>
  <cp:keywords>Emerald;Guidewire 8.0 Application Integration;Messaging Payloads</cp:keywords>
  <dc:description>8.0.1</dc:description>
  <cp:lastModifiedBy>Guidewire Education</cp:lastModifiedBy>
  <cp:revision>125</cp:revision>
  <dcterms:created xsi:type="dcterms:W3CDTF">2013-08-19T16:16:51Z</dcterms:created>
  <dcterms:modified xsi:type="dcterms:W3CDTF">2014-05-16T22:08:13Z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0x010100838F06EFBCC6E445AFF259EDA3FA726A</vt:lpwstr>
  </property>
</Properties>
</file>