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57.xml" ContentType="application/vnd.openxmlformats-officedocument.presentationml.notesSlide+xml"/>
  <Override PartName="/ppt/slideMasters/slideMaster1.xml" ContentType="application/vnd.openxmlformats-officedocument.presentationml.slideMaster+xml"/>
  <Override PartName="/ppt/notesSlides/notesSlide59.xml" ContentType="application/vnd.openxmlformats-officedocument.presentationml.notesSlide+xml"/>
  <Override PartName="/ppt/notesSlides/notesSlide56.xml" ContentType="application/vnd.openxmlformats-officedocument.presentationml.notesSlide+xml"/>
  <Override PartName="/ppt/notesSlides/notesSlide58.xml" ContentType="application/vnd.openxmlformats-officedocument.presentationml.notesSlide+xml"/>
  <Override PartName="/ppt/notesSlides/notesSlide7.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39.xml" ContentType="application/vnd.openxmlformats-officedocument.presentationml.slideLayout+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notesSlides/notesSlide34.xml" ContentType="application/vnd.openxmlformats-officedocument.presentationml.notesSlide+xml"/>
  <Override PartName="/ppt/slideLayouts/slideLayout32.xml" ContentType="application/vnd.openxmlformats-officedocument.presentationml.slideLayout+xml"/>
  <Override PartName="/ppt/notesSlides/notesSlide38.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6.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slideLayouts/slideLayout36.xml" ContentType="application/vnd.openxmlformats-officedocument.presentationml.slideLayout+xml"/>
  <Override PartName="/ppt/notesSlides/notesSlide35.xml" ContentType="application/vnd.openxmlformats-officedocument.presentationml.notesSlide+xml"/>
  <Override PartName="/ppt/slideLayouts/slideLayout40.xml" ContentType="application/vnd.openxmlformats-officedocument.presentationml.slideLayout+xml"/>
  <Override PartName="/ppt/notesSlides/notesSlide24.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5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31.xml" ContentType="application/vnd.openxmlformats-officedocument.presentationml.slideLayout+xml"/>
  <Override PartName="/ppt/slideLayouts/slideLayout35.xml" ContentType="application/vnd.openxmlformats-officedocument.presentationml.slideLayout+xml"/>
  <Override PartName="/ppt/slideLayouts/slideLayout29.xml" ContentType="application/vnd.openxmlformats-officedocument.presentationml.slideLayout+xml"/>
  <Override PartName="/ppt/notesSlides/notesSlide50.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notesSlides/notesSlide49.xml" ContentType="application/vnd.openxmlformats-officedocument.presentationml.notesSlide+xml"/>
  <Override PartName="/ppt/slideLayouts/slideLayout15.xml" ContentType="application/vnd.openxmlformats-officedocument.presentationml.slideLayout+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notesSlides/notesSlide39.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slideLayouts/slideLayout26.xml" ContentType="application/vnd.openxmlformats-officedocument.presentationml.slideLayout+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notesSlides/notesSlide45.xml" ContentType="application/vnd.openxmlformats-officedocument.presentationml.notesSlide+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46.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61"/>
  </p:notesMasterIdLst>
  <p:handoutMasterIdLst>
    <p:handoutMasterId r:id="rId62"/>
  </p:handoutMasterIdLst>
  <p:sldIdLst>
    <p:sldId id="256" r:id="rId2"/>
    <p:sldId id="258" r:id="rId3"/>
    <p:sldId id="260" r:id="rId4"/>
    <p:sldId id="262" r:id="rId5"/>
    <p:sldId id="273" r:id="rId6"/>
    <p:sldId id="276" r:id="rId7"/>
    <p:sldId id="263" r:id="rId8"/>
    <p:sldId id="334" r:id="rId9"/>
    <p:sldId id="275" r:id="rId10"/>
    <p:sldId id="277" r:id="rId11"/>
    <p:sldId id="336" r:id="rId12"/>
    <p:sldId id="333" r:id="rId13"/>
    <p:sldId id="269" r:id="rId14"/>
    <p:sldId id="270" r:id="rId15"/>
    <p:sldId id="279" r:id="rId16"/>
    <p:sldId id="281" r:id="rId17"/>
    <p:sldId id="288" r:id="rId18"/>
    <p:sldId id="280" r:id="rId19"/>
    <p:sldId id="322" r:id="rId20"/>
    <p:sldId id="331" r:id="rId21"/>
    <p:sldId id="329" r:id="rId22"/>
    <p:sldId id="285" r:id="rId23"/>
    <p:sldId id="337" r:id="rId24"/>
    <p:sldId id="347" r:id="rId25"/>
    <p:sldId id="271" r:id="rId26"/>
    <p:sldId id="313" r:id="rId27"/>
    <p:sldId id="319" r:id="rId28"/>
    <p:sldId id="320" r:id="rId29"/>
    <p:sldId id="321" r:id="rId30"/>
    <p:sldId id="305" r:id="rId31"/>
    <p:sldId id="323" r:id="rId32"/>
    <p:sldId id="330" r:id="rId33"/>
    <p:sldId id="328" r:id="rId34"/>
    <p:sldId id="326" r:id="rId35"/>
    <p:sldId id="338" r:id="rId36"/>
    <p:sldId id="339" r:id="rId37"/>
    <p:sldId id="348" r:id="rId38"/>
    <p:sldId id="341" r:id="rId39"/>
    <p:sldId id="353" r:id="rId40"/>
    <p:sldId id="267" r:id="rId41"/>
    <p:sldId id="301" r:id="rId42"/>
    <p:sldId id="302" r:id="rId43"/>
    <p:sldId id="352" r:id="rId44"/>
    <p:sldId id="296" r:id="rId45"/>
    <p:sldId id="299" r:id="rId46"/>
    <p:sldId id="297" r:id="rId47"/>
    <p:sldId id="265" r:id="rId48"/>
    <p:sldId id="289" r:id="rId49"/>
    <p:sldId id="290" r:id="rId50"/>
    <p:sldId id="292" r:id="rId51"/>
    <p:sldId id="291" r:id="rId52"/>
    <p:sldId id="293" r:id="rId53"/>
    <p:sldId id="294" r:id="rId54"/>
    <p:sldId id="295" r:id="rId55"/>
    <p:sldId id="342" r:id="rId56"/>
    <p:sldId id="343" r:id="rId57"/>
    <p:sldId id="259" r:id="rId58"/>
    <p:sldId id="261" r:id="rId59"/>
    <p:sldId id="25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D47EC14-819B-4972-BC16-BE44602FD0A8}">
          <p14:sldIdLst>
            <p14:sldId id="256"/>
            <p14:sldId id="258"/>
          </p14:sldIdLst>
        </p14:section>
        <p14:section name="Message Plugins" id="{EAC8D782-0AE2-45AD-9F1C-ECB74FA8F1FA}">
          <p14:sldIdLst>
            <p14:sldId id="260"/>
            <p14:sldId id="262"/>
            <p14:sldId id="273"/>
            <p14:sldId id="276"/>
          </p14:sldIdLst>
        </p14:section>
        <p14:section name="Late binging" id="{C86E8301-2962-498A-9D82-5FDEB0855D63}">
          <p14:sldIdLst>
            <p14:sldId id="263"/>
            <p14:sldId id="334"/>
            <p14:sldId id="275"/>
            <p14:sldId id="277"/>
            <p14:sldId id="336"/>
            <p14:sldId id="333"/>
          </p14:sldIdLst>
        </p14:section>
        <p14:section name="Request plugin" id="{B7B2D8FA-F213-476F-A003-0CEC89232316}">
          <p14:sldIdLst>
            <p14:sldId id="269"/>
            <p14:sldId id="270"/>
            <p14:sldId id="279"/>
            <p14:sldId id="281"/>
            <p14:sldId id="288"/>
            <p14:sldId id="280"/>
            <p14:sldId id="322"/>
            <p14:sldId id="331"/>
            <p14:sldId id="329"/>
            <p14:sldId id="285"/>
            <p14:sldId id="337"/>
            <p14:sldId id="347"/>
          </p14:sldIdLst>
        </p14:section>
        <p14:section name="Transport plugin" id="{A2752C5E-1FD9-4BC6-9421-5131B9FD8F09}">
          <p14:sldIdLst>
            <p14:sldId id="271"/>
            <p14:sldId id="313"/>
            <p14:sldId id="319"/>
            <p14:sldId id="320"/>
            <p14:sldId id="321"/>
            <p14:sldId id="305"/>
            <p14:sldId id="323"/>
            <p14:sldId id="330"/>
            <p14:sldId id="328"/>
            <p14:sldId id="326"/>
            <p14:sldId id="338"/>
            <p14:sldId id="339"/>
            <p14:sldId id="348"/>
            <p14:sldId id="341"/>
            <p14:sldId id="353"/>
          </p14:sldIdLst>
        </p14:section>
        <p14:section name="Retry" id="{96A8A1C1-0D1F-4E38-AB76-ADB667918810}">
          <p14:sldIdLst>
            <p14:sldId id="267"/>
            <p14:sldId id="301"/>
            <p14:sldId id="302"/>
            <p14:sldId id="352"/>
            <p14:sldId id="296"/>
            <p14:sldId id="299"/>
            <p14:sldId id="297"/>
          </p14:sldIdLst>
        </p14:section>
        <p14:section name="Safe ordering" id="{E604966B-DE3D-448B-82C6-E5E3CC584441}">
          <p14:sldIdLst>
            <p14:sldId id="265"/>
            <p14:sldId id="289"/>
            <p14:sldId id="290"/>
            <p14:sldId id="292"/>
            <p14:sldId id="291"/>
            <p14:sldId id="293"/>
            <p14:sldId id="294"/>
            <p14:sldId id="295"/>
            <p14:sldId id="342"/>
            <p14:sldId id="343"/>
          </p14:sldIdLst>
        </p14:section>
        <p14:section name="Review" id="{D49392C1-BDB7-450E-8E6A-8EDCD4F941A2}">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2" clrIdx="0"/>
  <p:cmAuthor id="1" name="Guidewire Education" initials="sluersen"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66248" autoAdjust="0"/>
  </p:normalViewPr>
  <p:slideViewPr>
    <p:cSldViewPr showGuides="1">
      <p:cViewPr>
        <p:scale>
          <a:sx n="75" d="100"/>
          <a:sy n="75" d="100"/>
        </p:scale>
        <p:origin x="-2826" y="-456"/>
      </p:cViewPr>
      <p:guideLst>
        <p:guide orient="horz"/>
        <p:guide/>
      </p:guideLst>
    </p:cSldViewPr>
  </p:slideViewPr>
  <p:notesTextViewPr>
    <p:cViewPr>
      <p:scale>
        <a:sx n="125" d="100"/>
        <a:sy n="125" d="100"/>
      </p:scale>
      <p:origin x="0" y="0"/>
    </p:cViewPr>
  </p:notesTextViewPr>
  <p:sorterViewPr>
    <p:cViewPr>
      <p:scale>
        <a:sx n="75" d="100"/>
        <a:sy n="75" d="100"/>
      </p:scale>
      <p:origin x="0" y="7224"/>
    </p:cViewPr>
  </p:sorterViewPr>
  <p:notesViewPr>
    <p:cSldViewPr showGuides="1">
      <p:cViewPr varScale="1">
        <p:scale>
          <a:sx n="102" d="100"/>
          <a:sy n="102" d="100"/>
        </p:scale>
        <p:origin x="-2202"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t>
            </a:r>
            <a:r>
              <a:rPr lang="en-US" dirty="0" smtClean="0"/>
              <a:t>a message is replied to asynchronously, a Guidewire application can generate a message identifier</a:t>
            </a:r>
            <a:r>
              <a:rPr lang="en-US" baseline="0" dirty="0" smtClean="0"/>
              <a:t> </a:t>
            </a:r>
            <a:r>
              <a:rPr lang="en-US" dirty="0" smtClean="0"/>
              <a:t>that is acceptable to the external system.  The SenderRefID is an option identifier</a:t>
            </a:r>
            <a:r>
              <a:rPr lang="en-US" baseline="0" dirty="0" smtClean="0"/>
              <a:t> that the external system can use to manage Guidewire application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request plugin can set the SenderRefID</a:t>
            </a:r>
            <a:r>
              <a:rPr lang="en-US" baseline="0" dirty="0" smtClean="0"/>
              <a:t> field during late binding of the message.  This is helpful for setting the SenderRefID to the PublicID of the message being sent.  The PublicID is only discoverable after the Guidewire application generates the initial message and commits the message to the database.  Generating the message and the message payload occurs during the Event Fired rules.  Of course, it is possible to set the SenderRefID for the message to another value, but a</a:t>
            </a:r>
            <a:r>
              <a:rPr lang="en-US" dirty="0" smtClean="0"/>
              <a:t> common approach in these situations is to simply set the SenderRefID to the PublicID</a:t>
            </a:r>
            <a:r>
              <a:rPr lang="en-US" baseline="0" dirty="0" smtClean="0"/>
              <a:t> during late binding.</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Payload transformation is done in the request plugin's beforeSend() method. It is called immediately before the message is sent. The method must always return a payload.</a:t>
            </a:r>
          </a:p>
          <a:p>
            <a:r>
              <a:rPr lang="en-US" dirty="0" smtClean="0"/>
              <a:t>If the payload is not transformed, then the original payload should be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special</a:t>
            </a:r>
            <a:r>
              <a:rPr lang="en-US" dirty="0" smtClean="0"/>
              <a:t> 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When an asynchronous reply is received, the SenderRefID is used to locate the message to acknowledge, even if the message was sent multiple times. As long as all automatically retried messages have the same SenderRefID as the original, Guidewire can find the correct message to acknowledge, regardless of which specific instance the external system is replying to.</a:t>
            </a:r>
          </a:p>
          <a:p>
            <a:pPr eaLnBrk="1" hangingPunct="1"/>
            <a:endParaRPr lang="en-US" dirty="0" smtClean="0"/>
          </a:p>
          <a:p>
            <a:pPr eaLnBrk="1" hangingPunct="1"/>
            <a:r>
              <a:rPr lang="en-US" dirty="0" smtClean="0"/>
              <a:t>In the example above, the SenderRefID is set to the message's public ID. Theoretically, the public ID shouldn't change with multiple calls to the beforeSend() method. So in this particular case, it is unlikely that the SenderRefID would change, even if it was reset multiple times. Nevertheless, it is best practice to set the SenderRefID only once, and to check that the value is not null prior to setting it.</a:t>
            </a:r>
          </a:p>
          <a:p>
            <a:pPr eaLnBrk="1" hangingPunct="1"/>
            <a:endParaRPr lang="en-US" dirty="0" smtClean="0"/>
          </a:p>
          <a:p>
            <a:pPr eaLnBrk="1" hangingPunct="1"/>
            <a:r>
              <a:rPr lang="en-US" dirty="0" smtClean="0"/>
              <a:t>In the example above, the code that inserts the SenderREFID value into the payload is located outside of the "if SenderRefID is null" branch. This is because SenderRefID should be set only if it hasn't already been set, but the SenderRefID should always be added to every transformed payload, regardless of when the SenderRefID value was set.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29408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1405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special</a:t>
            </a:r>
            <a:r>
              <a:rPr lang="en-US" dirty="0" smtClean="0"/>
              <a:t> 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7310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5937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non-messaging plugins (such as authentication), you can implement only one version of each plugin at a time. For messaging plugins, you can implement any number of MessageRequest, MessageTransport, and MessageReply plugins.</a:t>
            </a:r>
          </a:p>
          <a:p>
            <a:endParaRPr lang="en-US" dirty="0" smtClean="0"/>
          </a:p>
          <a:p>
            <a:r>
              <a:rPr lang="en-US" dirty="0" smtClean="0"/>
              <a:t>Every destination can use only one message transport plugin. Theoretically, a given message transport plugin class can be used by multiple destinations. However, this would be uncommon for most types of destinations, except for standardized cases, such as simple transport of the payload as a text message sent to a JMS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824093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(a savings account for William Andy, whose public ID is ab:5), the request plugin's beforeSend() method, and the payload generated for that message. Note that the age in seconds has been added to the payload.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7075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Communication with the external system may use </a:t>
            </a:r>
            <a:r>
              <a:rPr lang="en-US" i="1" dirty="0" smtClean="0"/>
              <a:t>any</a:t>
            </a:r>
            <a:r>
              <a:rPr lang="en-US" dirty="0" smtClean="0"/>
              <a:t> type of connectivity or transport, including some not normally considered "messaging", such as:</a:t>
            </a:r>
          </a:p>
          <a:p>
            <a:pPr marL="400050" lvl="1" indent="-171450" eaLnBrk="1" hangingPunct="1">
              <a:buFont typeface="Arial" pitchFamily="34" charset="0"/>
              <a:buChar char="•"/>
            </a:pPr>
            <a:r>
              <a:rPr lang="en-US" dirty="0" smtClean="0"/>
              <a:t>File-based, shared database</a:t>
            </a:r>
          </a:p>
          <a:p>
            <a:pPr marL="400050" lvl="1" indent="-171450" eaLnBrk="1" hangingPunct="1">
              <a:buFont typeface="Arial" pitchFamily="34" charset="0"/>
              <a:buChar char="•"/>
            </a:pPr>
            <a:r>
              <a:rPr lang="en-US" dirty="0" smtClean="0"/>
              <a:t>Raw socket (TCP/IP)</a:t>
            </a:r>
          </a:p>
          <a:p>
            <a:pPr marL="400050" lvl="1" indent="-171450" eaLnBrk="1" hangingPunct="1">
              <a:buFont typeface="Arial" pitchFamily="34" charset="0"/>
              <a:buChar char="•"/>
            </a:pPr>
            <a:r>
              <a:rPr lang="en-US" dirty="0" smtClean="0"/>
              <a:t>FTP</a:t>
            </a:r>
          </a:p>
          <a:p>
            <a:pPr marL="400050" lvl="1" indent="-171450" eaLnBrk="1" hangingPunct="1">
              <a:buFont typeface="Arial" pitchFamily="34" charset="0"/>
              <a:buChar char="•"/>
            </a:pPr>
            <a:r>
              <a:rPr lang="en-US" dirty="0" smtClean="0"/>
              <a:t>Email</a:t>
            </a:r>
          </a:p>
          <a:p>
            <a:pPr marL="400050" lvl="1" indent="-171450" eaLnBrk="1" hangingPunct="1">
              <a:buFont typeface="Arial" pitchFamily="34" charset="0"/>
              <a:buChar char="•"/>
            </a:pPr>
            <a:r>
              <a:rPr lang="en-US" dirty="0" smtClean="0"/>
              <a:t>Synchronous invocations, such as RMI/JRMP, RMI/IIOP, and SOAP.</a:t>
            </a:r>
          </a:p>
          <a:p>
            <a:pPr marL="400050" lvl="1" indent="-171450" eaLnBrk="1" hangingPunct="1">
              <a:buFont typeface="Arial" pitchFamily="34" charset="0"/>
              <a:buChar char="•"/>
            </a:pPr>
            <a:r>
              <a:rPr lang="en-US" dirty="0" smtClean="0"/>
              <a:t>Asynchronous, message-based transports, such as JMS, native WebSphere MQ, or SOAP/JMS.</a:t>
            </a:r>
          </a:p>
          <a:p>
            <a:pPr eaLnBrk="1" hangingPunct="1"/>
            <a:r>
              <a:rPr lang="en-US" dirty="0" smtClean="0"/>
              <a:t>A message request plugin can optionally implement the InitializablePlugin interface, which adds the setParameters method to the plugin. However, there is rarely a need for this with a Request plugin, as the plugin typically does the same thing in any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When a message is to be processed:</a:t>
            </a:r>
          </a:p>
          <a:p>
            <a:pPr marL="400050" lvl="1" indent="-171450">
              <a:buFont typeface="Arial" pitchFamily="34" charset="0"/>
              <a:buChar char="•"/>
            </a:pPr>
            <a:r>
              <a:rPr lang="en-US" dirty="0" smtClean="0"/>
              <a:t>The request plugin's beforeSend() method is called (if the destination has a request plugin), and then...</a:t>
            </a:r>
          </a:p>
          <a:p>
            <a:pPr marL="400050" lvl="1" indent="-171450">
              <a:buFont typeface="Arial" pitchFamily="34" charset="0"/>
              <a:buChar char="•"/>
            </a:pPr>
            <a:r>
              <a:rPr lang="en-US" dirty="0" smtClean="0"/>
              <a:t>The transport plugin's send() method is called</a:t>
            </a:r>
          </a:p>
          <a:p>
            <a:pPr marL="400050" lvl="1" indent="-171450">
              <a:buFont typeface="Arial" pitchFamily="34" charset="0"/>
              <a:buChar char="•"/>
            </a:pPr>
            <a:endParaRPr lang="en-US" dirty="0" smtClean="0"/>
          </a:p>
          <a:p>
            <a:r>
              <a:rPr lang="en-US" sz="1000" dirty="0" smtClean="0"/>
              <a:t>Message acknowledgement, whether it is synchronous or not, is discussed in the next lesson.</a:t>
            </a:r>
          </a:p>
          <a:p>
            <a:r>
              <a:rPr lang="en-US" sz="1000" dirty="0" smtClean="0"/>
              <a:t>Messaging code (including code in Event Fired rules, beforeSend(), and send()) must be extremely careful about modifying entity data. It should perform only the minimal data changes necessary for integration with the target external system. Changes in this code will NOT run or any validation or </a:t>
            </a:r>
            <a:r>
              <a:rPr lang="en-US" sz="1000" dirty="0" err="1" smtClean="0"/>
              <a:t>preupdate</a:t>
            </a:r>
            <a:r>
              <a:rPr lang="en-US" sz="1000" dirty="0" smtClean="0"/>
              <a:t> logic. Messaging code should not change fields that might require those rules to run.</a:t>
            </a:r>
          </a:p>
          <a:p>
            <a:endParaRPr lang="en-US" sz="1000" dirty="0" smtClean="0"/>
          </a:p>
          <a:p>
            <a:r>
              <a:rPr lang="en-US" sz="1000" dirty="0" smtClean="0"/>
              <a:t>Each message should be sent to no more than one external system. This ensures that every message can expect a reply from one external system and the state of the message is never in question. If you need to alert multiple systems to a single event, then create multiple destinations and have each destination listen for the same event and prepare its own message.</a:t>
            </a:r>
          </a:p>
          <a:p>
            <a:endParaRPr lang="en-US" sz="1000" dirty="0" smtClean="0"/>
          </a:p>
          <a:p>
            <a:r>
              <a:rPr lang="en-US" sz="1000" dirty="0" smtClean="0"/>
              <a:t>After the message is sent, other activities in the send() method should be minimal.</a:t>
            </a:r>
          </a:p>
          <a:p>
            <a:r>
              <a:rPr lang="en-US" sz="1000" dirty="0" smtClean="0"/>
              <a:t>The request plugin also has an </a:t>
            </a:r>
            <a:r>
              <a:rPr lang="en-US" sz="1000" dirty="0" err="1" smtClean="0"/>
              <a:t>afterSend</a:t>
            </a:r>
            <a:r>
              <a:rPr lang="en-US" sz="1000" dirty="0" smtClean="0"/>
              <a:t>() method, which is called immediately after the transport plugin's send() method. The </a:t>
            </a:r>
            <a:r>
              <a:rPr lang="en-US" sz="1000" dirty="0" err="1" smtClean="0"/>
              <a:t>afterSend</a:t>
            </a:r>
            <a:r>
              <a:rPr lang="en-US" sz="1000" dirty="0" smtClean="0"/>
              <a:t>() method can be used for any post-send processing that is unrelated to how the message is acknowledged. Because the message represents a point-in-time state, and because any exception thrown in the </a:t>
            </a:r>
            <a:r>
              <a:rPr lang="en-US" sz="1000" dirty="0" err="1" smtClean="0"/>
              <a:t>afterSend</a:t>
            </a:r>
            <a:r>
              <a:rPr lang="en-US" sz="1000" dirty="0" smtClean="0"/>
              <a:t>() method will cause the message to be resent, any code in the </a:t>
            </a:r>
            <a:r>
              <a:rPr lang="en-US" sz="1000" dirty="0" err="1" smtClean="0"/>
              <a:t>afterSend</a:t>
            </a:r>
            <a:r>
              <a:rPr lang="en-US" sz="1000" dirty="0" smtClean="0"/>
              <a:t>() method should be kept to a strict minimum.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69609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send method uses Gosu's Java file I/O capabilities to write the payload to a simple flat file. The payload contains information about the evaluations for that vendor.</a:t>
            </a:r>
          </a:p>
          <a:p>
            <a:pPr eaLnBrk="1" hangingPunct="1"/>
            <a:r>
              <a:rPr lang="en-US" baseline="0" dirty="0" smtClean="0"/>
              <a:t>See the VendorRecommendationTransport.gs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send method uses a web service collection to send a request for a legal case report to an external system using a web service API. </a:t>
            </a:r>
            <a:r>
              <a:rPr lang="en-US" baseline="0" dirty="0" smtClean="0"/>
              <a:t> See the LegalReportTransport.gs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770811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878856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572501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18749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4207118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VendorRecommendationTransport class's send() method prints the payload to a file using Java's I/O capabilities.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558369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LegalReportTransport class's send() method uses a web service collection to send a request to ExternalApp using ExternalApp's submitReportRequest API. The ExternalApp console identifies it has received the message by printing INFO statements to the console.</a:t>
            </a:r>
          </a:p>
          <a:p>
            <a:pPr eaLnBrk="1" hangingPunct="1"/>
            <a:r>
              <a:rPr lang="en-US" dirty="0" smtClean="0"/>
              <a:t>In order to replicate this example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510703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Fired rules and messaging plugin implementations must be extremely careful about modifying entity data. They should perform only the minimal data changes necessary for integration with the target external system. Entity changes in these code locations will NOT run or rerun pre-update rules or validation logic, so these changes should not be made if preupdate or validation logic needs to be enforced. In general, this code should change only fields that are not modifiable from the user interface or API calls.</a:t>
            </a:r>
          </a:p>
          <a:p>
            <a:endParaRPr lang="en-US" dirty="0" smtClean="0"/>
          </a:p>
          <a:p>
            <a:r>
              <a:rPr lang="en-US" dirty="0" smtClean="0"/>
              <a:t>For similar reasons, it is unsupported (and dangerous) to add or delete entities from Event Fired rules or messaging plugins (even indirectly through other APIs).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4752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is a</a:t>
            </a:r>
            <a:r>
              <a:rPr lang="en-US" baseline="0" dirty="0" smtClean="0"/>
              <a:t> defined program that perfoms an action, for example, authenticates a user, generates a number for checks, or sends a message to an external system.  A plugin can implement either a Gosu or Java class.</a:t>
            </a:r>
          </a:p>
          <a:p>
            <a:endParaRPr lang="en-US" baseline="0" dirty="0" smtClean="0"/>
          </a:p>
          <a:p>
            <a:r>
              <a:rPr lang="en-US" dirty="0" smtClean="0"/>
              <a:t>A predefined plugin executes generic functionality unrelated to messaging. You can have only one implementation of a given predefined plugin (such as authentication) per application.</a:t>
            </a:r>
          </a:p>
          <a:p>
            <a:endParaRPr lang="en-US" dirty="0" smtClean="0"/>
          </a:p>
          <a:p>
            <a:r>
              <a:rPr lang="en-US" dirty="0" smtClean="0"/>
              <a:t>Only one plugin of each type can be defined per </a:t>
            </a:r>
            <a:r>
              <a:rPr lang="en-US" smtClean="0"/>
              <a:t>destination.  Multiple </a:t>
            </a:r>
            <a:r>
              <a:rPr lang="en-US" dirty="0" smtClean="0"/>
              <a:t>destination can specify the same plugin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exception handled differently than a reported error for a message. There are various types of exceptions such as a </a:t>
            </a:r>
            <a:r>
              <a:rPr lang="en-US" baseline="0" dirty="0" err="1" smtClean="0"/>
              <a:t>java.net.ConnectionException</a:t>
            </a:r>
            <a:r>
              <a:rPr lang="en-US" baseline="0" dirty="0" smtClean="0"/>
              <a:t> or </a:t>
            </a:r>
            <a:r>
              <a:rPr lang="en-US" baseline="0" dirty="0" err="1" smtClean="0"/>
              <a:t>gw.xml.ws.WsiAuthenticationException</a:t>
            </a:r>
            <a:r>
              <a:rPr lang="en-US" baseline="0" dirty="0" smtClean="0"/>
              <a:t>. </a:t>
            </a:r>
          </a:p>
          <a:p>
            <a:endParaRPr lang="en-US" baseline="0" dirty="0" smtClean="0"/>
          </a:p>
          <a:p>
            <a:r>
              <a:rPr lang="en-US" dirty="0"/>
              <a:t>Sometimes a message transport plugin has a send error and expects it to be temporary. To support this common use case, if the message transport plugin throws an exception from its send method, the Guidewire application will retry to send the message after a specified amount of delay time, and will continue to retry sending the message multiple </a:t>
            </a:r>
            <a:r>
              <a:rPr lang="en-US" dirty="0" smtClean="0"/>
              <a:t>times.</a:t>
            </a:r>
            <a:endParaRPr lang="en-US" dirty="0"/>
          </a:p>
          <a:p>
            <a:endParaRPr lang="en-US" baseline="0" dirty="0" smtClean="0"/>
          </a:p>
          <a:p>
            <a:r>
              <a:rPr lang="en-US" baseline="0" dirty="0" smtClean="0"/>
              <a:t>When there is an exception is thrown in a transport plugin class in a send method, the Guidewire application response is to retry sending the message until reaching the maximum number of retries.  The message's destination configuration defines </a:t>
            </a:r>
            <a:r>
              <a:rPr lang="en-US" dirty="0" smtClean="0"/>
              <a:t>the value for</a:t>
            </a:r>
            <a:r>
              <a:rPr lang="en-US" baseline="0" dirty="0" smtClean="0"/>
              <a:t> the maximum number of retries</a:t>
            </a:r>
            <a:r>
              <a:rPr lang="en-US" dirty="0" smtClean="0"/>
              <a:t>.  When reaching the maximum number of retries, Guidewire suspends the destination.</a:t>
            </a:r>
          </a:p>
          <a:p>
            <a:endParaRPr lang="en-US" dirty="0"/>
          </a:p>
          <a:p>
            <a:r>
              <a:rPr lang="en-US" dirty="0"/>
              <a:t>Destinations have specific parameters that impact how messages are retried.</a:t>
            </a:r>
          </a:p>
          <a:p>
            <a:pPr marL="171450" indent="-171450">
              <a:buFont typeface="Arial" pitchFamily="34" charset="0"/>
              <a:buChar char="•"/>
            </a:pPr>
            <a:r>
              <a:rPr lang="en-US" dirty="0"/>
              <a:t>Initial Retry Interval - The amount of time (in milliseconds) to wait before attempting to resend a message after an exception is thrown.</a:t>
            </a:r>
          </a:p>
          <a:p>
            <a:pPr marL="171450" indent="-171450">
              <a:buFont typeface="Arial" pitchFamily="34" charset="0"/>
              <a:buChar char="•"/>
            </a:pPr>
            <a:r>
              <a:rPr lang="en-US" dirty="0"/>
              <a:t>Max Retries - The number of retries to attempt</a:t>
            </a:r>
          </a:p>
          <a:p>
            <a:pPr marL="171450" indent="-171450">
              <a:buFont typeface="Arial" pitchFamily="34" charset="0"/>
              <a:buChar char="•"/>
            </a:pPr>
            <a:r>
              <a:rPr lang="en-US" dirty="0"/>
              <a:t>Retry </a:t>
            </a:r>
            <a:r>
              <a:rPr lang="en-US" dirty="0" err="1"/>
              <a:t>Backoff</a:t>
            </a:r>
            <a:r>
              <a:rPr lang="en-US" dirty="0"/>
              <a:t> Multiplier - The amount to increase the time between resends, specified as a multiplier of the time previously attempted.</a:t>
            </a:r>
          </a:p>
          <a:p>
            <a:pPr marL="171450" indent="-171450">
              <a:buFont typeface="Arial" pitchFamily="34" charset="0"/>
              <a:buChar char="•"/>
            </a:pPr>
            <a:r>
              <a:rPr lang="en-US" dirty="0"/>
              <a:t>Shutdown Timeout -  The length of time to wait before attempting to shut down the messaging subsystem.</a:t>
            </a:r>
          </a:p>
          <a:p>
            <a:endParaRPr lang="en-US" dirty="0"/>
          </a:p>
          <a:p>
            <a:pPr algn="ctr"/>
            <a:r>
              <a:rPr lang="en-US" dirty="0" smtClean="0"/>
              <a:t>(continued)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causes the destination to be suspended when:</a:t>
            </a:r>
          </a:p>
          <a:p>
            <a:pPr marL="171450" indent="-171450">
              <a:buFont typeface="Arial" pitchFamily="34" charset="0"/>
              <a:buChar char="•"/>
            </a:pPr>
            <a:r>
              <a:rPr lang="en-US" dirty="0" smtClean="0"/>
              <a:t>The beforeSend() or send() method throws an exception, AND</a:t>
            </a:r>
          </a:p>
          <a:p>
            <a:pPr marL="171450" indent="-171450">
              <a:buFont typeface="Arial" pitchFamily="34" charset="0"/>
              <a:buChar char="•"/>
            </a:pPr>
            <a:r>
              <a:rPr lang="en-US" dirty="0" smtClean="0"/>
              <a:t>The message has reached the retry limit.</a:t>
            </a:r>
          </a:p>
          <a:p>
            <a:endParaRPr lang="en-US" dirty="0"/>
          </a:p>
          <a:p>
            <a:r>
              <a:rPr lang="en-US" dirty="0"/>
              <a:t>In order for an additional messages to be processed for the messaging destination, you need to skip any messages reporting an error and to resume the suspended destination. An administrator can manually skip a message. It is also possible for custom code to skip messages, for example, from within a batch process.  If a message is safe ordered, the next message for the destination/entity pair will not be sent until the message is either resent and successfully acknowledged or skipped.</a:t>
            </a:r>
          </a:p>
          <a:p>
            <a:endParaRPr lang="en-US" dirty="0" smtClean="0"/>
          </a:p>
          <a:p>
            <a:r>
              <a:rPr lang="en-US" dirty="0" smtClean="0"/>
              <a:t>Messaging plugins have methods to suspend, resume, and shutdown the system. During the suspend(), shutdown(), and resume() methods of the plugin, the plugin must not call any APIs that suspend or resume messaging destinations. This includes—but is not limited to—</a:t>
            </a:r>
            <a:r>
              <a:rPr lang="en-US" dirty="0" err="1" smtClean="0"/>
              <a:t>MessageToolsAPI</a:t>
            </a:r>
            <a:r>
              <a:rPr lang="en-US" dirty="0" smtClean="0"/>
              <a:t> web service APIs. Doing so creates circular application logic.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errors are retryable errors. An exception in an initial send is also considered an error. T</a:t>
            </a:r>
            <a:r>
              <a:rPr lang="en-US" dirty="0" smtClean="0"/>
              <a:t>he reason is that the</a:t>
            </a:r>
            <a:r>
              <a:rPr lang="en-US" baseline="0" dirty="0" smtClean="0"/>
              <a:t> both Guidewire and the External System expect the error to be temporary, such as a network outage.</a:t>
            </a:r>
            <a:endParaRPr lang="en-US" dirty="0" smtClean="0"/>
          </a:p>
          <a:p>
            <a:endParaRPr lang="en-US" dirty="0" smtClean="0"/>
          </a:p>
          <a:p>
            <a:r>
              <a:rPr lang="en-US" dirty="0" smtClean="0"/>
              <a:t>To distinguish between the three scenarios used above, this course uses the terms "(automatic) retry during send", "(automatic) retry after send", and "manual retry".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message could be retried automatically during the sending of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During the sending of a message, a message has</a:t>
            </a:r>
            <a:r>
              <a:rPr lang="en-US" baseline="0" dirty="0" smtClean="0"/>
              <a:t> a status of "(1) Pending send".  </a:t>
            </a:r>
            <a:r>
              <a:rPr lang="en-US" dirty="0" smtClean="0"/>
              <a:t>Guidewire automatically retires sending of a message when an exception is thrown in the beforeSend() or Send() method. The message destination's Max Retries property determines the maximum number of retries. Because the message has not yet been sent, each attempt should use the same SenderRefID.  The message</a:t>
            </a:r>
            <a:r>
              <a:rPr lang="en-US" baseline="0" dirty="0" smtClean="0"/>
              <a:t> request</a:t>
            </a:r>
            <a:r>
              <a:rPr lang="en-US" dirty="0" smtClean="0"/>
              <a:t>, code should set the SenderRefID only if it is null.) If a given message exceeds the maximum number of retries, the</a:t>
            </a:r>
            <a:r>
              <a:rPr lang="en-US" baseline="0" dirty="0" smtClean="0"/>
              <a:t> Guidewire application suspends the</a:t>
            </a:r>
            <a:r>
              <a:rPr lang="en-US" dirty="0" smtClean="0"/>
              <a:t> destination.  The</a:t>
            </a:r>
            <a:r>
              <a:rPr lang="en-US" baseline="0" dirty="0" smtClean="0"/>
              <a:t> Guidewire application will not send any more messages for a suspended destination.  You must resume the destination to remove the suspension.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b="1" dirty="0" smtClean="0"/>
              <a:t>A message could be retried manually.</a:t>
            </a:r>
          </a:p>
          <a:p>
            <a:r>
              <a:rPr lang="en-US" dirty="0" smtClean="0"/>
              <a:t>This occurs when a message requires manual intervention. (This could be necessary for several reasons, such as a message that caused an exception during send() where the situation has now been rectified, or a message whose payload needed to be modified manually, or a message for which the external system never provided a response.)  An admin retries the message manually by selecting the message from one of the Message Administration screens and clicking the Retry button. There is no notion of maximum retries for a message retried manually. A message could be retried automatically after the sending of the message. This is discussed in detail in the "Acknowledging Messages" lesson.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resume(), shutdown(), and suspend() methods are called by the application when the destination is resumed, or suspended, or the server shuts down. Plugins should acquire or release external resources at these times. For example, a plugin may need to create or close JMS or JDBC connections, JMS Sessions, sockets, and so on.</a:t>
            </a:r>
          </a:p>
          <a:p>
            <a:endParaRPr lang="en-US" dirty="0" smtClean="0"/>
          </a:p>
          <a:p>
            <a:r>
              <a:rPr lang="en-US" dirty="0" smtClean="0"/>
              <a:t>Typically, these methods are empty in a request plugin. In a production environment, they should be implemented for transport and reply plugins.</a:t>
            </a:r>
          </a:p>
          <a:p>
            <a:endParaRPr lang="en-US" dirty="0" smtClean="0"/>
          </a:p>
          <a:p>
            <a:r>
              <a:rPr lang="en-US" dirty="0" smtClean="0"/>
              <a:t>The plugin should throw a Guidewire </a:t>
            </a:r>
            <a:r>
              <a:rPr lang="en-US" dirty="0" err="1" smtClean="0"/>
              <a:t>InitializationException</a:t>
            </a:r>
            <a:r>
              <a:rPr lang="en-US" dirty="0" smtClean="0"/>
              <a:t> (</a:t>
            </a:r>
            <a:r>
              <a:rPr lang="en-US" dirty="0" err="1" smtClean="0"/>
              <a:t>gw.plugin.messaging.InitializationException</a:t>
            </a:r>
            <a:r>
              <a:rPr lang="en-US" dirty="0" smtClean="0"/>
              <a:t>) from resume() if the resources have not initialized successfully. (A manual resume could be attempted later and may be successful.)</a:t>
            </a:r>
          </a:p>
          <a:p>
            <a:endParaRPr lang="en-US" dirty="0" smtClean="0"/>
          </a:p>
          <a:p>
            <a:r>
              <a:rPr lang="en-US" dirty="0" smtClean="0"/>
              <a:t>The setDestinationID method is not related to how a message is suspended or resumed. It allows your destination to get its own destination ID to store it in a private variable. Your code can use the stored destination ID value for logging messages or send it to integration systems so that they can programmatically suspend/resume the destination if necessary. Keep in mind that the valid range for your destination IDs is 0 through 63, inclusive. Guidewire reserves all other destination IDs for built-in destinations, such as the email transport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8640581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has an Event Messages screen on the Administration tab. The Event Messages screen shown above is present in every Guidewire application. It is used to administer messages.</a:t>
            </a:r>
          </a:p>
          <a:p>
            <a:r>
              <a:rPr lang="en-US" dirty="0" smtClean="0"/>
              <a:t>To manually retry or skip a specific message:</a:t>
            </a:r>
          </a:p>
          <a:p>
            <a:pPr marL="171450" indent="-171450">
              <a:buFont typeface="Arial" pitchFamily="34" charset="0"/>
              <a:buChar char="•"/>
            </a:pPr>
            <a:r>
              <a:rPr lang="en-US" dirty="0" smtClean="0"/>
              <a:t>From the "Event Messages" screen, click the Destination name.</a:t>
            </a:r>
          </a:p>
          <a:p>
            <a:pPr marL="171450" indent="-171450">
              <a:buFont typeface="Arial" pitchFamily="34" charset="0"/>
              <a:buChar char="•"/>
            </a:pPr>
            <a:r>
              <a:rPr lang="en-US" dirty="0" smtClean="0"/>
              <a:t>From the "Destination: &lt;Destination Name&gt;" screen, click the appropriate link.</a:t>
            </a:r>
          </a:p>
          <a:p>
            <a:pPr marL="171450" indent="-171450">
              <a:buFont typeface="Arial" pitchFamily="34" charset="0"/>
              <a:buChar char="•"/>
            </a:pPr>
            <a:r>
              <a:rPr lang="en-US" dirty="0" smtClean="0"/>
              <a:t>If the destination has messages associated to non-safe-ordered entities, the screen will have a "Non-safe-ordered messages" link.</a:t>
            </a:r>
          </a:p>
          <a:p>
            <a:pPr marL="171450" indent="-171450">
              <a:buFont typeface="Arial" pitchFamily="34" charset="0"/>
              <a:buChar char="•"/>
            </a:pPr>
            <a:r>
              <a:rPr lang="en-US" dirty="0" smtClean="0"/>
              <a:t>If the destination has messages associated to safe-ordered entities, the screen will have a "Safe-ordered messages" link for each safe-ordered entity.</a:t>
            </a:r>
          </a:p>
          <a:p>
            <a:pPr marL="171450" indent="-171450">
              <a:buFont typeface="Arial" pitchFamily="34" charset="0"/>
              <a:buChar char="•"/>
            </a:pPr>
            <a:r>
              <a:rPr lang="en-US" dirty="0" smtClean="0"/>
              <a:t>From the next screen, click the appropriate message or messages. Then, click "Retry" or "Skip".</a:t>
            </a:r>
          </a:p>
          <a:p>
            <a:r>
              <a:rPr lang="en-US" dirty="0" smtClean="0"/>
              <a:t>When you manually retry a message, Guidewire attempts to resend the message by calling the same methods as the first attempt: the beforeSend() method (if a reply plugin has been implemented) and the send() method. If the issue that caused the original problem has not been rectified, the message will cause another exception, and after the Max Retries has been exceeded, the destination will be suspended again.</a:t>
            </a:r>
          </a:p>
          <a:p>
            <a:r>
              <a:rPr lang="en-US" dirty="0" smtClean="0"/>
              <a:t>When you skip a message, the message is moved from the Message table to the MessageHistory table. The status of the message is set to "13" (skipped). Then the next message in its order (if there is one) can be sent. Note that skipping a message implies that the information that it was expected to carry to the external system is lost. When programming for messaging, care should be taken to avoid programming in such a way that large numbers of messages may be inadvertently skipped.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1717146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slides in this section pertain exclusively to one product (PolicyCenter, BillingCenter, ClaimCenter, or ContactManager). The instructor may skip over slides that pertain to products that are not relevant to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2311438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 ordering allows Guidewire to send messages as soon as possible, and yet prevents errors that might occur if related messages were processed out of order. </a:t>
            </a:r>
          </a:p>
          <a:p>
            <a:endParaRPr lang="en-US" dirty="0" smtClean="0"/>
          </a:p>
          <a:p>
            <a:r>
              <a:rPr lang="en-US" dirty="0" smtClean="0"/>
              <a:t>Safe ordering is not a simple first-in first-out order (FIFO). Messages are sent based on the order in which they must be received by the external system, which may or may not be identical to the order in which they were created in Event Fired rules.</a:t>
            </a:r>
          </a:p>
          <a:p>
            <a:endParaRPr lang="en-US" dirty="0" smtClean="0"/>
          </a:p>
          <a:p>
            <a:r>
              <a:rPr lang="en-US" dirty="0" smtClean="0"/>
              <a:t>This feature has large implications for messaging performance. Only one message can be in flight for each entity/destination pair. If the send queue contains 10 messages associated with different claims/accounts/contacts/producers, Guidewire can send all these safe-ordered messages immediately. However, if the send queue contains 10 safe-ordered messages for the same claim/account/contact/producer, Guidewire can send only one. Guidewire must wait for the message acknowledgement, and then at that point can send the next message, but once again can send only one.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365751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request plugin is an optional plugin that is responsible for late binding. Late binding is the process of changing a payload immediately before the message is sent to include values that cannot be determined when the message is generated.</a:t>
            </a:r>
          </a:p>
          <a:p>
            <a:endParaRPr lang="en-US" dirty="0" smtClean="0"/>
          </a:p>
          <a:p>
            <a:r>
              <a:rPr lang="en-US" dirty="0" smtClean="0"/>
              <a:t>The transport plugin is a required plugin that is responsible for sending the message to the external system. This could consist of:</a:t>
            </a:r>
          </a:p>
          <a:p>
            <a:pPr marL="171450" indent="-171450">
              <a:buFont typeface="Arial" pitchFamily="34" charset="0"/>
              <a:buChar char="•"/>
            </a:pPr>
            <a:r>
              <a:rPr lang="en-US" dirty="0" smtClean="0"/>
              <a:t>Sending the payload to a JMS (Java Messaging Service) queue.</a:t>
            </a:r>
          </a:p>
          <a:p>
            <a:pPr marL="171450" indent="-171450">
              <a:buFont typeface="Arial" pitchFamily="34" charset="0"/>
              <a:buChar char="•"/>
            </a:pPr>
            <a:r>
              <a:rPr lang="en-US" dirty="0" smtClean="0"/>
              <a:t>Using the payload to compose a SQL statement (such as an insert into a third-party database table).</a:t>
            </a:r>
          </a:p>
          <a:p>
            <a:pPr marL="171450" indent="-171450">
              <a:buFont typeface="Arial" pitchFamily="34" charset="0"/>
              <a:buChar char="•"/>
            </a:pPr>
            <a:r>
              <a:rPr lang="en-US" dirty="0" smtClean="0"/>
              <a:t>Writing the payload to an external file.</a:t>
            </a:r>
          </a:p>
          <a:p>
            <a:pPr marL="171450" indent="-171450">
              <a:buFont typeface="Arial" pitchFamily="34" charset="0"/>
              <a:buChar char="•"/>
            </a:pPr>
            <a:r>
              <a:rPr lang="en-US" dirty="0" smtClean="0"/>
              <a:t>Writing the payload to a console or log file (for debugging and testing)</a:t>
            </a:r>
          </a:p>
          <a:p>
            <a:endParaRPr lang="en-US" dirty="0" smtClean="0"/>
          </a:p>
          <a:p>
            <a:r>
              <a:rPr lang="en-US" dirty="0" smtClean="0"/>
              <a:t>If acknowledgements are expected synchronously, the transport plugin also manages acknowledgements.</a:t>
            </a:r>
          </a:p>
          <a:p>
            <a:endParaRPr lang="en-US" dirty="0" smtClean="0"/>
          </a:p>
          <a:p>
            <a:r>
              <a:rPr lang="en-US" dirty="0" smtClean="0"/>
              <a:t>The reply plugin, if there is one, is not involved in the sending of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771682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example above represents a single destination with six messages. Two messages apply to regions. Two messages apply to account B. Two messages apply to account D. The time each message was created is also listed, and the messages appear in the order in which they were created.</a:t>
            </a:r>
          </a:p>
          <a:p>
            <a:endParaRPr lang="en-US" dirty="0" smtClean="0"/>
          </a:p>
          <a:p>
            <a:r>
              <a:rPr lang="en-US" dirty="0" smtClean="0"/>
              <a:t>First, Guidewire sends all the non-safe ordered messages. This is because non-safe ordered messages usually relate to "administrative" data that may be referenced by many other messages. Non-safe ordered messages are sent in the order they are created. (Therefore, the region A message is sent first, as it was created at 10:01. The region C message is sent second.) All non-safe ordered messages are sent immediately. Guidewire does not wait for any acknowledgement from the external system.</a:t>
            </a:r>
          </a:p>
          <a:p>
            <a:endParaRPr lang="en-US" dirty="0" smtClean="0"/>
          </a:p>
          <a:p>
            <a:r>
              <a:rPr lang="en-US" dirty="0" smtClean="0"/>
              <a:t>Next, Guidewire sends all the safe-ordered messages. As much as possible, safe-ordered messages are sent in the order that they are created. But, Guidewire sends only one message for a given entity/destination pair at a time. So, the send time of later messages for a given entity/destination pair depends upon when acknowledgement is received for earlier messages in that entity/destination pair. (Therefore, the "account B added" message is sent third. The "account B changed" message cannot be sent until the "account B added" message is acknowledged. Assuming there is no immediate acknowledgement of the message, the "account D added" message is sent fourth. The order and timing of the "account B changed" and "account D changed " messages is unknown because the sending of these messages depends upon the acknowledgement of the corresponding "account added" messages.)</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749553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Strict </a:t>
            </a:r>
            <a:r>
              <a:rPr lang="en-US" b="1" dirty="0"/>
              <a:t>mode</a:t>
            </a:r>
          </a:p>
          <a:p>
            <a:r>
              <a:rPr lang="en-US" dirty="0"/>
              <a:t>Destinations have an option known as "strict mode". By default, it is turned off. Checking the destination's "Strict mode" turns it on.</a:t>
            </a:r>
          </a:p>
          <a:p>
            <a:endParaRPr lang="en-US" dirty="0" smtClean="0"/>
          </a:p>
          <a:p>
            <a:r>
              <a:rPr lang="en-US" dirty="0" smtClean="0"/>
              <a:t>When a destination is in strict mode:</a:t>
            </a:r>
          </a:p>
          <a:p>
            <a:pPr marL="171450" indent="-171450">
              <a:buFont typeface="Arial" pitchFamily="34" charset="0"/>
              <a:buChar char="•"/>
            </a:pPr>
            <a:r>
              <a:rPr lang="en-US" dirty="0" smtClean="0"/>
              <a:t>Non-safe-ordered messages are sent one at a time. The next non-safe ordered message is not sent until the previous non-safe ordered message is acknowledged.</a:t>
            </a:r>
          </a:p>
          <a:p>
            <a:pPr marL="171450" indent="-171450">
              <a:buFont typeface="Arial" pitchFamily="34" charset="0"/>
              <a:buChar char="•"/>
            </a:pPr>
            <a:r>
              <a:rPr lang="en-US" dirty="0" smtClean="0"/>
              <a:t>Safe-ordered messages are not sent until all non-safe-ordered messages have been sent and acknowledged.</a:t>
            </a:r>
          </a:p>
          <a:p>
            <a:r>
              <a:rPr lang="en-US" dirty="0" smtClean="0"/>
              <a:t>This option is intended solely for destinations that send messages for multiple types of entities, and the order in which those messages are sent affects the external system's ability to understand them. Strict mode should be used cautiously, as it potentially affects the through-put of the destination because a single non-safe-ordered message that does not receive a positive acknowledgement will prevent the destination from sending further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30226276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Claim-based safe ordering is appropriate</a:t>
            </a:r>
            <a:r>
              <a:rPr lang="en-US" dirty="0" smtClean="0"/>
              <a:t>. However</a:t>
            </a:r>
            <a:r>
              <a:rPr lang="en-US" dirty="0" smtClean="0"/>
              <a:t>, some destinations represent integration points to a contact management system such as Guidewire ContactManager. For these integration points, each message may pertain to only one contact, and there are no issues around sending multiple messages for the same claim at the same time provided that each message pertains to a different contact. For these destinations, you can define that safe ordering should be enforced at the Contact level. </a:t>
            </a:r>
            <a:r>
              <a:rPr lang="en-US" dirty="0" smtClean="0"/>
              <a:t>This </a:t>
            </a:r>
            <a:r>
              <a:rPr lang="en-US" dirty="0" smtClean="0"/>
              <a:t>means a given claim may have multiple messages in flight, but it will never have more than one message in flight for any given contact</a:t>
            </a:r>
            <a:r>
              <a:rPr lang="en-US" dirty="0" smtClean="0"/>
              <a:t>.</a:t>
            </a:r>
            <a:endParaRPr lang="en-US" dirty="0" smtClean="0"/>
          </a:p>
          <a:p>
            <a:endParaRPr lang="en-US" dirty="0" smtClean="0"/>
          </a:p>
          <a:p>
            <a:r>
              <a:rPr lang="en-US" dirty="0" smtClean="0"/>
              <a:t>To configure a destination to do safe ordering at the Contact level, select "Contact" in the Alternative Primary Entity field. Contact is the only alternative primary entity in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29293713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Account-based safe ordering is </a:t>
            </a:r>
            <a:r>
              <a:rPr lang="en-US" dirty="0" smtClean="0"/>
              <a:t>appropriate. However</a:t>
            </a:r>
            <a:r>
              <a:rPr lang="en-US" dirty="0" smtClean="0"/>
              <a:t>, some destinations represent integration points to a contact management system such as Guidewire ContactManager. For these integration points, each message may pertain to only one contact, and there are no issues around sending multiple messages for the same account at the same time provided that each message pertains to a different contact. For these destinations, you can define that safe ordering should be enforced at the Contact level. </a:t>
            </a:r>
            <a:r>
              <a:rPr lang="en-US" dirty="0" smtClean="0"/>
              <a:t>This </a:t>
            </a:r>
            <a:r>
              <a:rPr lang="en-US" dirty="0" smtClean="0"/>
              <a:t>means a given account may have multiple messages in flight, but it will never have more than one message in flight for any given contact</a:t>
            </a:r>
            <a:r>
              <a:rPr lang="en-US" dirty="0" smtClean="0"/>
              <a:t>.</a:t>
            </a:r>
            <a:endParaRPr lang="en-US" dirty="0" smtClean="0"/>
          </a:p>
          <a:p>
            <a:endParaRPr lang="en-US" dirty="0" smtClean="0"/>
          </a:p>
          <a:p>
            <a:r>
              <a:rPr lang="en-US" dirty="0" smtClean="0"/>
              <a:t>To configure a destination to do safe ordering at the Contact level, select "Contact" in the Alternative Primary Entity field. Contact is the only alternative primary entity in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Unlike ClaimCenter (where most business information is owned uniquely by a claim) or PolicyCenter (where most business information is owned uniquely by an account), BillingCenter does not have a single entity whose instances uniquely own most of the business information. Therefore, BillingCenter does not have a single entity that is the default safe-ordered entity. The default is not to use safe ordering, and safe ordering must be enabled for each destination with the appropriate entity. </a:t>
            </a:r>
          </a:p>
          <a:p>
            <a:pPr eaLnBrk="1" hangingPunct="1"/>
            <a:endParaRPr lang="en-US" dirty="0" smtClean="0"/>
          </a:p>
          <a:p>
            <a:pPr eaLnBrk="1" hangingPunct="1"/>
            <a:r>
              <a:rPr lang="en-US" dirty="0" smtClean="0"/>
              <a:t>Because safe ordering reduces the likelihood of errors on the external system and can increase performance, the best practice is to enable safe ordering for every destination that can make use of it.</a:t>
            </a:r>
          </a:p>
          <a:p>
            <a:pPr eaLnBrk="1" hangingPunct="1"/>
            <a:endParaRPr lang="en-US" dirty="0" smtClean="0"/>
          </a:p>
          <a:p>
            <a:pPr eaLnBrk="1" hangingPunct="1"/>
            <a:r>
              <a:rPr lang="en-US" dirty="0" smtClean="0"/>
              <a:t>To configure a destination to do safe ordering, select the appropriate entity type (Account, Contact, PolicyPeriod, or Producer) in the Alternative Primary Entity 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TrainingApp includes a safe ordering demo. Using this demo, you can select and change either an ABContact or a User. You can send a message with acknowledgement or without acknowledgement. Message activity is printed to the console. Using this demo, you can see that:</a:t>
            </a:r>
          </a:p>
          <a:p>
            <a:pPr marL="171450" indent="-171450">
              <a:buFont typeface="Arial" pitchFamily="34" charset="0"/>
              <a:buChar char="•"/>
            </a:pPr>
            <a:r>
              <a:rPr lang="en-US" dirty="0" smtClean="0"/>
              <a:t>If two messages are sent for the same ABContact (a safe-ordering entity), the second message is sent only if the first message is acknowledged.</a:t>
            </a:r>
          </a:p>
          <a:p>
            <a:pPr marL="171450" indent="-171450">
              <a:buFont typeface="Arial" pitchFamily="34" charset="0"/>
              <a:buChar char="•"/>
            </a:pPr>
            <a:r>
              <a:rPr lang="en-US" dirty="0" smtClean="0"/>
              <a:t>If two messages are sent for the same User (a non-safe-ordering entity), the second message is always sent, regardless of the acknowledgement of the first message.</a:t>
            </a:r>
          </a:p>
          <a:p>
            <a:r>
              <a:rPr lang="en-US" dirty="0" smtClean="0"/>
              <a:t>The demo is located on the Administration tab's "Training: MessagingSafe Ordering" screen. Detailed instructions for how to use the demo are also included. To view the instructions, click the "Display demo instructions" link at the top of the detail view.</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dirty="0"/>
          </a:p>
        </p:txBody>
      </p:sp>
    </p:spTree>
    <p:extLst>
      <p:ext uri="{BB962C8B-B14F-4D97-AF65-F5344CB8AC3E}">
        <p14:creationId xmlns:p14="http://schemas.microsoft.com/office/powerpoint/2010/main" val="5180667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a:t>
            </a:r>
            <a:r>
              <a:rPr lang="en-US" dirty="0" smtClean="0"/>
              <a:t>) Payload generation occurs on the application server. Payload transformation occurs on the batch server.</a:t>
            </a:r>
          </a:p>
          <a:p>
            <a:r>
              <a:rPr lang="en-US" dirty="0" smtClean="0"/>
              <a:t>1b</a:t>
            </a:r>
            <a:r>
              <a:rPr lang="en-US" dirty="0" smtClean="0"/>
              <a:t>) Payload generation occurs during Event Fired rules (right after the triggering event occurs). Payload transformation occurs right before the message is sent (in the request plugin's beforeSend() method, which is called immediately before the transport plugin's send() method).</a:t>
            </a:r>
          </a:p>
          <a:p>
            <a:r>
              <a:rPr lang="en-US" dirty="0" smtClean="0"/>
              <a:t>2) </a:t>
            </a:r>
            <a:r>
              <a:rPr lang="en-US" dirty="0" smtClean="0"/>
              <a:t>You would need to "late bind" a message if information that needs to go in the message payload is not known at the time the message payload is generated in Event Fired rules.</a:t>
            </a:r>
          </a:p>
          <a:p>
            <a:r>
              <a:rPr lang="en-US" dirty="0" smtClean="0"/>
              <a:t>3) </a:t>
            </a:r>
            <a:r>
              <a:rPr lang="en-US" dirty="0" smtClean="0"/>
              <a:t>The transport plugin is required because it is used to send the message when it is processed from the Message table. Without a transport plugin, messages for a given destination would have no way of being sent to the corresponding external system.</a:t>
            </a:r>
          </a:p>
          <a:p>
            <a:r>
              <a:rPr lang="en-US" dirty="0" smtClean="0"/>
              <a:t>4) </a:t>
            </a:r>
            <a:r>
              <a:rPr lang="en-US" dirty="0" smtClean="0"/>
              <a:t>A destination cannot have two transport plugins, but a transport plugin class can be used by two (or more) similar destinations.</a:t>
            </a:r>
          </a:p>
          <a:p>
            <a:r>
              <a:rPr lang="en-US" dirty="0" smtClean="0"/>
              <a:t>5) </a:t>
            </a:r>
            <a:r>
              <a:rPr lang="en-US" dirty="0" smtClean="0"/>
              <a:t>The message acknowledgement architecture assumes that each message is sent to only one destination. If a given send() method sent a message to multiple destinations, then there could be multiple acknowledgements, errors, or unprocessed messages, and the messaging architecture would not be able to identify the state of the message.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7071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 message does not need a reply from the external system. These are "fire and finish" messages where Guidewire must simply inform some other system of some event, but Guidewire does not get any response from the other system. </a:t>
            </a:r>
          </a:p>
          <a:p>
            <a:endParaRPr lang="en-US" dirty="0" smtClean="0"/>
          </a:p>
          <a:p>
            <a:r>
              <a:rPr lang="en-US" dirty="0" smtClean="0"/>
              <a:t>In other cases, a message is replied to synchronously at the time that it is sent. </a:t>
            </a:r>
          </a:p>
          <a:p>
            <a:endParaRPr lang="en-US" dirty="0" smtClean="0"/>
          </a:p>
          <a:p>
            <a:r>
              <a:rPr lang="en-US" dirty="0" smtClean="0"/>
              <a:t>In both cases, there is no need to set the SenderRefID field. Guidewire synchronously marks the message as acknowledged within the transport plugin's send()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92340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entities, including Message, have a PublicID field. The purpose of this field is to identify instances of the entity as they are known by the external system. Thus, the purpose of the SenderRefID field is identical to that of the PublicID field. The Message entity has two public identification fields because earlier versions of the Guidewire applications did not have the PublicID field across all entities. However, the Message entity absolutely required a settable field that could be shared with external systems, and so Message was created with the SenderRefID field. As the Guidewire applications matured, the PublicID field was added to entities in the data model. This allowed other entities beyond Message to be shared with external systems.</a:t>
            </a:r>
          </a:p>
          <a:p>
            <a:endParaRPr lang="en-US" dirty="0" smtClean="0"/>
          </a:p>
          <a:p>
            <a:r>
              <a:rPr lang="en-US" dirty="0" smtClean="0"/>
              <a:t>Even though you theoretically could use Message's PublicID field, Guidewire recommends you use SenderRefID instead. There are numerous base application methods that make use of SenderRefID, such as IMessagingToolsAPI's getMessageID() method that takes the SenderRefID as an input and the MessageFinder's findHistoryBySenderRefID() method). Using PublicID to identify a message could make an implementation more complex.</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032628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7.emf"/><Relationship Id="rId7"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28.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2.emf"/><Relationship Id="rId4" Type="http://schemas.openxmlformats.org/officeDocument/2006/relationships/image" Target="../media/image3.emf"/></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30.xml"/><Relationship Id="rId6" Type="http://schemas.openxmlformats.org/officeDocument/2006/relationships/image" Target="../media/image8.emf"/><Relationship Id="rId5" Type="http://schemas.openxmlformats.org/officeDocument/2006/relationships/image" Target="../media/image28.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3.png"/><Relationship Id="rId7" Type="http://schemas.openxmlformats.org/officeDocument/2006/relationships/image" Target="../media/image8.emf"/><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28.png"/><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0.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36.png"/><Relationship Id="rId9" Type="http://schemas.openxmlformats.org/officeDocument/2006/relationships/image" Target="../media/image5.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emf"/><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39.emf"/><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39.emf"/><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41.emf"/><Relationship Id="rId5" Type="http://schemas.openxmlformats.org/officeDocument/2006/relationships/image" Target="../media/image39.emf"/><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13.png"/><Relationship Id="rId7" Type="http://schemas.openxmlformats.org/officeDocument/2006/relationships/image" Target="../media/image7.emf"/><Relationship Id="rId2" Type="http://schemas.openxmlformats.org/officeDocument/2006/relationships/notesSlide" Target="../notesSlides/notesSlide46.xml"/><Relationship Id="rId1" Type="http://schemas.openxmlformats.org/officeDocument/2006/relationships/slideLayout" Target="../slideLayouts/slideLayout3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7.emf"/><Relationship Id="rId7" Type="http://schemas.openxmlformats.org/officeDocument/2006/relationships/image" Target="../media/image50.emf"/><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9.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image" Target="../media/image7.emf"/><Relationship Id="rId3" Type="http://schemas.openxmlformats.org/officeDocument/2006/relationships/image" Target="../media/image50.emf"/><Relationship Id="rId7" Type="http://schemas.openxmlformats.org/officeDocument/2006/relationships/image" Target="../media/image52.emf"/><Relationship Id="rId12" Type="http://schemas.openxmlformats.org/officeDocument/2006/relationships/image" Target="../media/image57.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49.emf"/><Relationship Id="rId11" Type="http://schemas.openxmlformats.org/officeDocument/2006/relationships/image" Target="../media/image56.emf"/><Relationship Id="rId5" Type="http://schemas.openxmlformats.org/officeDocument/2006/relationships/image" Target="../media/image48.emf"/><Relationship Id="rId10" Type="http://schemas.openxmlformats.org/officeDocument/2006/relationships/image" Target="../media/image55.emf"/><Relationship Id="rId4" Type="http://schemas.openxmlformats.org/officeDocument/2006/relationships/image" Target="../media/image47.emf"/><Relationship Id="rId9" Type="http://schemas.openxmlformats.org/officeDocument/2006/relationships/image" Target="../media/image54.emf"/></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2.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a:t>Sending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Guidewire </a:t>
            </a:r>
            <a:r>
              <a:rPr lang="en-US" dirty="0" smtClean="0"/>
              <a:t>determines SenderRefID…</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smtClean="0"/>
              <a:t>When the request plugin handles late binding</a:t>
            </a:r>
          </a:p>
          <a:p>
            <a:pPr lvl="1"/>
            <a:r>
              <a:rPr lang="en-US" dirty="0" smtClean="0"/>
              <a:t>Sets the SenderRefID</a:t>
            </a:r>
          </a:p>
          <a:p>
            <a:pPr lvl="1"/>
            <a:r>
              <a:rPr lang="en-US" dirty="0"/>
              <a:t>Adds the SenderRefID to the message payload</a:t>
            </a:r>
          </a:p>
          <a:p>
            <a:r>
              <a:rPr lang="en-US" dirty="0"/>
              <a:t>The transport plugin sends the payload (with the ID) to the external </a:t>
            </a:r>
            <a:r>
              <a:rPr lang="en-US" dirty="0" smtClean="0"/>
              <a:t>system</a:t>
            </a:r>
            <a:endParaRPr lang="en-US" dirty="0"/>
          </a:p>
        </p:txBody>
      </p:sp>
      <p:cxnSp>
        <p:nvCxnSpPr>
          <p:cNvPr id="117"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63"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99"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SenderRefID handled in </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sp>
        <p:nvSpPr>
          <p:cNvPr id="120"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6"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02"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12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0" name="tbl XX_Msg"/>
          <p:cNvGraphicFramePr>
            <a:graphicFrameLocks noGrp="1"/>
          </p:cNvGraphicFramePr>
          <p:nvPr>
            <p:extLst>
              <p:ext uri="{D42A27DB-BD31-4B8C-83A1-F6EECF244321}">
                <p14:modId xmlns:p14="http://schemas.microsoft.com/office/powerpoint/2010/main" val="2866608595"/>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4791496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lin 2"/>
          <p:cNvSpPr>
            <a:spLocks noChangeShapeType="1"/>
          </p:cNvSpPr>
          <p:nvPr/>
        </p:nvSpPr>
        <p:spPr bwMode="auto">
          <a:xfrm>
            <a:off x="4953000" y="3422511"/>
            <a:ext cx="2612662"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99"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7"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a:xfrm>
            <a:off x="493776" y="118872"/>
            <a:ext cx="8650224" cy="742951"/>
          </a:xfrm>
        </p:spPr>
        <p:txBody>
          <a:bodyPr/>
          <a:lstStyle/>
          <a:p>
            <a:r>
              <a:rPr lang="en-US" dirty="0" smtClean="0"/>
              <a:t>External system determines SenderRefID…</a:t>
            </a:r>
            <a:endParaRPr lang="en-US" dirty="0"/>
          </a:p>
        </p:txBody>
      </p:sp>
      <p:sp>
        <p:nvSpPr>
          <p:cNvPr id="3" name="Content Placeholder 2"/>
          <p:cNvSpPr>
            <a:spLocks noGrp="1"/>
          </p:cNvSpPr>
          <p:nvPr>
            <p:ph idx="1"/>
          </p:nvPr>
        </p:nvSpPr>
        <p:spPr>
          <a:xfrm>
            <a:off x="519113" y="4419600"/>
            <a:ext cx="8318500" cy="1981200"/>
          </a:xfrm>
        </p:spPr>
        <p:txBody>
          <a:bodyPr/>
          <a:lstStyle/>
          <a:p>
            <a:r>
              <a:rPr lang="en-US" dirty="0"/>
              <a:t>The request plugin does </a:t>
            </a:r>
            <a:r>
              <a:rPr lang="en-US" dirty="0" smtClean="0"/>
              <a:t>not handle the </a:t>
            </a:r>
            <a:r>
              <a:rPr lang="en-US" dirty="0"/>
              <a:t>SenderRefID</a:t>
            </a:r>
          </a:p>
          <a:p>
            <a:r>
              <a:rPr lang="en-US" dirty="0"/>
              <a:t>The transport plugin:</a:t>
            </a:r>
          </a:p>
          <a:p>
            <a:pPr lvl="1"/>
            <a:r>
              <a:rPr lang="en-US" dirty="0"/>
              <a:t>Sends the message</a:t>
            </a:r>
          </a:p>
          <a:p>
            <a:pPr lvl="1"/>
            <a:r>
              <a:rPr lang="en-US" dirty="0"/>
              <a:t>Receives the SenderRefID value from the external system</a:t>
            </a:r>
          </a:p>
          <a:p>
            <a:pPr lvl="1"/>
            <a:r>
              <a:rPr lang="en-US" dirty="0"/>
              <a:t>Sets the SenderRefID field for the message</a:t>
            </a:r>
          </a:p>
        </p:txBody>
      </p:sp>
      <p:sp>
        <p:nvSpPr>
          <p:cNvPr id="63"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cxnSp>
        <p:nvCxnSpPr>
          <p:cNvPr id="69" name="Elbow Connector 68"/>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ow Connector 7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0"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 1"/>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17" name="txt Sybc"/>
          <p:cNvSpPr txBox="1">
            <a:spLocks noChangeArrowheads="1"/>
          </p:cNvSpPr>
          <p:nvPr/>
        </p:nvSpPr>
        <p:spPr bwMode="auto">
          <a:xfrm>
            <a:off x="5084763"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135" name="txt SendRefID Sent"/>
          <p:cNvSpPr txBox="1">
            <a:spLocks noChangeArrowheads="1"/>
          </p:cNvSpPr>
          <p:nvPr/>
        </p:nvSpPr>
        <p:spPr bwMode="auto">
          <a:xfrm>
            <a:off x="5105400" y="3914001"/>
            <a:ext cx="3513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bg1"/>
                </a:solidFill>
              </a:rPr>
              <a:t>SenderRefID sent immediately</a:t>
            </a:r>
            <a:endParaRPr lang="en-US" dirty="0">
              <a:solidFill>
                <a:schemeClr val="bg1"/>
              </a:solidFill>
            </a:endParaRPr>
          </a:p>
        </p:txBody>
      </p:sp>
      <p:sp>
        <p:nvSpPr>
          <p:cNvPr id="136" name="lin 3"/>
          <p:cNvSpPr>
            <a:spLocks noChangeShapeType="1"/>
          </p:cNvSpPr>
          <p:nvPr/>
        </p:nvSpPr>
        <p:spPr bwMode="auto">
          <a:xfrm>
            <a:off x="2155272" y="3429000"/>
            <a:ext cx="241672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7" name="txt SendRefID saved"/>
          <p:cNvSpPr txBox="1">
            <a:spLocks noChangeArrowheads="1"/>
          </p:cNvSpPr>
          <p:nvPr/>
        </p:nvSpPr>
        <p:spPr bwMode="auto">
          <a:xfrm>
            <a:off x="2105627" y="3914001"/>
            <a:ext cx="21348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smtClean="0">
                <a:solidFill>
                  <a:schemeClr val="bg1"/>
                </a:solidFill>
              </a:rPr>
              <a:t>SenderRefID saved</a:t>
            </a:r>
            <a:endParaRPr lang="en-US" dirty="0">
              <a:solidFill>
                <a:schemeClr val="bg1"/>
              </a:solidFill>
            </a:endParaRPr>
          </a:p>
        </p:txBody>
      </p:sp>
      <p:sp>
        <p:nvSpPr>
          <p:cNvPr id="11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sp>
        <p:nvSpPr>
          <p:cNvPr id="126"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39" name="icn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0" name="icn Msg Pay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6"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47" name="tbl XX_Msg"/>
          <p:cNvGraphicFramePr>
            <a:graphicFrameLocks noGrp="1"/>
          </p:cNvGraphicFramePr>
          <p:nvPr>
            <p:extLst>
              <p:ext uri="{D42A27DB-BD31-4B8C-83A1-F6EECF244321}">
                <p14:modId xmlns:p14="http://schemas.microsoft.com/office/powerpoint/2010/main" val="12442208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6382" y="3126741"/>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0252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p:txBody>
          <a:bodyPr/>
          <a:lstStyle/>
          <a:p>
            <a:r>
              <a:rPr lang="en-US" dirty="0"/>
              <a:t>A </a:t>
            </a:r>
            <a:r>
              <a:rPr lang="en-US" b="1" dirty="0"/>
              <a:t>late binding value </a:t>
            </a:r>
            <a:r>
              <a:rPr lang="en-US" dirty="0"/>
              <a:t>is a </a:t>
            </a:r>
            <a:r>
              <a:rPr lang="en-US" dirty="0" smtClean="0"/>
              <a:t/>
            </a:r>
            <a:br>
              <a:rPr lang="en-US" dirty="0" smtClean="0"/>
            </a:br>
            <a:r>
              <a:rPr lang="en-US" dirty="0" smtClean="0"/>
              <a:t>message </a:t>
            </a:r>
            <a:r>
              <a:rPr lang="en-US" dirty="0"/>
              <a:t>payload value </a:t>
            </a:r>
            <a:r>
              <a:rPr lang="en-US" dirty="0" smtClean="0"/>
              <a:t/>
            </a:r>
            <a:br>
              <a:rPr lang="en-US" dirty="0" smtClean="0"/>
            </a:br>
            <a:r>
              <a:rPr lang="en-US" dirty="0" smtClean="0"/>
              <a:t>that </a:t>
            </a:r>
            <a:r>
              <a:rPr lang="en-US" dirty="0"/>
              <a:t>cannot </a:t>
            </a:r>
            <a:r>
              <a:rPr lang="en-US" dirty="0" smtClean="0"/>
              <a:t>be </a:t>
            </a:r>
            <a:r>
              <a:rPr lang="en-US" dirty="0"/>
              <a:t>determined </a:t>
            </a:r>
            <a:r>
              <a:rPr lang="en-US" dirty="0" smtClean="0"/>
              <a:t/>
            </a:r>
            <a:br>
              <a:rPr lang="en-US" dirty="0" smtClean="0"/>
            </a:br>
            <a:r>
              <a:rPr lang="en-US" dirty="0" smtClean="0"/>
              <a:t>until </a:t>
            </a:r>
            <a:r>
              <a:rPr lang="en-US" dirty="0"/>
              <a:t>right before the message is sent</a:t>
            </a:r>
          </a:p>
          <a:p>
            <a:r>
              <a:rPr lang="en-US" dirty="0"/>
              <a:t>The message request plugin is responsible for replacing all late binding values with actual values</a:t>
            </a:r>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&lt;@@ageOfMessageInSeconds@@&gt;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 name="Elbow Connector 10"/>
          <p:cNvCxnSpPr>
            <a:endCxn id="6" idx="3"/>
          </p:cNvCxnSpPr>
          <p:nvPr/>
        </p:nvCxnSpPr>
        <p:spPr bwMode="auto">
          <a:xfrm flipV="1">
            <a:off x="6229238" y="2674027"/>
            <a:ext cx="2215831" cy="769498"/>
          </a:xfrm>
          <a:prstGeom prst="bentConnector3">
            <a:avLst>
              <a:gd name="adj1" fmla="val 110317"/>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4" name="Rounded Rectangle 13"/>
          <p:cNvSpPr/>
          <p:nvPr/>
        </p:nvSpPr>
        <p:spPr bwMode="auto">
          <a:xfrm>
            <a:off x="6781800" y="3053000"/>
            <a:ext cx="1447800" cy="762000"/>
          </a:xfrm>
          <a:prstGeom prst="roundRect">
            <a:avLst>
              <a:gd name="adj" fmla="val 12381"/>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dirty="0" smtClean="0">
                <a:solidFill>
                  <a:schemeClr val="bg1"/>
                </a:solidFill>
              </a:rPr>
              <a:t>Replace token </a:t>
            </a:r>
            <a:br>
              <a:rPr lang="en-US" sz="1600" dirty="0" smtClean="0">
                <a:solidFill>
                  <a:schemeClr val="bg1"/>
                </a:solidFill>
              </a:rPr>
            </a:br>
            <a:r>
              <a:rPr lang="en-US" sz="1600" dirty="0" smtClean="0">
                <a:solidFill>
                  <a:schemeClr val="bg1"/>
                </a:solidFill>
              </a:rPr>
              <a:t>with age </a:t>
            </a:r>
            <a:br>
              <a:rPr lang="en-US" sz="1600" dirty="0" smtClean="0">
                <a:solidFill>
                  <a:schemeClr val="bg1"/>
                </a:solidFill>
              </a:rPr>
            </a:br>
            <a:r>
              <a:rPr lang="en-US" sz="1600" dirty="0" smtClean="0">
                <a:solidFill>
                  <a:schemeClr val="bg1"/>
                </a:solidFill>
              </a:rPr>
              <a:t>in seconds</a:t>
            </a:r>
            <a:endParaRPr lang="en-US" sz="1600" dirty="0">
              <a:solidFill>
                <a:schemeClr val="bg1"/>
              </a:solidFill>
            </a:endParaRPr>
          </a:p>
        </p:txBody>
      </p:sp>
      <p:sp>
        <p:nvSpPr>
          <p:cNvPr id="36" name="txt Plg Request"/>
          <p:cNvSpPr txBox="1">
            <a:spLocks noChangeArrowheads="1"/>
          </p:cNvSpPr>
          <p:nvPr/>
        </p:nvSpPr>
        <p:spPr bwMode="auto">
          <a:xfrm>
            <a:off x="4235694" y="32375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spTree>
    <p:extLst>
      <p:ext uri="{BB962C8B-B14F-4D97-AF65-F5344CB8AC3E}">
        <p14:creationId xmlns:p14="http://schemas.microsoft.com/office/powerpoint/2010/main" val="14983491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solidFill>
                  <a:schemeClr val="bg1"/>
                </a:solidFill>
              </a:rPr>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370937619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request plugin</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The message request plugin is responsible for:</a:t>
            </a:r>
          </a:p>
          <a:p>
            <a:pPr lvl="1"/>
            <a:r>
              <a:rPr lang="en-US" dirty="0"/>
              <a:t>Setting the SenderRefID and adding the value to the message payload (when replies are asynchronous and Guidewire can determine the ID)</a:t>
            </a:r>
          </a:p>
          <a:p>
            <a:pPr lvl="1"/>
            <a:r>
              <a:rPr lang="en-US" dirty="0"/>
              <a:t>Setting any other non-SenderRefID late binding values</a:t>
            </a:r>
          </a:p>
        </p:txBody>
      </p:sp>
      <p:sp>
        <p:nvSpPr>
          <p:cNvPr id="95" name="Text Box 74"/>
          <p:cNvSpPr txBox="1">
            <a:spLocks noChangeArrowheads="1"/>
          </p:cNvSpPr>
          <p:nvPr/>
        </p:nvSpPr>
        <p:spPr bwMode="auto">
          <a:xfrm>
            <a:off x="5302883" y="914400"/>
            <a:ext cx="30791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SenderRefID </a:t>
            </a:r>
            <a:r>
              <a:rPr lang="en-US" dirty="0" smtClean="0">
                <a:solidFill>
                  <a:schemeClr val="bg1"/>
                </a:solidFill>
              </a:rPr>
              <a:t/>
            </a:r>
            <a:br>
              <a:rPr lang="en-US" dirty="0" smtClean="0">
                <a:solidFill>
                  <a:schemeClr val="bg1"/>
                </a:solidFill>
              </a:rPr>
            </a:br>
            <a:r>
              <a:rPr lang="en-US" dirty="0" smtClean="0">
                <a:solidFill>
                  <a:schemeClr val="bg1"/>
                </a:solidFill>
              </a:rPr>
              <a:t>and/or late </a:t>
            </a:r>
            <a:r>
              <a:rPr lang="en-US" dirty="0">
                <a:solidFill>
                  <a:schemeClr val="bg1"/>
                </a:solidFill>
              </a:rPr>
              <a:t>binding</a:t>
            </a:r>
          </a:p>
        </p:txBody>
      </p:sp>
      <p:cxnSp>
        <p:nvCxnSpPr>
          <p:cNvPr id="63" name="Elbow Connector 62"/>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4" name="Elbow Connector 63"/>
          <p:cNvCxnSpPr/>
          <p:nvPr/>
        </p:nvCxnSpPr>
        <p:spPr bwMode="auto">
          <a:xfrm flipV="1">
            <a:off x="2141621"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6"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pic>
        <p:nvPicPr>
          <p:cNvPr id="9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graphicFrame>
        <p:nvGraphicFramePr>
          <p:cNvPr id="2" name="tbl XX_Msg"/>
          <p:cNvGraphicFramePr>
            <a:graphicFrameLocks noGrp="1"/>
          </p:cNvGraphicFramePr>
          <p:nvPr>
            <p:extLst>
              <p:ext uri="{D42A27DB-BD31-4B8C-83A1-F6EECF244321}">
                <p14:modId xmlns:p14="http://schemas.microsoft.com/office/powerpoint/2010/main" val="91482483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9714204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04800" y="914400"/>
            <a:ext cx="457200" cy="1224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override </a:t>
            </a:r>
            <a:endParaRPr lang="en-US" dirty="0"/>
          </a:p>
        </p:txBody>
      </p:sp>
      <p:sp>
        <p:nvSpPr>
          <p:cNvPr id="3" name="Content Placeholder 2"/>
          <p:cNvSpPr>
            <a:spLocks noGrp="1"/>
          </p:cNvSpPr>
          <p:nvPr>
            <p:ph idx="1"/>
          </p:nvPr>
        </p:nvSpPr>
        <p:spPr>
          <a:xfrm>
            <a:off x="519113" y="4038600"/>
            <a:ext cx="8318500" cy="2362200"/>
          </a:xfrm>
        </p:spPr>
        <p:txBody>
          <a:bodyPr/>
          <a:lstStyle/>
          <a:p>
            <a:r>
              <a:rPr lang="en-US" b="1" dirty="0" smtClean="0">
                <a:latin typeface="Courier New" pitchFamily="49" charset="0"/>
                <a:cs typeface="Courier New" pitchFamily="49" charset="0"/>
              </a:rPr>
              <a:t>gw.plugin.messaging.MessageRequest</a:t>
            </a:r>
            <a:endParaRPr lang="en-US" b="1" dirty="0">
              <a:latin typeface="Courier New" pitchFamily="49" charset="0"/>
              <a:cs typeface="Courier New" pitchFamily="49" charset="0"/>
            </a:endParaRPr>
          </a:p>
          <a:p>
            <a:pPr lvl="1"/>
            <a:r>
              <a:rPr lang="en-US" dirty="0" smtClean="0"/>
              <a:t>Message request plugin class must implement interface</a:t>
            </a:r>
          </a:p>
          <a:p>
            <a:pPr lvl="1"/>
            <a:r>
              <a:rPr lang="en-US" dirty="0" smtClean="0"/>
              <a:t>Override beforeSend()</a:t>
            </a:r>
          </a:p>
          <a:p>
            <a:r>
              <a:rPr lang="en-US" b="1" dirty="0" smtClean="0">
                <a:latin typeface="Courier New" pitchFamily="49" charset="0"/>
                <a:cs typeface="Courier New" pitchFamily="49" charset="0"/>
              </a:rPr>
              <a:t>beforeSend()</a:t>
            </a:r>
          </a:p>
          <a:p>
            <a:pPr lvl="1"/>
            <a:r>
              <a:rPr lang="en-US" dirty="0" smtClean="0"/>
              <a:t>Called before message is sent</a:t>
            </a:r>
          </a:p>
          <a:p>
            <a:pPr lvl="1"/>
            <a:r>
              <a:rPr lang="en-US" dirty="0" smtClean="0"/>
              <a:t>Must always return a String, even if payload is not transformed</a:t>
            </a:r>
            <a:endParaRPr lang="en-US" dirty="0"/>
          </a:p>
        </p:txBody>
      </p:sp>
      <p:sp>
        <p:nvSpPr>
          <p:cNvPr id="5" name="Rectangle 4"/>
          <p:cNvSpPr/>
          <p:nvPr/>
        </p:nvSpPr>
        <p:spPr>
          <a:xfrm>
            <a:off x="304800" y="914400"/>
            <a:ext cx="894865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payload = aMessage.Payload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…53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55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5510919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transform payload</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Do </a:t>
            </a:r>
            <a:r>
              <a:rPr lang="en-US" b="1" dirty="0" smtClean="0"/>
              <a:t>NOT</a:t>
            </a:r>
            <a:r>
              <a:rPr lang="en-US" dirty="0" smtClean="0"/>
              <a:t> modify the message payload field directly</a:t>
            </a:r>
          </a:p>
          <a:p>
            <a:r>
              <a:rPr lang="en-US" dirty="0" smtClean="0"/>
              <a:t>Modify the content of payload for sending final values</a:t>
            </a:r>
          </a:p>
          <a:p>
            <a:r>
              <a:rPr lang="en-US" dirty="0" smtClean="0"/>
              <a:t>Replace tokens with </a:t>
            </a:r>
            <a:r>
              <a:rPr lang="en-US" dirty="0"/>
              <a:t>late binding </a:t>
            </a:r>
            <a:r>
              <a:rPr lang="en-US" dirty="0" smtClean="0"/>
              <a:t>values</a:t>
            </a:r>
          </a:p>
          <a:p>
            <a:r>
              <a:rPr lang="en-US" dirty="0" smtClean="0"/>
              <a:t>Return the transformed payload</a:t>
            </a:r>
          </a:p>
          <a:p>
            <a:pPr marL="0" indent="0">
              <a:buNone/>
            </a:pPr>
            <a:endParaRPr lang="en-US" dirty="0"/>
          </a:p>
        </p:txBody>
      </p:sp>
      <p:sp>
        <p:nvSpPr>
          <p:cNvPr id="5" name="Rectangle 4"/>
          <p:cNvSpPr/>
          <p:nvPr/>
        </p:nvSpPr>
        <p:spPr>
          <a:xfrm>
            <a:off x="304800" y="914400"/>
            <a:ext cx="894865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payload = aMessage.Payload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45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ageInSeconds = DateUtil.secondsSince(aMessage.CreationTime)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80"/>
                </a:solidFill>
                <a:latin typeface="Courier New"/>
                <a:ea typeface="Times New Roman"/>
                <a:cs typeface="Times New Roman"/>
              </a:rPr>
              <a:t>                         as </a:t>
            </a:r>
            <a:r>
              <a:rPr lang="en-US" sz="1600" b="1" dirty="0">
                <a:solidFill>
                  <a:srgbClr val="000000"/>
                </a:solidFill>
                <a:latin typeface="Courier New"/>
                <a:ea typeface="Times New Roman"/>
                <a:cs typeface="Times New Roman"/>
              </a:rPr>
              <a:t>java.lang.CharSequence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46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token = </a:t>
            </a:r>
            <a:r>
              <a:rPr lang="en-US" sz="1600" b="1" dirty="0">
                <a:solidFill>
                  <a:srgbClr val="008000"/>
                </a:solidFill>
                <a:latin typeface="Courier New"/>
                <a:ea typeface="Times New Roman"/>
                <a:cs typeface="Times New Roman"/>
              </a:rPr>
              <a:t>"&lt;@@ageOfMessageInSeconds@@&gt;"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47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(payload.containsIgnoreCase(token))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48     payload = payload.replace(token, ageInSeconds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…50   </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53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54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2908253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SenderRefID in beforeSend()</a:t>
            </a:r>
          </a:p>
        </p:txBody>
      </p:sp>
      <p:sp>
        <p:nvSpPr>
          <p:cNvPr id="3" name="Content Placeholder 2"/>
          <p:cNvSpPr>
            <a:spLocks noGrp="1"/>
          </p:cNvSpPr>
          <p:nvPr>
            <p:ph idx="1"/>
          </p:nvPr>
        </p:nvSpPr>
        <p:spPr/>
        <p:txBody>
          <a:bodyPr/>
          <a:lstStyle/>
          <a:p>
            <a:r>
              <a:rPr lang="en-US" dirty="0"/>
              <a:t>Set SenderRefID only if it hasn't already been </a:t>
            </a:r>
            <a:r>
              <a:rPr lang="en-US" dirty="0" smtClean="0"/>
              <a:t>set</a:t>
            </a:r>
          </a:p>
          <a:p>
            <a:pPr lvl="1"/>
            <a:r>
              <a:rPr lang="en-US" dirty="0" smtClean="0"/>
              <a:t>Line 44 – 47:  Guidewire </a:t>
            </a:r>
            <a:r>
              <a:rPr lang="en-US" dirty="0"/>
              <a:t>may need to attempt the send multiple times, but a single SenderRefID should be used for all attempts to send the same message</a:t>
            </a:r>
          </a:p>
          <a:p>
            <a:r>
              <a:rPr lang="en-US" dirty="0"/>
              <a:t>Once set, SenderRefID should be added to the </a:t>
            </a:r>
            <a:r>
              <a:rPr lang="en-US" dirty="0" smtClean="0"/>
              <a:t>payload</a:t>
            </a:r>
          </a:p>
          <a:p>
            <a:pPr lvl="1"/>
            <a:r>
              <a:rPr lang="en-US" dirty="0" smtClean="0"/>
              <a:t>Line 48-49: Replace token with value</a:t>
            </a:r>
            <a:endParaRPr lang="en-US" dirty="0"/>
          </a:p>
          <a:p>
            <a:endParaRPr lang="en-US" dirty="0"/>
          </a:p>
        </p:txBody>
      </p:sp>
      <p:sp>
        <p:nvSpPr>
          <p:cNvPr id="45" name="rec Grey"/>
          <p:cNvSpPr/>
          <p:nvPr/>
        </p:nvSpPr>
        <p:spPr bwMode="auto">
          <a:xfrm>
            <a:off x="317500" y="914401"/>
            <a:ext cx="457200" cy="23575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6" name="rec Code"/>
          <p:cNvSpPr/>
          <p:nvPr/>
        </p:nvSpPr>
        <p:spPr>
          <a:xfrm>
            <a:off x="304800" y="914400"/>
            <a:ext cx="8948650" cy="235756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35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if</a:t>
            </a:r>
            <a:r>
              <a:rPr lang="en-US" sz="1600" b="1" dirty="0">
                <a:solidFill>
                  <a:srgbClr val="000000"/>
                </a:solidFill>
                <a:latin typeface="Courier New"/>
                <a:ea typeface="Times New Roman"/>
                <a:cs typeface="Times New Roman"/>
              </a:rPr>
              <a:t> (aMessage.SenderRefID ==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45     </a:t>
            </a:r>
            <a:r>
              <a:rPr lang="en-US" sz="1600" b="1" dirty="0" smtClean="0">
                <a:solidFill>
                  <a:srgbClr val="000000"/>
                </a:solidFill>
                <a:latin typeface="Courier New"/>
                <a:ea typeface="Times New Roman"/>
              </a:rPr>
              <a:t>aMessage.SenderRefID </a:t>
            </a:r>
            <a:r>
              <a:rPr lang="en-US" sz="1600" b="1" dirty="0">
                <a:solidFill>
                  <a:srgbClr val="000000"/>
                </a:solidFill>
                <a:latin typeface="Courier New"/>
                <a:ea typeface="Times New Roman"/>
              </a:rPr>
              <a:t>= aMessage.PublicID</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…47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48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rPr>
              <a:t>transformedPayload = aMessage.Payload.replace(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49       </a:t>
            </a:r>
            <a:r>
              <a:rPr lang="en-US" sz="1600" b="1" dirty="0" smtClean="0">
                <a:solidFill>
                  <a:srgbClr val="008000"/>
                </a:solidFill>
                <a:latin typeface="Courier New"/>
                <a:ea typeface="Times New Roman"/>
                <a:cs typeface="Times New Roman"/>
              </a:rPr>
              <a:t>"&lt;@@</a:t>
            </a:r>
            <a:r>
              <a:rPr lang="en-US" sz="1600" b="1" dirty="0">
                <a:solidFill>
                  <a:srgbClr val="008000"/>
                </a:solidFill>
                <a:latin typeface="Courier New"/>
                <a:ea typeface="Times New Roman"/>
                <a:cs typeface="Times New Roman"/>
              </a:rPr>
              <a:t>senderRefID@@&gt;"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aMessage.</a:t>
            </a:r>
            <a:r>
              <a:rPr lang="en-US" sz="1600" b="1" dirty="0" smtClean="0">
                <a:solidFill>
                  <a:srgbClr val="000000"/>
                </a:solidFill>
                <a:latin typeface="Courier New"/>
                <a:ea typeface="Times New Roman"/>
              </a:rPr>
              <a:t>SenderRefID</a:t>
            </a:r>
            <a:r>
              <a:rPr lang="en-US" sz="1600" b="1" dirty="0" smtClean="0">
                <a:solidFill>
                  <a:srgbClr val="000000"/>
                </a:solidFill>
                <a:latin typeface="Courier New"/>
                <a:ea typeface="Times New Roman"/>
                <a:cs typeface="Times New Roman"/>
              </a:rPr>
              <a:t>)</a:t>
            </a:r>
            <a:endParaRPr lang="en-US" sz="1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return </a:t>
            </a:r>
            <a:r>
              <a:rPr lang="en-US" sz="1600" b="1" dirty="0" smtClean="0">
                <a:solidFill>
                  <a:srgbClr val="000000"/>
                </a:solidFill>
                <a:latin typeface="Courier New"/>
                <a:ea typeface="Times New Roman"/>
                <a:cs typeface="Times New Roman"/>
              </a:rPr>
              <a:t>transformedPayload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52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13726954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Message request plugin implementation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request </a:t>
            </a:r>
            <a:r>
              <a:rPr lang="en-US" dirty="0"/>
              <a:t>plugin class</a:t>
            </a:r>
          </a:p>
          <a:p>
            <a:pPr marL="800100" lvl="1" indent="-457200">
              <a:buFont typeface="+mj-lt"/>
              <a:buAutoNum type="alphaLcParenR"/>
            </a:pPr>
            <a:r>
              <a:rPr lang="en-US" dirty="0"/>
              <a:t>Implement the  </a:t>
            </a:r>
            <a:r>
              <a:rPr lang="en-US" b="1" dirty="0" smtClean="0">
                <a:latin typeface="Courier New" pitchFamily="49" charset="0"/>
                <a:cs typeface="Courier New" pitchFamily="49" charset="0"/>
              </a:rPr>
              <a:t>MessageRequest </a:t>
            </a:r>
            <a:r>
              <a:rPr lang="en-US" dirty="0" smtClean="0"/>
              <a:t> </a:t>
            </a:r>
            <a:r>
              <a:rPr lang="en-US" dirty="0"/>
              <a:t>interface</a:t>
            </a:r>
          </a:p>
          <a:p>
            <a:pPr marL="800100" lvl="1" indent="-457200">
              <a:buFont typeface="+mj-lt"/>
              <a:buAutoNum type="alphaLcParenR"/>
            </a:pPr>
            <a:r>
              <a:rPr lang="en-US" dirty="0"/>
              <a:t>Implement   </a:t>
            </a:r>
            <a:r>
              <a:rPr lang="en-US" b="1" dirty="0" smtClean="0">
                <a:latin typeface="Courier New" pitchFamily="49" charset="0"/>
                <a:cs typeface="Courier New" pitchFamily="49" charset="0"/>
              </a:rPr>
              <a:t>beforeSend</a:t>
            </a:r>
            <a:r>
              <a:rPr lang="en-US" b="1" dirty="0">
                <a:latin typeface="Courier New" pitchFamily="49" charset="0"/>
                <a:cs typeface="Courier New" pitchFamily="49" charset="0"/>
              </a:rPr>
              <a:t>() </a:t>
            </a:r>
            <a:r>
              <a:rPr lang="en-US" dirty="0"/>
              <a:t>as needed</a:t>
            </a:r>
          </a:p>
          <a:p>
            <a:pPr marL="457200" indent="-457200">
              <a:buFont typeface="+mj-lt"/>
              <a:buAutoNum type="arabicPeriod"/>
            </a:pPr>
            <a:r>
              <a:rPr lang="en-US" dirty="0" smtClean="0"/>
              <a:t>Create the </a:t>
            </a:r>
            <a:r>
              <a:rPr lang="en-US" dirty="0"/>
              <a:t>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a:t>
            </a:r>
            <a:r>
              <a:rPr lang="en-US" dirty="0" smtClean="0"/>
              <a:t>the destination </a:t>
            </a:r>
            <a:r>
              <a:rPr lang="en-US" dirty="0"/>
              <a:t>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10643050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800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request plugin class</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Create Gosu plugin class in \</a:t>
            </a:r>
            <a:r>
              <a:rPr lang="en-US" b="1" dirty="0" smtClean="0">
                <a:latin typeface="Courier New" pitchFamily="49" charset="0"/>
                <a:cs typeface="Courier New" pitchFamily="49" charset="0"/>
              </a:rPr>
              <a:t>configuration\gsrc\</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functional_area&gt;</a:t>
            </a:r>
          </a:p>
          <a:p>
            <a:r>
              <a:rPr lang="en-US" dirty="0" smtClean="0"/>
              <a:t>Implement the </a:t>
            </a:r>
            <a:r>
              <a:rPr lang="en-US" b="1" dirty="0" smtClean="0">
                <a:latin typeface="Courier New" pitchFamily="49" charset="0"/>
                <a:cs typeface="Courier New" pitchFamily="49" charset="0"/>
              </a:rPr>
              <a:t>MessageRequest</a:t>
            </a:r>
            <a:r>
              <a:rPr lang="en-US" dirty="0" smtClean="0"/>
              <a:t> interface</a:t>
            </a:r>
          </a:p>
          <a:p>
            <a:pPr lvl="1"/>
            <a:r>
              <a:rPr lang="en-US" dirty="0" smtClean="0"/>
              <a:t>Message entity instance is in transaction scope</a:t>
            </a:r>
          </a:p>
          <a:p>
            <a:r>
              <a:rPr lang="en-US" dirty="0" smtClean="0"/>
              <a:t>Must override </a:t>
            </a:r>
            <a:r>
              <a:rPr lang="en-US" b="1" dirty="0">
                <a:latin typeface="Courier New" pitchFamily="49" charset="0"/>
                <a:cs typeface="Courier New" pitchFamily="49" charset="0"/>
              </a:rPr>
              <a:t>beforeSend()</a:t>
            </a:r>
          </a:p>
          <a:p>
            <a:endParaRPr lang="en-US" dirty="0"/>
          </a:p>
        </p:txBody>
      </p:sp>
      <p:sp>
        <p:nvSpPr>
          <p:cNvPr id="4" name="Rectangle 1"/>
          <p:cNvSpPr>
            <a:spLocks noChangeArrowheads="1"/>
          </p:cNvSpPr>
          <p:nvPr/>
        </p:nvSpPr>
        <p:spPr bwMode="auto">
          <a:xfrm>
            <a:off x="317501" y="914400"/>
            <a:ext cx="872293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gw.plugin.messaging.MessageRequest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gw.api.util.DateUtil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BankAccountVerificationRequest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lang="en-US" sz="1600" b="1" dirty="0" bmk="">
                <a:solidFill>
                  <a:srgbClr val="000000"/>
                </a:solidFill>
                <a:latin typeface="Courier New" pitchFamily="49" charset="0"/>
                <a:cs typeface="Courier New" pitchFamily="49" charset="0"/>
              </a:rPr>
              <a:t>MessageRequest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beforeSend(aMessage : Message)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 aMessage.Payload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54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443233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a:t>
            </a:r>
            <a:r>
              <a:rPr lang="en-US" dirty="0"/>
              <a:t>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\configuration\config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\plugins\registry\</a:t>
            </a:r>
          </a:p>
          <a:p>
            <a:pPr lvl="1"/>
            <a:r>
              <a:rPr lang="en-US" dirty="0" smtClean="0"/>
              <a:t>New </a:t>
            </a:r>
            <a:r>
              <a:rPr lang="en-US" dirty="0" smtClean="0">
                <a:sym typeface="Wingdings" pitchFamily="2" charset="2"/>
              </a:rPr>
              <a:t> Plugin</a:t>
            </a:r>
          </a:p>
          <a:p>
            <a:pPr lvl="1"/>
            <a:r>
              <a:rPr lang="en-US" dirty="0" smtClean="0">
                <a:sym typeface="Wingdings" pitchFamily="2" charset="2"/>
              </a:rPr>
              <a:t>In the dialog</a:t>
            </a:r>
            <a:r>
              <a:rPr lang="en-US" dirty="0">
                <a:sym typeface="Wingdings" pitchFamily="2" charset="2"/>
              </a:rPr>
              <a:t>, specify Plugin name and </a:t>
            </a:r>
            <a:r>
              <a:rPr lang="en-US" dirty="0" smtClean="0">
                <a:sym typeface="Wingdings" pitchFamily="2" charset="2"/>
              </a:rPr>
              <a:t>MessageRequest interface</a:t>
            </a:r>
          </a:p>
          <a:p>
            <a:r>
              <a:rPr lang="en-US" dirty="0" smtClean="0">
                <a:sym typeface="Wingdings" pitchFamily="2" charset="2"/>
              </a:rPr>
              <a:t>Example: </a:t>
            </a:r>
          </a:p>
          <a:p>
            <a:pPr lvl="1"/>
            <a:r>
              <a:rPr lang="en-US" dirty="0" smtClean="0"/>
              <a:t>BankAccountVerificationRequest</a:t>
            </a:r>
            <a:r>
              <a:rPr lang="en-US" dirty="0" smtClean="0">
                <a:sym typeface="Wingdings" pitchFamily="2" charset="2"/>
              </a:rPr>
              <a:t> </a:t>
            </a:r>
            <a:endParaRPr lang="en-US" dirty="0"/>
          </a:p>
        </p:txBody>
      </p:sp>
      <p:pic>
        <p:nvPicPr>
          <p:cNvPr id="2054" name="Picture 6"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533" y="2209800"/>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4" name="Picture 4" descr="C:\Users\sluersen\AppData\Local\Temp\SNAGHTML18765f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4507" y="2718098"/>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711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a:xfrm>
            <a:off x="519113" y="914400"/>
            <a:ext cx="8318500" cy="2514600"/>
          </a:xfrm>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smtClean="0"/>
              <a:t>Example:</a:t>
            </a:r>
          </a:p>
          <a:p>
            <a:pPr lvl="1"/>
            <a:r>
              <a:rPr lang="en-US" dirty="0" smtClean="0"/>
              <a:t>BankAccountVerificationRequest</a:t>
            </a:r>
          </a:p>
          <a:p>
            <a:endParaRPr lang="en-US" dirty="0"/>
          </a:p>
        </p:txBody>
      </p:sp>
      <p:pic>
        <p:nvPicPr>
          <p:cNvPr id="3075" name="pic GW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280983" cy="2817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 DIalog" descr="C:\Users\sluersen\AppData\Local\Temp\SNAGHTML161dc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53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00778" y="4366150"/>
            <a:ext cx="5902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696200" y="3810000"/>
            <a:ext cx="699724"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336416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destination must point to a plugin registry element that references the appropriate Message Request plugin</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600" y="2290786"/>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7177565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request plugin</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978797" y="5562600"/>
            <a:ext cx="1734769" cy="584775"/>
          </a:xfrm>
          <a:prstGeom prst="rect">
            <a:avLst/>
          </a:prstGeom>
        </p:spPr>
        <p:txBody>
          <a:bodyPr wrap="none">
            <a:spAutoFit/>
          </a:bodyPr>
          <a:lstStyle/>
          <a:p>
            <a:pPr algn="ctr"/>
            <a:r>
              <a:rPr lang="en-US" sz="1600" b="1" dirty="0" smtClean="0">
                <a:solidFill>
                  <a:schemeClr val="bg1"/>
                </a:solidFill>
              </a:rPr>
              <a:t>Request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667000" y="5511225"/>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icn Msg Plugin Request Cla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52"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3981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Late binding</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45693"/>
          <a:stretch/>
        </p:blipFill>
        <p:spPr bwMode="auto">
          <a:xfrm>
            <a:off x="638891" y="3276600"/>
            <a:ext cx="8226667" cy="2534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1078154" y="3676068"/>
            <a:ext cx="7708271" cy="1922015"/>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Transforming the message payload with </a:t>
            </a:r>
            <a:r>
              <a:rPr lang="en-US" sz="1600" b="1" dirty="0" smtClean="0">
                <a:solidFill>
                  <a:schemeClr val="bg1"/>
                </a:solidFill>
                <a:latin typeface="Courier New" pitchFamily="49" charset="0"/>
                <a:cs typeface="Courier New" pitchFamily="49" charset="0"/>
              </a:rPr>
              <a:t>late</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binding ***</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p>
          <a:p>
            <a:r>
              <a:rPr lang="en-US" sz="1600" b="1" dirty="0">
                <a:solidFill>
                  <a:schemeClr val="bg1"/>
                </a:solidFill>
                <a:latin typeface="Courier New" pitchFamily="49" charset="0"/>
                <a:cs typeface="Courier New" pitchFamily="49" charset="0"/>
              </a:rPr>
              <a:t>    Message ID is </a:t>
            </a:r>
            <a:r>
              <a:rPr lang="en-US" sz="1600" b="1" dirty="0" smtClean="0">
                <a:solidFill>
                  <a:schemeClr val="bg1"/>
                </a:solidFill>
                <a:latin typeface="Courier New" pitchFamily="49" charset="0"/>
                <a:cs typeface="Courier New" pitchFamily="49" charset="0"/>
              </a:rPr>
              <a:t>303</a:t>
            </a:r>
          </a:p>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Replaced token &lt;@@ageOfMessageInSeconds@@&gt; with value 10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Returning payload string</a:t>
            </a:r>
            <a:br>
              <a:rPr lang="en-US" sz="1600" b="1" dirty="0" smtClean="0">
                <a:solidFill>
                  <a:schemeClr val="bg1"/>
                </a:solidFill>
                <a:latin typeface="Courier New" pitchFamily="49" charset="0"/>
                <a:cs typeface="Courier New" pitchFamily="49" charset="0"/>
              </a:rPr>
            </a:br>
            <a:endParaRPr lang="en-US" sz="1600" b="1" dirty="0">
              <a:solidFill>
                <a:schemeClr val="bg1"/>
              </a:solidFill>
              <a:latin typeface="Courier New" pitchFamily="49" charset="0"/>
              <a:cs typeface="Courier New" pitchFamily="49" charset="0"/>
            </a:endParaRPr>
          </a:p>
        </p:txBody>
      </p:sp>
      <p:sp>
        <p:nvSpPr>
          <p:cNvPr id="62" name="Text Box 74"/>
          <p:cNvSpPr txBox="1">
            <a:spLocks noChangeArrowheads="1"/>
          </p:cNvSpPr>
          <p:nvPr/>
        </p:nvSpPr>
        <p:spPr bwMode="auto">
          <a:xfrm>
            <a:off x="6932995" y="1554646"/>
            <a:ext cx="16776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Payload </a:t>
            </a:r>
            <a:br>
              <a:rPr lang="en-US" dirty="0" smtClean="0">
                <a:solidFill>
                  <a:schemeClr val="bg1"/>
                </a:solidFill>
              </a:rPr>
            </a:br>
            <a:r>
              <a:rPr lang="en-US" dirty="0" smtClean="0">
                <a:solidFill>
                  <a:schemeClr val="bg1"/>
                </a:solidFill>
              </a:rPr>
              <a:t>transformed</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cxnSp>
        <p:nvCxnSpPr>
          <p:cNvPr id="63" name="Elbow Connector 62"/>
          <p:cNvCxnSpPr/>
          <p:nvPr/>
        </p:nvCxnSpPr>
        <p:spPr bwMode="auto">
          <a:xfrm rot="16200000" flipH="1">
            <a:off x="5553147" y="233396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5"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1954" y="238126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449" y="179705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xt Pugin Request"/>
          <p:cNvSpPr txBox="1">
            <a:spLocks noChangeArrowheads="1"/>
          </p:cNvSpPr>
          <p:nvPr/>
        </p:nvSpPr>
        <p:spPr bwMode="auto">
          <a:xfrm>
            <a:off x="4195762" y="22225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spTree>
    <p:extLst>
      <p:ext uri="{BB962C8B-B14F-4D97-AF65-F5344CB8AC3E}">
        <p14:creationId xmlns:p14="http://schemas.microsoft.com/office/powerpoint/2010/main" val="277389877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solidFill>
                  <a:schemeClr val="bg1"/>
                </a:solidFill>
              </a:rPr>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12781203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transport plugin</a:t>
            </a:r>
            <a:endParaRPr lang="en-US" dirty="0"/>
          </a:p>
        </p:txBody>
      </p:sp>
      <p:sp>
        <p:nvSpPr>
          <p:cNvPr id="4" name="Content Placeholder 3"/>
          <p:cNvSpPr>
            <a:spLocks noGrp="1"/>
          </p:cNvSpPr>
          <p:nvPr>
            <p:ph idx="1"/>
          </p:nvPr>
        </p:nvSpPr>
        <p:spPr/>
        <p:txBody>
          <a:bodyPr/>
          <a:lstStyle/>
          <a:p>
            <a:r>
              <a:rPr lang="en-US" dirty="0" smtClean="0"/>
              <a:t>The message transport plugin is responsible for sending the message</a:t>
            </a:r>
            <a:endParaRPr lang="en-US" dirty="0"/>
          </a:p>
        </p:txBody>
      </p:sp>
      <p:cxnSp>
        <p:nvCxnSpPr>
          <p:cNvPr id="75"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7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79"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80"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tx1">
                    <a:lumMod val="50000"/>
                  </a:schemeClr>
                </a:solidFill>
              </a:rPr>
              <a:t>SenderRefID handled in </a:t>
            </a:r>
            <a:br>
              <a:rPr lang="en-US" dirty="0" smtClean="0">
                <a:solidFill>
                  <a:schemeClr val="tx1">
                    <a:lumMod val="50000"/>
                  </a:schemeClr>
                </a:solidFill>
              </a:rPr>
            </a:br>
            <a:r>
              <a:rPr lang="en-US" dirty="0" smtClean="0">
                <a:solidFill>
                  <a:schemeClr val="tx1">
                    <a:lumMod val="50000"/>
                  </a:schemeClr>
                </a:solidFill>
              </a:rPr>
              <a:t>late </a:t>
            </a:r>
            <a:r>
              <a:rPr lang="en-US" dirty="0">
                <a:solidFill>
                  <a:schemeClr val="tx1">
                    <a:lumMod val="50000"/>
                  </a:schemeClr>
                </a:solidFill>
              </a:rPr>
              <a:t>binding</a:t>
            </a:r>
          </a:p>
        </p:txBody>
      </p:sp>
      <p:sp>
        <p:nvSpPr>
          <p:cNvPr id="81"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82"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3"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tx1">
                    <a:lumMod val="50000"/>
                  </a:schemeClr>
                </a:solidFill>
              </a:rPr>
              <a:t>Request</a:t>
            </a:r>
            <a:br>
              <a:rPr lang="en-US" sz="1600" dirty="0">
                <a:solidFill>
                  <a:schemeClr val="tx1">
                    <a:lumMod val="50000"/>
                  </a:schemeClr>
                </a:solidFill>
              </a:rPr>
            </a:br>
            <a:r>
              <a:rPr lang="en-US" sz="1600" dirty="0">
                <a:solidFill>
                  <a:schemeClr val="tx1">
                    <a:lumMod val="50000"/>
                  </a:schemeClr>
                </a:solidFill>
              </a:rPr>
              <a:t>Plugin</a:t>
            </a:r>
          </a:p>
        </p:txBody>
      </p:sp>
      <p:pic>
        <p:nvPicPr>
          <p:cNvPr id="84"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Plg Request"/>
          <p:cNvPicPr>
            <a:picLocks noChangeAspect="1" noChangeArrowheads="1"/>
          </p:cNvPicPr>
          <p:nvPr/>
        </p:nvPicPr>
        <p:blipFill>
          <a:blip r:embed="rId7">
            <a:lum bright="20000"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8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0" name="tbl XX_Msg"/>
          <p:cNvGraphicFramePr>
            <a:graphicFrameLocks noGrp="1"/>
          </p:cNvGraphicFramePr>
          <p:nvPr>
            <p:extLst>
              <p:ext uri="{D42A27DB-BD31-4B8C-83A1-F6EECF244321}">
                <p14:modId xmlns:p14="http://schemas.microsoft.com/office/powerpoint/2010/main" val="334830841"/>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2991950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28007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send() – override </a:t>
            </a:r>
            <a:endParaRPr lang="en-US" dirty="0"/>
          </a:p>
        </p:txBody>
      </p:sp>
      <p:sp>
        <p:nvSpPr>
          <p:cNvPr id="3" name="Content Placeholder 2"/>
          <p:cNvSpPr>
            <a:spLocks noGrp="1"/>
          </p:cNvSpPr>
          <p:nvPr>
            <p:ph idx="1"/>
          </p:nvPr>
        </p:nvSpPr>
        <p:spPr>
          <a:xfrm>
            <a:off x="519113" y="3810000"/>
            <a:ext cx="8318500" cy="2590800"/>
          </a:xfrm>
        </p:spPr>
        <p:txBody>
          <a:bodyPr/>
          <a:lstStyle/>
          <a:p>
            <a:r>
              <a:rPr lang="en-US" b="1" dirty="0">
                <a:latin typeface="Courier New" pitchFamily="49" charset="0"/>
                <a:cs typeface="Courier New" pitchFamily="49" charset="0"/>
              </a:rPr>
              <a:t>gw.pl</a:t>
            </a:r>
            <a:r>
              <a:rPr lang="en-US" b="1" dirty="0" smtClean="0">
                <a:latin typeface="Courier New" pitchFamily="49" charset="0"/>
                <a:cs typeface="Courier New" pitchFamily="49" charset="0"/>
              </a:rPr>
              <a:t>ugin.messaging.MessageTransport</a:t>
            </a:r>
          </a:p>
          <a:p>
            <a:pPr lvl="1"/>
            <a:r>
              <a:rPr lang="en-US" dirty="0" smtClean="0"/>
              <a:t>Message transport plugin class must implement interface</a:t>
            </a:r>
          </a:p>
          <a:p>
            <a:pPr lvl="1"/>
            <a:r>
              <a:rPr lang="en-US" dirty="0" smtClean="0"/>
              <a:t>Override </a:t>
            </a:r>
            <a:r>
              <a:rPr lang="en-US" b="1" dirty="0" smtClean="0">
                <a:latin typeface="Courier New" pitchFamily="49" charset="0"/>
                <a:cs typeface="Courier New" pitchFamily="49" charset="0"/>
              </a:rPr>
              <a:t>send()</a:t>
            </a:r>
          </a:p>
          <a:p>
            <a:r>
              <a:rPr lang="en-US" b="1" dirty="0" smtClean="0">
                <a:latin typeface="Courier New" pitchFamily="49" charset="0"/>
                <a:cs typeface="Courier New" pitchFamily="49" charset="0"/>
              </a:rPr>
              <a:t>send(Message,String)</a:t>
            </a:r>
            <a:endParaRPr lang="en-US" b="1" dirty="0">
              <a:latin typeface="Courier New" pitchFamily="49" charset="0"/>
              <a:cs typeface="Courier New" pitchFamily="49" charset="0"/>
            </a:endParaRPr>
          </a:p>
          <a:p>
            <a:pPr lvl="1"/>
            <a:r>
              <a:rPr lang="en-US" dirty="0" smtClean="0"/>
              <a:t>Input parameters are message and transformed payload</a:t>
            </a:r>
          </a:p>
          <a:p>
            <a:pPr lvl="1"/>
            <a:r>
              <a:rPr lang="en-US" dirty="0" smtClean="0"/>
              <a:t>Process synchronous acknowledgements</a:t>
            </a:r>
            <a:endParaRPr lang="en-US" dirty="0"/>
          </a:p>
        </p:txBody>
      </p:sp>
      <p:sp>
        <p:nvSpPr>
          <p:cNvPr id="9" name="rec Code"/>
          <p:cNvSpPr>
            <a:spLocks noChangeArrowheads="1"/>
          </p:cNvSpPr>
          <p:nvPr/>
        </p:nvSpPr>
        <p:spPr bwMode="auto">
          <a:xfrm>
            <a:off x="304800" y="914400"/>
            <a:ext cx="8839200" cy="2800767"/>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31</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32</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…40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console </a:t>
            </a:r>
            <a:r>
              <a:rPr lang="en-US" sz="1600" b="1" i="1" dirty="0" smtClean="0">
                <a:solidFill>
                  <a:srgbClr val="969696"/>
                </a:solidFill>
                <a:latin typeface="Courier New" pitchFamily="49" charset="0"/>
                <a:cs typeface="Courier New" pitchFamily="49" charset="0"/>
              </a:rPr>
              <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to console for Message ID </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aMessage.ID + </a:t>
            </a:r>
            <a:r>
              <a:rPr lang="en-US" sz="1600" b="1" dirty="0" smtClean="0">
                <a:solidFill>
                  <a:srgbClr val="008000"/>
                </a:solidFill>
                <a:latin typeface="Courier New" pitchFamily="49" charset="0"/>
                <a:cs typeface="Courier New" pitchFamily="49" charset="0"/>
              </a:rPr>
              <a:t>" as: \n"</a:t>
            </a:r>
            <a:r>
              <a:rPr lang="en-US" sz="1600" b="1" dirty="0" smtClean="0">
                <a:solidFill>
                  <a:srgbClr val="000000"/>
                </a:solidFill>
                <a:latin typeface="Courier New" pitchFamily="49" charset="0"/>
                <a:cs typeface="Courier New" pitchFamily="49" charset="0"/>
              </a:rPr>
              <a:t> + transformedPayload)</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Acknowledge message </a:t>
            </a:r>
            <a:r>
              <a:rPr lang="en-US" sz="1600" b="1" i="1" dirty="0" smtClean="0">
                <a:solidFill>
                  <a:srgbClr val="969696"/>
                </a:solidFill>
                <a:latin typeface="Courier New" pitchFamily="49" charset="0"/>
                <a:cs typeface="Courier New" pitchFamily="49" charset="0"/>
              </a:rPr>
              <a:t>synchronously…</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aMessage.reportAck</a:t>
            </a:r>
            <a:r>
              <a:rPr lang="en-US" sz="16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r>
            <a:br>
              <a:rPr lang="en-US" sz="1600" b="1" dirty="0" smtClean="0">
                <a:solidFill>
                  <a:srgbClr val="8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…55</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Acknowledged Message ID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aMessage.ID + </a:t>
            </a:r>
            <a:r>
              <a:rPr lang="en-US" sz="1600" b="1" dirty="0" smtClean="0">
                <a:solidFill>
                  <a:srgbClr val="008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synchronously</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65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50430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a:t>
            </a:r>
            <a:r>
              <a:rPr lang="en-US" dirty="0"/>
              <a:t>send</a:t>
            </a:r>
            <a:r>
              <a:rPr lang="en-US" dirty="0" smtClean="0"/>
              <a:t>() </a:t>
            </a:r>
            <a:r>
              <a:rPr lang="en-US" dirty="0"/>
              <a:t>– to </a:t>
            </a:r>
            <a:r>
              <a:rPr lang="en-US" dirty="0" smtClean="0"/>
              <a:t>file</a:t>
            </a:r>
            <a:endParaRPr lang="en-US" dirty="0"/>
          </a:p>
        </p:txBody>
      </p:sp>
      <p:sp>
        <p:nvSpPr>
          <p:cNvPr id="9" name="rec Code"/>
          <p:cNvSpPr>
            <a:spLocks noChangeArrowheads="1"/>
          </p:cNvSpPr>
          <p:nvPr/>
        </p:nvSpPr>
        <p:spPr bwMode="auto">
          <a:xfrm>
            <a:off x="304800" y="914400"/>
            <a:ext cx="8839200" cy="3293209"/>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33</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34</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…36</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a:t>
            </a:r>
            <a:r>
              <a:rPr lang="en-US" sz="1600" b="1" i="1" dirty="0" smtClean="0">
                <a:solidFill>
                  <a:srgbClr val="969696"/>
                </a:solidFill>
                <a:latin typeface="Courier New" pitchFamily="49" charset="0"/>
                <a:cs typeface="Courier New" pitchFamily="49" charset="0"/>
              </a:rPr>
              <a:t>file</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a:t>
            </a:r>
            <a:r>
              <a:rPr lang="en-US" sz="1600" b="1" dirty="0">
                <a:solidFill>
                  <a:srgbClr val="008000"/>
                </a:solidFill>
                <a:latin typeface="Courier New" pitchFamily="49" charset="0"/>
                <a:cs typeface="Courier New" pitchFamily="49" charset="0"/>
              </a:rPr>
              <a:t>to file c:/Guidewire/Vendor</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(aMessage.ABContactID </a:t>
            </a:r>
            <a:r>
              <a:rPr lang="en-US" sz="1600" b="1" dirty="0" smtClean="0">
                <a:solidFill>
                  <a:srgbClr val="000080"/>
                </a:solidFill>
                <a:latin typeface="Courier New" pitchFamily="49" charset="0"/>
                <a:cs typeface="Courier New" pitchFamily="49" charset="0"/>
              </a:rPr>
              <a:t>as</a:t>
            </a:r>
            <a:r>
              <a:rPr lang="en-US" sz="1600" b="1" dirty="0" smtClean="0">
                <a:solidFill>
                  <a:srgbClr val="000000"/>
                </a:solidFill>
                <a:latin typeface="Courier New" pitchFamily="49" charset="0"/>
                <a:cs typeface="Courier New" pitchFamily="49" charset="0"/>
              </a:rPr>
              <a:t> Key) </a:t>
            </a:r>
            <a:r>
              <a:rPr lang="en-US" sz="1600" b="1" dirty="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.txt"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80"/>
                </a:solidFill>
                <a:latin typeface="Courier New" pitchFamily="49" charset="0"/>
                <a:cs typeface="Courier New" pitchFamily="49" charset="0"/>
              </a:rPr>
              <a:t>var </a:t>
            </a:r>
            <a:r>
              <a:rPr lang="en-US" sz="1600" b="1" dirty="0">
                <a:solidFill>
                  <a:srgbClr val="000000"/>
                </a:solidFill>
                <a:latin typeface="Courier New" pitchFamily="49" charset="0"/>
                <a:cs typeface="Courier New" pitchFamily="49" charset="0"/>
              </a:rPr>
              <a:t>file = </a:t>
            </a:r>
            <a:r>
              <a:rPr lang="en-US" sz="1600" b="1" dirty="0">
                <a:solidFill>
                  <a:srgbClr val="008000"/>
                </a:solidFill>
                <a:latin typeface="Courier New" pitchFamily="49" charset="0"/>
                <a:cs typeface="Courier New" pitchFamily="49" charset="0"/>
              </a:rPr>
              <a:t>"c:/Guidewire/Vendor"</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aMessage.ABContact as Key) + </a:t>
            </a:r>
            <a:r>
              <a:rPr lang="en-US" sz="1600" b="1" dirty="0">
                <a:solidFill>
                  <a:srgbClr val="008000"/>
                </a:solidFill>
                <a:latin typeface="Courier New" pitchFamily="49" charset="0"/>
                <a:cs typeface="Courier New" pitchFamily="49" charset="0"/>
              </a:rPr>
              <a:t>".txt"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39</a:t>
            </a:r>
            <a:r>
              <a:rPr lang="en-US" sz="1600" b="1" dirty="0" smtClean="0">
                <a:solidFill>
                  <a:srgbClr val="008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output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BufferedWriter(</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FileWriter(</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File(file)))</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40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message </a:t>
            </a:r>
            <a:r>
              <a:rPr lang="en-US" sz="1600" b="1" i="1" dirty="0" smtClean="0">
                <a:solidFill>
                  <a:srgbClr val="969696"/>
                </a:solidFill>
                <a:latin typeface="Courier New" pitchFamily="49" charset="0"/>
                <a:cs typeface="Courier New" pitchFamily="49" charset="0"/>
              </a:rPr>
              <a:t>payload to file</a:t>
            </a:r>
            <a:endParaRPr lang="en-US" sz="1600" b="1" dirty="0" smtClean="0">
              <a:solidFill>
                <a:srgbClr val="008000"/>
              </a:solidFill>
              <a:latin typeface="Courier New" pitchFamily="49" charset="0"/>
              <a:cs typeface="Courier New" pitchFamily="49" charset="0"/>
            </a:endParaRP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41</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output.write(transformedPayload</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output.close()</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9115826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78565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send</a:t>
            </a:r>
            <a:r>
              <a:rPr lang="en-US" dirty="0" smtClean="0"/>
              <a:t>() </a:t>
            </a:r>
            <a:r>
              <a:rPr lang="en-US" dirty="0"/>
              <a:t>– to </a:t>
            </a:r>
            <a:r>
              <a:rPr lang="en-US" dirty="0" smtClean="0"/>
              <a:t>web </a:t>
            </a:r>
            <a:r>
              <a:rPr lang="en-US" dirty="0" smtClean="0"/>
              <a:t>service</a:t>
            </a:r>
            <a:endParaRPr lang="en-US" dirty="0"/>
          </a:p>
        </p:txBody>
      </p:sp>
      <p:sp>
        <p:nvSpPr>
          <p:cNvPr id="9" name="rec Code"/>
          <p:cNvSpPr>
            <a:spLocks noChangeArrowheads="1"/>
          </p:cNvSpPr>
          <p:nvPr/>
        </p:nvSpPr>
        <p:spPr bwMode="auto">
          <a:xfrm>
            <a:off x="304800" y="914400"/>
            <a:ext cx="7837402" cy="3785652"/>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27</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28</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30   </a:t>
            </a:r>
            <a:r>
              <a:rPr lang="en-US" sz="1600" b="1" i="1" dirty="0" smtClean="0">
                <a:solidFill>
                  <a:srgbClr val="969696"/>
                </a:solidFill>
                <a:latin typeface="Courier New" pitchFamily="49" charset="0"/>
                <a:cs typeface="Courier New" pitchFamily="49" charset="0"/>
              </a:rPr>
              <a:t>// creating </a:t>
            </a:r>
            <a:r>
              <a:rPr lang="en-US" sz="1600" b="1" i="1" dirty="0">
                <a:solidFill>
                  <a:srgbClr val="969696"/>
                </a:solidFill>
                <a:latin typeface="Courier New" pitchFamily="49" charset="0"/>
                <a:cs typeface="Courier New" pitchFamily="49" charset="0"/>
              </a:rPr>
              <a:t>web service</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31</a:t>
            </a:r>
            <a:r>
              <a:rPr lang="en-US" sz="1600" b="1" dirty="0" smtClean="0">
                <a:solidFill>
                  <a:srgbClr val="8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API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acme.ta.messaging.legalreport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.legalreportwsc.legalreportapi.LegalReportAPI</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setting </a:t>
            </a:r>
            <a:r>
              <a:rPr lang="en-US" sz="1600" b="1" i="1" dirty="0" smtClean="0">
                <a:solidFill>
                  <a:srgbClr val="969696"/>
                </a:solidFill>
                <a:latin typeface="Courier New" pitchFamily="49" charset="0"/>
                <a:cs typeface="Courier New" pitchFamily="49" charset="0"/>
              </a:rPr>
              <a:t>web service authentication properties</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33</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API.Config.Http.Authentication.Basic.Username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ExternalAppUser"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API.Config.Http.Authentication.Basic.Password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"gw"</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…36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Sending payload to web service "</a:t>
            </a:r>
            <a:r>
              <a:rPr lang="en-US" sz="1600" b="1" dirty="0">
                <a:solidFill>
                  <a:srgbClr val="000000"/>
                </a:solidFill>
                <a:latin typeface="Courier New" pitchFamily="49" charset="0"/>
                <a:cs typeface="Courier New" pitchFamily="49" charset="0"/>
              </a:rPr>
              <a:t> + aMessage.ID </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37   </a:t>
            </a:r>
            <a:r>
              <a:rPr lang="en-US" sz="1600" b="1" i="1" dirty="0" smtClean="0">
                <a:solidFill>
                  <a:srgbClr val="969696"/>
                </a:solidFill>
                <a:latin typeface="Courier New" pitchFamily="49" charset="0"/>
                <a:cs typeface="Courier New" pitchFamily="49" charset="0"/>
              </a:rPr>
              <a:t>// send message payload to web service</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00"/>
                </a:solidFill>
                <a:latin typeface="Courier New" pitchFamily="49" charset="0"/>
                <a:cs typeface="Courier New" pitchFamily="49" charset="0"/>
              </a:rPr>
              <a:t>API.submitReportRequest(transformedPayload)</a:t>
            </a:r>
            <a:r>
              <a:rPr lang="en-US" sz="1600" b="1" dirty="0" smtClean="0">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cs typeface="Courier New" pitchFamily="49" charset="0"/>
              </a:rPr>
              <a:t>54</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717433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Sending message plugins</a:t>
            </a:r>
          </a:p>
          <a:p>
            <a:r>
              <a:rPr lang="en-US" dirty="0"/>
              <a:t>SenderRefIDs and late binding</a:t>
            </a:r>
          </a:p>
          <a:p>
            <a:r>
              <a:rPr lang="en-US" dirty="0"/>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message transport</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message transport </a:t>
            </a:r>
            <a:r>
              <a:rPr lang="en-US" dirty="0"/>
              <a:t>plugin class</a:t>
            </a:r>
          </a:p>
          <a:p>
            <a:pPr marL="800100" lvl="1" indent="-457200">
              <a:buFont typeface="+mj-lt"/>
              <a:buAutoNum type="alphaLcParenR"/>
            </a:pPr>
            <a:r>
              <a:rPr lang="en-US" dirty="0"/>
              <a:t>Implement </a:t>
            </a:r>
            <a:r>
              <a:rPr lang="en-US" dirty="0" smtClean="0"/>
              <a:t>the  </a:t>
            </a:r>
            <a:r>
              <a:rPr lang="en-US" b="1" dirty="0" smtClean="0">
                <a:latin typeface="Courier New" pitchFamily="49" charset="0"/>
                <a:cs typeface="Courier New" pitchFamily="49" charset="0"/>
              </a:rPr>
              <a:t>MessageTransport </a:t>
            </a:r>
            <a:r>
              <a:rPr lang="en-US" dirty="0" smtClean="0"/>
              <a:t> </a:t>
            </a:r>
            <a:r>
              <a:rPr lang="en-US" dirty="0"/>
              <a:t>interface</a:t>
            </a:r>
          </a:p>
          <a:p>
            <a:pPr marL="800100" lvl="1" indent="-457200">
              <a:buFont typeface="+mj-lt"/>
              <a:buAutoNum type="alphaLcParenR"/>
            </a:pPr>
            <a:r>
              <a:rPr lang="en-US" dirty="0"/>
              <a:t>Implement </a:t>
            </a:r>
            <a:r>
              <a:rPr lang="en-US" dirty="0" smtClean="0"/>
              <a:t>  </a:t>
            </a:r>
            <a:r>
              <a:rPr lang="en-US" b="1" dirty="0" smtClean="0">
                <a:latin typeface="Courier New" pitchFamily="49" charset="0"/>
                <a:cs typeface="Courier New" pitchFamily="49" charset="0"/>
              </a:rPr>
              <a:t>send() </a:t>
            </a:r>
            <a:r>
              <a:rPr lang="en-US" dirty="0" smtClean="0"/>
              <a:t>as </a:t>
            </a:r>
            <a:r>
              <a:rPr lang="en-US" dirty="0"/>
              <a:t>needed</a:t>
            </a:r>
          </a:p>
          <a:p>
            <a:pPr marL="457200" indent="-457200">
              <a:buFont typeface="+mj-lt"/>
              <a:buAutoNum type="arabicPeriod"/>
            </a:pPr>
            <a:r>
              <a:rPr lang="en-US" dirty="0"/>
              <a:t>Create the 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the destination 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252241660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329320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transport plugin class</a:t>
            </a:r>
            <a:endParaRPr lang="en-US" dirty="0"/>
          </a:p>
        </p:txBody>
      </p:sp>
      <p:sp>
        <p:nvSpPr>
          <p:cNvPr id="3" name="Content Placeholder 2"/>
          <p:cNvSpPr>
            <a:spLocks noGrp="1"/>
          </p:cNvSpPr>
          <p:nvPr>
            <p:ph idx="1"/>
          </p:nvPr>
        </p:nvSpPr>
        <p:spPr>
          <a:xfrm>
            <a:off x="519113" y="4343400"/>
            <a:ext cx="8318500" cy="2057399"/>
          </a:xfrm>
        </p:spPr>
        <p:txBody>
          <a:bodyPr/>
          <a:lstStyle/>
          <a:p>
            <a:r>
              <a:rPr lang="en-US" dirty="0" smtClean="0"/>
              <a:t>Create Gosu plugin class in \</a:t>
            </a:r>
            <a:r>
              <a:rPr lang="en-US" b="1" dirty="0" smtClean="0">
                <a:latin typeface="Courier New" pitchFamily="49" charset="0"/>
                <a:cs typeface="Courier New" pitchFamily="49" charset="0"/>
              </a:rPr>
              <a:t>configuration\gsrc\</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functional_area&gt;</a:t>
            </a:r>
          </a:p>
          <a:p>
            <a:r>
              <a:rPr lang="en-US" dirty="0" smtClean="0"/>
              <a:t>Implement the </a:t>
            </a:r>
            <a:r>
              <a:rPr lang="en-US" b="1" dirty="0" smtClean="0">
                <a:latin typeface="Courier New" pitchFamily="49" charset="0"/>
                <a:cs typeface="Courier New" pitchFamily="49" charset="0"/>
              </a:rPr>
              <a:t>MessageTransport</a:t>
            </a:r>
            <a:r>
              <a:rPr lang="en-US" dirty="0" smtClean="0"/>
              <a:t> interface</a:t>
            </a:r>
          </a:p>
          <a:p>
            <a:r>
              <a:rPr lang="en-US" dirty="0" smtClean="0"/>
              <a:t>Must override </a:t>
            </a:r>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a:t>
            </a:r>
          </a:p>
          <a:p>
            <a:endParaRPr lang="en-US" dirty="0"/>
          </a:p>
        </p:txBody>
      </p:sp>
      <p:sp>
        <p:nvSpPr>
          <p:cNvPr id="4" name="Rectangle 1"/>
          <p:cNvSpPr>
            <a:spLocks noChangeArrowheads="1"/>
          </p:cNvSpPr>
          <p:nvPr/>
        </p:nvSpPr>
        <p:spPr bwMode="auto">
          <a:xfrm>
            <a:off x="301752" y="914400"/>
            <a:ext cx="88265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gw.plugin.messaging.MessageTransport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gw.pl.messaging.entity.Message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BankAccountVerificationTransport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MessageTransport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lang="en-US" sz="1600" b="1" dirty="0">
                <a:solidFill>
                  <a:srgbClr val="000000"/>
                </a:solidFill>
                <a:latin typeface="Courier New" pitchFamily="49" charset="0"/>
                <a:cs typeface="Courier New" pitchFamily="49" charset="0"/>
              </a:rPr>
              <a:t>send(aMessage: Message,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transformedPayload: String) { </a:t>
            </a:r>
          </a:p>
          <a:p>
            <a:pPr lvl="0" fontAlgn="base">
              <a:spcBef>
                <a:spcPct val="0"/>
              </a:spcBef>
              <a:spcAft>
                <a:spcPct val="0"/>
              </a:spcAft>
            </a:pPr>
            <a:r>
              <a:rPr lang="en-US" sz="1600" b="1" dirty="0">
                <a:solidFill>
                  <a:srgbClr val="000000"/>
                </a:solidFill>
                <a:latin typeface="Courier New" pitchFamily="49" charset="0"/>
                <a:ea typeface="Times New Roman"/>
                <a:cs typeface="Courier New" pitchFamily="49" charset="0"/>
              </a:rPr>
              <a:t>…40</a:t>
            </a:r>
            <a:r>
              <a:rPr lang="en-US" sz="1600" b="1" dirty="0">
                <a:solidFill>
                  <a:srgbClr val="800000"/>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 send </a:t>
            </a:r>
            <a:r>
              <a:rPr lang="en-US" sz="1600" b="1" i="1" dirty="0" smtClean="0">
                <a:solidFill>
                  <a:srgbClr val="969696"/>
                </a:solidFill>
                <a:latin typeface="Courier New" pitchFamily="49" charset="0"/>
                <a:cs typeface="Courier New" pitchFamily="49" charset="0"/>
              </a:rPr>
              <a:t>message payload </a:t>
            </a:r>
            <a:r>
              <a:rPr lang="en-US" sz="1600" b="1" i="1" dirty="0">
                <a:solidFill>
                  <a:srgbClr val="969696"/>
                </a:solidFill>
                <a:latin typeface="Courier New" pitchFamily="49" charset="0"/>
                <a:cs typeface="Courier New" pitchFamily="49" charset="0"/>
              </a:rPr>
              <a:t>to console </a:t>
            </a:r>
            <a:br>
              <a:rPr lang="en-US" sz="1600" b="1" i="1" dirty="0">
                <a:solidFill>
                  <a:srgbClr val="969696"/>
                </a:solidFill>
                <a:latin typeface="Courier New" pitchFamily="49" charset="0"/>
                <a:cs typeface="Courier New" pitchFamily="49" charset="0"/>
              </a:rPr>
            </a:br>
            <a:r>
              <a:rPr lang="en-US" sz="1600" b="1" i="1" dirty="0">
                <a:solidFill>
                  <a:srgbClr val="969696"/>
                </a:solidFill>
                <a:latin typeface="Courier New" pitchFamily="49" charset="0"/>
                <a:cs typeface="Courier New" pitchFamily="49" charset="0"/>
              </a:rPr>
              <a:t> </a:t>
            </a:r>
            <a:r>
              <a:rPr lang="en-US" sz="1600" b="1" dirty="0">
                <a:solidFill>
                  <a:srgbClr val="000000"/>
                </a:solidFill>
                <a:latin typeface="Courier New" pitchFamily="49" charset="0"/>
                <a:ea typeface="Times New Roman"/>
                <a:cs typeface="Courier New" pitchFamily="49" charset="0"/>
              </a:rPr>
              <a:t>41   </a:t>
            </a:r>
            <a:r>
              <a:rPr lang="en-US" sz="1600" b="1" dirty="0">
                <a:solidFill>
                  <a:srgbClr val="000000"/>
                </a:solidFill>
                <a:latin typeface="Courier New" pitchFamily="49" charset="0"/>
                <a:cs typeface="Courier New" pitchFamily="49" charset="0"/>
              </a:rPr>
              <a:t>print(</a:t>
            </a:r>
            <a:r>
              <a:rPr lang="en-US" sz="1600" b="1" dirty="0">
                <a:solidFill>
                  <a:srgbClr val="008000"/>
                </a:solidFill>
                <a:latin typeface="Courier New" pitchFamily="49" charset="0"/>
                <a:cs typeface="Courier New" pitchFamily="49" charset="0"/>
              </a:rPr>
              <a:t>" Sending payload to console for Message ID "</a:t>
            </a:r>
            <a:br>
              <a:rPr lang="en-US" sz="1600" b="1" dirty="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aMessage.ID + </a:t>
            </a:r>
            <a:r>
              <a:rPr lang="en-US" sz="1600" b="1" dirty="0">
                <a:solidFill>
                  <a:srgbClr val="008000"/>
                </a:solidFill>
                <a:latin typeface="Courier New" pitchFamily="49" charset="0"/>
                <a:cs typeface="Courier New" pitchFamily="49" charset="0"/>
              </a:rPr>
              <a:t>" as: \n"</a:t>
            </a:r>
            <a:r>
              <a:rPr lang="en-US" sz="1600" b="1" dirty="0">
                <a:solidFill>
                  <a:srgbClr val="000000"/>
                </a:solidFill>
                <a:latin typeface="Courier New" pitchFamily="49" charset="0"/>
                <a:cs typeface="Courier New" pitchFamily="49" charset="0"/>
              </a:rPr>
              <a:t> + transformedPayload)</a:t>
            </a:r>
            <a:r>
              <a:rPr lang="en-US" sz="1600" b="1" i="1" dirty="0">
                <a:solidFill>
                  <a:srgbClr val="969696"/>
                </a:solidFill>
                <a:latin typeface="Courier New" pitchFamily="49" charset="0"/>
                <a:cs typeface="Courier New" pitchFamily="49" charset="0"/>
              </a:rPr>
              <a:t/>
            </a:r>
            <a:br>
              <a:rPr lang="en-US" sz="1600" b="1" i="1" dirty="0">
                <a:solidFill>
                  <a:srgbClr val="969696"/>
                </a:solidFill>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53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403045455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038601"/>
            <a:ext cx="8318500" cy="2362200"/>
          </a:xfrm>
        </p:spPr>
        <p:txBody>
          <a:bodyPr/>
          <a:lstStyle/>
          <a:p>
            <a:r>
              <a:rPr lang="en-US" b="1" dirty="0" smtClean="0">
                <a:latin typeface="Courier New" pitchFamily="49" charset="0"/>
                <a:cs typeface="Courier New" pitchFamily="49" charset="0"/>
              </a:rPr>
              <a:t>\configuration\config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\plugins\registry\</a:t>
            </a:r>
          </a:p>
          <a:p>
            <a:pPr lvl="1"/>
            <a:r>
              <a:rPr lang="en-US" dirty="0" smtClean="0"/>
              <a:t>New </a:t>
            </a:r>
            <a:r>
              <a:rPr lang="en-US" dirty="0" smtClean="0">
                <a:sym typeface="Wingdings" pitchFamily="2" charset="2"/>
              </a:rPr>
              <a:t> Plugin</a:t>
            </a:r>
          </a:p>
          <a:p>
            <a:pPr lvl="1"/>
            <a:r>
              <a:rPr lang="en-US" dirty="0" smtClean="0">
                <a:sym typeface="Wingdings" pitchFamily="2" charset="2"/>
              </a:rPr>
              <a:t>In the dialog, specify Plugin name and MessageTransport interface</a:t>
            </a:r>
          </a:p>
          <a:p>
            <a:r>
              <a:rPr lang="en-US" dirty="0" smtClean="0"/>
              <a:t>Example</a:t>
            </a:r>
          </a:p>
          <a:p>
            <a:pPr lvl="1"/>
            <a:r>
              <a:rPr lang="en-US" dirty="0" smtClean="0"/>
              <a:t>BankAccountVerificationTransport</a:t>
            </a:r>
            <a:endParaRPr lang="en-US" dirty="0"/>
          </a:p>
          <a:p>
            <a:pPr lvl="1"/>
            <a:endParaRPr lang="en-US" dirty="0"/>
          </a:p>
        </p:txBody>
      </p:sp>
      <p:pic>
        <p:nvPicPr>
          <p:cNvPr id="2052" name="pic Proj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 New Plug"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54399"/>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6" name="pic Dlg" descr="C:\Users\sluersen\AppData\Local\Temp\SNAGHTML1a08b8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086" y="2724883"/>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5860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a:t>Example:</a:t>
            </a:r>
          </a:p>
          <a:p>
            <a:pPr lvl="1"/>
            <a:r>
              <a:rPr lang="en-US" dirty="0" smtClean="0"/>
              <a:t>BankAccountVerificationTransport</a:t>
            </a:r>
            <a:endParaRPr lang="en-US" dirty="0"/>
          </a:p>
          <a:p>
            <a:endParaRPr lang="en-US" dirty="0"/>
          </a:p>
        </p:txBody>
      </p:sp>
      <p:pic>
        <p:nvPicPr>
          <p:cNvPr id="18437" name="pic Trans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308649" cy="282703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 dlg" descr="C:\Users\sluersen\AppData\Local\Temp\SNAGHTML1acf9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5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72709" y="4366150"/>
            <a:ext cx="5140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772400" y="3810000"/>
            <a:ext cx="657355"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507343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a:t>
            </a:r>
            <a:r>
              <a:rPr lang="en-US" dirty="0"/>
              <a:t>destination must point to a plugin registry element that references the appropriate </a:t>
            </a:r>
            <a:r>
              <a:rPr lang="en-US" dirty="0" smtClean="0"/>
              <a:t>Message Transport </a:t>
            </a:r>
            <a:r>
              <a:rPr lang="en-US" dirty="0"/>
              <a:t>plugin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599" y="2057690"/>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32555862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5: Deploy </a:t>
            </a:r>
            <a:r>
              <a:rPr lang="en-US" dirty="0" smtClean="0"/>
              <a:t>message Transport plugin</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909933" y="5562600"/>
            <a:ext cx="1872500" cy="584775"/>
          </a:xfrm>
          <a:prstGeom prst="rect">
            <a:avLst/>
          </a:prstGeom>
        </p:spPr>
        <p:txBody>
          <a:bodyPr wrap="none">
            <a:spAutoFit/>
          </a:bodyPr>
          <a:lstStyle/>
          <a:p>
            <a:pPr algn="ctr"/>
            <a:r>
              <a:rPr lang="en-US" sz="1600" b="1" dirty="0" smtClean="0">
                <a:solidFill>
                  <a:schemeClr val="bg1"/>
                </a:solidFill>
              </a:rPr>
              <a:t>Transport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56" name="Rectangle 55"/>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57" name="Rectangle 56"/>
          <p:cNvSpPr/>
          <p:nvPr/>
        </p:nvSpPr>
        <p:spPr>
          <a:xfrm>
            <a:off x="2667000" y="5511225"/>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930" y="3886200"/>
            <a:ext cx="1294380"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63578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Send to </a:t>
            </a:r>
            <a:r>
              <a:rPr lang="en-US" dirty="0"/>
              <a:t>the </a:t>
            </a:r>
            <a:r>
              <a:rPr lang="en-US" dirty="0" smtClean="0"/>
              <a:t>console</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0" y="1192911"/>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22495"/>
          <a:stretch/>
        </p:blipFill>
        <p:spPr bwMode="auto">
          <a:xfrm>
            <a:off x="533400" y="2936317"/>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2" y="3335785"/>
            <a:ext cx="7708271" cy="3048000"/>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Sending the message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a:t>
            </a:r>
            <a:r>
              <a:rPr lang="en-US" sz="1600" b="1" dirty="0" smtClean="0">
                <a:solidFill>
                  <a:schemeClr val="bg1"/>
                </a:solidFill>
                <a:latin typeface="Courier New" pitchFamily="49" charset="0"/>
                <a:cs typeface="Courier New" pitchFamily="49" charset="0"/>
              </a:rPr>
              <a:t>transformed </a:t>
            </a:r>
            <a:r>
              <a:rPr lang="en-US" sz="1600" b="1" dirty="0">
                <a:solidFill>
                  <a:schemeClr val="bg1"/>
                </a:solidFill>
                <a:latin typeface="Courier New" pitchFamily="49" charset="0"/>
                <a:cs typeface="Courier New" pitchFamily="49" charset="0"/>
              </a:rPr>
              <a:t>the payload</a:t>
            </a:r>
          </a:p>
          <a:p>
            <a:r>
              <a:rPr lang="en-US" sz="1600" b="1" dirty="0">
                <a:solidFill>
                  <a:schemeClr val="bg1"/>
                </a:solidFill>
                <a:latin typeface="Courier New" pitchFamily="49" charset="0"/>
                <a:cs typeface="Courier New" pitchFamily="49" charset="0"/>
              </a:rPr>
              <a:t>    Sending payload to console for Message ID 1303 as:</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contact,ab:5</a:t>
            </a:r>
          </a:p>
          <a:p>
            <a:r>
              <a:rPr lang="en-US" sz="1600" b="1" dirty="0" smtClean="0">
                <a:solidFill>
                  <a:schemeClr val="bg1"/>
                </a:solidFill>
                <a:latin typeface="Courier New" pitchFamily="49" charset="0"/>
                <a:cs typeface="Courier New" pitchFamily="49" charset="0"/>
              </a:rPr>
              <a:t>bankName,Big Bank</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routingNumber,111-111</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accountNumber,0123456789</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accountType,checking</a:t>
            </a:r>
          </a:p>
          <a:p>
            <a:r>
              <a:rPr lang="en-US" sz="1600" b="1" dirty="0" smtClean="0">
                <a:solidFill>
                  <a:schemeClr val="bg1"/>
                </a:solidFill>
                <a:latin typeface="Courier New" pitchFamily="49" charset="0"/>
                <a:cs typeface="Courier New" pitchFamily="49" charset="0"/>
              </a:rPr>
              <a:t> </a:t>
            </a:r>
            <a:endParaRPr lang="en-US" sz="1600" b="1" dirty="0">
              <a:solidFill>
                <a:schemeClr val="bg1"/>
              </a:solidFill>
              <a:latin typeface="Courier New" pitchFamily="49" charset="0"/>
              <a:cs typeface="Courier New" pitchFamily="49" charset="0"/>
            </a:endParaRPr>
          </a:p>
        </p:txBody>
      </p:sp>
      <p:sp>
        <p:nvSpPr>
          <p:cNvPr id="25" name="Text Box 52"/>
          <p:cNvSpPr txBox="1">
            <a:spLocks noChangeArrowheads="1"/>
          </p:cNvSpPr>
          <p:nvPr/>
        </p:nvSpPr>
        <p:spPr bwMode="auto">
          <a:xfrm>
            <a:off x="4953000" y="914400"/>
            <a:ext cx="29255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BankAccountVerification</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sp>
        <p:nvSpPr>
          <p:cNvPr id="56" name="rec Ellipse"/>
          <p:cNvSpPr/>
          <p:nvPr/>
        </p:nvSpPr>
        <p:spPr bwMode="auto">
          <a:xfrm>
            <a:off x="3774620" y="4326938"/>
            <a:ext cx="99060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0" name="Elbow Connector 59"/>
          <p:cNvCxnSpPr/>
          <p:nvPr/>
        </p:nvCxnSpPr>
        <p:spPr bwMode="auto">
          <a:xfrm rot="10800000" flipV="1">
            <a:off x="3657600" y="4632006"/>
            <a:ext cx="828888" cy="770223"/>
          </a:xfrm>
          <a:prstGeom prst="bentConnector3">
            <a:avLst>
              <a:gd name="adj1" fmla="val 173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1"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20179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85875"/>
            <a:ext cx="6096000" cy="16097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a:t>
            </a:r>
            <a:r>
              <a:rPr lang="en-US" dirty="0"/>
              <a:t>: Send to file</a:t>
            </a:r>
          </a:p>
        </p:txBody>
      </p:sp>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65535"/>
          <a:stretch/>
        </p:blipFill>
        <p:spPr bwMode="auto">
          <a:xfrm>
            <a:off x="509698" y="2971801"/>
            <a:ext cx="8226667" cy="160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1" y="3371268"/>
            <a:ext cx="7708271" cy="1312415"/>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a:t>
            </a:r>
            <a:r>
              <a:rPr lang="en-US" sz="1600" b="1" dirty="0" smtClean="0">
                <a:solidFill>
                  <a:schemeClr val="bg1"/>
                </a:solidFill>
                <a:latin typeface="Courier New" pitchFamily="49" charset="0"/>
                <a:cs typeface="Courier New" pitchFamily="49" charset="0"/>
              </a:rPr>
              <a:t>VendorRecommendationTransport –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Sending payload to file c:/Guidewire/Vendor92.txt </a:t>
            </a:r>
          </a:p>
        </p:txBody>
      </p:sp>
      <p:sp>
        <p:nvSpPr>
          <p:cNvPr id="50" name="Text Box 52"/>
          <p:cNvSpPr txBox="1">
            <a:spLocks noChangeArrowheads="1"/>
          </p:cNvSpPr>
          <p:nvPr/>
        </p:nvSpPr>
        <p:spPr bwMode="auto">
          <a:xfrm>
            <a:off x="4953000" y="914400"/>
            <a:ext cx="29255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VendorRecommendation</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pic>
        <p:nvPicPr>
          <p:cNvPr id="2052" name="Picture 4" descr="C:\Users\sluersen\AppData\Local\Temp\SNAGHTML156102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2171" y="4444676"/>
            <a:ext cx="3392898" cy="19234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ec Ellipse"/>
          <p:cNvSpPr/>
          <p:nvPr/>
        </p:nvSpPr>
        <p:spPr bwMode="auto">
          <a:xfrm>
            <a:off x="3774620" y="4114800"/>
            <a:ext cx="64498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2" name="Elbow Connector 61"/>
          <p:cNvCxnSpPr>
            <a:stCxn id="61" idx="2"/>
            <a:endCxn id="2052" idx="1"/>
          </p:cNvCxnSpPr>
          <p:nvPr/>
        </p:nvCxnSpPr>
        <p:spPr bwMode="auto">
          <a:xfrm rot="16200000" flipH="1">
            <a:off x="4296369" y="4220608"/>
            <a:ext cx="986542" cy="1385061"/>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0" name="icn Msg Se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35473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C:\Users\sluersen\AppData\Local\Temp\SNAGHTML16dc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73" y="4147458"/>
            <a:ext cx="8396046" cy="1298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76350"/>
            <a:ext cx="5943600" cy="116205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Example: Send </a:t>
            </a:r>
            <a:r>
              <a:rPr lang="en-US" dirty="0" smtClean="0"/>
              <a:t>to </a:t>
            </a:r>
            <a:r>
              <a:rPr lang="en-US" dirty="0"/>
              <a:t>a web </a:t>
            </a:r>
            <a:r>
              <a:rPr lang="en-US" dirty="0" smtClean="0"/>
              <a:t>service</a:t>
            </a:r>
            <a:endParaRPr lang="en-US" dirty="0"/>
          </a:p>
        </p:txBody>
      </p:sp>
      <p:pic>
        <p:nvPicPr>
          <p:cNvPr id="5" name="picConsole Long"/>
          <p:cNvPicPr>
            <a:picLocks noChangeAspect="1" noChangeArrowheads="1"/>
          </p:cNvPicPr>
          <p:nvPr/>
        </p:nvPicPr>
        <p:blipFill rotWithShape="1">
          <a:blip r:embed="rId6">
            <a:extLst>
              <a:ext uri="{28A0092B-C50C-407E-A947-70E740481C1C}">
                <a14:useLocalDpi xmlns:a14="http://schemas.microsoft.com/office/drawing/2010/main" val="0"/>
              </a:ext>
            </a:extLst>
          </a:blip>
          <a:srcRect b="71683"/>
          <a:stretch/>
        </p:blipFill>
        <p:spPr bwMode="auto">
          <a:xfrm>
            <a:off x="506801" y="2608209"/>
            <a:ext cx="8226667" cy="13215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6064" y="3007676"/>
            <a:ext cx="7708271" cy="922039"/>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LegalReportTransport -- send()</a:t>
            </a:r>
          </a:p>
          <a:p>
            <a:r>
              <a:rPr lang="en-US" sz="1600" b="1" dirty="0">
                <a:solidFill>
                  <a:schemeClr val="bg1"/>
                </a:solidFill>
                <a:latin typeface="Courier New" pitchFamily="49" charset="0"/>
                <a:cs typeface="Courier New" pitchFamily="49" charset="0"/>
              </a:rPr>
              <a:t>    Sending payload to web service 1227</a:t>
            </a:r>
          </a:p>
        </p:txBody>
      </p:sp>
      <p:sp>
        <p:nvSpPr>
          <p:cNvPr id="32" name="Text Box 52"/>
          <p:cNvSpPr txBox="1">
            <a:spLocks noChangeArrowheads="1"/>
          </p:cNvSpPr>
          <p:nvPr/>
        </p:nvSpPr>
        <p:spPr bwMode="auto">
          <a:xfrm>
            <a:off x="4953000" y="914400"/>
            <a:ext cx="29255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err="1" smtClean="0">
                <a:solidFill>
                  <a:schemeClr val="bg1"/>
                </a:solidFill>
                <a:latin typeface="+mn-lt"/>
                <a:cs typeface="Courier New" pitchFamily="49" charset="0"/>
              </a:rPr>
              <a:t>LegalReport</a:t>
            </a:r>
            <a:r>
              <a:rPr lang="en-US" sz="1600" dirty="0" smtClean="0">
                <a:solidFill>
                  <a:schemeClr val="bg1"/>
                </a:solidFill>
                <a:latin typeface="+mn-lt"/>
                <a:cs typeface="Courier New" pitchFamily="49" charset="0"/>
              </a:rPr>
              <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434" y="5121899"/>
            <a:ext cx="5247766" cy="129522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5" name="rec Ellipse"/>
          <p:cNvSpPr/>
          <p:nvPr/>
        </p:nvSpPr>
        <p:spPr bwMode="auto">
          <a:xfrm>
            <a:off x="3752264" y="3513364"/>
            <a:ext cx="1520288"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40" name="Elbow Connector 39"/>
          <p:cNvCxnSpPr/>
          <p:nvPr/>
        </p:nvCxnSpPr>
        <p:spPr bwMode="auto">
          <a:xfrm rot="10800000" flipV="1">
            <a:off x="3243517" y="3818432"/>
            <a:ext cx="1242972" cy="448768"/>
          </a:xfrm>
          <a:prstGeom prst="bentConnector3">
            <a:avLst>
              <a:gd name="adj1" fmla="val 122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6" name="Elbow Connector 45"/>
          <p:cNvCxnSpPr>
            <a:endCxn id="3078" idx="1"/>
          </p:cNvCxnSpPr>
          <p:nvPr/>
        </p:nvCxnSpPr>
        <p:spPr bwMode="auto">
          <a:xfrm>
            <a:off x="2895600" y="5121899"/>
            <a:ext cx="695834" cy="647615"/>
          </a:xfrm>
          <a:prstGeom prst="bentConnector3">
            <a:avLst>
              <a:gd name="adj1" fmla="val 72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6"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3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38"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9" name="icn Msg Sen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0347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sending messages</a:t>
            </a:r>
          </a:p>
        </p:txBody>
      </p:sp>
      <p:sp>
        <p:nvSpPr>
          <p:cNvPr id="3" name="Content Placeholder 2"/>
          <p:cNvSpPr>
            <a:spLocks noGrp="1"/>
          </p:cNvSpPr>
          <p:nvPr>
            <p:ph idx="1"/>
          </p:nvPr>
        </p:nvSpPr>
        <p:spPr/>
        <p:txBody>
          <a:bodyPr/>
          <a:lstStyle/>
          <a:p>
            <a:r>
              <a:rPr lang="en-US" dirty="0"/>
              <a:t>Pre-update rules and validation logic are NOT triggered from data changes made in </a:t>
            </a:r>
            <a:r>
              <a:rPr lang="en-US" b="1" dirty="0" smtClean="0">
                <a:latin typeface="Courier New" pitchFamily="49" charset="0"/>
                <a:cs typeface="Courier New" pitchFamily="49" charset="0"/>
              </a:rPr>
              <a:t>send()</a:t>
            </a:r>
          </a:p>
          <a:p>
            <a:r>
              <a:rPr lang="en-US" dirty="0"/>
              <a:t>Each </a:t>
            </a:r>
            <a:r>
              <a:rPr lang="en-US" b="1" dirty="0">
                <a:latin typeface="Courier New" pitchFamily="49" charset="0"/>
                <a:cs typeface="Courier New" pitchFamily="49" charset="0"/>
              </a:rPr>
              <a:t>send()</a:t>
            </a:r>
            <a:r>
              <a:rPr lang="en-US" dirty="0"/>
              <a:t> method should send the message to </a:t>
            </a:r>
            <a:r>
              <a:rPr lang="en-US" dirty="0" smtClean="0"/>
              <a:t>only </a:t>
            </a:r>
            <a:r>
              <a:rPr lang="en-US" dirty="0"/>
              <a:t>one external </a:t>
            </a:r>
            <a:r>
              <a:rPr lang="en-US" dirty="0" smtClean="0"/>
              <a:t>system</a:t>
            </a:r>
          </a:p>
          <a:p>
            <a:r>
              <a:rPr lang="en-US" dirty="0"/>
              <a:t>If a message is sent to multiple systems, then there is no way to clearly track the post-send status of the message</a:t>
            </a:r>
            <a:r>
              <a:rPr lang="en-US" dirty="0" smtClean="0"/>
              <a:t>.</a:t>
            </a:r>
            <a:endParaRPr lang="en-US" dirty="0"/>
          </a:p>
        </p:txBody>
      </p:sp>
    </p:spTree>
    <p:extLst>
      <p:ext uri="{BB962C8B-B14F-4D97-AF65-F5344CB8AC3E}">
        <p14:creationId xmlns:p14="http://schemas.microsoft.com/office/powerpoint/2010/main" val="7910660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 plugins</a:t>
            </a:r>
          </a:p>
        </p:txBody>
      </p:sp>
      <p:sp>
        <p:nvSpPr>
          <p:cNvPr id="4" name="Content Placeholder 3"/>
          <p:cNvSpPr>
            <a:spLocks noGrp="1"/>
          </p:cNvSpPr>
          <p:nvPr>
            <p:ph sz="half" idx="1"/>
          </p:nvPr>
        </p:nvSpPr>
        <p:spPr/>
        <p:txBody>
          <a:bodyPr/>
          <a:lstStyle/>
          <a:p>
            <a:r>
              <a:rPr lang="en-US" dirty="0" smtClean="0"/>
              <a:t>A  messaging destination calls </a:t>
            </a:r>
            <a:br>
              <a:rPr lang="en-US" dirty="0" smtClean="0"/>
            </a:br>
            <a:r>
              <a:rPr lang="en-US" b="1" dirty="0" smtClean="0"/>
              <a:t>messaging plugin</a:t>
            </a:r>
            <a:r>
              <a:rPr lang="en-US" dirty="0" smtClean="0"/>
              <a:t> to…</a:t>
            </a:r>
          </a:p>
          <a:p>
            <a:pPr lvl="1"/>
            <a:r>
              <a:rPr lang="en-US" dirty="0" smtClean="0"/>
              <a:t>Handle the late binding of a generated </a:t>
            </a:r>
            <a:br>
              <a:rPr lang="en-US" dirty="0" smtClean="0"/>
            </a:br>
            <a:r>
              <a:rPr lang="en-US" dirty="0" smtClean="0"/>
              <a:t>message</a:t>
            </a:r>
          </a:p>
          <a:p>
            <a:pPr lvl="1"/>
            <a:r>
              <a:rPr lang="en-US" dirty="0" smtClean="0"/>
              <a:t>Send </a:t>
            </a:r>
            <a:r>
              <a:rPr lang="en-US" dirty="0"/>
              <a:t>a </a:t>
            </a:r>
            <a:r>
              <a:rPr lang="en-US" dirty="0" smtClean="0"/>
              <a:t>message</a:t>
            </a:r>
          </a:p>
          <a:p>
            <a:pPr lvl="1"/>
            <a:r>
              <a:rPr lang="en-US" dirty="0" smtClean="0"/>
              <a:t>Acknowledge a received message</a:t>
            </a:r>
          </a:p>
          <a:p>
            <a:r>
              <a:rPr lang="en-US" dirty="0"/>
              <a:t>Request Plugin</a:t>
            </a:r>
          </a:p>
          <a:p>
            <a:pPr lvl="1"/>
            <a:r>
              <a:rPr lang="en-US" dirty="0"/>
              <a:t>Handles the late binding of an </a:t>
            </a:r>
            <a:r>
              <a:rPr lang="en-US" dirty="0" smtClean="0"/>
              <a:t/>
            </a:r>
            <a:br>
              <a:rPr lang="en-US" dirty="0" smtClean="0"/>
            </a:br>
            <a:r>
              <a:rPr lang="en-US" dirty="0" smtClean="0"/>
              <a:t>message </a:t>
            </a:r>
            <a:r>
              <a:rPr lang="en-US" dirty="0"/>
              <a:t>about to be sent</a:t>
            </a:r>
          </a:p>
          <a:p>
            <a:r>
              <a:rPr lang="en-US" dirty="0" smtClean="0"/>
              <a:t>Transport Plugin </a:t>
            </a:r>
          </a:p>
          <a:p>
            <a:pPr lvl="1"/>
            <a:r>
              <a:rPr lang="en-US" dirty="0" smtClean="0"/>
              <a:t>Sends the message</a:t>
            </a:r>
          </a:p>
          <a:p>
            <a:pPr lvl="1"/>
            <a:r>
              <a:rPr lang="en-US" dirty="0" smtClean="0"/>
              <a:t>Acknowledges synchronous replies</a:t>
            </a:r>
          </a:p>
          <a:p>
            <a:r>
              <a:rPr lang="en-US" dirty="0" smtClean="0"/>
              <a:t>Reply Plugin</a:t>
            </a:r>
          </a:p>
          <a:p>
            <a:pPr lvl="1"/>
            <a:r>
              <a:rPr lang="en-US" dirty="0" smtClean="0"/>
              <a:t>Acknowledges a received message</a:t>
            </a:r>
          </a:p>
          <a:p>
            <a:pPr lvl="1"/>
            <a:endParaRPr lang="en-US" dirty="0" smtClean="0"/>
          </a:p>
        </p:txBody>
      </p:sp>
      <p:sp>
        <p:nvSpPr>
          <p:cNvPr id="92" name="txt Request"/>
          <p:cNvSpPr txBox="1">
            <a:spLocks noChangeArrowheads="1"/>
          </p:cNvSpPr>
          <p:nvPr/>
        </p:nvSpPr>
        <p:spPr bwMode="auto">
          <a:xfrm>
            <a:off x="7417172" y="3143250"/>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11" name="txt Transport"/>
          <p:cNvSpPr txBox="1">
            <a:spLocks noChangeArrowheads="1"/>
          </p:cNvSpPr>
          <p:nvPr/>
        </p:nvSpPr>
        <p:spPr bwMode="auto">
          <a:xfrm>
            <a:off x="7416182" y="4308157"/>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Transport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30"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Reply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69" name="txt DestID"/>
          <p:cNvSpPr txBox="1">
            <a:spLocks noChangeArrowheads="1"/>
          </p:cNvSpPr>
          <p:nvPr/>
        </p:nvSpPr>
        <p:spPr bwMode="auto">
          <a:xfrm>
            <a:off x="7446097" y="9144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Destination</a:t>
            </a:r>
            <a:r>
              <a:rPr lang="en-US" sz="1600" dirty="0">
                <a:solidFill>
                  <a:schemeClr val="bg1"/>
                </a:solidFill>
              </a:rPr>
              <a:t/>
            </a:r>
            <a:br>
              <a:rPr lang="en-US" sz="1600" dirty="0">
                <a:solidFill>
                  <a:schemeClr val="bg1"/>
                </a:solidFill>
              </a:rPr>
            </a:br>
            <a:r>
              <a:rPr lang="en-US" sz="1600" dirty="0" smtClean="0">
                <a:solidFill>
                  <a:schemeClr val="bg1"/>
                </a:solidFill>
              </a:rPr>
              <a:t>ID = 20</a:t>
            </a:r>
            <a:endParaRPr lang="en-US" sz="1600" dirty="0">
              <a:solidFill>
                <a:schemeClr val="bg1"/>
              </a:solidFill>
            </a:endParaRPr>
          </a:p>
        </p:txBody>
      </p:sp>
      <p:pic>
        <p:nvPicPr>
          <p:cNvPr id="1038"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2561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7"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6"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3434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1242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Sending message plugins</a:t>
            </a:r>
          </a:p>
          <a:p>
            <a:r>
              <a:rPr lang="en-US" dirty="0" smtClean="0"/>
              <a:t>SenderRefIDs and late binding</a:t>
            </a:r>
          </a:p>
          <a:p>
            <a:r>
              <a:rPr lang="en-US" dirty="0" smtClean="0"/>
              <a:t>The message request plugin</a:t>
            </a:r>
          </a:p>
          <a:p>
            <a:r>
              <a:rPr lang="en-US" dirty="0" smtClean="0"/>
              <a:t>The message transport plugin</a:t>
            </a:r>
          </a:p>
          <a:p>
            <a:r>
              <a:rPr lang="en-US" dirty="0" smtClean="0">
                <a:solidFill>
                  <a:schemeClr val="bg1"/>
                </a:solidFill>
              </a:rPr>
              <a:t>Retry scenarios</a:t>
            </a:r>
          </a:p>
          <a:p>
            <a:r>
              <a:rPr lang="en-US" dirty="0"/>
              <a:t>Safe ordering</a:t>
            </a:r>
          </a:p>
          <a:p>
            <a:endParaRPr lang="en-US" dirty="0"/>
          </a:p>
        </p:txBody>
      </p:sp>
    </p:spTree>
    <p:extLst>
      <p:ext uri="{BB962C8B-B14F-4D97-AF65-F5344CB8AC3E}">
        <p14:creationId xmlns:p14="http://schemas.microsoft.com/office/powerpoint/2010/main" val="12072903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562600"/>
            <a:ext cx="5801017" cy="76561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(1)</a:t>
            </a:r>
            <a:endParaRPr lang="en-US" dirty="0"/>
          </a:p>
        </p:txBody>
      </p:sp>
      <p:sp>
        <p:nvSpPr>
          <p:cNvPr id="11" name="Content Placeholder 10"/>
          <p:cNvSpPr>
            <a:spLocks noGrp="1"/>
          </p:cNvSpPr>
          <p:nvPr>
            <p:ph idx="1"/>
          </p:nvPr>
        </p:nvSpPr>
        <p:spPr>
          <a:xfrm>
            <a:off x="519113" y="2438400"/>
            <a:ext cx="8318500" cy="3962400"/>
          </a:xfrm>
        </p:spPr>
        <p:txBody>
          <a:bodyPr/>
          <a:lstStyle/>
          <a:p>
            <a:r>
              <a:rPr lang="en-US" dirty="0" smtClean="0"/>
              <a:t>When Transport or Request </a:t>
            </a:r>
            <a:r>
              <a:rPr lang="en-US" dirty="0"/>
              <a:t>plugins </a:t>
            </a:r>
            <a:r>
              <a:rPr lang="en-US" dirty="0" smtClean="0"/>
              <a:t>throws an initial  exception, </a:t>
            </a:r>
            <a:r>
              <a:rPr lang="en-US" dirty="0"/>
              <a:t>the Guidewire </a:t>
            </a:r>
            <a:r>
              <a:rPr lang="en-US" dirty="0" smtClean="0"/>
              <a:t>application automatically</a:t>
            </a:r>
            <a:endParaRPr lang="en-US" dirty="0"/>
          </a:p>
          <a:p>
            <a:pPr lvl="1"/>
            <a:r>
              <a:rPr lang="en-US" dirty="0"/>
              <a:t>Compares message send attempts to Max Retries</a:t>
            </a:r>
          </a:p>
          <a:p>
            <a:pPr lvl="1"/>
            <a:r>
              <a:rPr lang="en-US" dirty="0"/>
              <a:t>Waits the </a:t>
            </a:r>
            <a:r>
              <a:rPr lang="en-US" dirty="0" smtClean="0"/>
              <a:t>Initial Retry </a:t>
            </a:r>
            <a:r>
              <a:rPr lang="en-US" dirty="0"/>
              <a:t>I</a:t>
            </a:r>
            <a:r>
              <a:rPr lang="en-US" dirty="0" smtClean="0"/>
              <a:t>nterval</a:t>
            </a:r>
          </a:p>
          <a:p>
            <a:pPr lvl="1"/>
            <a:r>
              <a:rPr lang="en-US" dirty="0" smtClean="0"/>
              <a:t>Retries </a:t>
            </a:r>
            <a:r>
              <a:rPr lang="en-US" dirty="0"/>
              <a:t>to send message </a:t>
            </a:r>
          </a:p>
          <a:p>
            <a:pPr lvl="1"/>
            <a:r>
              <a:rPr lang="en-US" dirty="0"/>
              <a:t>Increases the time between </a:t>
            </a:r>
            <a:r>
              <a:rPr lang="en-US" dirty="0" smtClean="0"/>
              <a:t>resends (Retry Backoff Multiplier)</a:t>
            </a:r>
            <a:endParaRPr lang="en-US" dirty="0"/>
          </a:p>
          <a:p>
            <a:pPr lvl="1"/>
            <a:r>
              <a:rPr lang="en-US" dirty="0"/>
              <a:t>Continues until reaching Max Retries</a:t>
            </a:r>
          </a:p>
          <a:p>
            <a:r>
              <a:rPr lang="en-US" dirty="0" smtClean="0"/>
              <a:t>Parameters defined in message destination</a:t>
            </a:r>
            <a:endParaRPr lang="en-US" dirty="0"/>
          </a:p>
        </p:txBody>
      </p:sp>
      <p:sp>
        <p:nvSpPr>
          <p:cNvPr id="28" name="rec GWRE"/>
          <p:cNvSpPr>
            <a:spLocks noChangeArrowheads="1"/>
          </p:cNvSpPr>
          <p:nvPr/>
        </p:nvSpPr>
        <p:spPr bwMode="auto">
          <a:xfrm>
            <a:off x="739445"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6"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ln Excpetion 1"/>
          <p:cNvSpPr>
            <a:spLocks noChangeShapeType="1"/>
          </p:cNvSpPr>
          <p:nvPr/>
        </p:nvSpPr>
        <p:spPr bwMode="auto">
          <a:xfrm>
            <a:off x="2206625" y="1347994"/>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3886200" y="9906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1211389"/>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5729" y="4997059"/>
            <a:ext cx="1074892" cy="13311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0901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4" y="2674182"/>
            <a:ext cx="8311788"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(2)</a:t>
            </a:r>
            <a:endParaRPr lang="en-US" dirty="0"/>
          </a:p>
        </p:txBody>
      </p:sp>
      <p:sp>
        <p:nvSpPr>
          <p:cNvPr id="11" name="Content Placeholder 10"/>
          <p:cNvSpPr>
            <a:spLocks noGrp="1"/>
          </p:cNvSpPr>
          <p:nvPr>
            <p:ph idx="1"/>
          </p:nvPr>
        </p:nvSpPr>
        <p:spPr>
          <a:xfrm>
            <a:off x="519113" y="4191000"/>
            <a:ext cx="8318500" cy="2209800"/>
          </a:xfrm>
        </p:spPr>
        <p:txBody>
          <a:bodyPr/>
          <a:lstStyle/>
          <a:p>
            <a:r>
              <a:rPr lang="en-US" dirty="0" smtClean="0"/>
              <a:t>Guidewire automatically suspends the message destination when exceeding Max Retries</a:t>
            </a:r>
          </a:p>
          <a:p>
            <a:pPr lvl="1"/>
            <a:r>
              <a:rPr lang="en-US" dirty="0" smtClean="0"/>
              <a:t>No </a:t>
            </a:r>
            <a:r>
              <a:rPr lang="en-US" dirty="0"/>
              <a:t>further messages are </a:t>
            </a:r>
            <a:r>
              <a:rPr lang="en-US" dirty="0" smtClean="0"/>
              <a:t>sent for destination</a:t>
            </a:r>
            <a:endParaRPr lang="en-US" dirty="0"/>
          </a:p>
          <a:p>
            <a:r>
              <a:rPr lang="en-US" dirty="0"/>
              <a:t>An administrator must manually resume the destination</a:t>
            </a:r>
          </a:p>
          <a:p>
            <a:pPr lvl="1"/>
            <a:r>
              <a:rPr lang="en-US" dirty="0"/>
              <a:t>The message that caused the suspend will be resent, up to the maximum retries if necessary</a:t>
            </a:r>
          </a:p>
        </p:txBody>
      </p:sp>
      <p:sp>
        <p:nvSpPr>
          <p:cNvPr id="28" name="rec GWRE"/>
          <p:cNvSpPr>
            <a:spLocks noChangeArrowheads="1"/>
          </p:cNvSpPr>
          <p:nvPr/>
        </p:nvSpPr>
        <p:spPr bwMode="auto">
          <a:xfrm>
            <a:off x="747194"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ln Excpetion 1"/>
          <p:cNvSpPr>
            <a:spLocks noChangeShapeType="1"/>
          </p:cNvSpPr>
          <p:nvPr/>
        </p:nvSpPr>
        <p:spPr bwMode="auto">
          <a:xfrm>
            <a:off x="2209800" y="1371600"/>
            <a:ext cx="125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9" name="ln Excpetion 1"/>
          <p:cNvSpPr>
            <a:spLocks noChangeShapeType="1"/>
          </p:cNvSpPr>
          <p:nvPr/>
        </p:nvSpPr>
        <p:spPr bwMode="auto">
          <a:xfrm>
            <a:off x="2209800" y="1752600"/>
            <a:ext cx="236900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Excpetion 1"/>
          <p:cNvSpPr>
            <a:spLocks noChangeShapeType="1"/>
          </p:cNvSpPr>
          <p:nvPr/>
        </p:nvSpPr>
        <p:spPr bwMode="auto">
          <a:xfrm>
            <a:off x="2193924" y="2133600"/>
            <a:ext cx="36295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icn Num1"/>
          <p:cNvSpPr/>
          <p:nvPr/>
        </p:nvSpPr>
        <p:spPr bwMode="auto">
          <a:xfrm>
            <a:off x="2133600" y="1143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0" name="icn Num2"/>
          <p:cNvSpPr/>
          <p:nvPr/>
        </p:nvSpPr>
        <p:spPr bwMode="auto">
          <a:xfrm>
            <a:off x="2133600" y="1524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71" name="icn Num3"/>
          <p:cNvSpPr/>
          <p:nvPr/>
        </p:nvSpPr>
        <p:spPr bwMode="auto">
          <a:xfrm>
            <a:off x="2133600" y="1905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3" name="Rounded Rectangle 2"/>
          <p:cNvSpPr/>
          <p:nvPr/>
        </p:nvSpPr>
        <p:spPr bwMode="auto">
          <a:xfrm>
            <a:off x="978270" y="3602916"/>
            <a:ext cx="4845204"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Rounded Rectangle 79"/>
          <p:cNvSpPr/>
          <p:nvPr/>
        </p:nvSpPr>
        <p:spPr bwMode="auto">
          <a:xfrm>
            <a:off x="6622526"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709" y="11430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512404"/>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0581"/>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0235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retry scenarios</a:t>
            </a:r>
            <a:endParaRPr lang="en-US" dirty="0"/>
          </a:p>
        </p:txBody>
      </p:sp>
      <p:sp>
        <p:nvSpPr>
          <p:cNvPr id="4" name="Content Placeholder 3"/>
          <p:cNvSpPr>
            <a:spLocks noGrp="1"/>
          </p:cNvSpPr>
          <p:nvPr>
            <p:ph idx="1"/>
          </p:nvPr>
        </p:nvSpPr>
        <p:spPr/>
        <p:txBody>
          <a:bodyPr/>
          <a:lstStyle/>
          <a:p>
            <a:pPr marL="514350" indent="-457200">
              <a:buFont typeface="+mj-lt"/>
              <a:buAutoNum type="arabicPeriod"/>
            </a:pPr>
            <a:r>
              <a:rPr lang="en-US" sz="2000" dirty="0" smtClean="0"/>
              <a:t>An exception occurs in the initial send and Guidewire automatically retries</a:t>
            </a:r>
            <a:endParaRPr lang="en-US" sz="2000" dirty="0"/>
          </a:p>
          <a:p>
            <a:pPr marL="514350" indent="-457200">
              <a:buFont typeface="+mj-lt"/>
              <a:buAutoNum type="arabicPeriod"/>
            </a:pPr>
            <a:r>
              <a:rPr lang="en-US" sz="2000" dirty="0" smtClean="0"/>
              <a:t>An external system reports an error </a:t>
            </a:r>
            <a:r>
              <a:rPr lang="en-US" sz="2000" dirty="0"/>
              <a:t>and Guidewire sends another copy of the </a:t>
            </a:r>
            <a:r>
              <a:rPr lang="en-US" sz="2000" dirty="0" smtClean="0"/>
              <a:t>message</a:t>
            </a:r>
          </a:p>
          <a:p>
            <a:pPr marL="514350" indent="-457200">
              <a:buFont typeface="+mj-lt"/>
              <a:buAutoNum type="arabicPeriod"/>
            </a:pPr>
            <a:r>
              <a:rPr lang="en-US" sz="2000" dirty="0" smtClean="0"/>
              <a:t>An administrator </a:t>
            </a:r>
            <a:r>
              <a:rPr lang="en-US" sz="2000" dirty="0"/>
              <a:t>retries a message </a:t>
            </a:r>
            <a:r>
              <a:rPr lang="en-US" sz="2000" dirty="0" smtClean="0"/>
              <a:t>manually</a:t>
            </a:r>
            <a:endParaRPr lang="en-US" sz="2000" dirty="0"/>
          </a:p>
        </p:txBody>
      </p:sp>
      <p:sp>
        <p:nvSpPr>
          <p:cNvPr id="42" name="rec GWRE"/>
          <p:cNvSpPr>
            <a:spLocks noChangeArrowheads="1"/>
          </p:cNvSpPr>
          <p:nvPr/>
        </p:nvSpPr>
        <p:spPr bwMode="auto">
          <a:xfrm>
            <a:off x="731003" y="2895599"/>
            <a:ext cx="1463040" cy="3489325"/>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44"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43" y="3004540"/>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xt GWREapp"/>
          <p:cNvSpPr txBox="1">
            <a:spLocks noChangeArrowheads="1"/>
          </p:cNvSpPr>
          <p:nvPr/>
        </p:nvSpPr>
        <p:spPr bwMode="auto">
          <a:xfrm>
            <a:off x="641350" y="5045075"/>
            <a:ext cx="1628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6" name="rec Ext Sys"/>
          <p:cNvSpPr>
            <a:spLocks noChangeArrowheads="1"/>
          </p:cNvSpPr>
          <p:nvPr/>
        </p:nvSpPr>
        <p:spPr bwMode="auto">
          <a:xfrm>
            <a:off x="7248524" y="2900448"/>
            <a:ext cx="1450975" cy="3493008"/>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48" name="txt ExtSys"/>
          <p:cNvSpPr txBox="1">
            <a:spLocks noChangeArrowheads="1"/>
          </p:cNvSpPr>
          <p:nvPr/>
        </p:nvSpPr>
        <p:spPr bwMode="auto">
          <a:xfrm>
            <a:off x="7454976" y="5045074"/>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53" name="ln Excpetion 1"/>
          <p:cNvSpPr>
            <a:spLocks noChangeShapeType="1"/>
          </p:cNvSpPr>
          <p:nvPr/>
        </p:nvSpPr>
        <p:spPr bwMode="auto">
          <a:xfrm>
            <a:off x="2181225" y="3310340"/>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3" name="ln Send 2"/>
          <p:cNvSpPr>
            <a:spLocks noChangeShapeType="1"/>
          </p:cNvSpPr>
          <p:nvPr/>
        </p:nvSpPr>
        <p:spPr bwMode="auto">
          <a:xfrm>
            <a:off x="2181226" y="4435725"/>
            <a:ext cx="506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ln Retry 2"/>
          <p:cNvSpPr>
            <a:spLocks noChangeShapeType="1"/>
          </p:cNvSpPr>
          <p:nvPr/>
        </p:nvSpPr>
        <p:spPr bwMode="auto">
          <a:xfrm flipH="1">
            <a:off x="2181224" y="4870256"/>
            <a:ext cx="506730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Send 3"/>
          <p:cNvSpPr>
            <a:spLocks noChangeShapeType="1"/>
          </p:cNvSpPr>
          <p:nvPr/>
        </p:nvSpPr>
        <p:spPr bwMode="auto">
          <a:xfrm>
            <a:off x="2181224" y="6081713"/>
            <a:ext cx="505618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7" name="ln Send 1"/>
          <p:cNvSpPr>
            <a:spLocks noChangeShapeType="1"/>
          </p:cNvSpPr>
          <p:nvPr/>
        </p:nvSpPr>
        <p:spPr bwMode="auto">
          <a:xfrm>
            <a:off x="2181224" y="3505200"/>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Rounded Rectangle 1"/>
          <p:cNvSpPr/>
          <p:nvPr/>
        </p:nvSpPr>
        <p:spPr bwMode="auto">
          <a:xfrm>
            <a:off x="3886200" y="30480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sp>
        <p:nvSpPr>
          <p:cNvPr id="54" name="Rounded Rectangle 53"/>
          <p:cNvSpPr/>
          <p:nvPr/>
        </p:nvSpPr>
        <p:spPr bwMode="auto">
          <a:xfrm>
            <a:off x="3886200" y="4343400"/>
            <a:ext cx="1270000" cy="7316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External </a:t>
            </a:r>
            <a:br>
              <a:rPr lang="en-US" dirty="0" smtClean="0">
                <a:solidFill>
                  <a:schemeClr val="bg1"/>
                </a:solidFill>
              </a:rPr>
            </a:br>
            <a:r>
              <a:rPr lang="en-US" dirty="0" smtClean="0">
                <a:solidFill>
                  <a:schemeClr val="bg1"/>
                </a:solidFill>
              </a:rPr>
              <a:t>error</a:t>
            </a:r>
            <a:endParaRPr lang="en-US" dirty="0">
              <a:solidFill>
                <a:schemeClr val="bg1"/>
              </a:solidFill>
            </a:endParaRPr>
          </a:p>
        </p:txBody>
      </p:sp>
      <p:sp>
        <p:nvSpPr>
          <p:cNvPr id="55" name="Rounded Rectangle 54"/>
          <p:cNvSpPr/>
          <p:nvPr/>
        </p:nvSpPr>
        <p:spPr bwMode="auto">
          <a:xfrm>
            <a:off x="3886200" y="557600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pic>
        <p:nvPicPr>
          <p:cNvPr id="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31401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32004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1859" y="4580315"/>
            <a:ext cx="579882" cy="5798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574" y="5792539"/>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8172" y="4081438"/>
            <a:ext cx="827671" cy="5322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8176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sp>
        <p:nvSpPr>
          <p:cNvPr id="7" name="Content Placeholder 6"/>
          <p:cNvSpPr>
            <a:spLocks noGrp="1"/>
          </p:cNvSpPr>
          <p:nvPr>
            <p:ph idx="1"/>
          </p:nvPr>
        </p:nvSpPr>
        <p:spPr>
          <a:xfrm>
            <a:off x="519113" y="6172200"/>
            <a:ext cx="8318500" cy="457200"/>
          </a:xfrm>
        </p:spPr>
        <p:txBody>
          <a:bodyPr/>
          <a:lstStyle/>
          <a:p>
            <a:pPr marL="0" indent="0">
              <a:buNone/>
            </a:pPr>
            <a:r>
              <a:rPr lang="en-US" b="1" dirty="0" smtClean="0"/>
              <a:t>* </a:t>
            </a:r>
            <a:r>
              <a:rPr lang="en-US" sz="1600" dirty="0" smtClean="0"/>
              <a:t>Discussed in the Acknowledging Messages lesson</a:t>
            </a:r>
            <a:endParaRPr lang="en-US" sz="1600" b="1" dirty="0"/>
          </a:p>
        </p:txBody>
      </p:sp>
      <p:graphicFrame>
        <p:nvGraphicFramePr>
          <p:cNvPr id="5" name="tbl Icon"/>
          <p:cNvGraphicFramePr>
            <a:graphicFrameLocks noGrp="1"/>
          </p:cNvGraphicFramePr>
          <p:nvPr>
            <p:extLst>
              <p:ext uri="{D42A27DB-BD31-4B8C-83A1-F6EECF244321}">
                <p14:modId xmlns:p14="http://schemas.microsoft.com/office/powerpoint/2010/main" val="4224107802"/>
              </p:ext>
            </p:extLst>
          </p:nvPr>
        </p:nvGraphicFramePr>
        <p:xfrm>
          <a:off x="533400" y="847376"/>
          <a:ext cx="8305799" cy="5283745"/>
        </p:xfrm>
        <a:graphic>
          <a:graphicData uri="http://schemas.openxmlformats.org/drawingml/2006/table">
            <a:tbl>
              <a:tblPr firstRow="1" firstCol="1" bandRow="1">
                <a:effectLst/>
              </a:tblPr>
              <a:tblGrid>
                <a:gridCol w="2209800"/>
                <a:gridCol w="1905000"/>
                <a:gridCol w="2286000"/>
                <a:gridCol w="1904999"/>
              </a:tblGrid>
              <a:tr h="67662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Initial send error</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External system error (Automatic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07561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95499467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destination suspension</a:t>
            </a:r>
            <a:endParaRPr lang="en-US" dirty="0"/>
          </a:p>
        </p:txBody>
      </p:sp>
      <p:sp>
        <p:nvSpPr>
          <p:cNvPr id="3" name="Content Placeholder 2"/>
          <p:cNvSpPr>
            <a:spLocks noGrp="1"/>
          </p:cNvSpPr>
          <p:nvPr>
            <p:ph idx="1"/>
          </p:nvPr>
        </p:nvSpPr>
        <p:spPr/>
        <p:txBody>
          <a:bodyPr/>
          <a:lstStyle/>
          <a:p>
            <a:r>
              <a:rPr lang="en-US" dirty="0" smtClean="0"/>
              <a:t>Implement methods for Transport, Request, </a:t>
            </a:r>
            <a:br>
              <a:rPr lang="en-US" dirty="0" smtClean="0"/>
            </a:br>
            <a:r>
              <a:rPr lang="en-US" dirty="0" smtClean="0"/>
              <a:t>and Reply plugins</a:t>
            </a:r>
          </a:p>
          <a:p>
            <a:r>
              <a:rPr lang="en-US" dirty="0" smtClean="0"/>
              <a:t>suspend()</a:t>
            </a:r>
          </a:p>
          <a:p>
            <a:pPr lvl="1"/>
            <a:r>
              <a:rPr lang="en-US" dirty="0" smtClean="0"/>
              <a:t>When messaging destination suspended</a:t>
            </a:r>
          </a:p>
          <a:p>
            <a:r>
              <a:rPr lang="en-US" dirty="0" smtClean="0"/>
              <a:t>resume()</a:t>
            </a:r>
          </a:p>
          <a:p>
            <a:pPr lvl="1"/>
            <a:r>
              <a:rPr lang="en-US" dirty="0" smtClean="0"/>
              <a:t>When </a:t>
            </a:r>
            <a:r>
              <a:rPr lang="en-US" dirty="0"/>
              <a:t>messaging </a:t>
            </a:r>
            <a:r>
              <a:rPr lang="en-US" dirty="0" smtClean="0"/>
              <a:t/>
            </a:r>
            <a:br>
              <a:rPr lang="en-US" dirty="0" smtClean="0"/>
            </a:br>
            <a:r>
              <a:rPr lang="en-US" dirty="0" smtClean="0"/>
              <a:t>destination resumed</a:t>
            </a:r>
          </a:p>
          <a:p>
            <a:r>
              <a:rPr lang="en-US" dirty="0" smtClean="0"/>
              <a:t>shutdown()</a:t>
            </a:r>
          </a:p>
          <a:p>
            <a:pPr lvl="1"/>
            <a:r>
              <a:rPr lang="en-US" dirty="0" smtClean="0"/>
              <a:t>When application </a:t>
            </a:r>
            <a:br>
              <a:rPr lang="en-US" dirty="0" smtClean="0"/>
            </a:br>
            <a:r>
              <a:rPr lang="en-US" dirty="0" smtClean="0"/>
              <a:t>server shuts down</a:t>
            </a:r>
          </a:p>
          <a:p>
            <a:endParaRPr lang="en-US" dirty="0" smtClean="0"/>
          </a:p>
          <a:p>
            <a:endParaRPr lang="en-US" dirty="0"/>
          </a:p>
        </p:txBody>
      </p:sp>
      <p:pic>
        <p:nvPicPr>
          <p:cNvPr id="5126" name="Picture 6" descr="C:\Users\sluersen\AppData\Local\Temp\SNAGHTMLc5ea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9" y="3188391"/>
            <a:ext cx="4110477" cy="298380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81599" y="4255191"/>
            <a:ext cx="3124201" cy="685800"/>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41276068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and skip messages</a:t>
            </a:r>
            <a:endParaRPr lang="en-US" dirty="0"/>
          </a:p>
        </p:txBody>
      </p:sp>
      <p:sp>
        <p:nvSpPr>
          <p:cNvPr id="5" name="rec GWRE"/>
          <p:cNvSpPr>
            <a:spLocks noChangeArrowheads="1"/>
          </p:cNvSpPr>
          <p:nvPr/>
        </p:nvSpPr>
        <p:spPr bwMode="auto">
          <a:xfrm>
            <a:off x="746760"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961" y="1010495"/>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9" name="ln Send 3"/>
          <p:cNvSpPr>
            <a:spLocks noChangeShapeType="1"/>
          </p:cNvSpPr>
          <p:nvPr/>
        </p:nvSpPr>
        <p:spPr bwMode="auto">
          <a:xfrm>
            <a:off x="2206625" y="1643063"/>
            <a:ext cx="503078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 name="rec ManualRetry"/>
          <p:cNvSpPr/>
          <p:nvPr/>
        </p:nvSpPr>
        <p:spPr bwMode="auto">
          <a:xfrm>
            <a:off x="3886200" y="113735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pic>
        <p:nvPicPr>
          <p:cNvPr id="20" name="pic Event Messages"/>
          <p:cNvPicPr>
            <a:picLocks noChangeAspect="1" noChangeArrowheads="1"/>
          </p:cNvPicPr>
          <p:nvPr/>
        </p:nvPicPr>
        <p:blipFill rotWithShape="1">
          <a:blip r:embed="rId4">
            <a:extLst>
              <a:ext uri="{28A0092B-C50C-407E-A947-70E740481C1C}">
                <a14:useLocalDpi xmlns:a14="http://schemas.microsoft.com/office/drawing/2010/main" val="0"/>
              </a:ext>
            </a:extLst>
          </a:blip>
          <a:srcRect r="16314"/>
          <a:stretch/>
        </p:blipFill>
        <p:spPr bwMode="auto">
          <a:xfrm>
            <a:off x="422914" y="2674182"/>
            <a:ext cx="6955786"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 Event Msgs"/>
          <p:cNvSpPr/>
          <p:nvPr/>
        </p:nvSpPr>
        <p:spPr bwMode="auto">
          <a:xfrm>
            <a:off x="5257800"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sp>
        <p:nvSpPr>
          <p:cNvPr id="21" name="rec Event Bank"/>
          <p:cNvSpPr/>
          <p:nvPr/>
        </p:nvSpPr>
        <p:spPr bwMode="auto">
          <a:xfrm>
            <a:off x="978270" y="3602916"/>
            <a:ext cx="237453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152" name="pic Non-Saf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14" y="5024300"/>
            <a:ext cx="4868572" cy="14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4" name="pic Dest Msg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085" y="3886200"/>
            <a:ext cx="5085715" cy="150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non-safe"/>
          <p:cNvSpPr/>
          <p:nvPr/>
        </p:nvSpPr>
        <p:spPr bwMode="auto">
          <a:xfrm>
            <a:off x="4521200" y="5054925"/>
            <a:ext cx="226060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7" name="rec non-safe"/>
          <p:cNvSpPr/>
          <p:nvPr/>
        </p:nvSpPr>
        <p:spPr bwMode="auto">
          <a:xfrm>
            <a:off x="485243" y="6126528"/>
            <a:ext cx="4845814" cy="310926"/>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27" name="Elbow Connector 26"/>
          <p:cNvCxnSpPr>
            <a:stCxn id="21" idx="2"/>
          </p:cNvCxnSpPr>
          <p:nvPr/>
        </p:nvCxnSpPr>
        <p:spPr bwMode="auto">
          <a:xfrm rot="16200000" flipH="1">
            <a:off x="2818070" y="3267555"/>
            <a:ext cx="720397" cy="2025467"/>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Elbow Connector 49"/>
          <p:cNvCxnSpPr>
            <a:stCxn id="28" idx="2"/>
          </p:cNvCxnSpPr>
          <p:nvPr/>
        </p:nvCxnSpPr>
        <p:spPr bwMode="auto">
          <a:xfrm rot="5400000">
            <a:off x="5217750" y="5310550"/>
            <a:ext cx="372200" cy="495300"/>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4" name="rec non-safe"/>
          <p:cNvSpPr/>
          <p:nvPr/>
        </p:nvSpPr>
        <p:spPr bwMode="auto">
          <a:xfrm>
            <a:off x="498323" y="5354613"/>
            <a:ext cx="1330477" cy="349528"/>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6143" y="1295400"/>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82487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t>The message transport plugin</a:t>
            </a:r>
          </a:p>
          <a:p>
            <a:r>
              <a:rPr lang="en-US" dirty="0"/>
              <a:t>Retry scenarios</a:t>
            </a:r>
          </a:p>
          <a:p>
            <a:r>
              <a:rPr lang="en-US" dirty="0">
                <a:solidFill>
                  <a:schemeClr val="bg1"/>
                </a:solidFill>
              </a:rPr>
              <a:t>Safe ordering</a:t>
            </a:r>
          </a:p>
          <a:p>
            <a:pPr marL="0" indent="0">
              <a:buNone/>
            </a:pPr>
            <a:endParaRPr lang="en-US" dirty="0"/>
          </a:p>
        </p:txBody>
      </p:sp>
    </p:spTree>
    <p:extLst>
      <p:ext uri="{BB962C8B-B14F-4D97-AF65-F5344CB8AC3E}">
        <p14:creationId xmlns:p14="http://schemas.microsoft.com/office/powerpoint/2010/main" val="70180493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3886200"/>
            <a:ext cx="8318500" cy="2514600"/>
          </a:xfrm>
        </p:spPr>
        <p:txBody>
          <a:bodyPr/>
          <a:lstStyle/>
          <a:p>
            <a:r>
              <a:rPr lang="en-US" dirty="0" smtClean="0"/>
              <a:t>Some destinations create multiple messages for a single entity or a single set of related entities</a:t>
            </a:r>
          </a:p>
          <a:p>
            <a:pPr lvl="1"/>
            <a:r>
              <a:rPr lang="en-US" dirty="0"/>
              <a:t>Typically, they should not be sent at the same time</a:t>
            </a:r>
          </a:p>
          <a:p>
            <a:pPr lvl="1"/>
            <a:r>
              <a:rPr lang="en-US" dirty="0"/>
              <a:t>"Later" messages reference work done in "earlier" messages</a:t>
            </a:r>
          </a:p>
          <a:p>
            <a:r>
              <a:rPr lang="en-US" dirty="0" smtClean="0"/>
              <a:t>If an earlier message gets lost or arrives late, a later message will not make sense</a:t>
            </a:r>
          </a:p>
          <a:p>
            <a:endParaRPr lang="en-US" dirty="0" smtClean="0"/>
          </a:p>
          <a:p>
            <a:endParaRPr lang="en-US" dirty="0"/>
          </a:p>
        </p:txBody>
      </p:sp>
      <p:sp>
        <p:nvSpPr>
          <p:cNvPr id="2" name="Title 1"/>
          <p:cNvSpPr>
            <a:spLocks noGrp="1"/>
          </p:cNvSpPr>
          <p:nvPr>
            <p:ph type="title"/>
          </p:nvPr>
        </p:nvSpPr>
        <p:spPr/>
        <p:txBody>
          <a:bodyPr/>
          <a:lstStyle/>
          <a:p>
            <a:r>
              <a:rPr lang="en-US" dirty="0" smtClean="0"/>
              <a:t>Sending simultaneous related messages</a:t>
            </a:r>
            <a:endParaRPr lang="en-US" dirty="0"/>
          </a:p>
        </p:txBody>
      </p:sp>
      <p:sp>
        <p:nvSpPr>
          <p:cNvPr id="60"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61"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62"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8" name="icn Play"/>
          <p:cNvGrpSpPr>
            <a:grpSpLocks/>
          </p:cNvGrpSpPr>
          <p:nvPr/>
        </p:nvGrpSpPr>
        <p:grpSpPr bwMode="auto">
          <a:xfrm>
            <a:off x="8632825" y="79375"/>
            <a:ext cx="431800" cy="461963"/>
            <a:chOff x="3777" y="1768"/>
            <a:chExt cx="467" cy="499"/>
          </a:xfrm>
        </p:grpSpPr>
        <p:sp>
          <p:nvSpPr>
            <p:cNvPr id="39"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0"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41" name="icn Stop"/>
          <p:cNvGrpSpPr>
            <a:grpSpLocks/>
          </p:cNvGrpSpPr>
          <p:nvPr/>
        </p:nvGrpSpPr>
        <p:grpSpPr bwMode="auto">
          <a:xfrm>
            <a:off x="8632825" y="79375"/>
            <a:ext cx="431800" cy="461963"/>
            <a:chOff x="2967" y="1718"/>
            <a:chExt cx="467" cy="499"/>
          </a:xfrm>
        </p:grpSpPr>
        <p:sp>
          <p:nvSpPr>
            <p:cNvPr id="42"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3"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7" name="Line 53"/>
          <p:cNvSpPr>
            <a:spLocks noChangeShapeType="1"/>
          </p:cNvSpPr>
          <p:nvPr/>
        </p:nvSpPr>
        <p:spPr bwMode="auto">
          <a:xfrm>
            <a:off x="987426" y="3206750"/>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 name="Line 54"/>
          <p:cNvSpPr>
            <a:spLocks noChangeShapeType="1"/>
          </p:cNvSpPr>
          <p:nvPr/>
        </p:nvSpPr>
        <p:spPr bwMode="auto">
          <a:xfrm>
            <a:off x="987426" y="26622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 name="ln 1 A Arrw"/>
          <p:cNvSpPr>
            <a:spLocks noChangeShapeType="1"/>
          </p:cNvSpPr>
          <p:nvPr/>
        </p:nvSpPr>
        <p:spPr bwMode="auto">
          <a:xfrm>
            <a:off x="987426" y="21034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 name="ln Event Fired Dwn"/>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1" name="ln 1 A dash"/>
          <p:cNvSpPr>
            <a:spLocks noChangeShapeType="1"/>
          </p:cNvSpPr>
          <p:nvPr/>
        </p:nvSpPr>
        <p:spPr bwMode="auto">
          <a:xfrm>
            <a:off x="4752976" y="2103438"/>
            <a:ext cx="842963" cy="0"/>
          </a:xfrm>
          <a:prstGeom prst="line">
            <a:avLst/>
          </a:prstGeom>
          <a:noFill/>
          <a:ln w="28575">
            <a:solidFill>
              <a:srgbClr val="C00000"/>
            </a:solidFill>
            <a:prstDash val="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txt 117 added lost"/>
          <p:cNvSpPr txBox="1">
            <a:spLocks noChangeArrowheads="1"/>
          </p:cNvSpPr>
          <p:nvPr/>
        </p:nvSpPr>
        <p:spPr bwMode="auto">
          <a:xfrm>
            <a:off x="3754438" y="1584325"/>
            <a:ext cx="1787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(lost or delayed)</a:t>
            </a:r>
          </a:p>
        </p:txBody>
      </p:sp>
      <p:sp>
        <p:nvSpPr>
          <p:cNvPr id="33" name="ln 1 A no arw"/>
          <p:cNvSpPr>
            <a:spLocks noChangeShapeType="1"/>
          </p:cNvSpPr>
          <p:nvPr/>
        </p:nvSpPr>
        <p:spPr bwMode="auto">
          <a:xfrm>
            <a:off x="3440113" y="2103438"/>
            <a:ext cx="1060450" cy="0"/>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sp>
        <p:nvSpPr>
          <p:cNvPr id="49" name="Line 82"/>
          <p:cNvSpPr>
            <a:spLocks noChangeShapeType="1"/>
          </p:cNvSpPr>
          <p:nvPr/>
        </p:nvSpPr>
        <p:spPr bwMode="auto">
          <a:xfrm>
            <a:off x="3441298" y="2662239"/>
            <a:ext cx="3807226"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0" name="Line 83"/>
          <p:cNvSpPr>
            <a:spLocks noChangeShapeType="1"/>
          </p:cNvSpPr>
          <p:nvPr/>
        </p:nvSpPr>
        <p:spPr bwMode="auto">
          <a:xfrm>
            <a:off x="3433360" y="3205164"/>
            <a:ext cx="3857602"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1" name="txt 117 changed 1b"/>
          <p:cNvSpPr txBox="1">
            <a:spLocks noChangeArrowheads="1"/>
          </p:cNvSpPr>
          <p:nvPr/>
        </p:nvSpPr>
        <p:spPr bwMode="auto">
          <a:xfrm>
            <a:off x="5268912" y="242411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smtClean="0">
                <a:solidFill>
                  <a:schemeClr val="bg1"/>
                </a:solidFill>
              </a:rPr>
              <a:t>changed</a:t>
            </a:r>
            <a:endParaRPr lang="en-US" sz="1600" dirty="0">
              <a:solidFill>
                <a:schemeClr val="bg1"/>
              </a:solidFill>
            </a:endParaRPr>
          </a:p>
        </p:txBody>
      </p:sp>
      <p:sp>
        <p:nvSpPr>
          <p:cNvPr id="52" name="txt 117 changed 2b"/>
          <p:cNvSpPr txBox="1">
            <a:spLocks noChangeArrowheads="1"/>
          </p:cNvSpPr>
          <p:nvPr/>
        </p:nvSpPr>
        <p:spPr bwMode="auto">
          <a:xfrm>
            <a:off x="5268912" y="297656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48" name="shp Callout"/>
          <p:cNvSpPr>
            <a:spLocks noChangeArrowheads="1"/>
          </p:cNvSpPr>
          <p:nvPr/>
        </p:nvSpPr>
        <p:spPr bwMode="auto">
          <a:xfrm>
            <a:off x="6013450" y="1009651"/>
            <a:ext cx="881063" cy="819150"/>
          </a:xfrm>
          <a:prstGeom prst="wedgeRectCallout">
            <a:avLst>
              <a:gd name="adj1" fmla="val 110033"/>
              <a:gd name="adj2" fmla="val 30232"/>
            </a:avLst>
          </a:prstGeom>
          <a:solidFill>
            <a:schemeClr val="tx1"/>
          </a:solidFill>
          <a:ln w="19050" algn="ctr">
            <a:solidFill>
              <a:schemeClr val="bg1"/>
            </a:solidFill>
            <a:miter lim="800000"/>
            <a:headEnd/>
            <a:tailEnd/>
          </a:ln>
          <a:effectLst>
            <a:outerShdw blurRad="50800" dist="38100" dir="2700000" algn="tl" rotWithShape="0">
              <a:prstClr val="black">
                <a:alpha val="40000"/>
              </a:prstClr>
            </a:outerShdw>
          </a:effectLst>
        </p:spPr>
        <p:txBody>
          <a:bodyPr lIns="91440" tIns="0" rIns="0" bIns="0" anchor="ctr"/>
          <a:lstStyle/>
          <a:p>
            <a:r>
              <a:rPr lang="en-US" sz="1600" dirty="0">
                <a:solidFill>
                  <a:schemeClr val="bg1"/>
                </a:solidFill>
              </a:rPr>
              <a:t>Who is account 117?</a:t>
            </a:r>
          </a:p>
        </p:txBody>
      </p:sp>
      <p:pic>
        <p:nvPicPr>
          <p:cNvPr id="7176"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n Msg Changed 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3648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icn Msg Changed 3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icn Entity Accou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2" name="icn Msg L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4358" y="1799442"/>
            <a:ext cx="817236" cy="5370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8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8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spTree>
    <p:extLst>
      <p:ext uri="{BB962C8B-B14F-4D97-AF65-F5344CB8AC3E}">
        <p14:creationId xmlns:p14="http://schemas.microsoft.com/office/powerpoint/2010/main" val="210214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750"/>
                                        <p:tgtEl>
                                          <p:spTgt spid="33"/>
                                        </p:tgtEl>
                                      </p:cBhvr>
                                    </p:animEffect>
                                  </p:childTnLst>
                                </p:cTn>
                              </p:par>
                              <p:par>
                                <p:cTn id="22" presetID="22" presetClass="entr" presetSubtype="8" fill="hold" nodeType="withEffect">
                                  <p:stCondLst>
                                    <p:cond delay="500"/>
                                  </p:stCondLst>
                                  <p:childTnLst>
                                    <p:set>
                                      <p:cBhvr>
                                        <p:cTn id="23" dur="1" fill="hold">
                                          <p:stCondLst>
                                            <p:cond delay="0"/>
                                          </p:stCondLst>
                                        </p:cTn>
                                        <p:tgtEl>
                                          <p:spTgt spid="7182"/>
                                        </p:tgtEl>
                                        <p:attrNameLst>
                                          <p:attrName>style.visibility</p:attrName>
                                        </p:attrNameLst>
                                      </p:cBhvr>
                                      <p:to>
                                        <p:strVal val="visible"/>
                                      </p:to>
                                    </p:set>
                                    <p:animEffect transition="in" filter="wipe(left)">
                                      <p:cBhvr>
                                        <p:cTn id="24" dur="750"/>
                                        <p:tgtEl>
                                          <p:spTgt spid="7182"/>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750"/>
                                        <p:tgtEl>
                                          <p:spTgt spid="49"/>
                                        </p:tgtEl>
                                      </p:cBhvr>
                                    </p:animEffect>
                                  </p:childTnLst>
                                </p:cTn>
                              </p:par>
                              <p:par>
                                <p:cTn id="32" presetID="22" presetClass="entr" presetSubtype="8" fill="hold" nodeType="withEffect">
                                  <p:stCondLst>
                                    <p:cond delay="50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750"/>
                                        <p:tgtEl>
                                          <p:spTgt spid="7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750"/>
                                        <p:tgtEl>
                                          <p:spTgt spid="50"/>
                                        </p:tgtEl>
                                      </p:cBhvr>
                                    </p:animEffect>
                                  </p:childTnLst>
                                </p:cTn>
                              </p:par>
                              <p:par>
                                <p:cTn id="38" presetID="22" presetClass="entr" presetSubtype="8" fill="hold" nodeType="withEffect">
                                  <p:stCondLst>
                                    <p:cond delay="500"/>
                                  </p:stCondLst>
                                  <p:childTnLst>
                                    <p:set>
                                      <p:cBhvr>
                                        <p:cTn id="39" dur="1" fill="hold">
                                          <p:stCondLst>
                                            <p:cond delay="0"/>
                                          </p:stCondLst>
                                        </p:cTn>
                                        <p:tgtEl>
                                          <p:spTgt spid="75"/>
                                        </p:tgtEl>
                                        <p:attrNameLst>
                                          <p:attrName>style.visibility</p:attrName>
                                        </p:attrNameLst>
                                      </p:cBhvr>
                                      <p:to>
                                        <p:strVal val="visible"/>
                                      </p:to>
                                    </p:set>
                                    <p:animEffect transition="in" filter="wipe(left)">
                                      <p:cBhvr>
                                        <p:cTn id="40" dur="75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right)">
                                      <p:cBhvr>
                                        <p:cTn id="45" dur="1000"/>
                                        <p:tgtEl>
                                          <p:spTgt spid="48"/>
                                        </p:tgtEl>
                                      </p:cBhvr>
                                    </p:animEffect>
                                  </p:childTnLst>
                                </p:cTn>
                              </p:par>
                            </p:childTnLst>
                          </p:cTn>
                        </p:par>
                        <p:par>
                          <p:cTn id="46" fill="hold">
                            <p:stCondLst>
                              <p:cond delay="1000"/>
                            </p:stCondLst>
                            <p:childTnLst>
                              <p:par>
                                <p:cTn id="47" presetID="22" presetClass="entr" presetSubtype="8" fill="hold" nodeType="afterEffect">
                                  <p:stCondLst>
                                    <p:cond delay="5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1" grpId="0" animBg="1"/>
      <p:bldP spid="33" grpId="0" animBg="1"/>
      <p:bldP spid="49" grpId="0" animBg="1"/>
      <p:bldP spid="50"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a:t>
            </a:r>
          </a:p>
        </p:txBody>
      </p:sp>
      <p:sp>
        <p:nvSpPr>
          <p:cNvPr id="3" name="Content Placeholder 2"/>
          <p:cNvSpPr>
            <a:spLocks noGrp="1"/>
          </p:cNvSpPr>
          <p:nvPr>
            <p:ph idx="1"/>
          </p:nvPr>
        </p:nvSpPr>
        <p:spPr>
          <a:xfrm>
            <a:off x="519113" y="3886200"/>
            <a:ext cx="8318500" cy="2514600"/>
          </a:xfrm>
        </p:spPr>
        <p:txBody>
          <a:bodyPr/>
          <a:lstStyle/>
          <a:p>
            <a:r>
              <a:rPr lang="en-US" dirty="0"/>
              <a:t>Guidewire has a built-in mechanism called safe ordering</a:t>
            </a:r>
          </a:p>
          <a:p>
            <a:pPr lvl="1"/>
            <a:r>
              <a:rPr lang="en-US" dirty="0"/>
              <a:t>Its primary purpose is to ensure that the external system gets related messages one at a time</a:t>
            </a:r>
          </a:p>
          <a:p>
            <a:r>
              <a:rPr lang="en-US" dirty="0"/>
              <a:t>When safe ordering is enforced:</a:t>
            </a:r>
          </a:p>
          <a:p>
            <a:pPr lvl="1"/>
            <a:r>
              <a:rPr lang="en-US" dirty="0"/>
              <a:t>For a given destination/entity pair, only one message is sent</a:t>
            </a:r>
          </a:p>
          <a:p>
            <a:pPr lvl="1"/>
            <a:r>
              <a:rPr lang="en-US" dirty="0"/>
              <a:t>The external system must acknowledge the first message before the next message is sent</a:t>
            </a:r>
          </a:p>
          <a:p>
            <a:endParaRPr lang="en-US" dirty="0"/>
          </a:p>
        </p:txBody>
      </p:sp>
      <p:grpSp>
        <p:nvGrpSpPr>
          <p:cNvPr id="10" name="icn Play"/>
          <p:cNvGrpSpPr>
            <a:grpSpLocks/>
          </p:cNvGrpSpPr>
          <p:nvPr/>
        </p:nvGrpSpPr>
        <p:grpSpPr bwMode="auto">
          <a:xfrm>
            <a:off x="8632825" y="79375"/>
            <a:ext cx="431800" cy="461963"/>
            <a:chOff x="3777" y="1768"/>
            <a:chExt cx="467" cy="499"/>
          </a:xfrm>
        </p:grpSpPr>
        <p:sp>
          <p:nvSpPr>
            <p:cNvPr id="11"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13" name="icn Stop"/>
          <p:cNvGrpSpPr>
            <a:grpSpLocks/>
          </p:cNvGrpSpPr>
          <p:nvPr/>
        </p:nvGrpSpPr>
        <p:grpSpPr bwMode="auto">
          <a:xfrm>
            <a:off x="8632825" y="79375"/>
            <a:ext cx="431800" cy="461963"/>
            <a:chOff x="2967" y="1718"/>
            <a:chExt cx="467" cy="499"/>
          </a:xfrm>
        </p:grpSpPr>
        <p:sp>
          <p:nvSpPr>
            <p:cNvPr id="14"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90" name="Line 53"/>
          <p:cNvSpPr>
            <a:spLocks noChangeShapeType="1"/>
          </p:cNvSpPr>
          <p:nvPr/>
        </p:nvSpPr>
        <p:spPr bwMode="auto">
          <a:xfrm>
            <a:off x="987426" y="3206750"/>
            <a:ext cx="17557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1" name="Line 54"/>
          <p:cNvSpPr>
            <a:spLocks noChangeShapeType="1"/>
          </p:cNvSpPr>
          <p:nvPr/>
        </p:nvSpPr>
        <p:spPr bwMode="auto">
          <a:xfrm>
            <a:off x="987426" y="26622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2" name="Line 49"/>
          <p:cNvSpPr>
            <a:spLocks noChangeShapeType="1"/>
          </p:cNvSpPr>
          <p:nvPr/>
        </p:nvSpPr>
        <p:spPr bwMode="auto">
          <a:xfrm>
            <a:off x="987426" y="21034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3" name="Line 50"/>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7"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pic>
        <p:nvPicPr>
          <p:cNvPr id="108" name="icn Entity Accou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11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11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sp>
        <p:nvSpPr>
          <p:cNvPr id="113" name="ln Changed A1"/>
          <p:cNvSpPr>
            <a:spLocks noChangeShapeType="1"/>
          </p:cNvSpPr>
          <p:nvPr/>
        </p:nvSpPr>
        <p:spPr bwMode="auto">
          <a:xfrm>
            <a:off x="2820487" y="2438400"/>
            <a:ext cx="4428037"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6" name="ln Changed A2"/>
          <p:cNvSpPr>
            <a:spLocks noChangeShapeType="1"/>
          </p:cNvSpPr>
          <p:nvPr/>
        </p:nvSpPr>
        <p:spPr bwMode="auto">
          <a:xfrm>
            <a:off x="2816127" y="2733675"/>
            <a:ext cx="4432397"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14" name="ln Change B1"/>
          <p:cNvSpPr>
            <a:spLocks noChangeShapeType="1"/>
          </p:cNvSpPr>
          <p:nvPr/>
        </p:nvSpPr>
        <p:spPr bwMode="auto">
          <a:xfrm>
            <a:off x="2812549" y="3048000"/>
            <a:ext cx="4435975"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4"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 name="ln Changed B2"/>
          <p:cNvSpPr>
            <a:spLocks noChangeShapeType="1"/>
          </p:cNvSpPr>
          <p:nvPr/>
        </p:nvSpPr>
        <p:spPr bwMode="auto">
          <a:xfrm>
            <a:off x="2808189" y="3352800"/>
            <a:ext cx="4440335"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7"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115" name="ln Added 1"/>
          <p:cNvSpPr>
            <a:spLocks noChangeShapeType="1"/>
          </p:cNvSpPr>
          <p:nvPr/>
        </p:nvSpPr>
        <p:spPr bwMode="auto">
          <a:xfrm>
            <a:off x="2821196" y="1890078"/>
            <a:ext cx="442732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ln Added 2"/>
          <p:cNvSpPr>
            <a:spLocks noChangeShapeType="1"/>
          </p:cNvSpPr>
          <p:nvPr/>
        </p:nvSpPr>
        <p:spPr bwMode="auto">
          <a:xfrm>
            <a:off x="2816836" y="2185353"/>
            <a:ext cx="4431688"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9218" name="icn Msg Changed 2c"/>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5580" y="254535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icn Msg Changed 3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316257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icn Msg add 1c"/>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3200" y="198909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icn Msg Changed 3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9306" y="2870200"/>
            <a:ext cx="468261"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icn Msg Changed 2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1687" y="22557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icn Msg add 1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39306" y="17223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89" name="icn External Syste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30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1000"/>
                                        <p:tgtEl>
                                          <p:spTgt spid="115"/>
                                        </p:tgtEl>
                                      </p:cBhvr>
                                    </p:animEffect>
                                  </p:childTnLst>
                                </p:cTn>
                              </p:par>
                              <p:par>
                                <p:cTn id="8" presetID="22" presetClass="entr" presetSubtype="8" fill="hold" nodeType="withEffect">
                                  <p:stCondLst>
                                    <p:cond delay="0"/>
                                  </p:stCondLst>
                                  <p:childTnLst>
                                    <p:set>
                                      <p:cBhvr>
                                        <p:cTn id="9" dur="1" fill="hold">
                                          <p:stCondLst>
                                            <p:cond delay="0"/>
                                          </p:stCondLst>
                                        </p:cTn>
                                        <p:tgtEl>
                                          <p:spTgt spid="9224"/>
                                        </p:tgtEl>
                                        <p:attrNameLst>
                                          <p:attrName>style.visibility</p:attrName>
                                        </p:attrNameLst>
                                      </p:cBhvr>
                                      <p:to>
                                        <p:strVal val="visible"/>
                                      </p:to>
                                    </p:set>
                                    <p:animEffect transition="in" filter="wipe(left)">
                                      <p:cBhvr>
                                        <p:cTn id="10" dur="500"/>
                                        <p:tgtEl>
                                          <p:spTgt spid="9224"/>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right)">
                                      <p:cBhvr>
                                        <p:cTn id="14" dur="1000"/>
                                        <p:tgtEl>
                                          <p:spTgt spid="118"/>
                                        </p:tgtEl>
                                      </p:cBhvr>
                                    </p:animEffect>
                                  </p:childTnLst>
                                </p:cTn>
                              </p:par>
                              <p:par>
                                <p:cTn id="15" presetID="22" presetClass="entr" presetSubtype="2" fill="hold" nodeType="with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right)">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wipe(left)">
                                      <p:cBhvr>
                                        <p:cTn id="22" dur="1000"/>
                                        <p:tgtEl>
                                          <p:spTgt spid="113"/>
                                        </p:tgtEl>
                                      </p:cBhvr>
                                    </p:animEffect>
                                  </p:childTnLst>
                                </p:cTn>
                              </p:par>
                              <p:par>
                                <p:cTn id="23" presetID="22" presetClass="entr" presetSubtype="8" fill="hold" nodeType="with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wipe(left)">
                                      <p:cBhvr>
                                        <p:cTn id="25" dur="500"/>
                                        <p:tgtEl>
                                          <p:spTgt spid="9223"/>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right)">
                                      <p:cBhvr>
                                        <p:cTn id="29" dur="1000"/>
                                        <p:tgtEl>
                                          <p:spTgt spid="116"/>
                                        </p:tgtEl>
                                      </p:cBhvr>
                                    </p:animEffect>
                                  </p:childTnLst>
                                </p:cTn>
                              </p:par>
                              <p:par>
                                <p:cTn id="30" presetID="22" presetClass="entr" presetSubtype="2" fill="hold" nodeType="with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wipe(right)">
                                      <p:cBhvr>
                                        <p:cTn id="32" dur="500"/>
                                        <p:tgtEl>
                                          <p:spTgt spid="9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1000"/>
                                        <p:tgtEl>
                                          <p:spTgt spid="114"/>
                                        </p:tgtEl>
                                      </p:cBhvr>
                                    </p:animEffect>
                                  </p:childTnLst>
                                </p:cTn>
                              </p:par>
                              <p:par>
                                <p:cTn id="38" presetID="22" presetClass="entr" presetSubtype="8" fill="hold" nodeType="withEffect">
                                  <p:stCondLst>
                                    <p:cond delay="0"/>
                                  </p:stCondLst>
                                  <p:childTnLst>
                                    <p:set>
                                      <p:cBhvr>
                                        <p:cTn id="39" dur="1" fill="hold">
                                          <p:stCondLst>
                                            <p:cond delay="0"/>
                                          </p:stCondLst>
                                        </p:cTn>
                                        <p:tgtEl>
                                          <p:spTgt spid="9222"/>
                                        </p:tgtEl>
                                        <p:attrNameLst>
                                          <p:attrName>style.visibility</p:attrName>
                                        </p:attrNameLst>
                                      </p:cBhvr>
                                      <p:to>
                                        <p:strVal val="visible"/>
                                      </p:to>
                                    </p:set>
                                    <p:animEffect transition="in" filter="wipe(left)">
                                      <p:cBhvr>
                                        <p:cTn id="40" dur="500"/>
                                        <p:tgtEl>
                                          <p:spTgt spid="9222"/>
                                        </p:tgtEl>
                                      </p:cBhvr>
                                    </p:animEffect>
                                  </p:childTnLst>
                                </p:cTn>
                              </p:par>
                            </p:childTnLst>
                          </p:cTn>
                        </p:par>
                        <p:par>
                          <p:cTn id="41" fill="hold">
                            <p:stCondLst>
                              <p:cond delay="1000"/>
                            </p:stCondLst>
                            <p:childTnLst>
                              <p:par>
                                <p:cTn id="42" presetID="22" presetClass="entr" presetSubtype="2" fill="hold" grpId="0" nodeType="after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right)">
                                      <p:cBhvr>
                                        <p:cTn id="44" dur="1000"/>
                                        <p:tgtEl>
                                          <p:spTgt spid="117"/>
                                        </p:tgtEl>
                                      </p:cBhvr>
                                    </p:animEffect>
                                  </p:childTnLst>
                                </p:cTn>
                              </p:par>
                              <p:par>
                                <p:cTn id="45" presetID="22" presetClass="entr" presetSubtype="2" fill="hold" nodeType="withEffect">
                                  <p:stCondLst>
                                    <p:cond delay="0"/>
                                  </p:stCondLst>
                                  <p:childTnLst>
                                    <p:set>
                                      <p:cBhvr>
                                        <p:cTn id="46" dur="1" fill="hold">
                                          <p:stCondLst>
                                            <p:cond delay="0"/>
                                          </p:stCondLst>
                                        </p:cTn>
                                        <p:tgtEl>
                                          <p:spTgt spid="9220"/>
                                        </p:tgtEl>
                                        <p:attrNameLst>
                                          <p:attrName>style.visibility</p:attrName>
                                        </p:attrNameLst>
                                      </p:cBhvr>
                                      <p:to>
                                        <p:strVal val="visible"/>
                                      </p:to>
                                    </p:set>
                                    <p:animEffect transition="in" filter="wipe(right)">
                                      <p:cBhvr>
                                        <p:cTn id="47" dur="500"/>
                                        <p:tgtEl>
                                          <p:spTgt spid="9220"/>
                                        </p:tgtEl>
                                      </p:cBhvr>
                                    </p:animEffect>
                                  </p:childTnLst>
                                </p:cTn>
                              </p:par>
                            </p:childTnLst>
                          </p:cTn>
                        </p:par>
                        <p:par>
                          <p:cTn id="48" fill="hold">
                            <p:stCondLst>
                              <p:cond delay="2000"/>
                            </p:stCondLst>
                            <p:childTnLst>
                              <p:par>
                                <p:cTn id="49" presetID="22" presetClass="entr" presetSubtype="8" fill="hold" nodeType="afterEffect">
                                  <p:stCondLst>
                                    <p:cond delay="50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6" grpId="0" animBg="1"/>
      <p:bldP spid="114" grpId="0" animBg="1"/>
      <p:bldP spid="117" grpId="0" animBg="1"/>
      <p:bldP spid="115" grpId="0" animBg="1"/>
      <p:bldP spid="1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Text Box 55"/>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smtClean="0"/>
              <a:t>Plugins for sending a message </a:t>
            </a:r>
            <a:endParaRPr lang="en-US" dirty="0"/>
          </a:p>
        </p:txBody>
      </p:sp>
      <p:sp>
        <p:nvSpPr>
          <p:cNvPr id="70"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73"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86" name="Elbow Connector 8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1" name="Text Box 52"/>
          <p:cNvSpPr txBox="1">
            <a:spLocks noChangeArrowheads="1"/>
          </p:cNvSpPr>
          <p:nvPr/>
        </p:nvSpPr>
        <p:spPr bwMode="auto">
          <a:xfrm>
            <a:off x="2657475" y="4495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sp>
        <p:nvSpPr>
          <p:cNvPr id="152" name="Text Box 147"/>
          <p:cNvSpPr txBox="1">
            <a:spLocks noChangeArrowheads="1"/>
          </p:cNvSpPr>
          <p:nvPr/>
        </p:nvSpPr>
        <p:spPr bwMode="auto">
          <a:xfrm>
            <a:off x="5231332" y="896656"/>
            <a:ext cx="1876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payload transformation</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89"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icn Plg Reply"/>
          <p:cNvPicPr>
            <a:picLocks noChangeAspect="1" noChangeArrowheads="1"/>
          </p:cNvPicPr>
          <p:nvPr/>
        </p:nvPicPr>
        <p:blipFill>
          <a:blip r:embed="rId8">
            <a:lum contrast="-40000"/>
            <a:extLst>
              <a:ext uri="{28A0092B-C50C-407E-A947-70E740481C1C}">
                <a14:useLocalDpi xmlns:a14="http://schemas.microsoft.com/office/drawing/2010/main" val="0"/>
              </a:ext>
            </a:extLst>
          </a:blip>
          <a:srcRect/>
          <a:stretch>
            <a:fillRect/>
          </a:stretch>
        </p:blipFill>
        <p:spPr bwMode="auto">
          <a:xfrm>
            <a:off x="3992946" y="41148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112"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9" name="tbl XX_Msg"/>
          <p:cNvGraphicFramePr>
            <a:graphicFrameLocks noGrp="1"/>
          </p:cNvGraphicFramePr>
          <p:nvPr>
            <p:extLst>
              <p:ext uri="{D42A27DB-BD31-4B8C-83A1-F6EECF244321}">
                <p14:modId xmlns:p14="http://schemas.microsoft.com/office/powerpoint/2010/main" val="218395418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349127748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ordering and sending behavior</a:t>
            </a:r>
          </a:p>
        </p:txBody>
      </p:sp>
      <p:sp>
        <p:nvSpPr>
          <p:cNvPr id="4" name="Content Placeholder 3"/>
          <p:cNvSpPr>
            <a:spLocks noGrp="1"/>
          </p:cNvSpPr>
          <p:nvPr>
            <p:ph sz="half" idx="1"/>
          </p:nvPr>
        </p:nvSpPr>
        <p:spPr>
          <a:xfrm>
            <a:off x="519112" y="914401"/>
            <a:ext cx="3595688" cy="5475289"/>
          </a:xfrm>
        </p:spPr>
        <p:txBody>
          <a:bodyPr/>
          <a:lstStyle/>
          <a:p>
            <a:r>
              <a:rPr lang="en-US" b="1" dirty="0" smtClean="0">
                <a:solidFill>
                  <a:schemeClr val="accent5"/>
                </a:solidFill>
              </a:rPr>
              <a:t>Non-safe </a:t>
            </a:r>
            <a:r>
              <a:rPr lang="en-US" b="1" dirty="0">
                <a:solidFill>
                  <a:schemeClr val="accent5"/>
                </a:solidFill>
              </a:rPr>
              <a:t>ordering </a:t>
            </a:r>
            <a:r>
              <a:rPr lang="en-US" b="1" dirty="0" smtClean="0">
                <a:solidFill>
                  <a:schemeClr val="accent5"/>
                </a:solidFill>
              </a:rPr>
              <a:t>messages sent…</a:t>
            </a:r>
          </a:p>
          <a:p>
            <a:pPr lvl="1"/>
            <a:r>
              <a:rPr lang="en-US" dirty="0" smtClean="0"/>
              <a:t>Before safe-ordering message</a:t>
            </a:r>
          </a:p>
          <a:p>
            <a:pPr lvl="1"/>
            <a:r>
              <a:rPr lang="en-US" dirty="0" smtClean="0"/>
              <a:t>In message creation order</a:t>
            </a:r>
          </a:p>
          <a:p>
            <a:pPr lvl="1"/>
            <a:r>
              <a:rPr lang="en-US" dirty="0" smtClean="0"/>
              <a:t>Immediately</a:t>
            </a:r>
            <a:br>
              <a:rPr lang="en-US" dirty="0" smtClean="0"/>
            </a:br>
            <a:r>
              <a:rPr lang="en-US" dirty="0" smtClean="0"/>
              <a:t/>
            </a:r>
            <a:br>
              <a:rPr lang="en-US" dirty="0" smtClean="0"/>
            </a:br>
            <a:endParaRPr lang="en-US" dirty="0"/>
          </a:p>
          <a:p>
            <a:r>
              <a:rPr lang="en-US" b="1" dirty="0">
                <a:solidFill>
                  <a:schemeClr val="accent1"/>
                </a:solidFill>
              </a:rPr>
              <a:t>Safe-ordering </a:t>
            </a:r>
            <a:r>
              <a:rPr lang="en-US" b="1" dirty="0" smtClean="0">
                <a:solidFill>
                  <a:schemeClr val="accent1"/>
                </a:solidFill>
              </a:rPr>
              <a:t>messages sent…</a:t>
            </a:r>
          </a:p>
          <a:p>
            <a:pPr lvl="1"/>
            <a:r>
              <a:rPr lang="en-US" dirty="0" smtClean="0"/>
              <a:t>After non-safe messages</a:t>
            </a:r>
            <a:endParaRPr lang="en-US" dirty="0"/>
          </a:p>
          <a:p>
            <a:pPr lvl="1"/>
            <a:r>
              <a:rPr lang="en-US" dirty="0"/>
              <a:t>In message creation order</a:t>
            </a:r>
          </a:p>
          <a:p>
            <a:pPr lvl="1"/>
            <a:r>
              <a:rPr lang="en-US" dirty="0" smtClean="0"/>
              <a:t>Per entity instance, only one message at a time</a:t>
            </a:r>
            <a:endParaRPr lang="en-US" dirty="0"/>
          </a:p>
          <a:p>
            <a:endParaRPr lang="en-US" dirty="0"/>
          </a:p>
        </p:txBody>
      </p:sp>
      <p:grpSp>
        <p:nvGrpSpPr>
          <p:cNvPr id="5" name="icn Play"/>
          <p:cNvGrpSpPr>
            <a:grpSpLocks/>
          </p:cNvGrpSpPr>
          <p:nvPr/>
        </p:nvGrpSpPr>
        <p:grpSpPr bwMode="auto">
          <a:xfrm>
            <a:off x="8632825" y="79375"/>
            <a:ext cx="431800" cy="461963"/>
            <a:chOff x="3777" y="1768"/>
            <a:chExt cx="467" cy="499"/>
          </a:xfrm>
        </p:grpSpPr>
        <p:sp>
          <p:nvSpPr>
            <p:cNvPr id="6"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 name="Text Box 3"/>
          <p:cNvSpPr txBox="1">
            <a:spLocks noChangeArrowheads="1"/>
          </p:cNvSpPr>
          <p:nvPr/>
        </p:nvSpPr>
        <p:spPr bwMode="auto">
          <a:xfrm>
            <a:off x="4286250" y="559276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10:06</a:t>
            </a:r>
          </a:p>
        </p:txBody>
      </p:sp>
      <p:sp>
        <p:nvSpPr>
          <p:cNvPr id="12" name="Text Box 4"/>
          <p:cNvSpPr txBox="1">
            <a:spLocks noChangeArrowheads="1"/>
          </p:cNvSpPr>
          <p:nvPr/>
        </p:nvSpPr>
        <p:spPr bwMode="auto">
          <a:xfrm>
            <a:off x="4286250" y="4694238"/>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10:05</a:t>
            </a:r>
          </a:p>
        </p:txBody>
      </p:sp>
      <p:sp>
        <p:nvSpPr>
          <p:cNvPr id="13" name="Text Box 5"/>
          <p:cNvSpPr txBox="1">
            <a:spLocks noChangeArrowheads="1"/>
          </p:cNvSpPr>
          <p:nvPr/>
        </p:nvSpPr>
        <p:spPr bwMode="auto">
          <a:xfrm>
            <a:off x="4286250" y="2898775"/>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10:03</a:t>
            </a:r>
          </a:p>
        </p:txBody>
      </p:sp>
      <p:sp>
        <p:nvSpPr>
          <p:cNvPr id="14" name="Text Box 6"/>
          <p:cNvSpPr txBox="1">
            <a:spLocks noChangeArrowheads="1"/>
          </p:cNvSpPr>
          <p:nvPr/>
        </p:nvSpPr>
        <p:spPr bwMode="auto">
          <a:xfrm>
            <a:off x="4286250" y="2000250"/>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10:02</a:t>
            </a:r>
          </a:p>
        </p:txBody>
      </p:sp>
      <p:sp>
        <p:nvSpPr>
          <p:cNvPr id="15" name="Text Box 7"/>
          <p:cNvSpPr txBox="1">
            <a:spLocks noChangeArrowheads="1"/>
          </p:cNvSpPr>
          <p:nvPr/>
        </p:nvSpPr>
        <p:spPr bwMode="auto">
          <a:xfrm>
            <a:off x="4286250" y="37957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C</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10:04</a:t>
            </a:r>
          </a:p>
        </p:txBody>
      </p:sp>
      <p:sp>
        <p:nvSpPr>
          <p:cNvPr id="16" name="Text Box 8"/>
          <p:cNvSpPr txBox="1">
            <a:spLocks noChangeArrowheads="1"/>
          </p:cNvSpPr>
          <p:nvPr/>
        </p:nvSpPr>
        <p:spPr bwMode="auto">
          <a:xfrm>
            <a:off x="4286250" y="11033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A</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10:01</a:t>
            </a:r>
          </a:p>
        </p:txBody>
      </p:sp>
      <p:grpSp>
        <p:nvGrpSpPr>
          <p:cNvPr id="17" name="Group 9"/>
          <p:cNvGrpSpPr>
            <a:grpSpLocks/>
          </p:cNvGrpSpPr>
          <p:nvPr/>
        </p:nvGrpSpPr>
        <p:grpSpPr bwMode="auto">
          <a:xfrm>
            <a:off x="5370513" y="1162050"/>
            <a:ext cx="1019175" cy="631825"/>
            <a:chOff x="2097" y="1494"/>
            <a:chExt cx="229" cy="142"/>
          </a:xfrm>
        </p:grpSpPr>
        <p:sp>
          <p:nvSpPr>
            <p:cNvPr id="18" name="Rectangle 10"/>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19" name="Line 1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 name="Line 1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1" name="Group 13"/>
          <p:cNvGrpSpPr>
            <a:grpSpLocks/>
          </p:cNvGrpSpPr>
          <p:nvPr/>
        </p:nvGrpSpPr>
        <p:grpSpPr bwMode="auto">
          <a:xfrm>
            <a:off x="5370513" y="2063750"/>
            <a:ext cx="1019175" cy="631825"/>
            <a:chOff x="2097" y="1494"/>
            <a:chExt cx="229" cy="142"/>
          </a:xfrm>
        </p:grpSpPr>
        <p:sp>
          <p:nvSpPr>
            <p:cNvPr id="22" name="Rectangle 14"/>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23" name="Line 15"/>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16"/>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5" name="Group 17"/>
          <p:cNvGrpSpPr>
            <a:grpSpLocks/>
          </p:cNvGrpSpPr>
          <p:nvPr/>
        </p:nvGrpSpPr>
        <p:grpSpPr bwMode="auto">
          <a:xfrm>
            <a:off x="5370513" y="2967038"/>
            <a:ext cx="1019175" cy="631825"/>
            <a:chOff x="2097" y="1494"/>
            <a:chExt cx="229" cy="142"/>
          </a:xfrm>
        </p:grpSpPr>
        <p:sp>
          <p:nvSpPr>
            <p:cNvPr id="26" name="Rectangle 18"/>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27" name="Line 19"/>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Line 20"/>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9" name="Group 21"/>
          <p:cNvGrpSpPr>
            <a:grpSpLocks/>
          </p:cNvGrpSpPr>
          <p:nvPr/>
        </p:nvGrpSpPr>
        <p:grpSpPr bwMode="auto">
          <a:xfrm>
            <a:off x="5370513" y="3870336"/>
            <a:ext cx="1019175" cy="631826"/>
            <a:chOff x="2097" y="1494"/>
            <a:chExt cx="229" cy="142"/>
          </a:xfrm>
        </p:grpSpPr>
        <p:sp>
          <p:nvSpPr>
            <p:cNvPr id="30" name="Rectangle 22"/>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31" name="Line 23"/>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Line 24"/>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3" name="Group 25"/>
          <p:cNvGrpSpPr>
            <a:grpSpLocks/>
          </p:cNvGrpSpPr>
          <p:nvPr/>
        </p:nvGrpSpPr>
        <p:grpSpPr bwMode="auto">
          <a:xfrm>
            <a:off x="5370513" y="4773613"/>
            <a:ext cx="1019175" cy="631825"/>
            <a:chOff x="2097" y="1494"/>
            <a:chExt cx="229" cy="142"/>
          </a:xfrm>
        </p:grpSpPr>
        <p:sp>
          <p:nvSpPr>
            <p:cNvPr id="34" name="Rectangle 26"/>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35"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6"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7" name="Group 29"/>
          <p:cNvGrpSpPr>
            <a:grpSpLocks/>
          </p:cNvGrpSpPr>
          <p:nvPr/>
        </p:nvGrpSpPr>
        <p:grpSpPr bwMode="auto">
          <a:xfrm>
            <a:off x="5370513" y="5676900"/>
            <a:ext cx="1019175" cy="631825"/>
            <a:chOff x="2097" y="1494"/>
            <a:chExt cx="229" cy="142"/>
          </a:xfrm>
        </p:grpSpPr>
        <p:sp>
          <p:nvSpPr>
            <p:cNvPr id="38" name="Rectangle 30"/>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39" name="Line 3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0" name="Line 3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41" name="Group 33"/>
          <p:cNvGrpSpPr>
            <a:grpSpLocks/>
          </p:cNvGrpSpPr>
          <p:nvPr/>
        </p:nvGrpSpPr>
        <p:grpSpPr bwMode="auto">
          <a:xfrm>
            <a:off x="6383338" y="1192213"/>
            <a:ext cx="2428875" cy="274637"/>
            <a:chOff x="1728" y="670"/>
            <a:chExt cx="1530" cy="173"/>
          </a:xfrm>
        </p:grpSpPr>
        <p:sp>
          <p:nvSpPr>
            <p:cNvPr id="42" name="Line 34"/>
            <p:cNvSpPr>
              <a:spLocks noChangeShapeType="1"/>
            </p:cNvSpPr>
            <p:nvPr/>
          </p:nvSpPr>
          <p:spPr bwMode="auto">
            <a:xfrm>
              <a:off x="1728" y="843"/>
              <a:ext cx="1530" cy="0"/>
            </a:xfrm>
            <a:prstGeom prst="line">
              <a:avLst/>
            </a:prstGeom>
            <a:noFill/>
            <a:ln w="19050">
              <a:solidFill>
                <a:srgbClr val="008000"/>
              </a:solidFill>
              <a:round/>
              <a:headEnd/>
              <a:tailEnd type="triangle" w="med" len="med"/>
            </a:ln>
          </p:spPr>
          <p:txBody>
            <a:bodyPr wrap="none" lIns="0" tIns="0" rIns="0" bIns="0" anchor="ctr">
              <a:spAutoFit/>
            </a:bodyPr>
            <a:lstStyle/>
            <a:p>
              <a:endParaRPr lang="en-US" dirty="0"/>
            </a:p>
          </p:txBody>
        </p:sp>
        <p:sp>
          <p:nvSpPr>
            <p:cNvPr id="43" name="Text Box 35"/>
            <p:cNvSpPr txBox="1">
              <a:spLocks noChangeArrowheads="1"/>
            </p:cNvSpPr>
            <p:nvPr/>
          </p:nvSpPr>
          <p:spPr bwMode="auto">
            <a:xfrm>
              <a:off x="1793" y="670"/>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first</a:t>
              </a:r>
            </a:p>
          </p:txBody>
        </p:sp>
      </p:grpSp>
      <p:grpSp>
        <p:nvGrpSpPr>
          <p:cNvPr id="44" name="Group 63"/>
          <p:cNvGrpSpPr>
            <a:grpSpLocks/>
          </p:cNvGrpSpPr>
          <p:nvPr/>
        </p:nvGrpSpPr>
        <p:grpSpPr bwMode="auto">
          <a:xfrm>
            <a:off x="6383338" y="2098675"/>
            <a:ext cx="1882775" cy="274638"/>
            <a:chOff x="4021" y="1322"/>
            <a:chExt cx="1186" cy="173"/>
          </a:xfrm>
        </p:grpSpPr>
        <p:sp>
          <p:nvSpPr>
            <p:cNvPr id="45" name="Line 37"/>
            <p:cNvSpPr>
              <a:spLocks noChangeShapeType="1"/>
            </p:cNvSpPr>
            <p:nvPr/>
          </p:nvSpPr>
          <p:spPr bwMode="auto">
            <a:xfrm>
              <a:off x="4021" y="1495"/>
              <a:ext cx="1186"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Text Box 38"/>
            <p:cNvSpPr txBox="1">
              <a:spLocks noChangeArrowheads="1"/>
            </p:cNvSpPr>
            <p:nvPr/>
          </p:nvSpPr>
          <p:spPr bwMode="auto">
            <a:xfrm>
              <a:off x="4086" y="1322"/>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third</a:t>
              </a:r>
            </a:p>
          </p:txBody>
        </p:sp>
      </p:grpSp>
      <p:grpSp>
        <p:nvGrpSpPr>
          <p:cNvPr id="47" name="Group 66"/>
          <p:cNvGrpSpPr>
            <a:grpSpLocks/>
          </p:cNvGrpSpPr>
          <p:nvPr/>
        </p:nvGrpSpPr>
        <p:grpSpPr bwMode="auto">
          <a:xfrm>
            <a:off x="6383338" y="3914775"/>
            <a:ext cx="2143125" cy="274638"/>
            <a:chOff x="4021" y="2466"/>
            <a:chExt cx="1350" cy="173"/>
          </a:xfrm>
        </p:grpSpPr>
        <p:sp>
          <p:nvSpPr>
            <p:cNvPr id="48" name="Line 42"/>
            <p:cNvSpPr>
              <a:spLocks noChangeShapeType="1"/>
            </p:cNvSpPr>
            <p:nvPr/>
          </p:nvSpPr>
          <p:spPr bwMode="auto">
            <a:xfrm>
              <a:off x="4021" y="2639"/>
              <a:ext cx="1350" cy="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Text Box 43"/>
            <p:cNvSpPr txBox="1">
              <a:spLocks noChangeArrowheads="1"/>
            </p:cNvSpPr>
            <p:nvPr/>
          </p:nvSpPr>
          <p:spPr bwMode="auto">
            <a:xfrm>
              <a:off x="4086" y="2466"/>
              <a:ext cx="585"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second</a:t>
              </a:r>
            </a:p>
          </p:txBody>
        </p:sp>
      </p:grpSp>
      <p:grpSp>
        <p:nvGrpSpPr>
          <p:cNvPr id="50" name="Group 65"/>
          <p:cNvGrpSpPr>
            <a:grpSpLocks/>
          </p:cNvGrpSpPr>
          <p:nvPr/>
        </p:nvGrpSpPr>
        <p:grpSpPr bwMode="auto">
          <a:xfrm>
            <a:off x="6383338" y="4822825"/>
            <a:ext cx="1582737" cy="274638"/>
            <a:chOff x="4021" y="3038"/>
            <a:chExt cx="997" cy="173"/>
          </a:xfrm>
        </p:grpSpPr>
        <p:sp>
          <p:nvSpPr>
            <p:cNvPr id="51" name="Line 45"/>
            <p:cNvSpPr>
              <a:spLocks noChangeShapeType="1"/>
            </p:cNvSpPr>
            <p:nvPr/>
          </p:nvSpPr>
          <p:spPr bwMode="auto">
            <a:xfrm>
              <a:off x="4021" y="3211"/>
              <a:ext cx="997"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2" name="Text Box 46"/>
            <p:cNvSpPr txBox="1">
              <a:spLocks noChangeArrowheads="1"/>
            </p:cNvSpPr>
            <p:nvPr/>
          </p:nvSpPr>
          <p:spPr bwMode="auto">
            <a:xfrm>
              <a:off x="4086" y="3038"/>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fourth</a:t>
              </a:r>
            </a:p>
          </p:txBody>
        </p:sp>
      </p:grpSp>
      <p:grpSp>
        <p:nvGrpSpPr>
          <p:cNvPr id="53" name="Group 82"/>
          <p:cNvGrpSpPr>
            <a:grpSpLocks/>
          </p:cNvGrpSpPr>
          <p:nvPr/>
        </p:nvGrpSpPr>
        <p:grpSpPr bwMode="auto">
          <a:xfrm>
            <a:off x="6383338" y="3006725"/>
            <a:ext cx="895350" cy="2998788"/>
            <a:chOff x="4021" y="1894"/>
            <a:chExt cx="564" cy="1889"/>
          </a:xfrm>
        </p:grpSpPr>
        <p:sp>
          <p:nvSpPr>
            <p:cNvPr id="54" name="Text Box 41"/>
            <p:cNvSpPr txBox="1">
              <a:spLocks noChangeArrowheads="1"/>
            </p:cNvSpPr>
            <p:nvPr/>
          </p:nvSpPr>
          <p:spPr bwMode="auto">
            <a:xfrm>
              <a:off x="4086" y="1894"/>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5" name="Text Box 49"/>
            <p:cNvSpPr txBox="1">
              <a:spLocks noChangeArrowheads="1"/>
            </p:cNvSpPr>
            <p:nvPr/>
          </p:nvSpPr>
          <p:spPr bwMode="auto">
            <a:xfrm>
              <a:off x="4086" y="3610"/>
              <a:ext cx="499" cy="173"/>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6" name="Line 40"/>
            <p:cNvSpPr>
              <a:spLocks noChangeShapeType="1"/>
            </p:cNvSpPr>
            <p:nvPr/>
          </p:nvSpPr>
          <p:spPr bwMode="auto">
            <a:xfrm>
              <a:off x="4021" y="2067"/>
              <a:ext cx="525"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7" name="Line 48"/>
            <p:cNvSpPr>
              <a:spLocks noChangeShapeType="1"/>
            </p:cNvSpPr>
            <p:nvPr/>
          </p:nvSpPr>
          <p:spPr bwMode="auto">
            <a:xfrm>
              <a:off x="4021" y="3783"/>
              <a:ext cx="519"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8" name="Text Box 74"/>
          <p:cNvSpPr txBox="1">
            <a:spLocks noChangeArrowheads="1"/>
          </p:cNvSpPr>
          <p:nvPr/>
        </p:nvSpPr>
        <p:spPr bwMode="auto">
          <a:xfrm>
            <a:off x="5403850" y="1543050"/>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p>
        </p:txBody>
      </p:sp>
      <p:sp>
        <p:nvSpPr>
          <p:cNvPr id="59" name="Text Box 75"/>
          <p:cNvSpPr txBox="1">
            <a:spLocks noChangeArrowheads="1"/>
          </p:cNvSpPr>
          <p:nvPr/>
        </p:nvSpPr>
        <p:spPr bwMode="auto">
          <a:xfrm>
            <a:off x="5403850" y="4259263"/>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p>
        </p:txBody>
      </p:sp>
      <p:grpSp>
        <p:nvGrpSpPr>
          <p:cNvPr id="60" name="icn Stop"/>
          <p:cNvGrpSpPr>
            <a:grpSpLocks/>
          </p:cNvGrpSpPr>
          <p:nvPr/>
        </p:nvGrpSpPr>
        <p:grpSpPr bwMode="auto">
          <a:xfrm>
            <a:off x="8636000" y="76200"/>
            <a:ext cx="431800" cy="461963"/>
            <a:chOff x="2967" y="1718"/>
            <a:chExt cx="467" cy="499"/>
          </a:xfrm>
        </p:grpSpPr>
        <p:sp>
          <p:nvSpPr>
            <p:cNvPr id="61"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2"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Tree>
    <p:extLst>
      <p:ext uri="{BB962C8B-B14F-4D97-AF65-F5344CB8AC3E}">
        <p14:creationId xmlns:p14="http://schemas.microsoft.com/office/powerpoint/2010/main" val="2897117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1000"/>
                                        <p:tgtEl>
                                          <p:spTgt spid="4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10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1000"/>
                                        <p:tgtEl>
                                          <p:spTgt spid="4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1000"/>
                                        <p:tgtEl>
                                          <p:spTgt spid="53"/>
                                        </p:tgtEl>
                                      </p:cBhvr>
                                    </p:animEffect>
                                  </p:childTnLst>
                                </p:cTn>
                              </p:par>
                            </p:childTnLst>
                          </p:cTn>
                        </p:par>
                        <p:par>
                          <p:cTn id="26" fill="hold">
                            <p:stCondLst>
                              <p:cond delay="1000"/>
                            </p:stCondLst>
                            <p:childTnLst>
                              <p:par>
                                <p:cTn id="27" presetID="22" presetClass="entr" presetSubtype="8" fill="hold" nodeType="afterEffect">
                                  <p:stCondLst>
                                    <p:cond delay="50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1705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ClaimCenter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Claim</a:t>
            </a:r>
          </a:p>
          <a:p>
            <a:r>
              <a:rPr lang="en-US" dirty="0" smtClean="0"/>
              <a:t>Possible to configure </a:t>
            </a:r>
            <a:r>
              <a:rPr lang="en-US" dirty="0"/>
              <a:t>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Claim/destination 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120394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PolicyCenter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a:t>
            </a:r>
            <a:r>
              <a:rPr lang="en-US" dirty="0" smtClean="0"/>
              <a:t>Account</a:t>
            </a:r>
            <a:endParaRPr lang="en-US" dirty="0"/>
          </a:p>
          <a:p>
            <a:r>
              <a:rPr lang="en-US" dirty="0"/>
              <a:t>Possible to configure 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a:t>
            </a:r>
            <a:r>
              <a:rPr lang="en-US" dirty="0" smtClean="0"/>
              <a:t>Account/destination </a:t>
            </a:r>
            <a:r>
              <a:rPr lang="en-US" dirty="0"/>
              <a:t>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7525"/>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2714441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BillingCenter</a:t>
            </a:r>
          </a:p>
        </p:txBody>
      </p:sp>
      <p:sp>
        <p:nvSpPr>
          <p:cNvPr id="3" name="Content Placeholder 2"/>
          <p:cNvSpPr>
            <a:spLocks noGrp="1"/>
          </p:cNvSpPr>
          <p:nvPr>
            <p:ph sz="half" idx="1"/>
          </p:nvPr>
        </p:nvSpPr>
        <p:spPr/>
        <p:txBody>
          <a:bodyPr/>
          <a:lstStyle/>
          <a:p>
            <a:r>
              <a:rPr lang="en-US" dirty="0"/>
              <a:t>By default, safe ordering is not used for any messages</a:t>
            </a:r>
          </a:p>
          <a:p>
            <a:r>
              <a:rPr lang="en-US" dirty="0"/>
              <a:t>For each destination, you can enable safe ordering for one of the given entity types:</a:t>
            </a:r>
          </a:p>
          <a:p>
            <a:pPr lvl="1"/>
            <a:r>
              <a:rPr lang="en-US" dirty="0"/>
              <a:t>Account</a:t>
            </a:r>
          </a:p>
          <a:p>
            <a:pPr lvl="1"/>
            <a:r>
              <a:rPr lang="en-US" dirty="0"/>
              <a:t>Contact</a:t>
            </a:r>
          </a:p>
          <a:p>
            <a:pPr lvl="1"/>
            <a:r>
              <a:rPr lang="en-US" dirty="0"/>
              <a:t>PolicyPeriod</a:t>
            </a:r>
          </a:p>
          <a:p>
            <a:pPr lvl="1"/>
            <a:r>
              <a:rPr lang="en-US" dirty="0"/>
              <a:t>Producer</a:t>
            </a:r>
          </a:p>
          <a:p>
            <a:endParaRPr lang="en-US" dirty="0"/>
          </a:p>
        </p:txBody>
      </p:sp>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9973631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4" y="2019301"/>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a:t>
            </a:r>
            <a:r>
              <a:rPr lang="en-US" dirty="0" smtClean="0"/>
              <a:t>ContactManager</a:t>
            </a:r>
            <a:endParaRPr lang="en-US" dirty="0"/>
          </a:p>
        </p:txBody>
      </p:sp>
      <p:sp>
        <p:nvSpPr>
          <p:cNvPr id="3" name="Content Placeholder 2"/>
          <p:cNvSpPr>
            <a:spLocks noGrp="1"/>
          </p:cNvSpPr>
          <p:nvPr>
            <p:ph sz="half" idx="1"/>
          </p:nvPr>
        </p:nvSpPr>
        <p:spPr/>
        <p:txBody>
          <a:bodyPr/>
          <a:lstStyle/>
          <a:p>
            <a:r>
              <a:rPr lang="en-US" dirty="0"/>
              <a:t>In ContactManager (and TrainingApp), messages are safe ordered based on ABContact</a:t>
            </a:r>
          </a:p>
          <a:p>
            <a:pPr lvl="1"/>
            <a:r>
              <a:rPr lang="en-US" dirty="0"/>
              <a:t>This is true for every destination</a:t>
            </a:r>
          </a:p>
          <a:p>
            <a:pPr lvl="1"/>
            <a:r>
              <a:rPr lang="en-US" dirty="0"/>
              <a:t>There are no alternative primary entity types</a:t>
            </a:r>
          </a:p>
          <a:p>
            <a:endParaRPr lang="en-US" dirty="0"/>
          </a:p>
        </p:txBody>
      </p:sp>
      <p:sp>
        <p:nvSpPr>
          <p:cNvPr id="5" name="rec Ellipse"/>
          <p:cNvSpPr/>
          <p:nvPr/>
        </p:nvSpPr>
        <p:spPr bwMode="auto">
          <a:xfrm>
            <a:off x="4744133" y="388381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6873407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demo in TrainingApp</a:t>
            </a:r>
          </a:p>
        </p:txBody>
      </p:sp>
      <p:sp>
        <p:nvSpPr>
          <p:cNvPr id="3" name="Content Placeholder 2"/>
          <p:cNvSpPr>
            <a:spLocks noGrp="1"/>
          </p:cNvSpPr>
          <p:nvPr>
            <p:ph idx="1"/>
          </p:nvPr>
        </p:nvSpPr>
        <p:spPr/>
        <p:txBody>
          <a:bodyPr/>
          <a:lstStyle/>
          <a:p>
            <a:r>
              <a:rPr lang="en-US" dirty="0" smtClean="0"/>
              <a:t>Administration </a:t>
            </a:r>
            <a:r>
              <a:rPr lang="en-US" dirty="0" smtClean="0">
                <a:sym typeface="Wingdings" pitchFamily="2" charset="2"/>
              </a:rPr>
              <a:t> Training: Messaging  Safe Ordering</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3962400" cy="449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2133600" cy="45529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Ellipse"/>
          <p:cNvSpPr/>
          <p:nvPr/>
        </p:nvSpPr>
        <p:spPr bwMode="auto">
          <a:xfrm>
            <a:off x="509589" y="5257800"/>
            <a:ext cx="2157411"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Straight Arrow Connector 6"/>
          <p:cNvCxnSpPr/>
          <p:nvPr/>
        </p:nvCxnSpPr>
        <p:spPr bwMode="auto">
          <a:xfrm flipV="1">
            <a:off x="2590800" y="4191000"/>
            <a:ext cx="1828800" cy="105758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004763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regards to payload generation and payload transformation:</a:t>
            </a:r>
          </a:p>
          <a:p>
            <a:pPr marL="857250" lvl="1" indent="-457200">
              <a:buFont typeface="+mj-lt"/>
              <a:buAutoNum type="alphaLcParenR"/>
            </a:pPr>
            <a:r>
              <a:rPr lang="en-US" dirty="0"/>
              <a:t>On which server does each take place?</a:t>
            </a:r>
          </a:p>
          <a:p>
            <a:pPr marL="857250" lvl="1" indent="-457200">
              <a:buFont typeface="+mj-lt"/>
              <a:buAutoNum type="alphaLcParenR"/>
            </a:pPr>
            <a:r>
              <a:rPr lang="en-US" dirty="0"/>
              <a:t>At what point in time does each take place?</a:t>
            </a:r>
          </a:p>
          <a:p>
            <a:r>
              <a:rPr lang="en-US" dirty="0"/>
              <a:t>Under what circumstance would you need to "late bind" a message payload?</a:t>
            </a:r>
          </a:p>
          <a:p>
            <a:r>
              <a:rPr lang="en-US" dirty="0"/>
              <a:t>Every destination can optionally have a request plugin, but it must have a transport plugin. Why is the transport plugin required?</a:t>
            </a:r>
          </a:p>
          <a:p>
            <a:r>
              <a:rPr lang="en-US" dirty="0"/>
              <a:t>Can one destination have two transport plugins? Can one transport plugin be used by two destinations?</a:t>
            </a:r>
          </a:p>
          <a:p>
            <a:r>
              <a:rPr lang="en-US" dirty="0"/>
              <a:t>Why should the send() method never send a message to multiple external systems?</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send transactions</a:t>
            </a:r>
            <a:endParaRPr lang="en-US" dirty="0"/>
          </a:p>
        </p:txBody>
      </p:sp>
      <p:sp>
        <p:nvSpPr>
          <p:cNvPr id="3" name="Content Placeholder 2"/>
          <p:cNvSpPr>
            <a:spLocks noGrp="1"/>
          </p:cNvSpPr>
          <p:nvPr>
            <p:ph idx="1"/>
          </p:nvPr>
        </p:nvSpPr>
        <p:spPr/>
        <p:txBody>
          <a:bodyPr/>
          <a:lstStyle/>
          <a:p>
            <a:r>
              <a:rPr lang="en-US" dirty="0" smtClean="0"/>
              <a:t>Payload transformation</a:t>
            </a:r>
          </a:p>
          <a:p>
            <a:pPr lvl="1"/>
            <a:r>
              <a:rPr lang="en-US" dirty="0" smtClean="0"/>
              <a:t>Within Request Plugin scope</a:t>
            </a:r>
          </a:p>
          <a:p>
            <a:r>
              <a:rPr lang="en-US" dirty="0" smtClean="0"/>
              <a:t>Sending the message</a:t>
            </a:r>
          </a:p>
          <a:p>
            <a:pPr lvl="1"/>
            <a:r>
              <a:rPr lang="en-US" dirty="0" smtClean="0"/>
              <a:t>Within the Transport Plugin scope</a:t>
            </a:r>
          </a:p>
          <a:p>
            <a:pPr lvl="1"/>
            <a:endParaRPr lang="en-US" dirty="0"/>
          </a:p>
        </p:txBody>
      </p:sp>
      <p:pic>
        <p:nvPicPr>
          <p:cNvPr id="2050"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0657"/>
            <a:ext cx="580491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6"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7"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58"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59"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60"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61"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62"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3"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4"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65"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66"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67"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68"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69"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0"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1"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2"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73"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74" name="Group 73"/>
          <p:cNvGrpSpPr/>
          <p:nvPr/>
        </p:nvGrpSpPr>
        <p:grpSpPr>
          <a:xfrm>
            <a:off x="602328" y="2488919"/>
            <a:ext cx="991127" cy="1161320"/>
            <a:chOff x="2448995" y="2044222"/>
            <a:chExt cx="1532365" cy="1795498"/>
          </a:xfrm>
        </p:grpSpPr>
        <p:pic>
          <p:nvPicPr>
            <p:cNvPr id="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Group 75"/>
            <p:cNvGrpSpPr/>
            <p:nvPr/>
          </p:nvGrpSpPr>
          <p:grpSpPr>
            <a:xfrm>
              <a:off x="3298002" y="2109793"/>
              <a:ext cx="569146" cy="552157"/>
              <a:chOff x="8351520" y="2281418"/>
              <a:chExt cx="1021080" cy="990600"/>
            </a:xfrm>
          </p:grpSpPr>
          <p:sp>
            <p:nvSpPr>
              <p:cNvPr id="77" name="Arc 76"/>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8" name="Arc 77"/>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42" name="tbl XX_Msg"/>
          <p:cNvGraphicFramePr>
            <a:graphicFrameLocks noGrp="1"/>
          </p:cNvGraphicFramePr>
          <p:nvPr>
            <p:extLst>
              <p:ext uri="{D42A27DB-BD31-4B8C-83A1-F6EECF244321}">
                <p14:modId xmlns:p14="http://schemas.microsoft.com/office/powerpoint/2010/main" val="4269304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5679168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solidFill>
                  <a:schemeClr val="bg1"/>
                </a:solidFill>
              </a:rPr>
              <a:t>SenderRefIDs and late binding</a:t>
            </a:r>
          </a:p>
          <a:p>
            <a:r>
              <a:rPr lang="en-US" dirty="0"/>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42703841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SenderRefIDs</a:t>
            </a:r>
          </a:p>
        </p:txBody>
      </p:sp>
      <p:sp>
        <p:nvSpPr>
          <p:cNvPr id="4" name="Content Placeholder 3"/>
          <p:cNvSpPr>
            <a:spLocks noGrp="1"/>
          </p:cNvSpPr>
          <p:nvPr>
            <p:ph idx="1"/>
          </p:nvPr>
        </p:nvSpPr>
        <p:spPr>
          <a:xfrm>
            <a:off x="519113" y="3657600"/>
            <a:ext cx="8318500" cy="2743200"/>
          </a:xfrm>
        </p:spPr>
        <p:txBody>
          <a:bodyPr/>
          <a:lstStyle/>
          <a:p>
            <a:r>
              <a:rPr lang="en-US" dirty="0"/>
              <a:t>When message acknowledgement is asynchronous, the external system needs a way to identify which message it is acknowledging</a:t>
            </a:r>
          </a:p>
          <a:p>
            <a:pPr lvl="1"/>
            <a:r>
              <a:rPr lang="en-US" dirty="0"/>
              <a:t>To do this, a SenderRefID is assigned to the message when it is sent</a:t>
            </a:r>
          </a:p>
          <a:p>
            <a:pPr lvl="1"/>
            <a:r>
              <a:rPr lang="en-US" dirty="0"/>
              <a:t>When the external system sends an acknowledgement, it uses the SenderRefID to identify the message</a:t>
            </a:r>
          </a:p>
          <a:p>
            <a:endParaRPr lang="en-US" dirty="0"/>
          </a:p>
        </p:txBody>
      </p:sp>
      <p:sp>
        <p:nvSpPr>
          <p:cNvPr id="19"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0"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2"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4"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5" name="Rounded Rectangle 34"/>
          <p:cNvSpPr/>
          <p:nvPr/>
        </p:nvSpPr>
        <p:spPr bwMode="auto">
          <a:xfrm>
            <a:off x="3581400" y="1362029"/>
            <a:ext cx="1828800" cy="311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message ab:61</a:t>
            </a:r>
            <a:endParaRPr lang="en-US" dirty="0">
              <a:solidFill>
                <a:schemeClr val="bg1"/>
              </a:solidFill>
            </a:endParaRPr>
          </a:p>
        </p:txBody>
      </p:sp>
      <p:sp>
        <p:nvSpPr>
          <p:cNvPr id="36" name="Rounded Rectangle 35"/>
          <p:cNvSpPr/>
          <p:nvPr/>
        </p:nvSpPr>
        <p:spPr bwMode="auto">
          <a:xfrm>
            <a:off x="3962400" y="2209544"/>
            <a:ext cx="1905000" cy="58864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message </a:t>
            </a:r>
            <a:r>
              <a:rPr lang="en-US" dirty="0" smtClean="0">
                <a:solidFill>
                  <a:schemeClr val="bg1"/>
                </a:solidFill>
              </a:rPr>
              <a:t>ab:61</a:t>
            </a:r>
            <a:br>
              <a:rPr lang="en-US" dirty="0" smtClean="0">
                <a:solidFill>
                  <a:schemeClr val="bg1"/>
                </a:solidFill>
              </a:rPr>
            </a:br>
            <a:r>
              <a:rPr lang="en-US" dirty="0" smtClean="0">
                <a:solidFill>
                  <a:schemeClr val="bg1"/>
                </a:solidFill>
              </a:rPr>
              <a:t>processed</a:t>
            </a:r>
            <a:endParaRPr lang="en-US" dirty="0">
              <a:solidFill>
                <a:schemeClr val="bg1"/>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27838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7523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SenderRefID field</a:t>
            </a:r>
            <a:endParaRPr lang="en-US" dirty="0"/>
          </a:p>
        </p:txBody>
      </p:sp>
      <p:sp>
        <p:nvSpPr>
          <p:cNvPr id="3" name="Content Placeholder 2"/>
          <p:cNvSpPr>
            <a:spLocks noGrp="1"/>
          </p:cNvSpPr>
          <p:nvPr>
            <p:ph idx="1"/>
          </p:nvPr>
        </p:nvSpPr>
        <p:spPr/>
        <p:txBody>
          <a:bodyPr/>
          <a:lstStyle/>
          <a:p>
            <a:r>
              <a:rPr lang="en-US" dirty="0" smtClean="0"/>
              <a:t>Optional identifier</a:t>
            </a:r>
          </a:p>
          <a:p>
            <a:r>
              <a:rPr lang="en-US" dirty="0" smtClean="0"/>
              <a:t>Guidewire application adds during late binding</a:t>
            </a:r>
          </a:p>
          <a:p>
            <a:r>
              <a:rPr lang="en-US" dirty="0" smtClean="0"/>
              <a:t>External systems sets in acknowledgement</a:t>
            </a:r>
            <a:endParaRPr lang="en-US" dirty="0"/>
          </a:p>
        </p:txBody>
      </p:sp>
      <p:pic>
        <p:nvPicPr>
          <p:cNvPr id="1030" name="Picture 6" descr="C:\Users\sluersen\AppData\Local\Temp\SNAGHTML8a3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30566"/>
            <a:ext cx="8349629" cy="3446988"/>
          </a:xfrm>
          <a:prstGeom prst="rect">
            <a:avLst/>
          </a:prstGeom>
          <a:noFill/>
          <a:ln w="952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6370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07F45C-B925-4B5B-A9DD-2F2C47719D01}"/>
</file>

<file path=customXml/itemProps2.xml><?xml version="1.0" encoding="utf-8"?>
<ds:datastoreItem xmlns:ds="http://schemas.openxmlformats.org/officeDocument/2006/customXml" ds:itemID="{807B2435-F772-4DB8-A631-D62894598DDF}"/>
</file>

<file path=customXml/itemProps3.xml><?xml version="1.0" encoding="utf-8"?>
<ds:datastoreItem xmlns:ds="http://schemas.openxmlformats.org/officeDocument/2006/customXml" ds:itemID="{619C8775-18AF-467F-A156-3AA0AD925905}"/>
</file>

<file path=docProps/app.xml><?xml version="1.0" encoding="utf-8"?>
<Properties xmlns="http://schemas.openxmlformats.org/officeDocument/2006/extended-properties" xmlns:vt="http://schemas.openxmlformats.org/officeDocument/2006/docPropsVTypes">
  <Template>Emerald_Template</Template>
  <TotalTime>5742</TotalTime>
  <Words>7349</Words>
  <Application>Microsoft Office PowerPoint</Application>
  <PresentationFormat>On-screen Show (4:3)</PresentationFormat>
  <Paragraphs>728</Paragraphs>
  <Slides>59</Slides>
  <Notes>59</Notes>
  <HiddenSlides>1</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Emerald_Template</vt:lpstr>
      <vt:lpstr>Sending Messages </vt:lpstr>
      <vt:lpstr>PowerPoint Presentation</vt:lpstr>
      <vt:lpstr>PowerPoint Presentation</vt:lpstr>
      <vt:lpstr>Messaging plugins</vt:lpstr>
      <vt:lpstr>Plugins for sending a message </vt:lpstr>
      <vt:lpstr>Message send transactions</vt:lpstr>
      <vt:lpstr>PowerPoint Presentation</vt:lpstr>
      <vt:lpstr>SenderRefIDs</vt:lpstr>
      <vt:lpstr>SenderRefID field</vt:lpstr>
      <vt:lpstr>Guidewire determines SenderRefID…</vt:lpstr>
      <vt:lpstr>External system determines SenderRefID…</vt:lpstr>
      <vt:lpstr>Late binding values</vt:lpstr>
      <vt:lpstr>PowerPoint Presentation</vt:lpstr>
      <vt:lpstr>Message request plugin</vt:lpstr>
      <vt:lpstr>beforeSend() – override </vt:lpstr>
      <vt:lpstr>beforeSend() – transform payload</vt:lpstr>
      <vt:lpstr>Setting the SenderRefID in beforeSend()</vt:lpstr>
      <vt:lpstr>Message request plugin implementation</vt:lpstr>
      <vt:lpstr>Step 1: Create request plugin class</vt:lpstr>
      <vt:lpstr>Step 2: Create the plugin registry</vt:lpstr>
      <vt:lpstr>Step 3: Configure the plugin</vt:lpstr>
      <vt:lpstr>Step 4: Specify the destination plugin</vt:lpstr>
      <vt:lpstr>Step 5: Deploy message request plugin</vt:lpstr>
      <vt:lpstr>Example: Late binding</vt:lpstr>
      <vt:lpstr>PowerPoint Presentation</vt:lpstr>
      <vt:lpstr>Message transport plugin</vt:lpstr>
      <vt:lpstr>send() – override </vt:lpstr>
      <vt:lpstr>Example: send() – to file</vt:lpstr>
      <vt:lpstr>Example: send() – to web service</vt:lpstr>
      <vt:lpstr>Steps to implement message transport</vt:lpstr>
      <vt:lpstr>Step 1: Create transport plugin class</vt:lpstr>
      <vt:lpstr>Step 2: Create the plugin registry</vt:lpstr>
      <vt:lpstr>Step 3: Configure the plugin</vt:lpstr>
      <vt:lpstr>Step 4: Specify the destination plugin</vt:lpstr>
      <vt:lpstr>Step 5: Deploy message Transport plugin</vt:lpstr>
      <vt:lpstr>Example: Send to the console</vt:lpstr>
      <vt:lpstr>Example: Send to file</vt:lpstr>
      <vt:lpstr>Example: Send to a web service</vt:lpstr>
      <vt:lpstr>Best practices for sending messages</vt:lpstr>
      <vt:lpstr>PowerPoint Presentation</vt:lpstr>
      <vt:lpstr>Automatic retry during send (1)</vt:lpstr>
      <vt:lpstr>Automatic retry during send (2)</vt:lpstr>
      <vt:lpstr>Three retry scenarios</vt:lpstr>
      <vt:lpstr>Contrasting retry scenarios</vt:lpstr>
      <vt:lpstr>Configuring destination suspension</vt:lpstr>
      <vt:lpstr>Retry and skip messages</vt:lpstr>
      <vt:lpstr>PowerPoint Presentation</vt:lpstr>
      <vt:lpstr>Sending simultaneous related messages</vt:lpstr>
      <vt:lpstr>Safe ordering</vt:lpstr>
      <vt:lpstr>Default ordering and sending behavior</vt:lpstr>
      <vt:lpstr>PowerPoint Presentation</vt:lpstr>
      <vt:lpstr>Safe ordering in ClaimCenter</vt:lpstr>
      <vt:lpstr>Safe ordering in PolicyCenter</vt:lpstr>
      <vt:lpstr>Safe ordering in BillingCenter</vt:lpstr>
      <vt:lpstr>Safe ordering in ContactManager</vt:lpstr>
      <vt:lpstr>Safe ordering demo in TrainingApp</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Sending</dc:title>
  <dc:subject>Guidewire 8.0 Application Integration Messaging Sending</dc:subject>
  <dc:creator>Seth Luersen</dc:creator>
  <cp:keywords>Emerald;Guidewire 8.0 Application Integration;Messaging Sending</cp:keywords>
  <cp:lastModifiedBy>Guidewire Education</cp:lastModifiedBy>
  <cp:revision>278</cp:revision>
  <dcterms:created xsi:type="dcterms:W3CDTF">2013-08-19T16:16:51Z</dcterms:created>
  <dcterms:modified xsi:type="dcterms:W3CDTF">2014-05-16T22:22:44Z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