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15"/>
  </p:notesMasterIdLst>
  <p:sldIdLst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706" autoAdjust="0"/>
  </p:normalViewPr>
  <p:slideViewPr>
    <p:cSldViewPr>
      <p:cViewPr>
        <p:scale>
          <a:sx n="50" d="100"/>
          <a:sy n="50" d="100"/>
        </p:scale>
        <p:origin x="-1398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ke%20van%20der%20Tuin\Eclipse%20workspaces\RandomizedAlgorithmsLP\LinearProgramming\LPInstance_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ke%20van%20der%20Tuin\Eclipse%20workspaces\RandomizedAlgorithmsLP\LinearProgramming\LPInstance_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ke%20van%20der%20Tuin\Eclipse%20workspaces\RandomizedAlgorithmsLP\LinearProgramming\LPInstance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LPInstance_test!$E$2:$E$33</c:f>
              <c:numCache>
                <c:formatCode>General</c:formatCode>
                <c:ptCount val="32"/>
                <c:pt idx="0">
                  <c:v>8571</c:v>
                </c:pt>
                <c:pt idx="1">
                  <c:v>17437</c:v>
                </c:pt>
                <c:pt idx="2">
                  <c:v>2080</c:v>
                </c:pt>
                <c:pt idx="3">
                  <c:v>6676</c:v>
                </c:pt>
                <c:pt idx="4">
                  <c:v>24334</c:v>
                </c:pt>
                <c:pt idx="5">
                  <c:v>24017</c:v>
                </c:pt>
                <c:pt idx="6">
                  <c:v>21049</c:v>
                </c:pt>
                <c:pt idx="7">
                  <c:v>17205</c:v>
                </c:pt>
                <c:pt idx="8">
                  <c:v>843</c:v>
                </c:pt>
                <c:pt idx="9">
                  <c:v>627</c:v>
                </c:pt>
                <c:pt idx="10">
                  <c:v>449</c:v>
                </c:pt>
                <c:pt idx="11">
                  <c:v>681</c:v>
                </c:pt>
                <c:pt idx="12">
                  <c:v>56464</c:v>
                </c:pt>
                <c:pt idx="13">
                  <c:v>57138</c:v>
                </c:pt>
                <c:pt idx="14">
                  <c:v>55658</c:v>
                </c:pt>
                <c:pt idx="15">
                  <c:v>67305</c:v>
                </c:pt>
                <c:pt idx="16">
                  <c:v>86721</c:v>
                </c:pt>
                <c:pt idx="17">
                  <c:v>87656</c:v>
                </c:pt>
                <c:pt idx="18">
                  <c:v>71039</c:v>
                </c:pt>
                <c:pt idx="19">
                  <c:v>78305</c:v>
                </c:pt>
                <c:pt idx="20">
                  <c:v>3044</c:v>
                </c:pt>
                <c:pt idx="21">
                  <c:v>2223</c:v>
                </c:pt>
                <c:pt idx="22">
                  <c:v>2169</c:v>
                </c:pt>
                <c:pt idx="23">
                  <c:v>2374</c:v>
                </c:pt>
                <c:pt idx="24">
                  <c:v>252987</c:v>
                </c:pt>
                <c:pt idx="25">
                  <c:v>171645</c:v>
                </c:pt>
                <c:pt idx="26">
                  <c:v>171699</c:v>
                </c:pt>
                <c:pt idx="27">
                  <c:v>201903</c:v>
                </c:pt>
                <c:pt idx="28">
                  <c:v>25</c:v>
                </c:pt>
                <c:pt idx="29">
                  <c:v>57</c:v>
                </c:pt>
                <c:pt idx="30">
                  <c:v>25</c:v>
                </c:pt>
                <c:pt idx="31">
                  <c:v>25</c:v>
                </c:pt>
              </c:numCache>
            </c:numRef>
          </c:yVal>
          <c:smooth val="0"/>
        </c:ser>
        <c:ser>
          <c:idx val="2"/>
          <c:order val="1"/>
          <c:tx>
            <c:v>IterSampLP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C00000"/>
              </a:solidFill>
            </c:spPr>
          </c:marke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LPInstance_test!$G$2:$G$33</c:f>
              <c:numCache>
                <c:formatCode>General</c:formatCode>
                <c:ptCount val="32"/>
                <c:pt idx="0">
                  <c:v>93396</c:v>
                </c:pt>
                <c:pt idx="1">
                  <c:v>189220</c:v>
                </c:pt>
                <c:pt idx="2">
                  <c:v>17335</c:v>
                </c:pt>
                <c:pt idx="3">
                  <c:v>75248</c:v>
                </c:pt>
                <c:pt idx="4">
                  <c:v>301377</c:v>
                </c:pt>
                <c:pt idx="5">
                  <c:v>291398</c:v>
                </c:pt>
                <c:pt idx="6">
                  <c:v>231637</c:v>
                </c:pt>
                <c:pt idx="7">
                  <c:v>192605</c:v>
                </c:pt>
                <c:pt idx="8">
                  <c:v>6767</c:v>
                </c:pt>
                <c:pt idx="9">
                  <c:v>4419</c:v>
                </c:pt>
                <c:pt idx="10">
                  <c:v>2677</c:v>
                </c:pt>
                <c:pt idx="11">
                  <c:v>5213</c:v>
                </c:pt>
                <c:pt idx="12">
                  <c:v>650137</c:v>
                </c:pt>
                <c:pt idx="13">
                  <c:v>685525</c:v>
                </c:pt>
                <c:pt idx="14">
                  <c:v>753164</c:v>
                </c:pt>
                <c:pt idx="15">
                  <c:v>950145</c:v>
                </c:pt>
                <c:pt idx="16">
                  <c:v>1428837</c:v>
                </c:pt>
                <c:pt idx="17">
                  <c:v>1643975</c:v>
                </c:pt>
                <c:pt idx="18">
                  <c:v>797186</c:v>
                </c:pt>
                <c:pt idx="19">
                  <c:v>1470287</c:v>
                </c:pt>
                <c:pt idx="20">
                  <c:v>27322</c:v>
                </c:pt>
                <c:pt idx="21">
                  <c:v>19794</c:v>
                </c:pt>
                <c:pt idx="22">
                  <c:v>18999</c:v>
                </c:pt>
                <c:pt idx="23">
                  <c:v>25389</c:v>
                </c:pt>
                <c:pt idx="24">
                  <c:v>5591116</c:v>
                </c:pt>
                <c:pt idx="25">
                  <c:v>4177553</c:v>
                </c:pt>
                <c:pt idx="26">
                  <c:v>3349625</c:v>
                </c:pt>
                <c:pt idx="27">
                  <c:v>4859949</c:v>
                </c:pt>
                <c:pt idx="28">
                  <c:v>127</c:v>
                </c:pt>
                <c:pt idx="29">
                  <c:v>255</c:v>
                </c:pt>
                <c:pt idx="30">
                  <c:v>135</c:v>
                </c:pt>
                <c:pt idx="31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04096"/>
        <c:axId val="84664320"/>
      </c:scatterChart>
      <c:valAx>
        <c:axId val="77004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664320"/>
        <c:crosses val="autoZero"/>
        <c:crossBetween val="midCat"/>
      </c:valAx>
      <c:valAx>
        <c:axId val="8466432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 (</a:t>
                </a:r>
                <a:r>
                  <a:rPr lang="nl-NL" sz="1000" b="1" i="0" u="none" strike="noStrike" baseline="0">
                    <a:effectLst/>
                  </a:rPr>
                  <a:t>µ</a:t>
                </a:r>
                <a:r>
                  <a:rPr lang="nl-NL"/>
                  <a:t>s)</a:t>
                </a:r>
              </a:p>
            </c:rich>
          </c:tx>
          <c:layout/>
          <c:overlay val="0"/>
        </c:title>
        <c:numFmt formatCode="0.E+00" sourceLinked="0"/>
        <c:majorTickMark val="out"/>
        <c:minorTickMark val="none"/>
        <c:tickLblPos val="nextTo"/>
        <c:crossAx val="77004096"/>
        <c:crosses val="autoZero"/>
        <c:crossBetween val="midCat"/>
      </c:valAx>
    </c:plotArea>
    <c:legend>
      <c:legendPos val="r"/>
      <c:layout/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Simplex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LPInstance_test!$D$2:$D$33</c:f>
              <c:numCache>
                <c:formatCode>General</c:formatCode>
                <c:ptCount val="32"/>
                <c:pt idx="0">
                  <c:v>91605</c:v>
                </c:pt>
                <c:pt idx="1">
                  <c:v>190610</c:v>
                </c:pt>
                <c:pt idx="2">
                  <c:v>5599</c:v>
                </c:pt>
                <c:pt idx="3">
                  <c:v>59826</c:v>
                </c:pt>
                <c:pt idx="4">
                  <c:v>266887</c:v>
                </c:pt>
                <c:pt idx="5">
                  <c:v>269059</c:v>
                </c:pt>
                <c:pt idx="6">
                  <c:v>434566</c:v>
                </c:pt>
                <c:pt idx="7">
                  <c:v>182747</c:v>
                </c:pt>
                <c:pt idx="8">
                  <c:v>3518</c:v>
                </c:pt>
                <c:pt idx="9">
                  <c:v>2498</c:v>
                </c:pt>
                <c:pt idx="10">
                  <c:v>1249</c:v>
                </c:pt>
                <c:pt idx="11">
                  <c:v>2591</c:v>
                </c:pt>
                <c:pt idx="12">
                  <c:v>1402486</c:v>
                </c:pt>
                <c:pt idx="13">
                  <c:v>805804</c:v>
                </c:pt>
                <c:pt idx="14">
                  <c:v>1209336</c:v>
                </c:pt>
                <c:pt idx="15">
                  <c:v>1349811</c:v>
                </c:pt>
                <c:pt idx="16">
                  <c:v>2087614</c:v>
                </c:pt>
                <c:pt idx="17">
                  <c:v>2891915</c:v>
                </c:pt>
                <c:pt idx="18">
                  <c:v>1170917</c:v>
                </c:pt>
                <c:pt idx="19">
                  <c:v>1545349</c:v>
                </c:pt>
                <c:pt idx="20">
                  <c:v>24974</c:v>
                </c:pt>
                <c:pt idx="21">
                  <c:v>23685</c:v>
                </c:pt>
                <c:pt idx="22">
                  <c:v>12578</c:v>
                </c:pt>
                <c:pt idx="23">
                  <c:v>17826</c:v>
                </c:pt>
                <c:pt idx="24">
                  <c:v>8944001</c:v>
                </c:pt>
                <c:pt idx="25">
                  <c:v>3770595</c:v>
                </c:pt>
                <c:pt idx="26">
                  <c:v>2190897</c:v>
                </c:pt>
                <c:pt idx="27">
                  <c:v>4572966</c:v>
                </c:pt>
                <c:pt idx="28">
                  <c:v>31</c:v>
                </c:pt>
                <c:pt idx="29">
                  <c:v>106</c:v>
                </c:pt>
                <c:pt idx="30">
                  <c:v>31</c:v>
                </c:pt>
                <c:pt idx="31">
                  <c:v>31</c:v>
                </c:pt>
              </c:numCache>
            </c:numRef>
          </c:yVal>
          <c:smooth val="0"/>
        </c:ser>
        <c:ser>
          <c:idx val="1"/>
          <c:order val="1"/>
          <c:tx>
            <c:v>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LPInstance_test!$E$2:$E$33</c:f>
              <c:numCache>
                <c:formatCode>General</c:formatCode>
                <c:ptCount val="32"/>
                <c:pt idx="0">
                  <c:v>8571</c:v>
                </c:pt>
                <c:pt idx="1">
                  <c:v>17437</c:v>
                </c:pt>
                <c:pt idx="2">
                  <c:v>2080</c:v>
                </c:pt>
                <c:pt idx="3">
                  <c:v>6676</c:v>
                </c:pt>
                <c:pt idx="4">
                  <c:v>24334</c:v>
                </c:pt>
                <c:pt idx="5">
                  <c:v>24017</c:v>
                </c:pt>
                <c:pt idx="6">
                  <c:v>21049</c:v>
                </c:pt>
                <c:pt idx="7">
                  <c:v>17205</c:v>
                </c:pt>
                <c:pt idx="8">
                  <c:v>843</c:v>
                </c:pt>
                <c:pt idx="9">
                  <c:v>627</c:v>
                </c:pt>
                <c:pt idx="10">
                  <c:v>449</c:v>
                </c:pt>
                <c:pt idx="11">
                  <c:v>681</c:v>
                </c:pt>
                <c:pt idx="12">
                  <c:v>56464</c:v>
                </c:pt>
                <c:pt idx="13">
                  <c:v>57138</c:v>
                </c:pt>
                <c:pt idx="14">
                  <c:v>55658</c:v>
                </c:pt>
                <c:pt idx="15">
                  <c:v>67305</c:v>
                </c:pt>
                <c:pt idx="16">
                  <c:v>86721</c:v>
                </c:pt>
                <c:pt idx="17">
                  <c:v>87656</c:v>
                </c:pt>
                <c:pt idx="18">
                  <c:v>71039</c:v>
                </c:pt>
                <c:pt idx="19">
                  <c:v>78305</c:v>
                </c:pt>
                <c:pt idx="20">
                  <c:v>3044</c:v>
                </c:pt>
                <c:pt idx="21">
                  <c:v>2223</c:v>
                </c:pt>
                <c:pt idx="22">
                  <c:v>2169</c:v>
                </c:pt>
                <c:pt idx="23">
                  <c:v>2374</c:v>
                </c:pt>
                <c:pt idx="24">
                  <c:v>252987</c:v>
                </c:pt>
                <c:pt idx="25">
                  <c:v>171645</c:v>
                </c:pt>
                <c:pt idx="26">
                  <c:v>171699</c:v>
                </c:pt>
                <c:pt idx="27">
                  <c:v>201903</c:v>
                </c:pt>
                <c:pt idx="28">
                  <c:v>25</c:v>
                </c:pt>
                <c:pt idx="29">
                  <c:v>57</c:v>
                </c:pt>
                <c:pt idx="30">
                  <c:v>25</c:v>
                </c:pt>
                <c:pt idx="31">
                  <c:v>25</c:v>
                </c:pt>
              </c:numCache>
            </c:numRef>
          </c:yVal>
          <c:smooth val="0"/>
        </c:ser>
        <c:ser>
          <c:idx val="2"/>
          <c:order val="2"/>
          <c:tx>
            <c:v>IterSampLP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C00000"/>
              </a:solidFill>
            </c:spPr>
          </c:marke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LPInstance_test!$G$2:$G$33</c:f>
              <c:numCache>
                <c:formatCode>General</c:formatCode>
                <c:ptCount val="32"/>
                <c:pt idx="0">
                  <c:v>93396</c:v>
                </c:pt>
                <c:pt idx="1">
                  <c:v>189220</c:v>
                </c:pt>
                <c:pt idx="2">
                  <c:v>17335</c:v>
                </c:pt>
                <c:pt idx="3">
                  <c:v>75248</c:v>
                </c:pt>
                <c:pt idx="4">
                  <c:v>301377</c:v>
                </c:pt>
                <c:pt idx="5">
                  <c:v>291398</c:v>
                </c:pt>
                <c:pt idx="6">
                  <c:v>231637</c:v>
                </c:pt>
                <c:pt idx="7">
                  <c:v>192605</c:v>
                </c:pt>
                <c:pt idx="8">
                  <c:v>6767</c:v>
                </c:pt>
                <c:pt idx="9">
                  <c:v>4419</c:v>
                </c:pt>
                <c:pt idx="10">
                  <c:v>2677</c:v>
                </c:pt>
                <c:pt idx="11">
                  <c:v>5213</c:v>
                </c:pt>
                <c:pt idx="12">
                  <c:v>650137</c:v>
                </c:pt>
                <c:pt idx="13">
                  <c:v>685525</c:v>
                </c:pt>
                <c:pt idx="14">
                  <c:v>753164</c:v>
                </c:pt>
                <c:pt idx="15">
                  <c:v>950145</c:v>
                </c:pt>
                <c:pt idx="16">
                  <c:v>1428837</c:v>
                </c:pt>
                <c:pt idx="17">
                  <c:v>1643975</c:v>
                </c:pt>
                <c:pt idx="18">
                  <c:v>797186</c:v>
                </c:pt>
                <c:pt idx="19">
                  <c:v>1470287</c:v>
                </c:pt>
                <c:pt idx="20">
                  <c:v>27322</c:v>
                </c:pt>
                <c:pt idx="21">
                  <c:v>19794</c:v>
                </c:pt>
                <c:pt idx="22">
                  <c:v>18999</c:v>
                </c:pt>
                <c:pt idx="23">
                  <c:v>25389</c:v>
                </c:pt>
                <c:pt idx="24">
                  <c:v>5591116</c:v>
                </c:pt>
                <c:pt idx="25">
                  <c:v>4177553</c:v>
                </c:pt>
                <c:pt idx="26">
                  <c:v>3349625</c:v>
                </c:pt>
                <c:pt idx="27">
                  <c:v>4859949</c:v>
                </c:pt>
                <c:pt idx="28">
                  <c:v>127</c:v>
                </c:pt>
                <c:pt idx="29">
                  <c:v>255</c:v>
                </c:pt>
                <c:pt idx="30">
                  <c:v>135</c:v>
                </c:pt>
                <c:pt idx="31">
                  <c:v>128</c:v>
                </c:pt>
              </c:numCache>
            </c:numRef>
          </c:yVal>
          <c:smooth val="0"/>
        </c:ser>
        <c:ser>
          <c:idx val="3"/>
          <c:order val="3"/>
          <c:tx>
            <c:v>Gurobi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000"/>
              </a:solidFill>
            </c:spPr>
          </c:marke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LPInstance_test!$M$2:$M$33</c:f>
              <c:numCache>
                <c:formatCode>General</c:formatCode>
                <c:ptCount val="32"/>
                <c:pt idx="0">
                  <c:v>11971</c:v>
                </c:pt>
                <c:pt idx="1">
                  <c:v>11868</c:v>
                </c:pt>
                <c:pt idx="2">
                  <c:v>10480</c:v>
                </c:pt>
                <c:pt idx="3">
                  <c:v>10843</c:v>
                </c:pt>
                <c:pt idx="4">
                  <c:v>19526</c:v>
                </c:pt>
                <c:pt idx="5">
                  <c:v>18663</c:v>
                </c:pt>
                <c:pt idx="6">
                  <c:v>21010</c:v>
                </c:pt>
                <c:pt idx="7">
                  <c:v>18614</c:v>
                </c:pt>
                <c:pt idx="8">
                  <c:v>4115</c:v>
                </c:pt>
                <c:pt idx="9">
                  <c:v>3938</c:v>
                </c:pt>
                <c:pt idx="10">
                  <c:v>4904</c:v>
                </c:pt>
                <c:pt idx="11">
                  <c:v>3963</c:v>
                </c:pt>
                <c:pt idx="12">
                  <c:v>29767</c:v>
                </c:pt>
                <c:pt idx="13">
                  <c:v>31207</c:v>
                </c:pt>
                <c:pt idx="14">
                  <c:v>30242</c:v>
                </c:pt>
                <c:pt idx="15">
                  <c:v>31409</c:v>
                </c:pt>
                <c:pt idx="16">
                  <c:v>53919</c:v>
                </c:pt>
                <c:pt idx="17">
                  <c:v>48540</c:v>
                </c:pt>
                <c:pt idx="18">
                  <c:v>52494</c:v>
                </c:pt>
                <c:pt idx="19">
                  <c:v>52765</c:v>
                </c:pt>
                <c:pt idx="20">
                  <c:v>6089</c:v>
                </c:pt>
                <c:pt idx="21">
                  <c:v>6655</c:v>
                </c:pt>
                <c:pt idx="22">
                  <c:v>6688</c:v>
                </c:pt>
                <c:pt idx="23">
                  <c:v>6623</c:v>
                </c:pt>
                <c:pt idx="24">
                  <c:v>75582</c:v>
                </c:pt>
                <c:pt idx="25">
                  <c:v>78071</c:v>
                </c:pt>
                <c:pt idx="26">
                  <c:v>73467</c:v>
                </c:pt>
                <c:pt idx="27">
                  <c:v>84150</c:v>
                </c:pt>
                <c:pt idx="28">
                  <c:v>3431</c:v>
                </c:pt>
                <c:pt idx="29">
                  <c:v>2923</c:v>
                </c:pt>
                <c:pt idx="30">
                  <c:v>2935</c:v>
                </c:pt>
                <c:pt idx="31">
                  <c:v>3138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01792"/>
        <c:axId val="77002368"/>
      </c:scatterChart>
      <c:valAx>
        <c:axId val="77001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002368"/>
        <c:crosses val="autoZero"/>
        <c:crossBetween val="midCat"/>
      </c:valAx>
      <c:valAx>
        <c:axId val="7700236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 (</a:t>
                </a:r>
                <a:r>
                  <a:rPr lang="nl-NL" sz="1000" b="1" i="0" u="none" strike="noStrike" baseline="0">
                    <a:effectLst/>
                  </a:rPr>
                  <a:t>µ</a:t>
                </a:r>
                <a:r>
                  <a:rPr lang="nl-NL"/>
                  <a:t>s)</a:t>
                </a:r>
              </a:p>
            </c:rich>
          </c:tx>
          <c:layout/>
          <c:overlay val="0"/>
        </c:title>
        <c:numFmt formatCode="0.E+00" sourceLinked="0"/>
        <c:majorTickMark val="out"/>
        <c:minorTickMark val="none"/>
        <c:tickLblPos val="nextTo"/>
        <c:crossAx val="77001792"/>
        <c:crosses val="autoZero"/>
        <c:crossBetween val="midCat"/>
      </c:valAx>
    </c:plotArea>
    <c:legend>
      <c:legendPos val="r"/>
      <c:layout/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LPInstance_test!$I$2:$I$33</c:f>
              <c:numCache>
                <c:formatCode>0%</c:formatCode>
                <c:ptCount val="32"/>
                <c:pt idx="0">
                  <c:v>3.9986900278369084E-2</c:v>
                </c:pt>
                <c:pt idx="1">
                  <c:v>5.7399926551597501E-2</c:v>
                </c:pt>
                <c:pt idx="2">
                  <c:v>3.2327201285943921E-2</c:v>
                </c:pt>
                <c:pt idx="3">
                  <c:v>4.9309664694280081E-2</c:v>
                </c:pt>
                <c:pt idx="4">
                  <c:v>4.9376702499559735E-2</c:v>
                </c:pt>
                <c:pt idx="5">
                  <c:v>4.9676836678944021E-2</c:v>
                </c:pt>
                <c:pt idx="6">
                  <c:v>2.574062397886627E-2</c:v>
                </c:pt>
                <c:pt idx="7">
                  <c:v>4.5866690014063155E-2</c:v>
                </c:pt>
                <c:pt idx="8">
                  <c:v>0.13700966458214894</c:v>
                </c:pt>
                <c:pt idx="9">
                  <c:v>0.1257005604483587</c:v>
                </c:pt>
                <c:pt idx="10">
                  <c:v>0.15132105684547639</c:v>
                </c:pt>
                <c:pt idx="11">
                  <c:v>0.13624083365495948</c:v>
                </c:pt>
                <c:pt idx="12">
                  <c:v>2.2646215363290614E-2</c:v>
                </c:pt>
                <c:pt idx="13">
                  <c:v>3.6592024859643288E-2</c:v>
                </c:pt>
                <c:pt idx="14">
                  <c:v>2.3150720726084397E-2</c:v>
                </c:pt>
                <c:pt idx="15">
                  <c:v>2.6574831587533366E-2</c:v>
                </c:pt>
                <c:pt idx="16">
                  <c:v>1.5397003469032111E-2</c:v>
                </c:pt>
                <c:pt idx="17">
                  <c:v>1.2625543973457035E-2</c:v>
                </c:pt>
                <c:pt idx="18">
                  <c:v>2.4279261467721452E-2</c:v>
                </c:pt>
                <c:pt idx="19">
                  <c:v>1.5461232381811487E-2</c:v>
                </c:pt>
                <c:pt idx="20">
                  <c:v>7.2675582605910144E-2</c:v>
                </c:pt>
                <c:pt idx="21">
                  <c:v>5.5604813172894237E-2</c:v>
                </c:pt>
                <c:pt idx="22">
                  <c:v>9.937986961361106E-2</c:v>
                </c:pt>
                <c:pt idx="23">
                  <c:v>7.56198810725906E-2</c:v>
                </c:pt>
                <c:pt idx="24">
                  <c:v>1.066245408514601E-2</c:v>
                </c:pt>
                <c:pt idx="25">
                  <c:v>8.394696327767898E-3</c:v>
                </c:pt>
                <c:pt idx="26">
                  <c:v>1.2841315680289855E-2</c:v>
                </c:pt>
                <c:pt idx="27">
                  <c:v>9.9615872936732967E-3</c:v>
                </c:pt>
                <c:pt idx="28">
                  <c:v>0.32258064516129031</c:v>
                </c:pt>
                <c:pt idx="29">
                  <c:v>0.28301886792452829</c:v>
                </c:pt>
                <c:pt idx="30">
                  <c:v>0.29032258064516131</c:v>
                </c:pt>
                <c:pt idx="31">
                  <c:v>0.32258064516129031</c:v>
                </c:pt>
              </c:numCache>
            </c:numRef>
          </c:yVal>
          <c:smooth val="0"/>
        </c:ser>
        <c:ser>
          <c:idx val="1"/>
          <c:order val="1"/>
          <c:tx>
            <c:v>IterSampLP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LPInstance_test!$J$2:$J$33</c:f>
              <c:numCache>
                <c:formatCode>0%</c:formatCode>
                <c:ptCount val="32"/>
                <c:pt idx="0">
                  <c:v>9.4667321652748215E-2</c:v>
                </c:pt>
                <c:pt idx="1">
                  <c:v>0.20175226903100571</c:v>
                </c:pt>
                <c:pt idx="2">
                  <c:v>4.1793177353098766E-2</c:v>
                </c:pt>
                <c:pt idx="3">
                  <c:v>0.13540935379266539</c:v>
                </c:pt>
                <c:pt idx="4">
                  <c:v>0.16155901186644536</c:v>
                </c:pt>
                <c:pt idx="5">
                  <c:v>0.1672904455900007</c:v>
                </c:pt>
                <c:pt idx="6">
                  <c:v>5.9203895380678655E-2</c:v>
                </c:pt>
                <c:pt idx="7">
                  <c:v>0.12049445408132554</c:v>
                </c:pt>
                <c:pt idx="8">
                  <c:v>0.4727117680500284</c:v>
                </c:pt>
                <c:pt idx="9">
                  <c:v>0.30944755804643714</c:v>
                </c:pt>
                <c:pt idx="10">
                  <c:v>0.32345876701361087</c:v>
                </c:pt>
                <c:pt idx="11">
                  <c:v>0.36974141258201465</c:v>
                </c:pt>
                <c:pt idx="12">
                  <c:v>6.1438046440392274E-2</c:v>
                </c:pt>
                <c:pt idx="13">
                  <c:v>0.10664007624682925</c:v>
                </c:pt>
                <c:pt idx="14">
                  <c:v>7.1435068500400226E-2</c:v>
                </c:pt>
                <c:pt idx="15">
                  <c:v>9.6504621758157258E-2</c:v>
                </c:pt>
                <c:pt idx="16">
                  <c:v>6.2279233613110468E-2</c:v>
                </c:pt>
                <c:pt idx="17">
                  <c:v>5.9133480755831344E-2</c:v>
                </c:pt>
                <c:pt idx="18">
                  <c:v>5.8367928725947267E-2</c:v>
                </c:pt>
                <c:pt idx="19">
                  <c:v>6.5507532602667742E-2</c:v>
                </c:pt>
                <c:pt idx="20">
                  <c:v>0.19516296948826781</c:v>
                </c:pt>
                <c:pt idx="21">
                  <c:v>0.15465484483850539</c:v>
                </c:pt>
                <c:pt idx="22">
                  <c:v>0.28033073620607407</c:v>
                </c:pt>
                <c:pt idx="23">
                  <c:v>0.2367328621115225</c:v>
                </c:pt>
                <c:pt idx="24">
                  <c:v>8.4020227636378841E-2</c:v>
                </c:pt>
                <c:pt idx="25">
                  <c:v>7.1033881920492647E-2</c:v>
                </c:pt>
                <c:pt idx="26">
                  <c:v>9.6160613666457159E-2</c:v>
                </c:pt>
                <c:pt idx="27">
                  <c:v>7.6161729608311107E-2</c:v>
                </c:pt>
                <c:pt idx="28">
                  <c:v>0.41935483870967744</c:v>
                </c:pt>
                <c:pt idx="29">
                  <c:v>0.50943396226415094</c:v>
                </c:pt>
                <c:pt idx="30">
                  <c:v>0.45161290322580644</c:v>
                </c:pt>
                <c:pt idx="31">
                  <c:v>0.45161290322580644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66624"/>
        <c:axId val="84667200"/>
      </c:scatterChart>
      <c:valAx>
        <c:axId val="84666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667200"/>
        <c:crosses val="autoZero"/>
        <c:crossBetween val="midCat"/>
      </c:valAx>
      <c:valAx>
        <c:axId val="846672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846666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5EC4-013B-492E-8FDB-BCD953B6E2F3}" type="datetimeFigureOut">
              <a:rPr lang="nl-NL" smtClean="0"/>
              <a:t>26-3-2015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4FB1-7393-491A-B33C-F7E8FD03B6B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9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119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Er is duidelijk te zien dat de aanroepen van Simplex steeds minder tijd in beslag neemt </a:t>
            </a:r>
            <a:r>
              <a:rPr lang="nl-NL" dirty="0" err="1" smtClean="0"/>
              <a:t>tov</a:t>
            </a:r>
            <a:r>
              <a:rPr lang="nl-NL" dirty="0" smtClean="0"/>
              <a:t> hoelang Simplex er zelf over doet. </a:t>
            </a:r>
          </a:p>
          <a:p>
            <a:endParaRPr lang="nl-NL" dirty="0" smtClean="0"/>
          </a:p>
          <a:p>
            <a:r>
              <a:rPr lang="nl-NL" dirty="0" smtClean="0"/>
              <a:t>Dit laat ook zien dat voor </a:t>
            </a:r>
            <a:r>
              <a:rPr lang="nl-NL" dirty="0" err="1" smtClean="0"/>
              <a:t>IterSampLP</a:t>
            </a:r>
            <a:r>
              <a:rPr lang="nl-NL" dirty="0" smtClean="0"/>
              <a:t> blijkbaar zo is dat de </a:t>
            </a:r>
            <a:r>
              <a:rPr lang="nl-NL" dirty="0" err="1" smtClean="0"/>
              <a:t>runtijd</a:t>
            </a:r>
            <a:r>
              <a:rPr lang="nl-NL" dirty="0" smtClean="0"/>
              <a:t> van Simplex niet bepalend is! Het wegen van de voorwaarden neemt veel tijd in beslag. Mogelijk optimaliseren?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5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5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05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Stelsel vergelijkingen, oplossen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47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Transformatie door nieuwe variabelen te introduceren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821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Knoop beginnen, randen aflopen in de richting van optimale oplossing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28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Kleinste cirkel probleem</a:t>
            </a:r>
            <a:r>
              <a:rPr lang="nl-NL" baseline="0" dirty="0" smtClean="0"/>
              <a:t>: vind de cirkel met de kleinste straal die alle punten bevat. Deze cirkel wordt gedefinieerd door het centrum (</a:t>
            </a:r>
            <a:r>
              <a:rPr lang="nl-NL" baseline="0" dirty="0" err="1" smtClean="0"/>
              <a:t>x,y</a:t>
            </a:r>
            <a:r>
              <a:rPr lang="nl-NL" baseline="0" dirty="0" smtClean="0"/>
              <a:t>) en straal R: ofwel, 3 variabelen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59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Versimpelde weergave: in werkelijkheid worden de “interessante”/bepalende voorwaarden meegenomen in elke ronde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160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SampLP</a:t>
            </a:r>
            <a:r>
              <a:rPr lang="nl-NL" dirty="0" smtClean="0"/>
              <a:t>: T(n) &lt; 2dT(3d </a:t>
            </a:r>
            <a:r>
              <a:rPr lang="nl-NL" dirty="0" err="1" smtClean="0"/>
              <a:t>sqrt</a:t>
            </a:r>
            <a:r>
              <a:rPr lang="nl-NL" dirty="0" smtClean="0"/>
              <a:t>(n))+O(d2n) . O(dn)) = voorwaarden checken, d rondes</a:t>
            </a:r>
          </a:p>
          <a:p>
            <a:endParaRPr lang="nl-NL" dirty="0"/>
          </a:p>
          <a:p>
            <a:r>
              <a:rPr lang="nl-NL" dirty="0" err="1" smtClean="0"/>
              <a:t>IterSampLP</a:t>
            </a:r>
            <a:r>
              <a:rPr lang="nl-NL" dirty="0" smtClean="0"/>
              <a:t>: O(dn) = voorwaarden checken, O(</a:t>
            </a:r>
            <a:r>
              <a:rPr lang="nl-NL" dirty="0" err="1" smtClean="0"/>
              <a:t>dlogn</a:t>
            </a:r>
            <a:r>
              <a:rPr lang="nl-NL" dirty="0" smtClean="0"/>
              <a:t>) iteraties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62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Mixed Integer Programming Library</a:t>
            </a:r>
          </a:p>
          <a:p>
            <a:endParaRPr lang="nl-NL" dirty="0"/>
          </a:p>
          <a:p>
            <a:r>
              <a:rPr lang="nl-NL" dirty="0" smtClean="0"/>
              <a:t>Niet geschikt voor </a:t>
            </a:r>
            <a:r>
              <a:rPr lang="nl-NL" dirty="0" err="1" smtClean="0"/>
              <a:t>SampLP</a:t>
            </a:r>
            <a:r>
              <a:rPr lang="nl-NL" dirty="0" smtClean="0"/>
              <a:t> en </a:t>
            </a:r>
            <a:r>
              <a:rPr lang="nl-NL" dirty="0" err="1" smtClean="0"/>
              <a:t>IterSampLP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316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IterSampLP</a:t>
            </a:r>
            <a:r>
              <a:rPr lang="nl-NL" dirty="0" smtClean="0"/>
              <a:t> hoger dan </a:t>
            </a:r>
            <a:r>
              <a:rPr lang="nl-NL" dirty="0" err="1" smtClean="0"/>
              <a:t>SampLP</a:t>
            </a:r>
            <a:endParaRPr lang="nl-NL" dirty="0" smtClean="0"/>
          </a:p>
          <a:p>
            <a:r>
              <a:rPr lang="nl-NL" dirty="0" err="1" smtClean="0"/>
              <a:t>Gurobi</a:t>
            </a:r>
            <a:r>
              <a:rPr lang="nl-NL" dirty="0" smtClean="0"/>
              <a:t> beter dan </a:t>
            </a:r>
            <a:r>
              <a:rPr lang="nl-NL" dirty="0" err="1" smtClean="0"/>
              <a:t>SampLP</a:t>
            </a:r>
            <a:r>
              <a:rPr lang="nl-NL" dirty="0" smtClean="0"/>
              <a:t> voor grotere instanties</a:t>
            </a:r>
          </a:p>
          <a:p>
            <a:r>
              <a:rPr lang="nl-NL" dirty="0" smtClean="0"/>
              <a:t>Simplex en </a:t>
            </a:r>
            <a:r>
              <a:rPr lang="nl-NL" dirty="0" err="1" smtClean="0"/>
              <a:t>IterSampLP</a:t>
            </a:r>
            <a:r>
              <a:rPr lang="nl-NL" dirty="0" smtClean="0"/>
              <a:t> leveren ongeveer dezelfde tijd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37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59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nl-NL" altLang="nl-NL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42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stijl te bewerken</a:t>
            </a: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9AB64AAB-D872-4D48-A1CB-EA7129A2F566}" type="slidenum">
              <a:rPr lang="nl-NL" altLang="nl-NL" sz="1100" smtClean="0">
                <a:ea typeface="ＭＳ Ｐゴシック" charset="-128"/>
              </a:rPr>
              <a:pPr algn="r" eaLnBrk="1" hangingPunct="1">
                <a:defRPr/>
              </a:pPr>
              <a:t>‹nr.›</a:t>
            </a:fld>
            <a:endParaRPr lang="nl-NL" altLang="nl-NL" sz="1100" smtClean="0"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  <p:extLst>
      <p:ext uri="{BB962C8B-B14F-4D97-AF65-F5344CB8AC3E}">
        <p14:creationId xmlns:p14="http://schemas.microsoft.com/office/powerpoint/2010/main" val="41928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nl-NL" sz="2200" smtClean="0">
              <a:solidFill>
                <a:srgbClr val="000000"/>
              </a:solidFill>
            </a:endParaRPr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nl-NL" sz="2200" smtClean="0">
              <a:solidFill>
                <a:srgbClr val="000000"/>
              </a:solidFill>
            </a:endParaRPr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nl-NL" altLang="nl-NL" sz="1400" smtClean="0">
              <a:solidFill>
                <a:srgbClr val="108BD9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nl-NL" sz="2200" smtClean="0">
              <a:solidFill>
                <a:srgbClr val="000000"/>
              </a:solidFill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9AB64AAB-D872-4D48-A1CB-EA7129A2F566}" type="slidenum">
              <a:rPr lang="nl-NL" altLang="nl-NL" sz="1100" smtClean="0">
                <a:solidFill>
                  <a:srgbClr val="000000"/>
                </a:solidFill>
                <a:ea typeface="ＭＳ Ｐゴシック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 altLang="nl-NL" sz="11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nl-NL" altLang="nl-NL" sz="24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err="1" smtClean="0">
                <a:latin typeface="+mn-lt"/>
              </a:rPr>
              <a:t>Lineair</a:t>
            </a:r>
            <a:r>
              <a:rPr lang="en-US" altLang="nl-NL" dirty="0" smtClean="0">
                <a:latin typeface="+mn-lt"/>
              </a:rPr>
              <a:t> </a:t>
            </a:r>
            <a:r>
              <a:rPr lang="en-US" altLang="nl-NL" dirty="0" err="1" smtClean="0">
                <a:latin typeface="+mn-lt"/>
              </a:rPr>
              <a:t>programmeren</a:t>
            </a: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altLang="nl-NL" dirty="0" err="1" smtClean="0">
                <a:latin typeface="Tahoma" pitchFamily="34" charset="0"/>
                <a:ea typeface="ＭＳ Ｐゴシック" pitchFamily="34" charset="-128"/>
              </a:rPr>
              <a:t>Koos</a:t>
            </a:r>
            <a:r>
              <a:rPr lang="en-US" altLang="nl-NL" dirty="0" smtClean="0">
                <a:latin typeface="Tahoma" pitchFamily="34" charset="0"/>
                <a:ea typeface="ＭＳ Ｐゴシック" pitchFamily="34" charset="-128"/>
              </a:rPr>
              <a:t> &amp; </a:t>
            </a:r>
            <a:r>
              <a:rPr lang="en-US" altLang="nl-NL" dirty="0" err="1" smtClean="0">
                <a:latin typeface="Tahoma" pitchFamily="34" charset="0"/>
                <a:ea typeface="ＭＳ Ｐゴシック" pitchFamily="34" charset="-128"/>
              </a:rPr>
              <a:t>Marieke</a:t>
            </a:r>
            <a:endParaRPr lang="en-US" altLang="nl-NL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Simplex Runtime </a:t>
            </a:r>
            <a:r>
              <a:rPr lang="nl-NL" dirty="0" err="1" smtClean="0"/>
              <a:t>tov</a:t>
            </a:r>
            <a:r>
              <a:rPr lang="nl-NL" dirty="0" smtClean="0"/>
              <a:t> Simplex zelf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02703"/>
              </p:ext>
            </p:extLst>
          </p:nvPr>
        </p:nvGraphicFramePr>
        <p:xfrm>
          <a:off x="467543" y="1628800"/>
          <a:ext cx="8183909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54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SampLP</a:t>
            </a:r>
            <a:r>
              <a:rPr lang="nl-NL" dirty="0" smtClean="0"/>
              <a:t> sneller dan </a:t>
            </a:r>
            <a:r>
              <a:rPr lang="nl-NL" dirty="0" err="1" smtClean="0"/>
              <a:t>IterSampLP</a:t>
            </a:r>
            <a:r>
              <a:rPr lang="nl-NL" dirty="0"/>
              <a:t> </a:t>
            </a:r>
            <a:r>
              <a:rPr lang="nl-NL" dirty="0" smtClean="0"/>
              <a:t>&amp; Simplex</a:t>
            </a:r>
          </a:p>
          <a:p>
            <a:r>
              <a:rPr lang="nl-NL" dirty="0" err="1" smtClean="0"/>
              <a:t>IterSampLP</a:t>
            </a:r>
            <a:r>
              <a:rPr lang="nl-NL" dirty="0"/>
              <a:t> </a:t>
            </a:r>
            <a:r>
              <a:rPr lang="nl-NL" dirty="0" smtClean="0"/>
              <a:t>niet beter dan Simplex</a:t>
            </a:r>
          </a:p>
          <a:p>
            <a:pPr lvl="1"/>
            <a:r>
              <a:rPr lang="nl-NL" dirty="0" smtClean="0"/>
              <a:t>Verwacht: voor </a:t>
            </a:r>
            <a:r>
              <a:rPr lang="nl-NL" dirty="0" smtClean="0"/>
              <a:t>grotere instanties beter</a:t>
            </a:r>
          </a:p>
          <a:p>
            <a:pPr lvl="1"/>
            <a:r>
              <a:rPr lang="nl-NL" dirty="0" smtClean="0"/>
              <a:t>Efficiëntere implementatie van wegen</a:t>
            </a:r>
          </a:p>
          <a:p>
            <a:r>
              <a:rPr lang="nl-NL" dirty="0" err="1" smtClean="0"/>
              <a:t>Gurobi</a:t>
            </a:r>
            <a:r>
              <a:rPr lang="nl-NL" dirty="0" smtClean="0"/>
              <a:t> </a:t>
            </a:r>
            <a:r>
              <a:rPr lang="nl-NL" dirty="0" smtClean="0"/>
              <a:t>is bij grote instanties altijd sneller dan </a:t>
            </a:r>
            <a:r>
              <a:rPr lang="nl-NL" dirty="0" err="1" smtClean="0"/>
              <a:t>SampLP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22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Voordelig?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Kleine dimensies =&gt; groot voordeel</a:t>
            </a:r>
          </a:p>
          <a:p>
            <a:r>
              <a:rPr lang="nl-NL" dirty="0" smtClean="0"/>
              <a:t>Maar… </a:t>
            </a:r>
            <a:r>
              <a:rPr lang="nl-NL" dirty="0" err="1" smtClean="0"/>
              <a:t>Gurobi</a:t>
            </a:r>
            <a:r>
              <a:rPr lang="nl-NL" dirty="0" smtClean="0"/>
              <a:t> is beter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765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Lineair 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581249"/>
            <a:ext cx="8229600" cy="3407469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Maximaliseer of minimaliseer een functie</a:t>
            </a:r>
          </a:p>
          <a:p>
            <a:pPr marL="457200" lvl="1" indent="0">
              <a:buNone/>
            </a:pPr>
            <a:r>
              <a:rPr lang="nl-NL" dirty="0" smtClean="0"/>
              <a:t>	Z = y</a:t>
            </a:r>
          </a:p>
          <a:p>
            <a:pPr marL="57150" indent="0">
              <a:buNone/>
            </a:pPr>
            <a:r>
              <a:rPr lang="nl-NL" dirty="0" smtClean="0"/>
              <a:t>Gegeven een aantal voorwaarden</a:t>
            </a:r>
          </a:p>
          <a:p>
            <a:pPr marL="457200" lvl="1" indent="0">
              <a:buNone/>
            </a:pPr>
            <a:r>
              <a:rPr lang="nl-NL" dirty="0" smtClean="0"/>
              <a:t>	-x + 2y ≤ 3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2x + y ≤ 4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err="1" smtClean="0"/>
              <a:t>x,y</a:t>
            </a:r>
            <a:r>
              <a:rPr lang="nl-NL" dirty="0" smtClean="0"/>
              <a:t> ≥ 0</a:t>
            </a:r>
            <a:endParaRPr lang="nl-NL" dirty="0"/>
          </a:p>
        </p:txBody>
      </p:sp>
      <p:grpSp>
        <p:nvGrpSpPr>
          <p:cNvPr id="5" name="Groep 4"/>
          <p:cNvGrpSpPr/>
          <p:nvPr/>
        </p:nvGrpSpPr>
        <p:grpSpPr>
          <a:xfrm>
            <a:off x="467544" y="2761769"/>
            <a:ext cx="8501363" cy="3301355"/>
            <a:chOff x="467544" y="2833776"/>
            <a:chExt cx="8501363" cy="3301355"/>
          </a:xfrm>
        </p:grpSpPr>
        <p:pic>
          <p:nvPicPr>
            <p:cNvPr id="1027" name="Picture 3" descr="C:\Users\Marieke van der Tuin\Eclipse workspaces\RandomizedAlgorithmsLP\Presentation\lp_examp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780" y="2833776"/>
              <a:ext cx="5092127" cy="330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hoek 3"/>
            <p:cNvSpPr/>
            <p:nvPr/>
          </p:nvSpPr>
          <p:spPr>
            <a:xfrm>
              <a:off x="467544" y="5007668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7150" indent="0">
                <a:buNone/>
              </a:pPr>
              <a:r>
                <a:rPr lang="nl-NL" sz="2000" dirty="0" smtClean="0"/>
                <a:t>Geeft oplossing</a:t>
              </a:r>
            </a:p>
            <a:p>
              <a:pPr marL="57150" indent="0">
                <a:buNone/>
              </a:pPr>
              <a:r>
                <a:rPr lang="nl-NL" sz="2000" dirty="0" smtClean="0"/>
                <a:t>	Z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0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Standaard vorm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Minimaliseer 		</a:t>
            </a:r>
            <a:r>
              <a:rPr lang="nl-NL" dirty="0" err="1" smtClean="0"/>
              <a:t>c</a:t>
            </a:r>
            <a:r>
              <a:rPr lang="nl-NL" baseline="30000" dirty="0" err="1" smtClean="0"/>
              <a:t>T</a:t>
            </a:r>
            <a:r>
              <a:rPr lang="nl-NL" dirty="0" smtClean="0"/>
              <a:t> x</a:t>
            </a:r>
          </a:p>
          <a:p>
            <a:pPr marL="0" indent="0">
              <a:buNone/>
            </a:pPr>
            <a:r>
              <a:rPr lang="nl-NL" dirty="0" smtClean="0"/>
              <a:t>Met voorwaarde	</a:t>
            </a:r>
            <a:r>
              <a:rPr lang="nl-NL" dirty="0" smtClean="0"/>
              <a:t>	Ax </a:t>
            </a:r>
            <a:r>
              <a:rPr lang="nl-NL" dirty="0" smtClean="0"/>
              <a:t>= b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en</a:t>
            </a:r>
            <a:r>
              <a:rPr lang="nl-NL" dirty="0" smtClean="0"/>
              <a:t>		x ≥ 0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74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Simplex : deterministisch</a:t>
            </a:r>
            <a:endParaRPr lang="nl-NL" dirty="0"/>
          </a:p>
        </p:txBody>
      </p:sp>
      <p:pic>
        <p:nvPicPr>
          <p:cNvPr id="2050" name="Picture 2" descr="C:\Users\Marieke van der Tuin\Eclipse workspaces\RandomizedAlgorithmsLP\Presentation\Simpl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12" y="980728"/>
            <a:ext cx="4924181" cy="385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83568" y="5229200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smtClean="0"/>
              <a:t>Gemiddeld polynomiaal, maar in het slechtste geval exponentieel!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2825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Willekeurige 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SampLP</a:t>
            </a:r>
            <a:r>
              <a:rPr lang="nl-NL" dirty="0" smtClean="0"/>
              <a:t> en </a:t>
            </a:r>
            <a:r>
              <a:rPr lang="nl-NL" dirty="0" err="1" smtClean="0"/>
              <a:t>IterSampLP</a:t>
            </a:r>
            <a:endParaRPr lang="nl-NL" dirty="0" smtClean="0"/>
          </a:p>
          <a:p>
            <a:pPr lvl="1"/>
            <a:r>
              <a:rPr lang="nl-NL" dirty="0" smtClean="0"/>
              <a:t>Idee: verwijder voorwaarden tot alles weg is</a:t>
            </a:r>
            <a:endParaRPr lang="nl-NL" dirty="0"/>
          </a:p>
          <a:p>
            <a:r>
              <a:rPr lang="nl-NL" dirty="0" smtClean="0"/>
              <a:t>Bij </a:t>
            </a:r>
            <a:r>
              <a:rPr lang="nl-NL" dirty="0" smtClean="0"/>
              <a:t>klein aantal variabelen (d) </a:t>
            </a:r>
            <a:r>
              <a:rPr lang="nl-NL" dirty="0" err="1" smtClean="0"/>
              <a:t>tov</a:t>
            </a:r>
            <a:r>
              <a:rPr lang="nl-NL" dirty="0" smtClean="0"/>
              <a:t> </a:t>
            </a:r>
            <a:r>
              <a:rPr lang="nl-NL" dirty="0" smtClean="0"/>
              <a:t>aantal voorwaarden (n)</a:t>
            </a:r>
          </a:p>
          <a:p>
            <a:pPr marL="857250" lvl="2" indent="0">
              <a:buNone/>
            </a:pPr>
            <a:r>
              <a:rPr lang="nl-NL" sz="2000" dirty="0" smtClean="0"/>
              <a:t>Als n &lt; 9d</a:t>
            </a:r>
            <a:r>
              <a:rPr lang="nl-NL" sz="2000" baseline="30000" dirty="0" smtClean="0"/>
              <a:t>2</a:t>
            </a:r>
            <a:r>
              <a:rPr lang="nl-NL" sz="2000" dirty="0" smtClean="0"/>
              <a:t> 	dan Simplex</a:t>
            </a:r>
          </a:p>
          <a:p>
            <a:pPr marL="57150" indent="0">
              <a:buNone/>
            </a:pPr>
            <a:endParaRPr lang="nl-NL" dirty="0" smtClean="0"/>
          </a:p>
        </p:txBody>
      </p:sp>
      <p:pic>
        <p:nvPicPr>
          <p:cNvPr id="3075" name="Picture 3" descr="C:\Users\Marieke van der Tuin\Eclipse workspaces\RandomizedAlgorithmsLP\Presentation\Smallest_circle_probl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21831"/>
            <a:ext cx="7132793" cy="18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4051752" y="1689920"/>
            <a:ext cx="5092248" cy="4442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0" y="1700806"/>
            <a:ext cx="3851920" cy="4431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6920"/>
            <a:ext cx="4114800" cy="1143000"/>
          </a:xfrm>
        </p:spPr>
        <p:txBody>
          <a:bodyPr/>
          <a:lstStyle/>
          <a:p>
            <a:r>
              <a:rPr lang="nl-NL" sz="4400" dirty="0" err="1" smtClean="0"/>
              <a:t>SampLP</a:t>
            </a:r>
            <a:endParaRPr lang="nl-NL" sz="44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61656" y="332656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IterSampLP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3456" y="1700808"/>
            <a:ext cx="4038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n</a:t>
            </a:r>
            <a:r>
              <a:rPr lang="nl-NL" sz="2200" dirty="0" smtClean="0"/>
              <a:t> &lt; 9d</a:t>
            </a:r>
            <a:r>
              <a:rPr lang="nl-NL" sz="2200" baseline="30000" dirty="0" smtClean="0"/>
              <a:t>2</a:t>
            </a:r>
            <a:r>
              <a:rPr lang="nl-NL" sz="2200" dirty="0" smtClean="0"/>
              <a:t>	Simplex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051752" y="2193251"/>
            <a:ext cx="52624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b="1" dirty="0" err="1" smtClean="0"/>
              <a:t>While</a:t>
            </a:r>
            <a:r>
              <a:rPr lang="nl-NL" sz="2200" dirty="0" smtClean="0"/>
              <a:t>    # voorwaarden &gt; 0</a:t>
            </a:r>
          </a:p>
          <a:p>
            <a:r>
              <a:rPr lang="nl-NL" sz="2200" dirty="0" smtClean="0"/>
              <a:t>R = willekeurige  (gewogen) </a:t>
            </a:r>
            <a:r>
              <a:rPr lang="nl-NL" sz="2200" dirty="0" err="1" smtClean="0"/>
              <a:t>subset</a:t>
            </a:r>
            <a:r>
              <a:rPr lang="nl-NL" sz="2200" dirty="0" smtClean="0"/>
              <a:t>  </a:t>
            </a:r>
          </a:p>
          <a:p>
            <a:r>
              <a:rPr lang="nl-NL" sz="2200" dirty="0"/>
              <a:t> </a:t>
            </a:r>
            <a:r>
              <a:rPr lang="nl-NL" sz="2200" dirty="0" smtClean="0"/>
              <a:t> van voorwaarden </a:t>
            </a:r>
          </a:p>
          <a:p>
            <a:r>
              <a:rPr lang="nl-NL" sz="2200" dirty="0" smtClean="0"/>
              <a:t>x = </a:t>
            </a:r>
            <a:r>
              <a:rPr lang="nl-NL" sz="2200" u="sng" dirty="0" smtClean="0"/>
              <a:t>Simplex</a:t>
            </a:r>
            <a:r>
              <a:rPr lang="nl-NL" sz="2200" dirty="0" smtClean="0"/>
              <a:t> ( R )</a:t>
            </a:r>
          </a:p>
          <a:p>
            <a:r>
              <a:rPr lang="nl-NL" sz="2200" dirty="0" smtClean="0"/>
              <a:t>Verdubbel het gewicht van      </a:t>
            </a:r>
          </a:p>
          <a:p>
            <a:r>
              <a:rPr lang="nl-NL" sz="2200" dirty="0"/>
              <a:t> </a:t>
            </a:r>
            <a:r>
              <a:rPr lang="nl-NL" sz="2200" dirty="0" smtClean="0"/>
              <a:t> voorwaarden die  onwaar zijn voor x</a:t>
            </a:r>
          </a:p>
          <a:p>
            <a:r>
              <a:rPr lang="nl-NL" sz="2200" dirty="0" smtClean="0"/>
              <a:t>Verwijder voorwaarden die </a:t>
            </a:r>
          </a:p>
          <a:p>
            <a:r>
              <a:rPr lang="nl-NL" sz="2200" dirty="0" smtClean="0"/>
              <a:t>  waar zijn voor x</a:t>
            </a:r>
          </a:p>
          <a:p>
            <a:r>
              <a:rPr lang="nl-NL" sz="2200" b="1" dirty="0" smtClean="0"/>
              <a:t>End</a:t>
            </a:r>
          </a:p>
          <a:p>
            <a:endParaRPr lang="nl-NL" sz="2600" b="1" dirty="0" smtClean="0"/>
          </a:p>
          <a:p>
            <a:r>
              <a:rPr lang="nl-NL" sz="2200" dirty="0" smtClean="0"/>
              <a:t>Retourneer x</a:t>
            </a:r>
            <a:endParaRPr lang="nl-NL" sz="2200" dirty="0"/>
          </a:p>
        </p:txBody>
      </p:sp>
      <p:sp>
        <p:nvSpPr>
          <p:cNvPr id="7" name="Rechthoek 6"/>
          <p:cNvSpPr/>
          <p:nvPr/>
        </p:nvSpPr>
        <p:spPr>
          <a:xfrm>
            <a:off x="0" y="2193251"/>
            <a:ext cx="405175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b="1" dirty="0" err="1" smtClean="0"/>
              <a:t>While</a:t>
            </a:r>
            <a:r>
              <a:rPr lang="nl-NL" sz="2200" dirty="0" smtClean="0"/>
              <a:t>    # voorwaarden &gt; 0</a:t>
            </a:r>
          </a:p>
          <a:p>
            <a:r>
              <a:rPr lang="nl-NL" sz="2200" dirty="0" smtClean="0"/>
              <a:t>R = willekeurige </a:t>
            </a:r>
            <a:r>
              <a:rPr lang="nl-NL" sz="2200" dirty="0" err="1" smtClean="0"/>
              <a:t>subset</a:t>
            </a:r>
            <a:r>
              <a:rPr lang="nl-NL" sz="2200" dirty="0" smtClean="0"/>
              <a:t> </a:t>
            </a:r>
          </a:p>
          <a:p>
            <a:r>
              <a:rPr lang="nl-NL" sz="2200" dirty="0"/>
              <a:t> </a:t>
            </a:r>
            <a:r>
              <a:rPr lang="nl-NL" sz="2200" dirty="0" smtClean="0"/>
              <a:t> van voorwaarden</a:t>
            </a:r>
          </a:p>
          <a:p>
            <a:r>
              <a:rPr lang="nl-NL" sz="2200" dirty="0" smtClean="0"/>
              <a:t>x = </a:t>
            </a:r>
            <a:r>
              <a:rPr lang="nl-NL" sz="2200" u="sng" dirty="0" err="1" smtClean="0"/>
              <a:t>SampLP</a:t>
            </a:r>
            <a:r>
              <a:rPr lang="nl-NL" sz="2200" dirty="0" smtClean="0"/>
              <a:t> ( R )</a:t>
            </a:r>
          </a:p>
          <a:p>
            <a:endParaRPr lang="nl-NL" sz="2200" dirty="0" smtClean="0"/>
          </a:p>
          <a:p>
            <a:endParaRPr lang="nl-NL" sz="2200" dirty="0" smtClean="0"/>
          </a:p>
          <a:p>
            <a:r>
              <a:rPr lang="nl-NL" sz="2200" dirty="0" smtClean="0"/>
              <a:t>Verwijder voorwaarden die</a:t>
            </a:r>
          </a:p>
          <a:p>
            <a:r>
              <a:rPr lang="nl-NL" sz="2200" dirty="0"/>
              <a:t> </a:t>
            </a:r>
            <a:r>
              <a:rPr lang="nl-NL" sz="2200" dirty="0" smtClean="0"/>
              <a:t> waar zijn voor x</a:t>
            </a:r>
          </a:p>
          <a:p>
            <a:r>
              <a:rPr lang="nl-NL" sz="2200" b="1" dirty="0" smtClean="0"/>
              <a:t>End</a:t>
            </a:r>
          </a:p>
          <a:p>
            <a:endParaRPr lang="nl-NL" sz="2200" dirty="0" smtClean="0"/>
          </a:p>
          <a:p>
            <a:r>
              <a:rPr lang="nl-NL" sz="2200" dirty="0" smtClean="0"/>
              <a:t>Retourneer x</a:t>
            </a:r>
            <a:endParaRPr lang="nl-NL" sz="2200" dirty="0"/>
          </a:p>
        </p:txBody>
      </p:sp>
      <p:sp>
        <p:nvSpPr>
          <p:cNvPr id="8" name="Rechthoek 7"/>
          <p:cNvSpPr/>
          <p:nvPr/>
        </p:nvSpPr>
        <p:spPr>
          <a:xfrm>
            <a:off x="4083530" y="1700806"/>
            <a:ext cx="29979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200" dirty="0" smtClean="0"/>
              <a:t>n &lt; 9d</a:t>
            </a:r>
            <a:r>
              <a:rPr lang="nl-NL" sz="2200" baseline="30000" dirty="0" smtClean="0"/>
              <a:t>2</a:t>
            </a:r>
            <a:r>
              <a:rPr lang="nl-NL" sz="2200" dirty="0" smtClean="0"/>
              <a:t>	Simplex</a:t>
            </a:r>
          </a:p>
        </p:txBody>
      </p:sp>
    </p:spTree>
    <p:extLst>
      <p:ext uri="{BB962C8B-B14F-4D97-AF65-F5344CB8AC3E}">
        <p14:creationId xmlns:p14="http://schemas.microsoft.com/office/powerpoint/2010/main" val="34467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Complexiteit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Simplex voor kleine instanties: O(d)</a:t>
            </a:r>
            <a:r>
              <a:rPr lang="nl-NL" baseline="30000" dirty="0" smtClean="0"/>
              <a:t>d/2+O(1)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SampLP</a:t>
            </a:r>
            <a:r>
              <a:rPr lang="nl-NL" dirty="0" smtClean="0"/>
              <a:t>: O(d</a:t>
            </a:r>
            <a:r>
              <a:rPr lang="nl-NL" baseline="30000" dirty="0" smtClean="0"/>
              <a:t>2</a:t>
            </a:r>
            <a:r>
              <a:rPr lang="nl-NL" dirty="0" smtClean="0"/>
              <a:t>n)+log (n/d</a:t>
            </a:r>
            <a:r>
              <a:rPr lang="nl-NL" baseline="30000" dirty="0" smtClean="0"/>
              <a:t>2</a:t>
            </a:r>
            <a:r>
              <a:rPr lang="nl-NL" dirty="0" smtClean="0"/>
              <a:t>)</a:t>
            </a:r>
            <a:r>
              <a:rPr lang="nl-NL" baseline="30000" dirty="0" smtClean="0"/>
              <a:t>log(d+2)</a:t>
            </a:r>
            <a:r>
              <a:rPr lang="nl-NL" dirty="0" smtClean="0"/>
              <a:t> * Simplex</a:t>
            </a:r>
          </a:p>
          <a:p>
            <a:r>
              <a:rPr lang="nl-NL" dirty="0" err="1" smtClean="0"/>
              <a:t>IterSampLP</a:t>
            </a:r>
            <a:r>
              <a:rPr lang="nl-NL" dirty="0" smtClean="0"/>
              <a:t>: O(d</a:t>
            </a:r>
            <a:r>
              <a:rPr lang="nl-NL" baseline="30000" dirty="0" smtClean="0"/>
              <a:t>2</a:t>
            </a:r>
            <a:r>
              <a:rPr lang="nl-NL" dirty="0" smtClean="0"/>
              <a:t>nlog(n))+</a:t>
            </a:r>
            <a:r>
              <a:rPr lang="nl-NL" dirty="0" err="1" smtClean="0"/>
              <a:t>dlog</a:t>
            </a:r>
            <a:r>
              <a:rPr lang="nl-NL" dirty="0" smtClean="0"/>
              <a:t>(n) * Simplex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64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Deterministische implementaties</a:t>
            </a:r>
            <a:endParaRPr lang="nl-NL" dirty="0"/>
          </a:p>
        </p:txBody>
      </p:sp>
      <p:pic>
        <p:nvPicPr>
          <p:cNvPr id="4098" name="Picture 2" descr="C:\Users\Marieke van der Tuin\Eclipse workspaces\RandomizedAlgorithmsLP\Presentation\gurob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" y="2060848"/>
            <a:ext cx="539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rieke van der Tuin\Eclipse workspaces\RandomizedAlgorithmsLP\Presentation\apa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6" y="3926131"/>
            <a:ext cx="5309419" cy="15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292080" y="1678578"/>
            <a:ext cx="17281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000" dirty="0" smtClean="0"/>
              <a:t>}</a:t>
            </a:r>
            <a:endParaRPr lang="nl-NL" sz="25000" dirty="0"/>
          </a:p>
        </p:txBody>
      </p:sp>
      <p:sp>
        <p:nvSpPr>
          <p:cNvPr id="6" name="Tekstvak 5"/>
          <p:cNvSpPr txBox="1"/>
          <p:nvPr/>
        </p:nvSpPr>
        <p:spPr>
          <a:xfrm>
            <a:off x="6732240" y="2874672"/>
            <a:ext cx="25922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dirty="0" smtClean="0"/>
              <a:t>MIP</a:t>
            </a:r>
          </a:p>
          <a:p>
            <a:r>
              <a:rPr lang="nl-NL" sz="6600" dirty="0" smtClean="0"/>
              <a:t>LIB</a:t>
            </a:r>
          </a:p>
          <a:p>
            <a:r>
              <a:rPr lang="nl-NL" sz="3500" dirty="0" smtClean="0"/>
              <a:t>Benchmark</a:t>
            </a:r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11695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ek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027771"/>
              </p:ext>
            </p:extLst>
          </p:nvPr>
        </p:nvGraphicFramePr>
        <p:xfrm>
          <a:off x="606730" y="1628800"/>
          <a:ext cx="7934325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ek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589990"/>
              </p:ext>
            </p:extLst>
          </p:nvPr>
        </p:nvGraphicFramePr>
        <p:xfrm>
          <a:off x="604837" y="1619250"/>
          <a:ext cx="7934325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576266" y="3606487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dirty="0" smtClean="0"/>
              <a:t>Experiment</a:t>
            </a:r>
            <a:endParaRPr lang="nl-NL" sz="2200" baseline="30000" dirty="0" smtClean="0"/>
          </a:p>
          <a:p>
            <a:r>
              <a:rPr lang="nl-NL" sz="2200" dirty="0" smtClean="0"/>
              <a:t>100 maal herhalen</a:t>
            </a:r>
          </a:p>
          <a:p>
            <a:r>
              <a:rPr lang="nl-NL" sz="2200" dirty="0" smtClean="0"/>
              <a:t>Algoritmes roepen Apache Simplex aan</a:t>
            </a:r>
            <a:endParaRPr lang="nl-NL" sz="2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Gegenereerde problemen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70857"/>
            <a:ext cx="8229600" cy="1828800"/>
          </a:xfrm>
        </p:spPr>
        <p:txBody>
          <a:bodyPr/>
          <a:lstStyle/>
          <a:p>
            <a:r>
              <a:rPr lang="nl-NL" dirty="0" smtClean="0"/>
              <a:t>n=10d</a:t>
            </a:r>
            <a:r>
              <a:rPr lang="nl-NL" baseline="30000" dirty="0" smtClean="0"/>
              <a:t>3</a:t>
            </a:r>
          </a:p>
          <a:p>
            <a:r>
              <a:rPr lang="nl-NL" dirty="0" smtClean="0"/>
              <a:t>d van 2 tot 9</a:t>
            </a:r>
          </a:p>
          <a:p>
            <a:r>
              <a:rPr lang="nl-NL" dirty="0" smtClean="0"/>
              <a:t>4 problemen per d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288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  <p:bldGraphic spid="9" grpId="0">
        <p:bldAsOne/>
      </p:bldGraphic>
      <p:bldP spid="5" grpId="0"/>
      <p:bldP spid="5" grpId="1"/>
      <p:bldP spid="3" grpId="0" uiExpand="1" build="allAtOnce"/>
      <p:bldP spid="3" grpId="1" build="allAtOnce"/>
    </p:bld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pptB95F.tmp</Template>
  <TotalTime>326</TotalTime>
  <Words>451</Words>
  <Application>Microsoft Office PowerPoint</Application>
  <PresentationFormat>Diavoorstelling (4:3)</PresentationFormat>
  <Paragraphs>110</Paragraphs>
  <Slides>12</Slides>
  <Notes>12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text</vt:lpstr>
      <vt:lpstr>1_text</vt:lpstr>
      <vt:lpstr>Lineair programmeren</vt:lpstr>
      <vt:lpstr>Lineair Programmeren</vt:lpstr>
      <vt:lpstr>Standaard vorm</vt:lpstr>
      <vt:lpstr>Simplex : deterministisch</vt:lpstr>
      <vt:lpstr>Willekeurige algoritmes</vt:lpstr>
      <vt:lpstr>SampLP</vt:lpstr>
      <vt:lpstr>Complexiteit</vt:lpstr>
      <vt:lpstr>Deterministische implementaties</vt:lpstr>
      <vt:lpstr>Gegenereerde problemen</vt:lpstr>
      <vt:lpstr>Simplex Runtime tov Simplex zelf</vt:lpstr>
      <vt:lpstr>Analyse</vt:lpstr>
      <vt:lpstr>Voordelig?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Linear Programming</dc:title>
  <dc:creator>Marieke van der Tuin</dc:creator>
  <cp:lastModifiedBy>Marieke van der Tuin</cp:lastModifiedBy>
  <cp:revision>22</cp:revision>
  <dcterms:created xsi:type="dcterms:W3CDTF">2015-03-25T09:53:14Z</dcterms:created>
  <dcterms:modified xsi:type="dcterms:W3CDTF">2015-03-26T19:27:51Z</dcterms:modified>
</cp:coreProperties>
</file>