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706" autoAdjust="0"/>
  </p:normalViewPr>
  <p:slideViewPr>
    <p:cSldViewPr>
      <p:cViewPr>
        <p:scale>
          <a:sx n="110" d="100"/>
          <a:sy n="110" d="100"/>
        </p:scale>
        <p:origin x="25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ke%20van%20der%20Tuin\Eclipse%20workspaces\RandomizedAlgorithmsLP\LinearProgramming\LPInstance_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ke%20van%20der%20Tuin\Eclipse%20workspaces\RandomizedAlgorithmsLP\LinearProgramming\LPInstance_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SimplexApache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LPInstance_test!$D$2:$D$33</c:f>
              <c:numCache>
                <c:formatCode>General</c:formatCode>
                <c:ptCount val="32"/>
                <c:pt idx="0">
                  <c:v>91605</c:v>
                </c:pt>
                <c:pt idx="1">
                  <c:v>190610</c:v>
                </c:pt>
                <c:pt idx="2">
                  <c:v>5599</c:v>
                </c:pt>
                <c:pt idx="3">
                  <c:v>59826</c:v>
                </c:pt>
                <c:pt idx="4">
                  <c:v>266887</c:v>
                </c:pt>
                <c:pt idx="5">
                  <c:v>269059</c:v>
                </c:pt>
                <c:pt idx="6">
                  <c:v>434566</c:v>
                </c:pt>
                <c:pt idx="7">
                  <c:v>182747</c:v>
                </c:pt>
                <c:pt idx="8">
                  <c:v>3518</c:v>
                </c:pt>
                <c:pt idx="9">
                  <c:v>2498</c:v>
                </c:pt>
                <c:pt idx="10">
                  <c:v>1249</c:v>
                </c:pt>
                <c:pt idx="11">
                  <c:v>2591</c:v>
                </c:pt>
                <c:pt idx="12">
                  <c:v>1402486</c:v>
                </c:pt>
                <c:pt idx="13">
                  <c:v>805804</c:v>
                </c:pt>
                <c:pt idx="14">
                  <c:v>1209336</c:v>
                </c:pt>
                <c:pt idx="15">
                  <c:v>1349811</c:v>
                </c:pt>
                <c:pt idx="16">
                  <c:v>2087614</c:v>
                </c:pt>
                <c:pt idx="17">
                  <c:v>2891915</c:v>
                </c:pt>
                <c:pt idx="18">
                  <c:v>1170917</c:v>
                </c:pt>
                <c:pt idx="19">
                  <c:v>1545349</c:v>
                </c:pt>
                <c:pt idx="20">
                  <c:v>24974</c:v>
                </c:pt>
                <c:pt idx="21">
                  <c:v>23685</c:v>
                </c:pt>
                <c:pt idx="22">
                  <c:v>12578</c:v>
                </c:pt>
                <c:pt idx="23">
                  <c:v>17826</c:v>
                </c:pt>
                <c:pt idx="24">
                  <c:v>8944001</c:v>
                </c:pt>
                <c:pt idx="25">
                  <c:v>3770595</c:v>
                </c:pt>
                <c:pt idx="26">
                  <c:v>2190897</c:v>
                </c:pt>
                <c:pt idx="27">
                  <c:v>4572966</c:v>
                </c:pt>
                <c:pt idx="28">
                  <c:v>31</c:v>
                </c:pt>
                <c:pt idx="29">
                  <c:v>106</c:v>
                </c:pt>
                <c:pt idx="30">
                  <c:v>31</c:v>
                </c:pt>
                <c:pt idx="31">
                  <c:v>31</c:v>
                </c:pt>
              </c:numCache>
            </c:numRef>
          </c:yVal>
          <c:smooth val="0"/>
        </c:ser>
        <c:ser>
          <c:idx val="1"/>
          <c:order val="1"/>
          <c:tx>
            <c:v>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LPInstance_test!$F$2:$F$33</c:f>
              <c:numCache>
                <c:formatCode>General</c:formatCode>
                <c:ptCount val="32"/>
                <c:pt idx="0">
                  <c:v>3663</c:v>
                </c:pt>
                <c:pt idx="1">
                  <c:v>10941</c:v>
                </c:pt>
                <c:pt idx="2">
                  <c:v>181</c:v>
                </c:pt>
                <c:pt idx="3">
                  <c:v>2950</c:v>
                </c:pt>
                <c:pt idx="4">
                  <c:v>13178</c:v>
                </c:pt>
                <c:pt idx="5">
                  <c:v>13366</c:v>
                </c:pt>
                <c:pt idx="6">
                  <c:v>11186</c:v>
                </c:pt>
                <c:pt idx="7">
                  <c:v>8382</c:v>
                </c:pt>
                <c:pt idx="8">
                  <c:v>482</c:v>
                </c:pt>
                <c:pt idx="9">
                  <c:v>314</c:v>
                </c:pt>
                <c:pt idx="10">
                  <c:v>189</c:v>
                </c:pt>
                <c:pt idx="11">
                  <c:v>353</c:v>
                </c:pt>
                <c:pt idx="12">
                  <c:v>31761</c:v>
                </c:pt>
                <c:pt idx="13">
                  <c:v>29486</c:v>
                </c:pt>
                <c:pt idx="14">
                  <c:v>27997</c:v>
                </c:pt>
                <c:pt idx="15">
                  <c:v>35871</c:v>
                </c:pt>
                <c:pt idx="16">
                  <c:v>32143</c:v>
                </c:pt>
                <c:pt idx="17">
                  <c:v>36512</c:v>
                </c:pt>
                <c:pt idx="18">
                  <c:v>28429</c:v>
                </c:pt>
                <c:pt idx="19">
                  <c:v>23893</c:v>
                </c:pt>
                <c:pt idx="20">
                  <c:v>1815</c:v>
                </c:pt>
                <c:pt idx="21">
                  <c:v>1317</c:v>
                </c:pt>
                <c:pt idx="22">
                  <c:v>1250</c:v>
                </c:pt>
                <c:pt idx="23">
                  <c:v>1348</c:v>
                </c:pt>
                <c:pt idx="24">
                  <c:v>95365</c:v>
                </c:pt>
                <c:pt idx="25">
                  <c:v>31653</c:v>
                </c:pt>
                <c:pt idx="26">
                  <c:v>28134</c:v>
                </c:pt>
                <c:pt idx="27">
                  <c:v>45554</c:v>
                </c:pt>
                <c:pt idx="28">
                  <c:v>10</c:v>
                </c:pt>
                <c:pt idx="29">
                  <c:v>30</c:v>
                </c:pt>
                <c:pt idx="30">
                  <c:v>9</c:v>
                </c:pt>
                <c:pt idx="31">
                  <c:v>10</c:v>
                </c:pt>
              </c:numCache>
            </c:numRef>
          </c:yVal>
          <c:smooth val="0"/>
        </c:ser>
        <c:ser>
          <c:idx val="2"/>
          <c:order val="2"/>
          <c:tx>
            <c:v>IterSampLP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LPInstance_test!$H$2:$H$33</c:f>
              <c:numCache>
                <c:formatCode>General</c:formatCode>
                <c:ptCount val="32"/>
                <c:pt idx="0">
                  <c:v>8672</c:v>
                </c:pt>
                <c:pt idx="1">
                  <c:v>38456</c:v>
                </c:pt>
                <c:pt idx="2">
                  <c:v>234</c:v>
                </c:pt>
                <c:pt idx="3">
                  <c:v>8101</c:v>
                </c:pt>
                <c:pt idx="4">
                  <c:v>43118</c:v>
                </c:pt>
                <c:pt idx="5">
                  <c:v>45011</c:v>
                </c:pt>
                <c:pt idx="6">
                  <c:v>25728</c:v>
                </c:pt>
                <c:pt idx="7">
                  <c:v>22020</c:v>
                </c:pt>
                <c:pt idx="8">
                  <c:v>1663</c:v>
                </c:pt>
                <c:pt idx="9">
                  <c:v>773</c:v>
                </c:pt>
                <c:pt idx="10">
                  <c:v>404</c:v>
                </c:pt>
                <c:pt idx="11">
                  <c:v>958</c:v>
                </c:pt>
                <c:pt idx="12">
                  <c:v>86166</c:v>
                </c:pt>
                <c:pt idx="13">
                  <c:v>85931</c:v>
                </c:pt>
                <c:pt idx="14">
                  <c:v>86389</c:v>
                </c:pt>
                <c:pt idx="15">
                  <c:v>130263</c:v>
                </c:pt>
                <c:pt idx="16">
                  <c:v>130015</c:v>
                </c:pt>
                <c:pt idx="17">
                  <c:v>171009</c:v>
                </c:pt>
                <c:pt idx="18">
                  <c:v>68344</c:v>
                </c:pt>
                <c:pt idx="19">
                  <c:v>101232</c:v>
                </c:pt>
                <c:pt idx="20">
                  <c:v>4874</c:v>
                </c:pt>
                <c:pt idx="21">
                  <c:v>3663</c:v>
                </c:pt>
                <c:pt idx="22">
                  <c:v>3526</c:v>
                </c:pt>
                <c:pt idx="23">
                  <c:v>4220</c:v>
                </c:pt>
                <c:pt idx="24">
                  <c:v>751477</c:v>
                </c:pt>
                <c:pt idx="25">
                  <c:v>267840</c:v>
                </c:pt>
                <c:pt idx="26">
                  <c:v>210678</c:v>
                </c:pt>
                <c:pt idx="27">
                  <c:v>348285</c:v>
                </c:pt>
                <c:pt idx="28">
                  <c:v>13</c:v>
                </c:pt>
                <c:pt idx="29">
                  <c:v>54</c:v>
                </c:pt>
                <c:pt idx="30">
                  <c:v>14</c:v>
                </c:pt>
                <c:pt idx="31">
                  <c:v>14</c:v>
                </c:pt>
              </c:numCache>
            </c:numRef>
          </c:yVal>
          <c:smooth val="0"/>
        </c:ser>
        <c:ser>
          <c:idx val="3"/>
          <c:order val="3"/>
          <c:tx>
            <c:v>Gurobi</c:v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rgbClr val="FFC000"/>
              </a:solidFill>
            </c:spPr>
          </c:marke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LPInstance_test!$I$2:$I$33</c:f>
              <c:numCache>
                <c:formatCode>General</c:formatCode>
                <c:ptCount val="32"/>
                <c:pt idx="0">
                  <c:v>11971</c:v>
                </c:pt>
                <c:pt idx="1">
                  <c:v>11868</c:v>
                </c:pt>
                <c:pt idx="2">
                  <c:v>10480</c:v>
                </c:pt>
                <c:pt idx="3">
                  <c:v>10843</c:v>
                </c:pt>
                <c:pt idx="4">
                  <c:v>19526</c:v>
                </c:pt>
                <c:pt idx="5">
                  <c:v>18663</c:v>
                </c:pt>
                <c:pt idx="6">
                  <c:v>21010</c:v>
                </c:pt>
                <c:pt idx="7">
                  <c:v>18614</c:v>
                </c:pt>
                <c:pt idx="8">
                  <c:v>4115</c:v>
                </c:pt>
                <c:pt idx="9">
                  <c:v>3938</c:v>
                </c:pt>
                <c:pt idx="10">
                  <c:v>4904</c:v>
                </c:pt>
                <c:pt idx="11">
                  <c:v>3963</c:v>
                </c:pt>
                <c:pt idx="12">
                  <c:v>29767</c:v>
                </c:pt>
                <c:pt idx="13">
                  <c:v>31207</c:v>
                </c:pt>
                <c:pt idx="14">
                  <c:v>30242</c:v>
                </c:pt>
                <c:pt idx="15">
                  <c:v>31409</c:v>
                </c:pt>
                <c:pt idx="16">
                  <c:v>53919</c:v>
                </c:pt>
                <c:pt idx="17">
                  <c:v>48540</c:v>
                </c:pt>
                <c:pt idx="18">
                  <c:v>52494</c:v>
                </c:pt>
                <c:pt idx="19">
                  <c:v>52765</c:v>
                </c:pt>
                <c:pt idx="20">
                  <c:v>6089</c:v>
                </c:pt>
                <c:pt idx="21">
                  <c:v>6655</c:v>
                </c:pt>
                <c:pt idx="22">
                  <c:v>6688</c:v>
                </c:pt>
                <c:pt idx="23">
                  <c:v>6623</c:v>
                </c:pt>
                <c:pt idx="24">
                  <c:v>75582</c:v>
                </c:pt>
                <c:pt idx="25">
                  <c:v>78071</c:v>
                </c:pt>
                <c:pt idx="26">
                  <c:v>73467</c:v>
                </c:pt>
                <c:pt idx="27">
                  <c:v>84150</c:v>
                </c:pt>
                <c:pt idx="28">
                  <c:v>3431</c:v>
                </c:pt>
                <c:pt idx="29">
                  <c:v>2923</c:v>
                </c:pt>
                <c:pt idx="30">
                  <c:v>2935</c:v>
                </c:pt>
                <c:pt idx="31">
                  <c:v>3138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964928"/>
        <c:axId val="143965504"/>
      </c:scatterChart>
      <c:valAx>
        <c:axId val="143964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965504"/>
        <c:crosses val="autoZero"/>
        <c:crossBetween val="midCat"/>
      </c:valAx>
      <c:valAx>
        <c:axId val="143965504"/>
        <c:scaling>
          <c:logBase val="1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t(µs)</a:t>
                </a:r>
              </a:p>
            </c:rich>
          </c:tx>
          <c:layout/>
          <c:overlay val="0"/>
        </c:title>
        <c:numFmt formatCode="0.E+00" sourceLinked="0"/>
        <c:majorTickMark val="out"/>
        <c:minorTickMark val="none"/>
        <c:tickLblPos val="nextTo"/>
        <c:crossAx val="1439649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5199630339500099"/>
          <c:y val="0.39213043792795099"/>
          <c:w val="0.11242925167278323"/>
          <c:h val="0.22836780309612578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LPInstance_test!$F$2:$F$33</c:f>
              <c:numCache>
                <c:formatCode>General</c:formatCode>
                <c:ptCount val="32"/>
                <c:pt idx="0">
                  <c:v>3663</c:v>
                </c:pt>
                <c:pt idx="1">
                  <c:v>10941</c:v>
                </c:pt>
                <c:pt idx="2">
                  <c:v>181</c:v>
                </c:pt>
                <c:pt idx="3">
                  <c:v>2950</c:v>
                </c:pt>
                <c:pt idx="4">
                  <c:v>13178</c:v>
                </c:pt>
                <c:pt idx="5">
                  <c:v>13366</c:v>
                </c:pt>
                <c:pt idx="6">
                  <c:v>11186</c:v>
                </c:pt>
                <c:pt idx="7">
                  <c:v>8382</c:v>
                </c:pt>
                <c:pt idx="8">
                  <c:v>482</c:v>
                </c:pt>
                <c:pt idx="9">
                  <c:v>314</c:v>
                </c:pt>
                <c:pt idx="10">
                  <c:v>189</c:v>
                </c:pt>
                <c:pt idx="11">
                  <c:v>353</c:v>
                </c:pt>
                <c:pt idx="12">
                  <c:v>31761</c:v>
                </c:pt>
                <c:pt idx="13">
                  <c:v>29486</c:v>
                </c:pt>
                <c:pt idx="14">
                  <c:v>27997</c:v>
                </c:pt>
                <c:pt idx="15">
                  <c:v>35871</c:v>
                </c:pt>
                <c:pt idx="16">
                  <c:v>32143</c:v>
                </c:pt>
                <c:pt idx="17">
                  <c:v>36512</c:v>
                </c:pt>
                <c:pt idx="18">
                  <c:v>28429</c:v>
                </c:pt>
                <c:pt idx="19">
                  <c:v>23893</c:v>
                </c:pt>
                <c:pt idx="20">
                  <c:v>1815</c:v>
                </c:pt>
                <c:pt idx="21">
                  <c:v>1317</c:v>
                </c:pt>
                <c:pt idx="22">
                  <c:v>1250</c:v>
                </c:pt>
                <c:pt idx="23">
                  <c:v>1348</c:v>
                </c:pt>
                <c:pt idx="24">
                  <c:v>95365</c:v>
                </c:pt>
                <c:pt idx="25">
                  <c:v>31653</c:v>
                </c:pt>
                <c:pt idx="26">
                  <c:v>28134</c:v>
                </c:pt>
                <c:pt idx="27">
                  <c:v>45554</c:v>
                </c:pt>
                <c:pt idx="28">
                  <c:v>10</c:v>
                </c:pt>
                <c:pt idx="29">
                  <c:v>30</c:v>
                </c:pt>
                <c:pt idx="30">
                  <c:v>9</c:v>
                </c:pt>
                <c:pt idx="31">
                  <c:v>10</c:v>
                </c:pt>
              </c:numCache>
            </c:numRef>
          </c:yVal>
          <c:smooth val="0"/>
        </c:ser>
        <c:ser>
          <c:idx val="2"/>
          <c:order val="1"/>
          <c:tx>
            <c:v>IterSampLP</c:v>
          </c:tx>
          <c:spPr>
            <a:ln w="28575">
              <a:noFill/>
            </a:ln>
          </c:spPr>
          <c:xVal>
            <c:numRef>
              <c:f>LPInstance_test!$B$2:$B$33</c:f>
              <c:numCache>
                <c:formatCode>General</c:formatCode>
                <c:ptCount val="32"/>
                <c:pt idx="0">
                  <c:v>1250</c:v>
                </c:pt>
                <c:pt idx="1">
                  <c:v>1250</c:v>
                </c:pt>
                <c:pt idx="2">
                  <c:v>1250</c:v>
                </c:pt>
                <c:pt idx="3">
                  <c:v>1250</c:v>
                </c:pt>
                <c:pt idx="4">
                  <c:v>2160</c:v>
                </c:pt>
                <c:pt idx="5">
                  <c:v>2160</c:v>
                </c:pt>
                <c:pt idx="6">
                  <c:v>2160</c:v>
                </c:pt>
                <c:pt idx="7">
                  <c:v>2160</c:v>
                </c:pt>
                <c:pt idx="8">
                  <c:v>270</c:v>
                </c:pt>
                <c:pt idx="9">
                  <c:v>270</c:v>
                </c:pt>
                <c:pt idx="10">
                  <c:v>270</c:v>
                </c:pt>
                <c:pt idx="11">
                  <c:v>270</c:v>
                </c:pt>
                <c:pt idx="12">
                  <c:v>3430</c:v>
                </c:pt>
                <c:pt idx="13">
                  <c:v>3430</c:v>
                </c:pt>
                <c:pt idx="14">
                  <c:v>3430</c:v>
                </c:pt>
                <c:pt idx="15">
                  <c:v>3430</c:v>
                </c:pt>
                <c:pt idx="16">
                  <c:v>5120</c:v>
                </c:pt>
                <c:pt idx="17">
                  <c:v>5120</c:v>
                </c:pt>
                <c:pt idx="18">
                  <c:v>5120</c:v>
                </c:pt>
                <c:pt idx="19">
                  <c:v>5120</c:v>
                </c:pt>
                <c:pt idx="20">
                  <c:v>640</c:v>
                </c:pt>
                <c:pt idx="21">
                  <c:v>640</c:v>
                </c:pt>
                <c:pt idx="22">
                  <c:v>640</c:v>
                </c:pt>
                <c:pt idx="23">
                  <c:v>640</c:v>
                </c:pt>
                <c:pt idx="24">
                  <c:v>7290</c:v>
                </c:pt>
                <c:pt idx="25">
                  <c:v>7290</c:v>
                </c:pt>
                <c:pt idx="26">
                  <c:v>7290</c:v>
                </c:pt>
                <c:pt idx="27">
                  <c:v>7290</c:v>
                </c:pt>
                <c:pt idx="28">
                  <c:v>80</c:v>
                </c:pt>
                <c:pt idx="29">
                  <c:v>80</c:v>
                </c:pt>
                <c:pt idx="30">
                  <c:v>80</c:v>
                </c:pt>
                <c:pt idx="31">
                  <c:v>80</c:v>
                </c:pt>
              </c:numCache>
            </c:numRef>
          </c:xVal>
          <c:yVal>
            <c:numRef>
              <c:f>LPInstance_test!$H$2:$H$33</c:f>
              <c:numCache>
                <c:formatCode>General</c:formatCode>
                <c:ptCount val="32"/>
                <c:pt idx="0">
                  <c:v>8672</c:v>
                </c:pt>
                <c:pt idx="1">
                  <c:v>38456</c:v>
                </c:pt>
                <c:pt idx="2">
                  <c:v>234</c:v>
                </c:pt>
                <c:pt idx="3">
                  <c:v>8101</c:v>
                </c:pt>
                <c:pt idx="4">
                  <c:v>43118</c:v>
                </c:pt>
                <c:pt idx="5">
                  <c:v>45011</c:v>
                </c:pt>
                <c:pt idx="6">
                  <c:v>25728</c:v>
                </c:pt>
                <c:pt idx="7">
                  <c:v>22020</c:v>
                </c:pt>
                <c:pt idx="8">
                  <c:v>1663</c:v>
                </c:pt>
                <c:pt idx="9">
                  <c:v>773</c:v>
                </c:pt>
                <c:pt idx="10">
                  <c:v>404</c:v>
                </c:pt>
                <c:pt idx="11">
                  <c:v>958</c:v>
                </c:pt>
                <c:pt idx="12">
                  <c:v>86166</c:v>
                </c:pt>
                <c:pt idx="13">
                  <c:v>85931</c:v>
                </c:pt>
                <c:pt idx="14">
                  <c:v>86389</c:v>
                </c:pt>
                <c:pt idx="15">
                  <c:v>130263</c:v>
                </c:pt>
                <c:pt idx="16">
                  <c:v>130015</c:v>
                </c:pt>
                <c:pt idx="17">
                  <c:v>171009</c:v>
                </c:pt>
                <c:pt idx="18">
                  <c:v>68344</c:v>
                </c:pt>
                <c:pt idx="19">
                  <c:v>101232</c:v>
                </c:pt>
                <c:pt idx="20">
                  <c:v>4874</c:v>
                </c:pt>
                <c:pt idx="21">
                  <c:v>3663</c:v>
                </c:pt>
                <c:pt idx="22">
                  <c:v>3526</c:v>
                </c:pt>
                <c:pt idx="23">
                  <c:v>4220</c:v>
                </c:pt>
                <c:pt idx="24">
                  <c:v>751477</c:v>
                </c:pt>
                <c:pt idx="25">
                  <c:v>267840</c:v>
                </c:pt>
                <c:pt idx="26">
                  <c:v>210678</c:v>
                </c:pt>
                <c:pt idx="27">
                  <c:v>348285</c:v>
                </c:pt>
                <c:pt idx="28">
                  <c:v>13</c:v>
                </c:pt>
                <c:pt idx="29">
                  <c:v>54</c:v>
                </c:pt>
                <c:pt idx="30">
                  <c:v>14</c:v>
                </c:pt>
                <c:pt idx="31">
                  <c:v>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959744"/>
        <c:axId val="143960320"/>
      </c:scatterChart>
      <c:valAx>
        <c:axId val="143959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nl-NL"/>
                  <a:t>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3960320"/>
        <c:crosses val="autoZero"/>
        <c:crossBetween val="midCat"/>
      </c:valAx>
      <c:valAx>
        <c:axId val="143960320"/>
        <c:scaling>
          <c:logBase val="10"/>
          <c:orientation val="minMax"/>
          <c:max val="1000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nl-NL"/>
                  <a:t>t(µs)</a:t>
                </a:r>
              </a:p>
            </c:rich>
          </c:tx>
          <c:layout/>
          <c:overlay val="0"/>
        </c:title>
        <c:numFmt formatCode="0.E+00" sourceLinked="0"/>
        <c:majorTickMark val="out"/>
        <c:minorTickMark val="none"/>
        <c:tickLblPos val="nextTo"/>
        <c:crossAx val="1439597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5156244660331237"/>
          <c:y val="0.44606515681374154"/>
          <c:w val="9.0095457170884533E-2"/>
          <c:h val="0.11418390154806289"/>
        </c:manualLayout>
      </c:layout>
      <c:overlay val="1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5EC4-013B-492E-8FDB-BCD953B6E2F3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B4FB1-7393-491A-B33C-F7E8FD03B6B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492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Kleinste cirkel probleem</a:t>
            </a:r>
            <a:r>
              <a:rPr lang="nl-NL" baseline="0" dirty="0" smtClean="0"/>
              <a:t>: vind de cirkel met de kleinste straal die alle punten bevat. Deze cirkel wordt gedefinieerd door het centrum (</a:t>
            </a:r>
            <a:r>
              <a:rPr lang="nl-NL" baseline="0" dirty="0" err="1" smtClean="0"/>
              <a:t>x,y</a:t>
            </a:r>
            <a:r>
              <a:rPr lang="nl-NL" baseline="0" dirty="0" smtClean="0"/>
              <a:t>) en straal R: ofwel, 3 variabelen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7599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1602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CB4FB1-7393-491A-B33C-F7E8FD03B6B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31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60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69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16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203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57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440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46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5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50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47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42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0929-EB64-4F4E-8F90-980CE2FCE64D}" type="datetimeFigureOut">
              <a:rPr lang="nl-NL" smtClean="0"/>
              <a:t>25-3-2015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02717-0CBE-4C7E-AE09-25A879C3F00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6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Randomized</a:t>
            </a:r>
            <a:r>
              <a:rPr lang="nl-NL" dirty="0" smtClean="0"/>
              <a:t> </a:t>
            </a:r>
            <a:r>
              <a:rPr lang="nl-NL" dirty="0" err="1" smtClean="0"/>
              <a:t>Linear</a:t>
            </a:r>
            <a:r>
              <a:rPr lang="nl-NL" dirty="0" smtClean="0"/>
              <a:t> Programming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99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Lineair Programmeren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07469"/>
          </a:xfrm>
        </p:spPr>
        <p:txBody>
          <a:bodyPr/>
          <a:lstStyle/>
          <a:p>
            <a:pPr marL="0" indent="0">
              <a:buNone/>
            </a:pPr>
            <a:r>
              <a:rPr lang="nl-NL" dirty="0" smtClean="0"/>
              <a:t>Maximaliseer of minimaliseer een functie</a:t>
            </a:r>
          </a:p>
          <a:p>
            <a:pPr marL="457200" lvl="1" indent="0">
              <a:buNone/>
            </a:pPr>
            <a:r>
              <a:rPr lang="nl-NL" dirty="0" smtClean="0"/>
              <a:t>	Z = y</a:t>
            </a:r>
          </a:p>
          <a:p>
            <a:pPr marL="57150" indent="0">
              <a:buNone/>
            </a:pPr>
            <a:r>
              <a:rPr lang="nl-NL" dirty="0" smtClean="0"/>
              <a:t>Gegeven een aantal voorwaarden</a:t>
            </a:r>
          </a:p>
          <a:p>
            <a:pPr marL="457200" lvl="1" indent="0">
              <a:buNone/>
            </a:pPr>
            <a:r>
              <a:rPr lang="nl-NL" dirty="0" smtClean="0"/>
              <a:t>	-x + 2y ≤ 3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2x + y </a:t>
            </a:r>
            <a:r>
              <a:rPr lang="nl-NL" dirty="0" smtClean="0"/>
              <a:t>≤ 4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err="1" smtClean="0"/>
              <a:t>x,y</a:t>
            </a:r>
            <a:r>
              <a:rPr lang="nl-NL" dirty="0" smtClean="0"/>
              <a:t> </a:t>
            </a:r>
            <a:r>
              <a:rPr lang="nl-NL" dirty="0" smtClean="0"/>
              <a:t>≥ 0</a:t>
            </a:r>
            <a:endParaRPr lang="nl-NL" dirty="0"/>
          </a:p>
        </p:txBody>
      </p:sp>
      <p:grpSp>
        <p:nvGrpSpPr>
          <p:cNvPr id="5" name="Groep 4"/>
          <p:cNvGrpSpPr/>
          <p:nvPr/>
        </p:nvGrpSpPr>
        <p:grpSpPr>
          <a:xfrm>
            <a:off x="467544" y="3356991"/>
            <a:ext cx="8501364" cy="3301355"/>
            <a:chOff x="467544" y="3356991"/>
            <a:chExt cx="8501364" cy="3301355"/>
          </a:xfrm>
        </p:grpSpPr>
        <p:pic>
          <p:nvPicPr>
            <p:cNvPr id="1027" name="Picture 3" descr="C:\Users\Marieke van der Tuin\Eclipse workspaces\RandomizedAlgorithmsLP\Presentation\lp_exampl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6781" y="3356991"/>
              <a:ext cx="5092127" cy="330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hthoek 3"/>
            <p:cNvSpPr/>
            <p:nvPr/>
          </p:nvSpPr>
          <p:spPr>
            <a:xfrm>
              <a:off x="467544" y="5007668"/>
              <a:ext cx="4572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57150" indent="0">
                <a:buNone/>
              </a:pPr>
              <a:r>
                <a:rPr lang="nl-NL" sz="3200" dirty="0" smtClean="0"/>
                <a:t>Geeft oplossing</a:t>
              </a:r>
            </a:p>
            <a:p>
              <a:pPr marL="57150" indent="0">
                <a:buNone/>
              </a:pPr>
              <a:r>
                <a:rPr lang="nl-NL" dirty="0" smtClean="0"/>
                <a:t>	</a:t>
              </a:r>
              <a:r>
                <a:rPr lang="nl-NL" sz="2800" dirty="0" smtClean="0"/>
                <a:t>Z = 2</a:t>
              </a:r>
              <a:endParaRPr lang="nl-NL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9809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Standaard vorm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Minimaliseer 		</a:t>
            </a:r>
            <a:r>
              <a:rPr lang="nl-NL" dirty="0" err="1" smtClean="0"/>
              <a:t>c</a:t>
            </a:r>
            <a:r>
              <a:rPr lang="nl-NL" baseline="30000" dirty="0" err="1" smtClean="0"/>
              <a:t>T</a:t>
            </a:r>
            <a:r>
              <a:rPr lang="nl-NL" dirty="0" smtClean="0"/>
              <a:t> x</a:t>
            </a:r>
          </a:p>
          <a:p>
            <a:pPr marL="0" indent="0">
              <a:buNone/>
            </a:pPr>
            <a:r>
              <a:rPr lang="nl-NL" dirty="0" smtClean="0"/>
              <a:t>Met voorwaarde	Ax = b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	en		x</a:t>
            </a:r>
            <a:r>
              <a:rPr lang="nl-NL" dirty="0" smtClean="0"/>
              <a:t> ≥ 0</a:t>
            </a:r>
            <a:r>
              <a:rPr lang="nl-NL" dirty="0" smtClean="0"/>
              <a:t> </a:t>
            </a:r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747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Simplex : deterministisch</a:t>
            </a:r>
            <a:endParaRPr lang="nl-NL" dirty="0"/>
          </a:p>
        </p:txBody>
      </p:sp>
      <p:pic>
        <p:nvPicPr>
          <p:cNvPr id="2050" name="Picture 2" descr="C:\Users\Marieke van der Tuin\Eclipse workspaces\RandomizedAlgorithmsLP\Presentation\Simpl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13" y="1552422"/>
            <a:ext cx="4924181" cy="385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83568" y="5987737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 smtClean="0"/>
              <a:t>Gemiddeld polynomiaal, maar in het slechtste geval exponentieel!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42825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Willekeurige algoritmes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SampLP</a:t>
            </a:r>
            <a:r>
              <a:rPr lang="nl-NL" dirty="0" smtClean="0"/>
              <a:t> en </a:t>
            </a:r>
            <a:r>
              <a:rPr lang="nl-NL" dirty="0" err="1" smtClean="0"/>
              <a:t>IterSampLP</a:t>
            </a:r>
            <a:endParaRPr lang="nl-NL" dirty="0" smtClean="0"/>
          </a:p>
          <a:p>
            <a:r>
              <a:rPr lang="nl-NL" dirty="0" smtClean="0"/>
              <a:t>Bij klein aantal variabelen (d) </a:t>
            </a:r>
          </a:p>
          <a:p>
            <a:pPr marL="400050" lvl="1" indent="0">
              <a:buNone/>
            </a:pPr>
            <a:r>
              <a:rPr lang="nl-NL" sz="3200" dirty="0" err="1" smtClean="0"/>
              <a:t>tov</a:t>
            </a:r>
            <a:r>
              <a:rPr lang="nl-NL" sz="3200" dirty="0" smtClean="0"/>
              <a:t> aantal voorwaarden (n)</a:t>
            </a:r>
          </a:p>
          <a:p>
            <a:pPr marL="857250" lvl="2" indent="0">
              <a:buNone/>
            </a:pPr>
            <a:r>
              <a:rPr lang="nl-NL" sz="3200" dirty="0" smtClean="0"/>
              <a:t>Als n &lt; 9d2 	dan Simplex</a:t>
            </a:r>
          </a:p>
          <a:p>
            <a:pPr marL="57150" indent="0">
              <a:buNone/>
            </a:pPr>
            <a:endParaRPr lang="nl-NL" dirty="0" smtClean="0"/>
          </a:p>
        </p:txBody>
      </p:sp>
      <p:pic>
        <p:nvPicPr>
          <p:cNvPr id="3075" name="Picture 3" descr="C:\Users\Marieke van der Tuin\Eclipse workspaces\RandomizedAlgorithmsLP\Presentation\Smallest_circle_proble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62090"/>
            <a:ext cx="7132793" cy="18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4051752" y="1689920"/>
            <a:ext cx="5092248" cy="5157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/>
          <p:cNvSpPr/>
          <p:nvPr/>
        </p:nvSpPr>
        <p:spPr>
          <a:xfrm>
            <a:off x="0" y="1700806"/>
            <a:ext cx="3851920" cy="5157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nl-NL" dirty="0" err="1" smtClean="0"/>
              <a:t>SampLP</a:t>
            </a:r>
            <a:endParaRPr lang="nl-NL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61656" y="332656"/>
            <a:ext cx="4114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 smtClean="0"/>
              <a:t>IterSampLP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3456" y="1700808"/>
            <a:ext cx="40382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dirty="0"/>
              <a:t>n</a:t>
            </a:r>
            <a:r>
              <a:rPr lang="nl-NL" sz="2600" dirty="0" smtClean="0"/>
              <a:t> &lt; 9d</a:t>
            </a:r>
            <a:r>
              <a:rPr lang="nl-NL" sz="2600" baseline="30000" dirty="0" smtClean="0"/>
              <a:t>2</a:t>
            </a:r>
            <a:r>
              <a:rPr lang="nl-NL" sz="2600" dirty="0" smtClean="0"/>
              <a:t>	Simplex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4051752" y="2193251"/>
            <a:ext cx="52624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600" b="1" dirty="0" err="1" smtClean="0"/>
              <a:t>While</a:t>
            </a:r>
            <a:r>
              <a:rPr lang="nl-NL" sz="2600" dirty="0" smtClean="0"/>
              <a:t>    # voorwaarden &gt; 0</a:t>
            </a:r>
          </a:p>
          <a:p>
            <a:r>
              <a:rPr lang="nl-NL" sz="2600" dirty="0" smtClean="0"/>
              <a:t>R = willekeurige  (gewogen) </a:t>
            </a:r>
            <a:r>
              <a:rPr lang="nl-NL" sz="2600" dirty="0" err="1" smtClean="0"/>
              <a:t>subset</a:t>
            </a:r>
            <a:r>
              <a:rPr lang="nl-NL" sz="2600" dirty="0" smtClean="0"/>
              <a:t>  </a:t>
            </a:r>
          </a:p>
          <a:p>
            <a:r>
              <a:rPr lang="nl-NL" sz="2600" dirty="0"/>
              <a:t> </a:t>
            </a:r>
            <a:r>
              <a:rPr lang="nl-NL" sz="2600" dirty="0" smtClean="0"/>
              <a:t> van voorwaarden </a:t>
            </a:r>
          </a:p>
          <a:p>
            <a:r>
              <a:rPr lang="nl-NL" sz="2600" dirty="0" smtClean="0"/>
              <a:t>x = </a:t>
            </a:r>
            <a:r>
              <a:rPr lang="nl-NL" sz="2600" u="sng" dirty="0" smtClean="0"/>
              <a:t>Simplex</a:t>
            </a:r>
            <a:r>
              <a:rPr lang="nl-NL" sz="2600" dirty="0" smtClean="0"/>
              <a:t> ( R )</a:t>
            </a:r>
          </a:p>
          <a:p>
            <a:r>
              <a:rPr lang="nl-NL" sz="2600" dirty="0" smtClean="0"/>
              <a:t>Verdubbel het gewicht van      </a:t>
            </a:r>
          </a:p>
          <a:p>
            <a:r>
              <a:rPr lang="nl-NL" sz="2600" dirty="0"/>
              <a:t> </a:t>
            </a:r>
            <a:r>
              <a:rPr lang="nl-NL" sz="2600" dirty="0" smtClean="0"/>
              <a:t> voorwaarden die  onwaar zijn voor x</a:t>
            </a:r>
          </a:p>
          <a:p>
            <a:r>
              <a:rPr lang="nl-NL" sz="2600" dirty="0" smtClean="0"/>
              <a:t>Verwijder voorwaarden die </a:t>
            </a:r>
          </a:p>
          <a:p>
            <a:r>
              <a:rPr lang="nl-NL" sz="2600" dirty="0" smtClean="0"/>
              <a:t>  waar zijn voor x</a:t>
            </a:r>
          </a:p>
          <a:p>
            <a:r>
              <a:rPr lang="nl-NL" sz="2600" b="1" dirty="0" smtClean="0"/>
              <a:t>End</a:t>
            </a:r>
          </a:p>
          <a:p>
            <a:endParaRPr lang="nl-NL" sz="2600" b="1" dirty="0" smtClean="0"/>
          </a:p>
          <a:p>
            <a:r>
              <a:rPr lang="nl-NL" sz="2600" dirty="0" smtClean="0"/>
              <a:t>Retourneer x</a:t>
            </a:r>
            <a:endParaRPr lang="nl-NL" sz="2600" dirty="0"/>
          </a:p>
        </p:txBody>
      </p:sp>
      <p:sp>
        <p:nvSpPr>
          <p:cNvPr id="7" name="Rechthoek 6"/>
          <p:cNvSpPr/>
          <p:nvPr/>
        </p:nvSpPr>
        <p:spPr>
          <a:xfrm>
            <a:off x="0" y="2193251"/>
            <a:ext cx="40517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600" b="1" dirty="0" err="1" smtClean="0"/>
              <a:t>While</a:t>
            </a:r>
            <a:r>
              <a:rPr lang="nl-NL" sz="2600" dirty="0" smtClean="0"/>
              <a:t>    # voorwaarden &gt; 0</a:t>
            </a:r>
          </a:p>
          <a:p>
            <a:r>
              <a:rPr lang="nl-NL" sz="2600" dirty="0" smtClean="0"/>
              <a:t>R = willekeurige </a:t>
            </a:r>
            <a:r>
              <a:rPr lang="nl-NL" sz="2600" dirty="0" err="1" smtClean="0"/>
              <a:t>subset</a:t>
            </a:r>
            <a:r>
              <a:rPr lang="nl-NL" sz="2600" dirty="0" smtClean="0"/>
              <a:t> </a:t>
            </a:r>
          </a:p>
          <a:p>
            <a:r>
              <a:rPr lang="nl-NL" sz="2600" dirty="0"/>
              <a:t> </a:t>
            </a:r>
            <a:r>
              <a:rPr lang="nl-NL" sz="2600" dirty="0" smtClean="0"/>
              <a:t> </a:t>
            </a:r>
            <a:r>
              <a:rPr lang="nl-NL" sz="2600" dirty="0" smtClean="0"/>
              <a:t>van voorwaarden</a:t>
            </a:r>
          </a:p>
          <a:p>
            <a:r>
              <a:rPr lang="nl-NL" sz="2600" dirty="0" smtClean="0"/>
              <a:t>x = </a:t>
            </a:r>
            <a:r>
              <a:rPr lang="nl-NL" sz="2600" u="sng" dirty="0" err="1" smtClean="0"/>
              <a:t>SampLP</a:t>
            </a:r>
            <a:r>
              <a:rPr lang="nl-NL" sz="2600" dirty="0" smtClean="0"/>
              <a:t> ( R )</a:t>
            </a:r>
          </a:p>
          <a:p>
            <a:endParaRPr lang="nl-NL" sz="2600" dirty="0" smtClean="0"/>
          </a:p>
          <a:p>
            <a:endParaRPr lang="nl-NL" sz="2600" dirty="0" smtClean="0"/>
          </a:p>
          <a:p>
            <a:r>
              <a:rPr lang="nl-NL" sz="2600" dirty="0" smtClean="0"/>
              <a:t>Verwijder voorwaarden die</a:t>
            </a:r>
          </a:p>
          <a:p>
            <a:r>
              <a:rPr lang="nl-NL" sz="2600" dirty="0"/>
              <a:t> </a:t>
            </a:r>
            <a:r>
              <a:rPr lang="nl-NL" sz="2600" dirty="0" smtClean="0"/>
              <a:t> </a:t>
            </a:r>
            <a:r>
              <a:rPr lang="nl-NL" sz="2600" dirty="0" smtClean="0"/>
              <a:t>waar zijn voor x</a:t>
            </a:r>
          </a:p>
          <a:p>
            <a:r>
              <a:rPr lang="nl-NL" sz="2600" b="1" dirty="0" smtClean="0"/>
              <a:t>End</a:t>
            </a:r>
          </a:p>
          <a:p>
            <a:endParaRPr lang="nl-NL" sz="2600" dirty="0" smtClean="0"/>
          </a:p>
          <a:p>
            <a:r>
              <a:rPr lang="nl-NL" sz="2600" dirty="0" smtClean="0"/>
              <a:t>Retourneer x</a:t>
            </a:r>
            <a:endParaRPr lang="nl-NL" sz="2600" dirty="0"/>
          </a:p>
        </p:txBody>
      </p:sp>
      <p:sp>
        <p:nvSpPr>
          <p:cNvPr id="8" name="Rechthoek 7"/>
          <p:cNvSpPr/>
          <p:nvPr/>
        </p:nvSpPr>
        <p:spPr>
          <a:xfrm>
            <a:off x="4083530" y="1700806"/>
            <a:ext cx="308424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600" dirty="0" smtClean="0"/>
              <a:t>n &lt; 9d</a:t>
            </a:r>
            <a:r>
              <a:rPr lang="nl-NL" sz="2600" baseline="30000" dirty="0" smtClean="0"/>
              <a:t>2</a:t>
            </a:r>
            <a:r>
              <a:rPr lang="nl-NL" sz="2600" dirty="0" smtClean="0"/>
              <a:t>	Simplex</a:t>
            </a:r>
            <a:endParaRPr lang="nl-NL" sz="2600" dirty="0" smtClean="0"/>
          </a:p>
        </p:txBody>
      </p:sp>
    </p:spTree>
    <p:extLst>
      <p:ext uri="{BB962C8B-B14F-4D97-AF65-F5344CB8AC3E}">
        <p14:creationId xmlns:p14="http://schemas.microsoft.com/office/powerpoint/2010/main" val="34467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Complexity</a:t>
            </a:r>
            <a:r>
              <a:rPr lang="nl-NL" dirty="0" smtClean="0"/>
              <a:t> </a:t>
            </a:r>
            <a:r>
              <a:rPr lang="nl-NL" dirty="0" err="1" smtClean="0"/>
              <a:t>bounds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164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Deterministic</a:t>
            </a:r>
            <a:r>
              <a:rPr lang="nl-NL" dirty="0" smtClean="0"/>
              <a:t> </a:t>
            </a:r>
            <a:r>
              <a:rPr lang="nl-NL" dirty="0" err="1" smtClean="0"/>
              <a:t>solvers</a:t>
            </a:r>
            <a:endParaRPr lang="nl-NL" dirty="0"/>
          </a:p>
        </p:txBody>
      </p:sp>
      <p:pic>
        <p:nvPicPr>
          <p:cNvPr id="4098" name="Picture 2" descr="C:\Users\Marieke van der Tuin\Eclipse workspaces\RandomizedAlgorithmsLP\Presentation\gurob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50993"/>
            <a:ext cx="539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arieke van der Tuin\Eclipse workspaces\RandomizedAlgorithmsLP\Presentation\apach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63331"/>
            <a:ext cx="5309419" cy="15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871322" y="1692674"/>
            <a:ext cx="17281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5000" dirty="0" smtClean="0"/>
              <a:t>}</a:t>
            </a:r>
            <a:endParaRPr lang="nl-NL" sz="25000" dirty="0"/>
          </a:p>
        </p:txBody>
      </p:sp>
      <p:sp>
        <p:nvSpPr>
          <p:cNvPr id="6" name="Tekstvak 5"/>
          <p:cNvSpPr txBox="1"/>
          <p:nvPr/>
        </p:nvSpPr>
        <p:spPr>
          <a:xfrm>
            <a:off x="6758475" y="2703897"/>
            <a:ext cx="25922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600" dirty="0" smtClean="0"/>
              <a:t>MIP</a:t>
            </a:r>
          </a:p>
          <a:p>
            <a:r>
              <a:rPr lang="nl-NL" sz="6600" dirty="0" smtClean="0"/>
              <a:t>LIB</a:t>
            </a:r>
          </a:p>
          <a:p>
            <a:r>
              <a:rPr lang="nl-NL" sz="3500" dirty="0" smtClean="0"/>
              <a:t>Benchmark</a:t>
            </a:r>
            <a:endParaRPr lang="nl-NL" sz="3500" dirty="0"/>
          </a:p>
        </p:txBody>
      </p:sp>
    </p:spTree>
    <p:extLst>
      <p:ext uri="{BB962C8B-B14F-4D97-AF65-F5344CB8AC3E}">
        <p14:creationId xmlns:p14="http://schemas.microsoft.com/office/powerpoint/2010/main" val="11695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ek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396209"/>
              </p:ext>
            </p:extLst>
          </p:nvPr>
        </p:nvGraphicFramePr>
        <p:xfrm>
          <a:off x="0" y="1412775"/>
          <a:ext cx="8924946" cy="40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245805"/>
              </p:ext>
            </p:extLst>
          </p:nvPr>
        </p:nvGraphicFramePr>
        <p:xfrm>
          <a:off x="-1" y="1412775"/>
          <a:ext cx="8924945" cy="4022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 smtClean="0"/>
              <a:t>Experiments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smtClean="0"/>
              <a:t> generated</a:t>
            </a:r>
            <a:r>
              <a:rPr lang="nl-NL" dirty="0" smtClean="0"/>
              <a:t> </a:t>
            </a:r>
            <a:r>
              <a:rPr lang="nl-NL" dirty="0" err="1" smtClean="0"/>
              <a:t>instances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570857"/>
            <a:ext cx="8229600" cy="1828800"/>
          </a:xfrm>
        </p:spPr>
        <p:txBody>
          <a:bodyPr/>
          <a:lstStyle/>
          <a:p>
            <a:r>
              <a:rPr lang="nl-NL" dirty="0" smtClean="0"/>
              <a:t>n=10d</a:t>
            </a:r>
            <a:r>
              <a:rPr lang="nl-NL" baseline="30000" dirty="0" smtClean="0"/>
              <a:t>3</a:t>
            </a:r>
          </a:p>
          <a:p>
            <a:r>
              <a:rPr lang="nl-NL" dirty="0" smtClean="0"/>
              <a:t>d </a:t>
            </a:r>
            <a:r>
              <a:rPr lang="nl-NL" dirty="0" err="1" smtClean="0"/>
              <a:t>ranging</a:t>
            </a:r>
            <a:r>
              <a:rPr lang="nl-NL" dirty="0" smtClean="0"/>
              <a:t> </a:t>
            </a:r>
            <a:r>
              <a:rPr lang="nl-NL" dirty="0" err="1" smtClean="0"/>
              <a:t>from</a:t>
            </a:r>
            <a:r>
              <a:rPr lang="nl-NL" dirty="0" smtClean="0"/>
              <a:t> 2 </a:t>
            </a:r>
            <a:r>
              <a:rPr lang="nl-NL" dirty="0" err="1" smtClean="0"/>
              <a:t>to</a:t>
            </a:r>
            <a:r>
              <a:rPr lang="nl-NL" dirty="0" smtClean="0"/>
              <a:t> 9</a:t>
            </a:r>
          </a:p>
          <a:p>
            <a:r>
              <a:rPr lang="nl-NL" dirty="0" smtClean="0"/>
              <a:t>4 random </a:t>
            </a:r>
            <a:r>
              <a:rPr lang="nl-NL" dirty="0" err="1" smtClean="0"/>
              <a:t>instances</a:t>
            </a:r>
            <a:r>
              <a:rPr lang="nl-NL" dirty="0" smtClean="0"/>
              <a:t> per d</a:t>
            </a:r>
          </a:p>
          <a:p>
            <a:pPr marL="0" indent="0">
              <a:buNone/>
            </a:pPr>
            <a:endParaRPr lang="nl-NL" dirty="0" smtClean="0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576266" y="3606487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smtClean="0"/>
              <a:t>Experiment</a:t>
            </a:r>
            <a:endParaRPr lang="nl-NL" baseline="30000" dirty="0" smtClean="0"/>
          </a:p>
          <a:p>
            <a:r>
              <a:rPr lang="nl-NL" dirty="0" err="1" smtClean="0"/>
              <a:t>Repeated</a:t>
            </a:r>
            <a:r>
              <a:rPr lang="nl-NL" dirty="0" smtClean="0"/>
              <a:t> 100 </a:t>
            </a:r>
            <a:r>
              <a:rPr lang="nl-NL" dirty="0" err="1" smtClean="0"/>
              <a:t>times</a:t>
            </a:r>
            <a:endParaRPr lang="nl-NL" dirty="0" smtClean="0"/>
          </a:p>
          <a:p>
            <a:r>
              <a:rPr lang="nl-NL" dirty="0" err="1" smtClean="0"/>
              <a:t>SampLP</a:t>
            </a:r>
            <a:r>
              <a:rPr lang="nl-NL" dirty="0" smtClean="0"/>
              <a:t> &amp; </a:t>
            </a:r>
            <a:r>
              <a:rPr lang="nl-NL" dirty="0" err="1" smtClean="0"/>
              <a:t>IterSampLP</a:t>
            </a:r>
            <a:r>
              <a:rPr lang="nl-NL" dirty="0" smtClean="0"/>
              <a:t> call Apache Simplex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88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7" grpId="0">
        <p:bldAsOne/>
      </p:bldGraphic>
      <p:bldGraphic spid="7" grpId="1">
        <p:bldAsOne/>
      </p:bldGraphic>
      <p:bldP spid="3" grpId="0" build="allAtOnce"/>
      <p:bldP spid="3" grpId="1" build="allAtOnce"/>
      <p:bldP spid="5" grpId="0"/>
      <p:bldP spid="5" grpId="1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208</Words>
  <Application>Microsoft Office PowerPoint</Application>
  <PresentationFormat>Diavoorstelling (4:3)</PresentationFormat>
  <Paragraphs>70</Paragraphs>
  <Slides>9</Slides>
  <Notes>3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Kantoorthema</vt:lpstr>
      <vt:lpstr>Randomized Linear Programming</vt:lpstr>
      <vt:lpstr>Lineair Programmeren</vt:lpstr>
      <vt:lpstr>Standaard vorm</vt:lpstr>
      <vt:lpstr>Simplex : deterministisch</vt:lpstr>
      <vt:lpstr>Willekeurige algoritmes</vt:lpstr>
      <vt:lpstr>SampLP</vt:lpstr>
      <vt:lpstr>Complexity bounds</vt:lpstr>
      <vt:lpstr>Deterministic solvers</vt:lpstr>
      <vt:lpstr>Experiments with generated instances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Linear Programming</dc:title>
  <dc:creator>Marieke van der Tuin</dc:creator>
  <cp:lastModifiedBy>Marieke van der Tuin</cp:lastModifiedBy>
  <cp:revision>13</cp:revision>
  <dcterms:created xsi:type="dcterms:W3CDTF">2015-03-25T09:53:14Z</dcterms:created>
  <dcterms:modified xsi:type="dcterms:W3CDTF">2015-03-25T12:32:11Z</dcterms:modified>
</cp:coreProperties>
</file>