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5" Type="http://schemas.openxmlformats.org/officeDocument/2006/relationships/notesMaster" Target="notesMasters/notesMaster1.xml"/><Relationship Id="rId19" Type="http://schemas.openxmlformats.org/officeDocument/2006/relationships/font" Target="fonts/Raleway-boldItalic.fntdata"/><Relationship Id="rId6" Type="http://schemas.openxmlformats.org/officeDocument/2006/relationships/slide" Target="slides/slide1.xml"/><Relationship Id="rId18"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9c27c1d97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9c27c1d97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a08dbf177d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a08dbf177d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a08dbf177d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a08dbf177d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a08dbf177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a08dbf177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a01a62df7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a01a62df7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a01a62df7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a01a62df7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a01a62df7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a01a62df7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9c27c1d97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9c27c1d97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9c27c1d97e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9c27c1d97e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Temperature / Mask Detection Raspberry Pi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r>
              <a:rPr lang="en" sz="1500"/>
              <a:t>By:-</a:t>
            </a:r>
            <a:endParaRPr sz="1500"/>
          </a:p>
          <a:p>
            <a:pPr indent="457200" lvl="0" marL="4572000" rtl="0" algn="l">
              <a:spcBef>
                <a:spcPts val="0"/>
              </a:spcBef>
              <a:spcAft>
                <a:spcPts val="0"/>
              </a:spcAft>
              <a:buNone/>
            </a:pPr>
            <a:r>
              <a:rPr lang="en" sz="1500"/>
              <a:t>Max D Gogats </a:t>
            </a:r>
            <a:endParaRPr sz="1500"/>
          </a:p>
          <a:p>
            <a:pPr indent="457200" lvl="0" marL="4572000" rtl="0" algn="l">
              <a:spcBef>
                <a:spcPts val="0"/>
              </a:spcBef>
              <a:spcAft>
                <a:spcPts val="0"/>
              </a:spcAft>
              <a:buNone/>
            </a:pPr>
            <a:r>
              <a:rPr lang="en" sz="1500"/>
              <a:t>Mehul Vani</a:t>
            </a:r>
            <a:endParaRPr sz="1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2"/>
          <p:cNvSpPr txBox="1"/>
          <p:nvPr>
            <p:ph type="title"/>
          </p:nvPr>
        </p:nvSpPr>
        <p:spPr>
          <a:xfrm>
            <a:off x="727650" y="2738525"/>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Hardware</a:t>
            </a:r>
            <a:endParaRPr/>
          </a:p>
        </p:txBody>
      </p:sp>
      <p:sp>
        <p:nvSpPr>
          <p:cNvPr id="92" name="Google Shape;92;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Raspberry Pi 3</a:t>
            </a:r>
            <a:endParaRPr/>
          </a:p>
          <a:p>
            <a:pPr indent="0" lvl="0" marL="457200" rtl="0" algn="l">
              <a:spcBef>
                <a:spcPts val="1600"/>
              </a:spcBef>
              <a:spcAft>
                <a:spcPts val="0"/>
              </a:spcAft>
              <a:buNone/>
            </a:pPr>
            <a:r>
              <a:t/>
            </a:r>
            <a:endParaRPr/>
          </a:p>
          <a:p>
            <a:pPr indent="-311150" lvl="0" marL="457200" rtl="0" algn="l">
              <a:spcBef>
                <a:spcPts val="1600"/>
              </a:spcBef>
              <a:spcAft>
                <a:spcPts val="0"/>
              </a:spcAft>
              <a:buSzPts val="1300"/>
              <a:buChar char="●"/>
            </a:pPr>
            <a:r>
              <a:rPr lang="en"/>
              <a:t>RC522 Sensor</a:t>
            </a:r>
            <a:endParaRPr/>
          </a:p>
          <a:p>
            <a:pPr indent="0" lvl="0" marL="457200" rtl="0" algn="l">
              <a:spcBef>
                <a:spcPts val="1600"/>
              </a:spcBef>
              <a:spcAft>
                <a:spcPts val="0"/>
              </a:spcAft>
              <a:buNone/>
            </a:pPr>
            <a:r>
              <a:t/>
            </a:r>
            <a:endParaRPr/>
          </a:p>
          <a:p>
            <a:pPr indent="-311150" lvl="0" marL="457200" rtl="0" algn="l">
              <a:spcBef>
                <a:spcPts val="1600"/>
              </a:spcBef>
              <a:spcAft>
                <a:spcPts val="0"/>
              </a:spcAft>
              <a:buSzPts val="1300"/>
              <a:buChar char="●"/>
            </a:pPr>
            <a:r>
              <a:rPr lang="en"/>
              <a:t>Thermophile Sensor</a:t>
            </a:r>
            <a:endParaRPr/>
          </a:p>
        </p:txBody>
      </p:sp>
      <p:pic>
        <p:nvPicPr>
          <p:cNvPr id="93" name="Google Shape;93;p14"/>
          <p:cNvPicPr preferRelativeResize="0"/>
          <p:nvPr/>
        </p:nvPicPr>
        <p:blipFill>
          <a:blip r:embed="rId3">
            <a:alphaModFix/>
          </a:blip>
          <a:stretch>
            <a:fillRect/>
          </a:stretch>
        </p:blipFill>
        <p:spPr>
          <a:xfrm>
            <a:off x="4202274" y="3397500"/>
            <a:ext cx="2140551" cy="1312576"/>
          </a:xfrm>
          <a:prstGeom prst="rect">
            <a:avLst/>
          </a:prstGeom>
          <a:noFill/>
          <a:ln>
            <a:noFill/>
          </a:ln>
        </p:spPr>
      </p:pic>
      <p:pic>
        <p:nvPicPr>
          <p:cNvPr id="94" name="Google Shape;94;p14"/>
          <p:cNvPicPr preferRelativeResize="0"/>
          <p:nvPr/>
        </p:nvPicPr>
        <p:blipFill>
          <a:blip r:embed="rId4">
            <a:alphaModFix/>
          </a:blip>
          <a:stretch>
            <a:fillRect/>
          </a:stretch>
        </p:blipFill>
        <p:spPr>
          <a:xfrm>
            <a:off x="4000500" y="1585750"/>
            <a:ext cx="2857500" cy="1600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Hardware</a:t>
            </a:r>
            <a:endParaRPr/>
          </a:p>
        </p:txBody>
      </p:sp>
      <p:sp>
        <p:nvSpPr>
          <p:cNvPr id="100" name="Google Shape;100;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solidFill>
                  <a:srgbClr val="111111"/>
                </a:solidFill>
                <a:highlight>
                  <a:srgbClr val="FFFFFF"/>
                </a:highlight>
                <a:latin typeface="Arial"/>
                <a:ea typeface="Arial"/>
                <a:cs typeface="Arial"/>
                <a:sym typeface="Arial"/>
              </a:rPr>
              <a:t>Raspberry Pi Camera Module V2-8</a:t>
            </a:r>
            <a:endParaRPr sz="1200">
              <a:solidFill>
                <a:srgbClr val="111111"/>
              </a:solidFill>
              <a:highlight>
                <a:srgbClr val="FFFFFF"/>
              </a:highlight>
              <a:latin typeface="Arial"/>
              <a:ea typeface="Arial"/>
              <a:cs typeface="Arial"/>
              <a:sym typeface="Arial"/>
            </a:endParaRPr>
          </a:p>
          <a:p>
            <a:pPr indent="0" lvl="0" marL="457200" rtl="0" algn="l">
              <a:spcBef>
                <a:spcPts val="600"/>
              </a:spcBef>
              <a:spcAft>
                <a:spcPts val="0"/>
              </a:spcAft>
              <a:buNone/>
            </a:pPr>
            <a:r>
              <a:t/>
            </a:r>
            <a:endParaRPr/>
          </a:p>
          <a:p>
            <a:pPr indent="0" lvl="0" marL="457200" rtl="0" algn="l">
              <a:spcBef>
                <a:spcPts val="1600"/>
              </a:spcBef>
              <a:spcAft>
                <a:spcPts val="0"/>
              </a:spcAft>
              <a:buNone/>
            </a:pPr>
            <a:r>
              <a:t/>
            </a:r>
            <a:endParaRPr/>
          </a:p>
          <a:p>
            <a:pPr indent="-311150" lvl="0" marL="457200" rtl="0" algn="l">
              <a:spcBef>
                <a:spcPts val="1600"/>
              </a:spcBef>
              <a:spcAft>
                <a:spcPts val="0"/>
              </a:spcAft>
              <a:buSzPts val="1300"/>
              <a:buChar char="●"/>
            </a:pPr>
            <a:r>
              <a:rPr lang="en"/>
              <a:t>Buzzer</a:t>
            </a:r>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t/>
            </a:r>
            <a:endParaRPr/>
          </a:p>
        </p:txBody>
      </p:sp>
      <p:pic>
        <p:nvPicPr>
          <p:cNvPr id="101" name="Google Shape;101;p15"/>
          <p:cNvPicPr preferRelativeResize="0"/>
          <p:nvPr/>
        </p:nvPicPr>
        <p:blipFill>
          <a:blip r:embed="rId3">
            <a:alphaModFix/>
          </a:blip>
          <a:stretch>
            <a:fillRect/>
          </a:stretch>
        </p:blipFill>
        <p:spPr>
          <a:xfrm>
            <a:off x="4107823" y="3027400"/>
            <a:ext cx="1631235" cy="1312575"/>
          </a:xfrm>
          <a:prstGeom prst="rect">
            <a:avLst/>
          </a:prstGeom>
          <a:noFill/>
          <a:ln>
            <a:noFill/>
          </a:ln>
        </p:spPr>
      </p:pic>
      <p:pic>
        <p:nvPicPr>
          <p:cNvPr id="102" name="Google Shape;102;p15"/>
          <p:cNvPicPr preferRelativeResize="0"/>
          <p:nvPr/>
        </p:nvPicPr>
        <p:blipFill>
          <a:blip r:embed="rId4">
            <a:alphaModFix/>
          </a:blip>
          <a:stretch>
            <a:fillRect/>
          </a:stretch>
        </p:blipFill>
        <p:spPr>
          <a:xfrm>
            <a:off x="3976063" y="1492325"/>
            <a:ext cx="2195450" cy="1312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200"/>
              <a:t>Progress</a:t>
            </a:r>
            <a:endParaRPr/>
          </a:p>
        </p:txBody>
      </p:sp>
      <p:sp>
        <p:nvSpPr>
          <p:cNvPr id="108" name="Google Shape;108;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t>So far we have completed the Face mask detection, and were planning add few more modules to the project to make it unique and useful in real world. Like mask classifier and Bu-card identification </a:t>
            </a:r>
            <a:endParaRPr sz="1600"/>
          </a:p>
          <a:p>
            <a:pPr indent="0" lvl="0" marL="0" rtl="0" algn="l">
              <a:lnSpc>
                <a:spcPct val="100000"/>
              </a:lnSpc>
              <a:spcBef>
                <a:spcPts val="0"/>
              </a:spcBef>
              <a:spcAft>
                <a:spcPts val="0"/>
              </a:spcAft>
              <a:buNone/>
            </a:pPr>
            <a:r>
              <a:t/>
            </a:r>
            <a:endParaRPr sz="1600"/>
          </a:p>
          <a:p>
            <a:pPr indent="0" lvl="0" marL="0" rtl="0" algn="l">
              <a:spcBef>
                <a:spcPts val="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Flow Diagram </a:t>
            </a:r>
            <a:endParaRPr/>
          </a:p>
        </p:txBody>
      </p:sp>
      <p:sp>
        <p:nvSpPr>
          <p:cNvPr id="114" name="Google Shape;114;p17"/>
          <p:cNvSpPr/>
          <p:nvPr/>
        </p:nvSpPr>
        <p:spPr>
          <a:xfrm>
            <a:off x="4337875" y="2745775"/>
            <a:ext cx="888000" cy="535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Mask Detection</a:t>
            </a:r>
            <a:endParaRPr sz="1000"/>
          </a:p>
        </p:txBody>
      </p:sp>
      <p:sp>
        <p:nvSpPr>
          <p:cNvPr id="115" name="Google Shape;115;p17"/>
          <p:cNvSpPr/>
          <p:nvPr/>
        </p:nvSpPr>
        <p:spPr>
          <a:xfrm>
            <a:off x="2804288" y="2745475"/>
            <a:ext cx="960300" cy="535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Temperature</a:t>
            </a:r>
            <a:r>
              <a:rPr lang="en" sz="800"/>
              <a:t> </a:t>
            </a:r>
            <a:r>
              <a:rPr lang="en" sz="1000"/>
              <a:t>Detection</a:t>
            </a:r>
            <a:endParaRPr sz="1000"/>
          </a:p>
        </p:txBody>
      </p:sp>
      <p:sp>
        <p:nvSpPr>
          <p:cNvPr id="116" name="Google Shape;116;p17"/>
          <p:cNvSpPr/>
          <p:nvPr/>
        </p:nvSpPr>
        <p:spPr>
          <a:xfrm>
            <a:off x="5799150" y="2745775"/>
            <a:ext cx="784800" cy="535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Pi 3</a:t>
            </a:r>
            <a:endParaRPr sz="1000"/>
          </a:p>
        </p:txBody>
      </p:sp>
      <p:sp>
        <p:nvSpPr>
          <p:cNvPr id="117" name="Google Shape;117;p17"/>
          <p:cNvSpPr/>
          <p:nvPr/>
        </p:nvSpPr>
        <p:spPr>
          <a:xfrm>
            <a:off x="165825" y="2745475"/>
            <a:ext cx="784800" cy="535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RFID barcode data</a:t>
            </a:r>
            <a:endParaRPr sz="1000"/>
          </a:p>
        </p:txBody>
      </p:sp>
      <p:sp>
        <p:nvSpPr>
          <p:cNvPr id="118" name="Google Shape;118;p17"/>
          <p:cNvSpPr/>
          <p:nvPr/>
        </p:nvSpPr>
        <p:spPr>
          <a:xfrm>
            <a:off x="1446200" y="2745475"/>
            <a:ext cx="784800" cy="535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Database</a:t>
            </a:r>
            <a:endParaRPr sz="1000"/>
          </a:p>
        </p:txBody>
      </p:sp>
      <p:sp>
        <p:nvSpPr>
          <p:cNvPr id="119" name="Google Shape;119;p17"/>
          <p:cNvSpPr/>
          <p:nvPr/>
        </p:nvSpPr>
        <p:spPr>
          <a:xfrm>
            <a:off x="7079550" y="2745475"/>
            <a:ext cx="888000" cy="535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Door Unlocked</a:t>
            </a:r>
            <a:endParaRPr sz="1200"/>
          </a:p>
        </p:txBody>
      </p:sp>
      <p:cxnSp>
        <p:nvCxnSpPr>
          <p:cNvPr id="120" name="Google Shape;120;p17"/>
          <p:cNvCxnSpPr/>
          <p:nvPr/>
        </p:nvCxnSpPr>
        <p:spPr>
          <a:xfrm>
            <a:off x="950625" y="3013075"/>
            <a:ext cx="495600" cy="0"/>
          </a:xfrm>
          <a:prstGeom prst="straightConnector1">
            <a:avLst/>
          </a:prstGeom>
          <a:noFill/>
          <a:ln cap="flat" cmpd="sng" w="9525">
            <a:solidFill>
              <a:schemeClr val="dk2"/>
            </a:solidFill>
            <a:prstDash val="solid"/>
            <a:round/>
            <a:headEnd len="med" w="med" type="none"/>
            <a:tailEnd len="med" w="med" type="triangle"/>
          </a:ln>
        </p:spPr>
      </p:cxnSp>
      <p:cxnSp>
        <p:nvCxnSpPr>
          <p:cNvPr id="121" name="Google Shape;121;p17"/>
          <p:cNvCxnSpPr>
            <a:stCxn id="118" idx="3"/>
          </p:cNvCxnSpPr>
          <p:nvPr/>
        </p:nvCxnSpPr>
        <p:spPr>
          <a:xfrm>
            <a:off x="2231000" y="3013075"/>
            <a:ext cx="573300" cy="0"/>
          </a:xfrm>
          <a:prstGeom prst="straightConnector1">
            <a:avLst/>
          </a:prstGeom>
          <a:noFill/>
          <a:ln cap="flat" cmpd="sng" w="9525">
            <a:solidFill>
              <a:schemeClr val="dk2"/>
            </a:solidFill>
            <a:prstDash val="solid"/>
            <a:round/>
            <a:headEnd len="med" w="med" type="none"/>
            <a:tailEnd len="med" w="med" type="triangle"/>
          </a:ln>
        </p:spPr>
      </p:cxnSp>
      <p:cxnSp>
        <p:nvCxnSpPr>
          <p:cNvPr id="122" name="Google Shape;122;p17"/>
          <p:cNvCxnSpPr>
            <a:endCxn id="114" idx="1"/>
          </p:cNvCxnSpPr>
          <p:nvPr/>
        </p:nvCxnSpPr>
        <p:spPr>
          <a:xfrm>
            <a:off x="3767275" y="3013075"/>
            <a:ext cx="570600" cy="300"/>
          </a:xfrm>
          <a:prstGeom prst="straightConnector1">
            <a:avLst/>
          </a:prstGeom>
          <a:noFill/>
          <a:ln cap="flat" cmpd="sng" w="9525">
            <a:solidFill>
              <a:schemeClr val="dk2"/>
            </a:solidFill>
            <a:prstDash val="solid"/>
            <a:round/>
            <a:headEnd len="med" w="med" type="none"/>
            <a:tailEnd len="med" w="med" type="triangle"/>
          </a:ln>
        </p:spPr>
      </p:cxnSp>
      <p:cxnSp>
        <p:nvCxnSpPr>
          <p:cNvPr id="123" name="Google Shape;123;p17"/>
          <p:cNvCxnSpPr>
            <a:stCxn id="114" idx="3"/>
            <a:endCxn id="116" idx="1"/>
          </p:cNvCxnSpPr>
          <p:nvPr/>
        </p:nvCxnSpPr>
        <p:spPr>
          <a:xfrm>
            <a:off x="5225875" y="3013375"/>
            <a:ext cx="573300" cy="0"/>
          </a:xfrm>
          <a:prstGeom prst="straightConnector1">
            <a:avLst/>
          </a:prstGeom>
          <a:noFill/>
          <a:ln cap="flat" cmpd="sng" w="9525">
            <a:solidFill>
              <a:schemeClr val="dk2"/>
            </a:solidFill>
            <a:prstDash val="solid"/>
            <a:round/>
            <a:headEnd len="med" w="med" type="none"/>
            <a:tailEnd len="med" w="med" type="triangle"/>
          </a:ln>
        </p:spPr>
      </p:cxnSp>
      <p:cxnSp>
        <p:nvCxnSpPr>
          <p:cNvPr id="124" name="Google Shape;124;p17"/>
          <p:cNvCxnSpPr/>
          <p:nvPr/>
        </p:nvCxnSpPr>
        <p:spPr>
          <a:xfrm>
            <a:off x="6583950" y="2936400"/>
            <a:ext cx="4956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18"/>
          <p:cNvPicPr preferRelativeResize="0"/>
          <p:nvPr/>
        </p:nvPicPr>
        <p:blipFill>
          <a:blip r:embed="rId3">
            <a:alphaModFix/>
          </a:blip>
          <a:stretch>
            <a:fillRect/>
          </a:stretch>
        </p:blipFill>
        <p:spPr>
          <a:xfrm>
            <a:off x="1941113" y="1283300"/>
            <a:ext cx="6298226" cy="3860200"/>
          </a:xfrm>
          <a:prstGeom prst="rect">
            <a:avLst/>
          </a:prstGeom>
          <a:noFill/>
          <a:ln>
            <a:noFill/>
          </a:ln>
        </p:spPr>
      </p:pic>
      <p:sp>
        <p:nvSpPr>
          <p:cNvPr id="130" name="Google Shape;130;p18"/>
          <p:cNvSpPr txBox="1"/>
          <p:nvPr>
            <p:ph type="title"/>
          </p:nvPr>
        </p:nvSpPr>
        <p:spPr>
          <a:xfrm>
            <a:off x="770775" y="5853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Control</a:t>
            </a:r>
            <a:r>
              <a:rPr lang="en"/>
              <a:t> Flow Diagram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Environment / Code</a:t>
            </a:r>
            <a:endParaRPr/>
          </a:p>
        </p:txBody>
      </p:sp>
      <p:sp>
        <p:nvSpPr>
          <p:cNvPr id="136" name="Google Shape;136;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111111"/>
              </a:buClr>
              <a:buSzPts val="1200"/>
              <a:buFont typeface="Times New Roman"/>
              <a:buChar char="●"/>
            </a:pPr>
            <a:r>
              <a:rPr lang="en" sz="1200">
                <a:solidFill>
                  <a:srgbClr val="111111"/>
                </a:solidFill>
                <a:highlight>
                  <a:srgbClr val="FFFFFF"/>
                </a:highlight>
                <a:latin typeface="Times New Roman"/>
                <a:ea typeface="Times New Roman"/>
                <a:cs typeface="Times New Roman"/>
                <a:sym typeface="Times New Roman"/>
              </a:rPr>
              <a:t>Vscode, also can be done on Google Colab or Jupyter lab.</a:t>
            </a:r>
            <a:endParaRPr sz="1200">
              <a:solidFill>
                <a:srgbClr val="111111"/>
              </a:solidFill>
              <a:highlight>
                <a:srgbClr val="FFFFFF"/>
              </a:highlight>
              <a:latin typeface="Times New Roman"/>
              <a:ea typeface="Times New Roman"/>
              <a:cs typeface="Times New Roman"/>
              <a:sym typeface="Times New Roman"/>
            </a:endParaRPr>
          </a:p>
          <a:p>
            <a:pPr indent="-304800" lvl="0" marL="457200" rtl="0" algn="l">
              <a:spcBef>
                <a:spcPts val="0"/>
              </a:spcBef>
              <a:spcAft>
                <a:spcPts val="0"/>
              </a:spcAft>
              <a:buClr>
                <a:srgbClr val="111111"/>
              </a:buClr>
              <a:buSzPts val="1200"/>
              <a:buFont typeface="Times New Roman"/>
              <a:buChar char="●"/>
            </a:pPr>
            <a:r>
              <a:rPr lang="en" sz="1200">
                <a:solidFill>
                  <a:srgbClr val="111111"/>
                </a:solidFill>
                <a:highlight>
                  <a:srgbClr val="FFFFFF"/>
                </a:highlight>
                <a:latin typeface="Times New Roman"/>
                <a:ea typeface="Times New Roman"/>
                <a:cs typeface="Times New Roman"/>
                <a:sym typeface="Times New Roman"/>
              </a:rPr>
              <a:t>Libraries  Os, tensor ,shutil, random, cv2 , numpy, sklearn</a:t>
            </a:r>
            <a:endParaRPr sz="1200">
              <a:solidFill>
                <a:srgbClr val="111111"/>
              </a:solidFill>
              <a:highlight>
                <a:srgbClr val="FFFFFF"/>
              </a:highlight>
              <a:latin typeface="Times New Roman"/>
              <a:ea typeface="Times New Roman"/>
              <a:cs typeface="Times New Roman"/>
              <a:sym typeface="Times New Roman"/>
            </a:endParaRPr>
          </a:p>
          <a:p>
            <a:pPr indent="-304800" lvl="0" marL="457200" rtl="0" algn="l">
              <a:spcBef>
                <a:spcPts val="0"/>
              </a:spcBef>
              <a:spcAft>
                <a:spcPts val="0"/>
              </a:spcAft>
              <a:buClr>
                <a:srgbClr val="111111"/>
              </a:buClr>
              <a:buSzPts val="1200"/>
              <a:buFont typeface="Times New Roman"/>
              <a:buChar char="●"/>
            </a:pPr>
            <a:r>
              <a:rPr lang="en"/>
              <a:t>Code:  </a:t>
            </a:r>
            <a:endParaRPr/>
          </a:p>
          <a:p>
            <a:pPr indent="-298450" lvl="1" marL="914400" rtl="0" algn="l">
              <a:spcBef>
                <a:spcPts val="0"/>
              </a:spcBef>
              <a:spcAft>
                <a:spcPts val="0"/>
              </a:spcAft>
              <a:buSzPts val="1100"/>
              <a:buChar char="○"/>
            </a:pPr>
            <a:r>
              <a:rPr lang="en"/>
              <a:t>Code 1 : Model</a:t>
            </a:r>
            <a:endParaRPr/>
          </a:p>
          <a:p>
            <a:pPr indent="-298450" lvl="1" marL="914400" rtl="0" algn="l">
              <a:spcBef>
                <a:spcPts val="0"/>
              </a:spcBef>
              <a:spcAft>
                <a:spcPts val="0"/>
              </a:spcAft>
              <a:buSzPts val="1100"/>
              <a:buChar char="○"/>
            </a:pPr>
            <a:r>
              <a:rPr lang="en"/>
              <a:t>Code 2 : Webcam / Face Detection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a:t>
            </a:r>
            <a:endParaRPr/>
          </a:p>
        </p:txBody>
      </p:sp>
      <p:sp>
        <p:nvSpPr>
          <p:cNvPr id="142" name="Google Shape;142;p2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Code 1 : CNN layers</a:t>
            </a:r>
            <a:endParaRPr/>
          </a:p>
        </p:txBody>
      </p:sp>
      <p:pic>
        <p:nvPicPr>
          <p:cNvPr id="143" name="Google Shape;143;p20"/>
          <p:cNvPicPr preferRelativeResize="0"/>
          <p:nvPr/>
        </p:nvPicPr>
        <p:blipFill rotWithShape="1">
          <a:blip r:embed="rId3">
            <a:alphaModFix/>
          </a:blip>
          <a:srcRect b="5231" l="0" r="0" t="0"/>
          <a:stretch/>
        </p:blipFill>
        <p:spPr>
          <a:xfrm>
            <a:off x="1674850" y="2488050"/>
            <a:ext cx="5429250" cy="1552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a:t>
            </a:r>
            <a:endParaRPr/>
          </a:p>
        </p:txBody>
      </p:sp>
      <p:sp>
        <p:nvSpPr>
          <p:cNvPr id="149" name="Google Shape;149;p2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 2 :  This to turn on the Web camera and detecting face mask</a:t>
            </a:r>
            <a:endParaRPr/>
          </a:p>
          <a:p>
            <a:pPr indent="0" lvl="0" marL="0" rtl="0" algn="l">
              <a:spcBef>
                <a:spcPts val="1600"/>
              </a:spcBef>
              <a:spcAft>
                <a:spcPts val="1600"/>
              </a:spcAft>
              <a:buNone/>
            </a:pPr>
            <a:r>
              <a:t/>
            </a:r>
            <a:endParaRPr/>
          </a:p>
        </p:txBody>
      </p:sp>
      <p:pic>
        <p:nvPicPr>
          <p:cNvPr id="150" name="Google Shape;150;p21"/>
          <p:cNvPicPr preferRelativeResize="0"/>
          <p:nvPr/>
        </p:nvPicPr>
        <p:blipFill>
          <a:blip r:embed="rId3">
            <a:alphaModFix/>
          </a:blip>
          <a:stretch>
            <a:fillRect/>
          </a:stretch>
        </p:blipFill>
        <p:spPr>
          <a:xfrm>
            <a:off x="1717013" y="2522163"/>
            <a:ext cx="5553075" cy="1724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