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83" r:id="rId6"/>
    <p:sldId id="261" r:id="rId7"/>
    <p:sldId id="263" r:id="rId8"/>
    <p:sldId id="265" r:id="rId9"/>
    <p:sldId id="273" r:id="rId10"/>
    <p:sldId id="274" r:id="rId11"/>
    <p:sldId id="275" r:id="rId12"/>
    <p:sldId id="276" r:id="rId13"/>
    <p:sldId id="277" r:id="rId14"/>
    <p:sldId id="267" r:id="rId15"/>
    <p:sldId id="268" r:id="rId16"/>
    <p:sldId id="269" r:id="rId17"/>
    <p:sldId id="280" r:id="rId18"/>
    <p:sldId id="281" r:id="rId19"/>
    <p:sldId id="282" r:id="rId20"/>
    <p:sldId id="284" r:id="rId21"/>
    <p:sldId id="285" r:id="rId22"/>
    <p:sldId id="272" r:id="rId23"/>
    <p:sldId id="279" r:id="rId24"/>
    <p:sldId id="25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1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7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5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5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8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2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6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30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0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rectified-linear-activation-function-for-deep-learning-neural-networks/" TargetMode="External"/><Relationship Id="rId3" Type="http://schemas.openxmlformats.org/officeDocument/2006/relationships/hyperlink" Target="https://builtin.com/data-science/random-forest-algorithm" TargetMode="External"/><Relationship Id="rId7" Type="http://schemas.openxmlformats.org/officeDocument/2006/relationships/hyperlink" Target="https://machinelearningmastery.com/standardscaler-and-minmaxscaler-transforms-in-python/" TargetMode="External"/><Relationship Id="rId2" Type="http://schemas.openxmlformats.org/officeDocument/2006/relationships/hyperlink" Target="https://www.pluralsight.com/guides/classification-ker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n/normaldistribution.asp" TargetMode="External"/><Relationship Id="rId5" Type="http://schemas.openxmlformats.org/officeDocument/2006/relationships/hyperlink" Target="https://www.kaggle.com/andrewmvd/heart-failure-clinical-data" TargetMode="External"/><Relationship Id="rId4" Type="http://schemas.openxmlformats.org/officeDocument/2006/relationships/hyperlink" Target="https://www.statisticssolutions.com/what-is-logistic-regres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D7EAB-B697-4CBF-8B7B-2A90F262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zlyhania srdca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DE18A4-B70C-4EBB-B66C-B1B51C05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Martin Vanko</a:t>
            </a:r>
          </a:p>
        </p:txBody>
      </p:sp>
    </p:spTree>
    <p:extLst>
      <p:ext uri="{BB962C8B-B14F-4D97-AF65-F5344CB8AC3E}">
        <p14:creationId xmlns:p14="http://schemas.microsoft.com/office/powerpoint/2010/main" val="183663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64A4D-22DB-408B-8A3A-6E5D1A09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</a:t>
            </a:r>
            <a:r>
              <a:rPr lang="sk-SK" dirty="0" err="1"/>
              <a:t>Chudokrvnosť</a:t>
            </a:r>
            <a:r>
              <a:rPr lang="sk-SK" dirty="0"/>
              <a:t> - Úmrtie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3720DDD-59B3-4C10-8034-1AB28D1E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2" y="2031554"/>
            <a:ext cx="5182323" cy="408679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02AF27BC-5D4D-49F0-9CD7-F5FC86D0C505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neboli </a:t>
            </a:r>
            <a:r>
              <a:rPr lang="sk-SK" dirty="0" err="1"/>
              <a:t>chudokrvný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54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4CC03-78AE-4F89-8B89-B7F3C0F1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Cukrovka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86FABF3-FE3C-48B5-853D-D210289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5" y="2266233"/>
            <a:ext cx="5210902" cy="4020111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8646AF38-8509-4B84-B4D9-0933EB2C22EC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neboli diabetici. </a:t>
            </a:r>
          </a:p>
        </p:txBody>
      </p:sp>
    </p:spTree>
    <p:extLst>
      <p:ext uri="{BB962C8B-B14F-4D97-AF65-F5344CB8AC3E}">
        <p14:creationId xmlns:p14="http://schemas.microsoft.com/office/powerpoint/2010/main" val="205261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A31645-91DD-4180-8C0F-1289642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Vysoký krvný tlak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CC62D2-114C-497F-85D5-7C9F575C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9" y="2213837"/>
            <a:ext cx="5191850" cy="4124901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D751449-8D81-41ED-81C4-8CC63F353BF0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nemali vysoký krvný tlak. </a:t>
            </a:r>
          </a:p>
        </p:txBody>
      </p:sp>
    </p:spTree>
    <p:extLst>
      <p:ext uri="{BB962C8B-B14F-4D97-AF65-F5344CB8AC3E}">
        <p14:creationId xmlns:p14="http://schemas.microsoft.com/office/powerpoint/2010/main" val="328459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D27D6-7E61-42E4-B59F-09000965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Fajčenie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5F7018-B391-48E9-86C5-27436B31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3" y="2300002"/>
            <a:ext cx="5268060" cy="408679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1B2EA38-2EE9-4DB4-AD31-571288F014B1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neboli fajčiari. </a:t>
            </a:r>
          </a:p>
        </p:txBody>
      </p:sp>
    </p:spTree>
    <p:extLst>
      <p:ext uri="{BB962C8B-B14F-4D97-AF65-F5344CB8AC3E}">
        <p14:creationId xmlns:p14="http://schemas.microsoft.com/office/powerpoint/2010/main" val="290982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3C734-647F-46E7-A646-335F825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dát: </a:t>
            </a:r>
            <a:r>
              <a:rPr lang="sk-SK" dirty="0" err="1"/>
              <a:t>Normal</a:t>
            </a:r>
            <a:r>
              <a:rPr lang="sk-SK" dirty="0"/>
              <a:t> Test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8CC351-CD02-4434-A51A-86E3C425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155971"/>
          </a:xfrm>
        </p:spPr>
        <p:txBody>
          <a:bodyPr/>
          <a:lstStyle/>
          <a:p>
            <a:r>
              <a:rPr lang="sk-SK" dirty="0"/>
              <a:t>Overenie nulovej hypotézy: „Sú dáta nekategorickej triedy z normálového rozloženia?“</a:t>
            </a:r>
          </a:p>
          <a:p>
            <a:r>
              <a:rPr lang="sk-SK" dirty="0"/>
              <a:t>Vykonanie </a:t>
            </a:r>
            <a:r>
              <a:rPr lang="sk-SK" dirty="0" err="1"/>
              <a:t>normaltestu</a:t>
            </a:r>
            <a:r>
              <a:rPr lang="sk-SK" dirty="0"/>
              <a:t> overenie </a:t>
            </a:r>
            <a:r>
              <a:rPr lang="sk-SK" dirty="0" err="1"/>
              <a:t>pvalue</a:t>
            </a:r>
            <a:r>
              <a:rPr lang="sk-SK" dirty="0"/>
              <a:t>&lt;0.001</a:t>
            </a:r>
          </a:p>
          <a:p>
            <a:r>
              <a:rPr lang="sk-SK" dirty="0"/>
              <a:t>Šanca 1:1000, silný dôkaz proti nulovej hypotéze</a:t>
            </a:r>
          </a:p>
          <a:p>
            <a:r>
              <a:rPr lang="sk-SK" dirty="0"/>
              <a:t>Vytýčenie tried z normálového rozloženia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565B3F-2381-46F1-9422-7D1F5382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60" y="4073757"/>
            <a:ext cx="670653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021FA4-FC91-4BC4-A133-6E07EBE9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dát: </a:t>
            </a:r>
            <a:r>
              <a:rPr lang="sk-SK" dirty="0" err="1"/>
              <a:t>Train</a:t>
            </a:r>
            <a:r>
              <a:rPr lang="sk-SK" dirty="0"/>
              <a:t>, test, </a:t>
            </a:r>
            <a:r>
              <a:rPr lang="sk-SK" dirty="0" err="1"/>
              <a:t>split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40DA9B-8D00-475C-9BFD-B1F4CF7C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kategórií, ktoré vytýčila nulová hypotéza a </a:t>
            </a:r>
            <a:r>
              <a:rPr lang="sk-SK" dirty="0" err="1"/>
              <a:t>heatmap</a:t>
            </a:r>
            <a:r>
              <a:rPr lang="sk-SK" dirty="0"/>
              <a:t> vytvoríme </a:t>
            </a:r>
            <a:r>
              <a:rPr lang="sk-SK" dirty="0" err="1"/>
              <a:t>dataset</a:t>
            </a:r>
            <a:r>
              <a:rPr lang="sk-SK" dirty="0"/>
              <a:t> pre predikciu obsahujúci hodnoty tried: 'time','ejection_fraction','serum_creatinine','age','serum_sodium', '</a:t>
            </a:r>
            <a:r>
              <a:rPr lang="sk-SK" dirty="0" err="1"/>
              <a:t>platelets</a:t>
            </a:r>
            <a:r>
              <a:rPr lang="sk-SK" dirty="0"/>
              <a:t>'</a:t>
            </a:r>
          </a:p>
          <a:p>
            <a:r>
              <a:rPr lang="sk-SK" dirty="0"/>
              <a:t>Zvolíme si </a:t>
            </a:r>
            <a:r>
              <a:rPr lang="sk-SK" dirty="0" err="1"/>
              <a:t>cielovú</a:t>
            </a:r>
            <a:r>
              <a:rPr lang="sk-SK" dirty="0"/>
              <a:t> hodnotu: DEATH_EVENT, čiže smrť</a:t>
            </a:r>
          </a:p>
          <a:p>
            <a:r>
              <a:rPr lang="sk-SK" dirty="0"/>
              <a:t>Rozdelíme dáta v pomere 3:7 </a:t>
            </a:r>
          </a:p>
          <a:p>
            <a:r>
              <a:rPr lang="sk-SK" dirty="0"/>
              <a:t>30% testovacia množina, 70% </a:t>
            </a:r>
            <a:r>
              <a:rPr lang="sk-SK" dirty="0" err="1"/>
              <a:t>trénovacia</a:t>
            </a:r>
            <a:r>
              <a:rPr lang="sk-SK" dirty="0"/>
              <a:t> množina</a:t>
            </a:r>
          </a:p>
          <a:p>
            <a:r>
              <a:rPr lang="sk-SK" dirty="0"/>
              <a:t>Tvar množín je:</a:t>
            </a:r>
          </a:p>
          <a:p>
            <a:r>
              <a:rPr lang="sk-SK" dirty="0"/>
              <a:t>(209,6) testovacia množina</a:t>
            </a:r>
          </a:p>
          <a:p>
            <a:r>
              <a:rPr lang="sk-SK" dirty="0"/>
              <a:t>(90,6) </a:t>
            </a:r>
            <a:r>
              <a:rPr lang="sk-SK" dirty="0" err="1"/>
              <a:t>trénovacia</a:t>
            </a:r>
            <a:r>
              <a:rPr lang="sk-SK" dirty="0"/>
              <a:t> množina</a:t>
            </a:r>
          </a:p>
        </p:txBody>
      </p:sp>
    </p:spTree>
    <p:extLst>
      <p:ext uri="{BB962C8B-B14F-4D97-AF65-F5344CB8AC3E}">
        <p14:creationId xmlns:p14="http://schemas.microsoft.com/office/powerpoint/2010/main" val="214275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384D4-5050-4FBC-AE5D-07ECC282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dát: </a:t>
            </a:r>
            <a:r>
              <a:rPr lang="sk-SK" dirty="0" err="1"/>
              <a:t>StandardScaler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E6CC8C-9069-44BC-AD57-040858D3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Zoškálujeme</a:t>
            </a:r>
            <a:r>
              <a:rPr lang="sk-SK" dirty="0"/>
              <a:t> dáta podľa rozptylu</a:t>
            </a:r>
          </a:p>
          <a:p>
            <a:r>
              <a:rPr lang="sk-SK" dirty="0" err="1"/>
              <a:t>Trénovacie</a:t>
            </a:r>
            <a:r>
              <a:rPr lang="sk-SK" dirty="0"/>
              <a:t> dáta </a:t>
            </a:r>
            <a:r>
              <a:rPr lang="sk-SK" dirty="0" err="1"/>
              <a:t>zoškáľujeme</a:t>
            </a:r>
            <a:r>
              <a:rPr lang="sk-SK" dirty="0"/>
              <a:t> podľa </a:t>
            </a:r>
            <a:r>
              <a:rPr lang="sk-SK" dirty="0" err="1"/>
              <a:t>fit_transform</a:t>
            </a:r>
            <a:endParaRPr lang="sk-SK" dirty="0"/>
          </a:p>
          <a:p>
            <a:r>
              <a:rPr lang="sk-SK" dirty="0" err="1"/>
              <a:t>Fit_transform</a:t>
            </a:r>
            <a:r>
              <a:rPr lang="sk-SK" dirty="0"/>
              <a:t> v </a:t>
            </a:r>
            <a:r>
              <a:rPr lang="sk-SK" dirty="0" err="1"/>
              <a:t>trénovaích</a:t>
            </a:r>
            <a:r>
              <a:rPr lang="sk-SK" dirty="0"/>
              <a:t> dátach aby sme ich </a:t>
            </a:r>
            <a:r>
              <a:rPr lang="sk-SK" dirty="0" err="1"/>
              <a:t>zoškálovali</a:t>
            </a:r>
            <a:r>
              <a:rPr lang="sk-SK" dirty="0"/>
              <a:t> a zapamätali si </a:t>
            </a:r>
            <a:r>
              <a:rPr lang="sk-SK" dirty="0" err="1"/>
              <a:t>škálovacie</a:t>
            </a:r>
            <a:r>
              <a:rPr lang="sk-SK" dirty="0"/>
              <a:t> parametre</a:t>
            </a:r>
          </a:p>
          <a:p>
            <a:r>
              <a:rPr lang="sk-SK" dirty="0" err="1"/>
              <a:t>transform</a:t>
            </a:r>
            <a:r>
              <a:rPr lang="sk-SK" dirty="0"/>
              <a:t>  v testovacích dátach aby sme podľa zapamätaných </a:t>
            </a:r>
            <a:r>
              <a:rPr lang="sk-SK" dirty="0" err="1"/>
              <a:t>škálovacích</a:t>
            </a:r>
            <a:r>
              <a:rPr lang="sk-SK" dirty="0"/>
              <a:t> parametrov škálovali dáta</a:t>
            </a:r>
          </a:p>
        </p:txBody>
      </p:sp>
    </p:spTree>
    <p:extLst>
      <p:ext uri="{BB962C8B-B14F-4D97-AF65-F5344CB8AC3E}">
        <p14:creationId xmlns:p14="http://schemas.microsoft.com/office/powerpoint/2010/main" val="18149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25985A-96BB-4392-8DB5-973FB502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Logistic</a:t>
            </a:r>
            <a:r>
              <a:rPr lang="sk-SK" dirty="0"/>
              <a:t> </a:t>
            </a:r>
            <a:r>
              <a:rPr lang="sk-SK" dirty="0" err="1"/>
              <a:t>regression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E6BC99-8BD6-489A-8FB6-33F64087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Odhaduje pravdepodobnosť, že nastane daný jav podľa známych skutočností</a:t>
            </a:r>
          </a:p>
          <a:p>
            <a:r>
              <a:rPr lang="sk-SK" dirty="0" err="1"/>
              <a:t>Heatmap</a:t>
            </a:r>
            <a:r>
              <a:rPr lang="sk-SK" dirty="0"/>
              <a:t> ukazuje presnosť </a:t>
            </a:r>
            <a:r>
              <a:rPr lang="sk-SK" dirty="0" err="1"/>
              <a:t>klasifikátora</a:t>
            </a:r>
            <a:r>
              <a:rPr lang="sk-SK" dirty="0"/>
              <a:t> pri predikovaní smrti</a:t>
            </a:r>
          </a:p>
          <a:p>
            <a:r>
              <a:rPr lang="sk-SK" dirty="0"/>
              <a:t>x:y</a:t>
            </a:r>
          </a:p>
          <a:p>
            <a:r>
              <a:rPr lang="sk-SK" dirty="0"/>
              <a:t>0:0 = správne predikovaná hodnota 0 - život</a:t>
            </a:r>
          </a:p>
          <a:p>
            <a:r>
              <a:rPr lang="sk-SK" dirty="0"/>
              <a:t>0:1 = nesprávne predikovaná hodnota 0 -život</a:t>
            </a:r>
          </a:p>
          <a:p>
            <a:r>
              <a:rPr lang="sk-SK" dirty="0"/>
              <a:t>1:0 = nesprávne predikovaná hodnota 1 - smrť</a:t>
            </a:r>
          </a:p>
          <a:p>
            <a:r>
              <a:rPr lang="sk-SK" dirty="0"/>
              <a:t>1:1 = správne predikovaná hodnota 1 -smrť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8FC153-3001-4726-9A94-98F66C91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6" y="5091526"/>
            <a:ext cx="4077269" cy="159089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FB73B5B9-75D1-4D9E-AD12-355E12E0B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"/>
          <a:stretch/>
        </p:blipFill>
        <p:spPr>
          <a:xfrm>
            <a:off x="6535023" y="2990310"/>
            <a:ext cx="472500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71A4B5-E7F4-4553-AFF9-C1D2B424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RandomForest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3D5211-7AD5-4634-B1EF-9ACF74C6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Vytvorí viacej rozhodovacích stromov a vráti výsledný medián </a:t>
            </a:r>
          </a:p>
          <a:p>
            <a:r>
              <a:rPr lang="sk-SK" dirty="0" err="1"/>
              <a:t>Heatmap</a:t>
            </a:r>
            <a:r>
              <a:rPr lang="sk-SK" dirty="0"/>
              <a:t> ukazuje presnosť </a:t>
            </a:r>
            <a:r>
              <a:rPr lang="sk-SK" dirty="0" err="1"/>
              <a:t>klasifikátora</a:t>
            </a:r>
            <a:r>
              <a:rPr lang="sk-SK" dirty="0"/>
              <a:t> pri predikovaní smrti</a:t>
            </a:r>
          </a:p>
          <a:p>
            <a:r>
              <a:rPr lang="sk-SK" dirty="0"/>
              <a:t>x:y</a:t>
            </a:r>
          </a:p>
          <a:p>
            <a:r>
              <a:rPr lang="sk-SK" dirty="0"/>
              <a:t>0:0 = správne predikovaná hodnota 0 - život</a:t>
            </a:r>
          </a:p>
          <a:p>
            <a:r>
              <a:rPr lang="sk-SK" dirty="0"/>
              <a:t>0:1 = nesprávne predikovaná hodnota 0 -život</a:t>
            </a:r>
          </a:p>
          <a:p>
            <a:r>
              <a:rPr lang="sk-SK" dirty="0"/>
              <a:t>1:0 = nesprávne predikovaná hodnota 1 - smrť</a:t>
            </a:r>
          </a:p>
          <a:p>
            <a:r>
              <a:rPr lang="sk-SK" dirty="0"/>
              <a:t>1:1 = správne predikovaná hodnota 1 -smrť</a:t>
            </a:r>
          </a:p>
          <a:p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F495BF-2648-42C7-B100-4C539296F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2284" b="2391"/>
          <a:stretch/>
        </p:blipFill>
        <p:spPr bwMode="auto">
          <a:xfrm>
            <a:off x="6409189" y="3108120"/>
            <a:ext cx="4771370" cy="37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721F26C-E90E-4D9E-A98F-A63E251F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36" y="5118967"/>
            <a:ext cx="4115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21FA12-FFB1-401D-B58F-04C60F8D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BF6E8-6FC0-4B6B-B5FA-6EA7A9DC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Vytvorí sekvenčný model neurónovej siete – lineárny zásobník vrstiev</a:t>
            </a:r>
          </a:p>
          <a:p>
            <a:r>
              <a:rPr lang="sk-SK" dirty="0"/>
              <a:t>Výsledok jednej vrstvy je vstup nasledujúcej</a:t>
            </a:r>
          </a:p>
          <a:p>
            <a:r>
              <a:rPr lang="sk-SK" dirty="0"/>
              <a:t>Vytvorili sme 4 </a:t>
            </a:r>
            <a:r>
              <a:rPr lang="sk-SK" dirty="0" err="1"/>
              <a:t>dense</a:t>
            </a:r>
            <a:r>
              <a:rPr lang="sk-SK" dirty="0"/>
              <a:t> vrstvy – model plne zapojenej vrstvy</a:t>
            </a:r>
          </a:p>
          <a:p>
            <a:r>
              <a:rPr lang="sk-SK" dirty="0"/>
              <a:t>3 vrstvy s aktivačnou funkciou „</a:t>
            </a:r>
            <a:r>
              <a:rPr lang="sk-SK" dirty="0" err="1"/>
              <a:t>relu</a:t>
            </a:r>
            <a:r>
              <a:rPr lang="sk-SK" dirty="0"/>
              <a:t>“</a:t>
            </a:r>
          </a:p>
          <a:p>
            <a:r>
              <a:rPr lang="sk-SK" dirty="0"/>
              <a:t>1 vrstva s aktivačnou funkciou „</a:t>
            </a:r>
            <a:r>
              <a:rPr lang="sk-SK" dirty="0" err="1"/>
              <a:t>softmax</a:t>
            </a:r>
            <a:r>
              <a:rPr lang="sk-SK" dirty="0"/>
              <a:t>“</a:t>
            </a:r>
          </a:p>
          <a:p>
            <a:r>
              <a:rPr lang="sk-SK" dirty="0"/>
              <a:t>1. vrstva s výstupom 500</a:t>
            </a:r>
          </a:p>
          <a:p>
            <a:r>
              <a:rPr lang="sk-SK" dirty="0"/>
              <a:t>2.vrstva s výstupom 200</a:t>
            </a:r>
          </a:p>
          <a:p>
            <a:r>
              <a:rPr lang="sk-SK" dirty="0"/>
              <a:t>3.vrstva s výstupom 50</a:t>
            </a:r>
          </a:p>
          <a:p>
            <a:r>
              <a:rPr lang="sk-SK" dirty="0"/>
              <a:t>4.vrstva s výstupom 2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7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19159-FFD1-451A-AC7E-39894F7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CB6F54-0387-44B1-8B8C-454973B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Porozumieť dátovému setu</a:t>
            </a:r>
          </a:p>
          <a:p>
            <a:r>
              <a:rPr lang="sk-SK" dirty="0"/>
              <a:t>Popísať dáta</a:t>
            </a:r>
          </a:p>
          <a:p>
            <a:endParaRPr lang="sk-SK" dirty="0"/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Predikcia smrti pacientov</a:t>
            </a:r>
          </a:p>
        </p:txBody>
      </p:sp>
    </p:spTree>
    <p:extLst>
      <p:ext uri="{BB962C8B-B14F-4D97-AF65-F5344CB8AC3E}">
        <p14:creationId xmlns:p14="http://schemas.microsoft.com/office/powerpoint/2010/main" val="148150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D50977-B1D7-4ED1-9AEB-6CE32284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r>
              <a:rPr lang="sk-SK" dirty="0"/>
              <a:t> model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2AD266D-5FEB-4BA5-9A5D-39721A00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48" y="1785462"/>
            <a:ext cx="6582560" cy="47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4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5FEB15F-06F3-4BDE-8D72-54E2602F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" y="2470698"/>
            <a:ext cx="5506218" cy="42487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A58FC0F-F13F-4E76-BE97-ADB8DF2D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15" y="2533047"/>
            <a:ext cx="5410955" cy="4258269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7E81E0F-2CE0-43D2-8B48-F7B6AD579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1" y="429298"/>
            <a:ext cx="3000794" cy="36200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DA466B2-9622-4AB5-8AEC-EF7543D03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503" y="407757"/>
            <a:ext cx="393437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BEA93-655C-4A0C-843D-138FFC13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modely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BF287F-BD79-4AE2-9FCF-D3E36269E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88239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Logistická regresia: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sk-SK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sk-SK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sk-SK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f1_score: </a:t>
                </a:r>
                <a:r>
                  <a:rPr lang="en-US" dirty="0"/>
                  <a:t>F1 = 2 * (precision * recall) / (precision + recall)</a:t>
                </a:r>
                <a:endParaRPr lang="sk-SK" dirty="0"/>
              </a:p>
              <a:p>
                <a:r>
                  <a:rPr lang="sk-SK" dirty="0" err="1"/>
                  <a:t>Precision_score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dirty="0" smtClean="0">
                        <a:latin typeface="Cambria Math" panose="02040503050406030204" pitchFamily="18" charset="0"/>
                      </a:rPr>
                      <m:t>Ps</m:t>
                    </m:r>
                    <m:r>
                      <a:rPr lang="sk-SK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 err="1"/>
                  <a:t>Recall_score</a:t>
                </a:r>
                <a:r>
                  <a:rPr lang="sk-SK" dirty="0"/>
                  <a:t>: </a:t>
                </a:r>
                <a:r>
                  <a:rPr lang="sk-SK" dirty="0" err="1"/>
                  <a:t>Rs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 err="1"/>
                  <a:t>StandardScaler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sk-SK" dirty="0"/>
              </a:p>
              <a:p>
                <a:r>
                  <a:rPr lang="sk-SK" dirty="0" err="1"/>
                  <a:t>Relu</a:t>
                </a:r>
                <a:r>
                  <a:rPr lang="sk-SK" dirty="0"/>
                  <a:t>: max(x,0)</a:t>
                </a:r>
              </a:p>
              <a:p>
                <a:r>
                  <a:rPr lang="sk-SK" dirty="0" err="1"/>
                  <a:t>Softmax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BF287F-BD79-4AE2-9FCF-D3E36269E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88239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2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69F46-84BA-4F2D-8DA1-BE5CF30B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Vysvetlivky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D851842-9502-414E-88E0-A267C38FD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Precision – schopnosť </a:t>
                </a:r>
                <a:r>
                  <a:rPr lang="sk-SK" dirty="0" err="1"/>
                  <a:t>klasifikátora</a:t>
                </a:r>
                <a:r>
                  <a:rPr lang="sk-SK" dirty="0"/>
                  <a:t> s akou neoznačí pozitívne vzorky ako negatívne</a:t>
                </a:r>
              </a:p>
              <a:p>
                <a:r>
                  <a:rPr lang="sk-SK" dirty="0" err="1"/>
                  <a:t>Recall</a:t>
                </a:r>
                <a:r>
                  <a:rPr lang="sk-SK" dirty="0"/>
                  <a:t> – schopnosť </a:t>
                </a:r>
                <a:r>
                  <a:rPr lang="sk-SK" dirty="0" err="1"/>
                  <a:t>klasifikátora</a:t>
                </a:r>
                <a:r>
                  <a:rPr lang="sk-SK" dirty="0"/>
                  <a:t> s akou nájde všetky pozitívne vzorky</a:t>
                </a:r>
              </a:p>
              <a:p>
                <a:r>
                  <a:rPr lang="sk-SK" dirty="0"/>
                  <a:t>F1-score – priemer hodnôt </a:t>
                </a:r>
                <a:r>
                  <a:rPr lang="sk-SK" dirty="0" err="1"/>
                  <a:t>precision</a:t>
                </a:r>
                <a:r>
                  <a:rPr lang="sk-SK" dirty="0"/>
                  <a:t> a </a:t>
                </a:r>
                <a:r>
                  <a:rPr lang="sk-SK" dirty="0" err="1"/>
                  <a:t>recall</a:t>
                </a:r>
                <a:endParaRPr lang="sk-SK" dirty="0"/>
              </a:p>
              <a:p>
                <a:r>
                  <a:rPr lang="sk-SK" dirty="0" err="1"/>
                  <a:t>Tp</a:t>
                </a:r>
                <a:r>
                  <a:rPr lang="sk-SK" dirty="0"/>
                  <a:t> – </a:t>
                </a:r>
                <a:r>
                  <a:rPr lang="sk-SK" dirty="0" err="1"/>
                  <a:t>True</a:t>
                </a:r>
                <a:r>
                  <a:rPr lang="sk-SK" dirty="0"/>
                  <a:t> </a:t>
                </a:r>
                <a:r>
                  <a:rPr lang="sk-SK" dirty="0" err="1"/>
                  <a:t>positive</a:t>
                </a:r>
                <a:r>
                  <a:rPr lang="sk-SK" dirty="0"/>
                  <a:t> – počet správne odhadnutých kladných hodnôt</a:t>
                </a:r>
              </a:p>
              <a:p>
                <a:r>
                  <a:rPr lang="sk-SK" dirty="0" err="1"/>
                  <a:t>Fp</a:t>
                </a:r>
                <a:r>
                  <a:rPr lang="sk-SK" dirty="0"/>
                  <a:t> – </a:t>
                </a:r>
                <a:r>
                  <a:rPr lang="sk-SK" dirty="0" err="1"/>
                  <a:t>False</a:t>
                </a:r>
                <a:r>
                  <a:rPr lang="sk-SK" dirty="0"/>
                  <a:t> </a:t>
                </a:r>
                <a:r>
                  <a:rPr lang="sk-SK" dirty="0" err="1"/>
                  <a:t>positive</a:t>
                </a:r>
                <a:r>
                  <a:rPr lang="sk-SK" dirty="0"/>
                  <a:t> – počet nesprávne odhadnutých kladných hodnôt</a:t>
                </a:r>
              </a:p>
              <a:p>
                <a:r>
                  <a:rPr lang="sk-SK" dirty="0" err="1"/>
                  <a:t>Fn</a:t>
                </a:r>
                <a:r>
                  <a:rPr lang="sk-SK" dirty="0"/>
                  <a:t> – </a:t>
                </a:r>
                <a:r>
                  <a:rPr lang="sk-SK" dirty="0" err="1"/>
                  <a:t>False</a:t>
                </a:r>
                <a:r>
                  <a:rPr lang="sk-SK" dirty="0"/>
                  <a:t> </a:t>
                </a:r>
                <a:r>
                  <a:rPr lang="sk-SK" dirty="0" err="1"/>
                  <a:t>negative</a:t>
                </a:r>
                <a:r>
                  <a:rPr lang="sk-SK" dirty="0"/>
                  <a:t> – počet nesprávne odhadnutých záporných hodnôt</a:t>
                </a:r>
              </a:p>
              <a:p>
                <a:r>
                  <a:rPr lang="sk-SK" dirty="0" err="1"/>
                  <a:t>Tf.reduce_sum</a:t>
                </a:r>
                <a:r>
                  <a:rPr lang="sk-SK" dirty="0"/>
                  <a:t> – vypočítanie sumy elementov cez všetky dimenzie </a:t>
                </a:r>
                <a:r>
                  <a:rPr lang="sk-SK" dirty="0" err="1"/>
                  <a:t>tenzoru</a:t>
                </a:r>
                <a:endParaRPr lang="sk-S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– všetky triedy, ktoré vstupujú do modelu 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D851842-9502-414E-88E0-A267C38FD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6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4D4779-50F0-4D79-AECD-82F546F9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sz="3500" b="1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72491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31FF2-85D1-47AB-A7DA-B452A99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bibliografických odkazov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7AAD3B-DEA0-4DE7-896E-6E3BD27F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https://www.pluralsight.com/guides/classification-keras</a:t>
            </a:r>
            <a:endParaRPr lang="sk-SK" dirty="0"/>
          </a:p>
          <a:p>
            <a:r>
              <a:rPr lang="sk-SK" dirty="0">
                <a:hlinkClick r:id="rId3"/>
              </a:rPr>
              <a:t>https://builtin.com/data-science/random-forest-algorithm</a:t>
            </a:r>
            <a:endParaRPr lang="sk-SK" dirty="0"/>
          </a:p>
          <a:p>
            <a:r>
              <a:rPr lang="sk-SK" dirty="0">
                <a:hlinkClick r:id="rId4"/>
              </a:rPr>
              <a:t>https://www.statisticssolutions.com/what-is-logistic-regression/</a:t>
            </a:r>
            <a:endParaRPr lang="sk-SK" dirty="0"/>
          </a:p>
          <a:p>
            <a:r>
              <a:rPr lang="sk-SK" dirty="0">
                <a:hlinkClick r:id="rId5"/>
              </a:rPr>
              <a:t>https://www.kaggle.com/andrewmvd/heart-failure-clinical-data</a:t>
            </a:r>
            <a:endParaRPr lang="sk-SK" dirty="0"/>
          </a:p>
          <a:p>
            <a:r>
              <a:rPr lang="sk-SK" dirty="0">
                <a:hlinkClick r:id="rId6"/>
              </a:rPr>
              <a:t>https://www.investopedia.com/terms/n/normaldistribution.asp</a:t>
            </a:r>
            <a:endParaRPr lang="sk-SK" dirty="0"/>
          </a:p>
          <a:p>
            <a:r>
              <a:rPr lang="sk-SK" dirty="0">
                <a:hlinkClick r:id="rId7"/>
              </a:rPr>
              <a:t>https://machinelearningmastery.com/standardscaler-and-minmaxscaler-transforms-in-python/</a:t>
            </a:r>
            <a:endParaRPr lang="sk-SK" dirty="0"/>
          </a:p>
          <a:p>
            <a:r>
              <a:rPr lang="sk-SK" dirty="0">
                <a:hlinkClick r:id="rId8"/>
              </a:rPr>
              <a:t>https://machinelearningmastery.com/rectified-linear-activation-function-for-deep-learning-neural-networks/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5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65974-CC7C-4150-A57C-4B9B22B7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D7E3CE-10AD-4393-BFA9-F9D25E97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sa skladá z 13 stĺpcov a 299 záznamov</a:t>
            </a:r>
          </a:p>
          <a:p>
            <a:r>
              <a:rPr lang="sk-SK" dirty="0"/>
              <a:t>Záznamy nie sú duplicitné </a:t>
            </a:r>
          </a:p>
          <a:p>
            <a:r>
              <a:rPr lang="sk-SK" dirty="0"/>
              <a:t>Záznamy neobsahujú prázdne hodnoty</a:t>
            </a:r>
          </a:p>
          <a:p>
            <a:r>
              <a:rPr lang="sk-SK" dirty="0"/>
              <a:t>Všetky záznamy sú vyjadrené číselne</a:t>
            </a:r>
          </a:p>
          <a:p>
            <a:r>
              <a:rPr lang="sk-SK" dirty="0"/>
              <a:t>Záznamy sa delia na numerické(číselné vyjadrenie) a kategorické (0 alebo 1)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0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2CE47347-2A33-4462-A9F4-08345045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03441"/>
              </p:ext>
            </p:extLst>
          </p:nvPr>
        </p:nvGraphicFramePr>
        <p:xfrm>
          <a:off x="110288" y="112144"/>
          <a:ext cx="11966695" cy="665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39">
                  <a:extLst>
                    <a:ext uri="{9D8B030D-6E8A-4147-A177-3AD203B41FA5}">
                      <a16:colId xmlns:a16="http://schemas.microsoft.com/office/drawing/2014/main" val="84391487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1091452545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0839539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412278428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35052696"/>
                    </a:ext>
                  </a:extLst>
                </a:gridCol>
              </a:tblGrid>
              <a:tr h="571342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Názov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Preklad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Typ 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Reprezentácia hodnoty(min/max)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Vysvetlenie hodnoty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2050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Age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až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 pacienta v rokoch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458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 err="1"/>
                        <a:t>Anaemia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Chudokrvnosť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</a:t>
                      </a:r>
                      <a:r>
                        <a:rPr lang="sk-SK" sz="1200" dirty="0" err="1"/>
                        <a:t>Nechudokrvný</a:t>
                      </a:r>
                      <a:r>
                        <a:rPr lang="sk-SK" sz="1200" dirty="0"/>
                        <a:t>,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</a:t>
                      </a:r>
                      <a:r>
                        <a:rPr lang="sk-SK" sz="1200" dirty="0" err="1"/>
                        <a:t>Chudokrvný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050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Creatinine_phosphokinase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Kreatínkináza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23 až 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Hodnota enzýmu CPK v krvi (</a:t>
                      </a:r>
                      <a:r>
                        <a:rPr lang="sk-SK" sz="1200" dirty="0" err="1"/>
                        <a:t>mcg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60110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Cukrovka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cukrovku 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cukrovku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9345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Ejection_fraction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Ejekčná</a:t>
                      </a:r>
                      <a:r>
                        <a:rPr lang="sk-SK" sz="1200" dirty="0"/>
                        <a:t> frakcia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14 až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Počet % krvi, ktorú vytlačí ľavá srdcová komora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3182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High_blood_pressure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Vysoký krvný tlak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vysoký krvný tlak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vysoký krvný tlak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06207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Platelets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Krvné doštičky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25100 až 850000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Množstvo krvných doštičiek v krvi (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kiloplatelets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20275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Serum_creatinine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Kreatinín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0,5 až 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Hodnota kreatinínu v krvi (mg/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898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Serum_sodium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Sodík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113 až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Hodnota sodíku v krvi (</a:t>
                      </a:r>
                      <a:r>
                        <a:rPr lang="sk-SK" sz="1200" dirty="0" err="1"/>
                        <a:t>mEq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3068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Pohlavie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Žena,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Muž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2199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Fajčenie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nefajčiar,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1- fajčiar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7231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Time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Čas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 až 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Reprezentácia postupnosti času v dňoch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74326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DEATH_EVENT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Úmrtie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nenastala smrť,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nastala smrť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49911F-1977-4765-A6A3-3F05182E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Heatmapa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BDB5DC-326B-450C-856D-1088EBE3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209460" cy="4351337"/>
          </a:xfrm>
        </p:spPr>
        <p:txBody>
          <a:bodyPr/>
          <a:lstStyle/>
          <a:p>
            <a:r>
              <a:rPr lang="sk-SK" dirty="0" err="1"/>
              <a:t>Zaujímave</a:t>
            </a:r>
            <a:r>
              <a:rPr lang="sk-SK" dirty="0"/>
              <a:t> korelácie so smrťou:</a:t>
            </a:r>
          </a:p>
          <a:p>
            <a:r>
              <a:rPr lang="sk-SK" dirty="0" err="1"/>
              <a:t>Time</a:t>
            </a:r>
            <a:r>
              <a:rPr lang="sk-SK" dirty="0"/>
              <a:t> - čas</a:t>
            </a:r>
          </a:p>
          <a:p>
            <a:r>
              <a:rPr lang="sk-SK" dirty="0" err="1"/>
              <a:t>Ejection_fraction</a:t>
            </a:r>
            <a:r>
              <a:rPr lang="sk-SK" dirty="0"/>
              <a:t> – </a:t>
            </a:r>
            <a:r>
              <a:rPr lang="sk-SK" dirty="0" err="1"/>
              <a:t>ejekčná</a:t>
            </a:r>
            <a:r>
              <a:rPr lang="sk-SK" dirty="0"/>
              <a:t> frakcia</a:t>
            </a:r>
          </a:p>
          <a:p>
            <a:r>
              <a:rPr lang="sk-SK" dirty="0" err="1"/>
              <a:t>Serum_sodium</a:t>
            </a:r>
            <a:r>
              <a:rPr lang="sk-SK" dirty="0"/>
              <a:t> - sodík</a:t>
            </a:r>
          </a:p>
          <a:p>
            <a:r>
              <a:rPr lang="sk-SK" dirty="0"/>
              <a:t>Lineárna korelácia:</a:t>
            </a:r>
          </a:p>
          <a:p>
            <a:r>
              <a:rPr lang="sk-SK" dirty="0" err="1"/>
              <a:t>Age</a:t>
            </a:r>
            <a:r>
              <a:rPr lang="sk-SK" dirty="0"/>
              <a:t> – vek</a:t>
            </a:r>
          </a:p>
          <a:p>
            <a:r>
              <a:rPr lang="sk-SK" dirty="0" err="1"/>
              <a:t>Serum_creatinine</a:t>
            </a:r>
            <a:r>
              <a:rPr lang="sk-SK" dirty="0"/>
              <a:t>: kreatinín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8695D-7CF5-4788-9A16-D007FFE2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59" y="415255"/>
            <a:ext cx="6593172" cy="62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5EA97-5109-49C5-ACE7-FD32F9D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998F037-68BF-4468-9486-40AD7042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" y="1656340"/>
            <a:ext cx="3515216" cy="38295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7126BD8-7B61-49F9-BFFB-F13EB743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6005799"/>
            <a:ext cx="1867161" cy="543001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EA3A0FF8-35D7-4CE0-9185-8FE227BB9786}"/>
              </a:ext>
            </a:extLst>
          </p:cNvPr>
          <p:cNvSpPr txBox="1"/>
          <p:nvPr/>
        </p:nvSpPr>
        <p:spPr>
          <a:xfrm>
            <a:off x="4018010" y="1860377"/>
            <a:ext cx="23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Pohlavie pacientov:</a:t>
            </a:r>
            <a:br>
              <a:rPr lang="sk-SK" dirty="0"/>
            </a:br>
            <a:r>
              <a:rPr lang="sk-SK" dirty="0"/>
              <a:t>Žien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dirty="0"/>
              <a:t>35,1%</a:t>
            </a:r>
          </a:p>
          <a:p>
            <a:r>
              <a:rPr lang="sk-SK" dirty="0"/>
              <a:t>Mužov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64,9%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C9134F6-B77B-4638-BF32-C21F8E22A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24" y="1846122"/>
            <a:ext cx="3572374" cy="374384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F8A4337-2E9C-4A09-99D1-CA6FA2AF2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31" y="5877209"/>
            <a:ext cx="2534004" cy="533474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3DAA478C-A8D8-497F-9992-F37B0EE92CD9}"/>
              </a:ext>
            </a:extLst>
          </p:cNvPr>
          <p:cNvSpPr txBox="1"/>
          <p:nvPr/>
        </p:nvSpPr>
        <p:spPr>
          <a:xfrm>
            <a:off x="3968705" y="447457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Úmrtia pacientov:</a:t>
            </a:r>
          </a:p>
          <a:p>
            <a:r>
              <a:rPr lang="sk-SK" dirty="0"/>
              <a:t>Prežilo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67,9%</a:t>
            </a:r>
          </a:p>
          <a:p>
            <a:r>
              <a:rPr lang="sk-SK" dirty="0"/>
              <a:t>Zomrelo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32,1%</a:t>
            </a:r>
          </a:p>
        </p:txBody>
      </p:sp>
    </p:spTree>
    <p:extLst>
      <p:ext uri="{BB962C8B-B14F-4D97-AF65-F5344CB8AC3E}">
        <p14:creationId xmlns:p14="http://schemas.microsoft.com/office/powerpoint/2010/main" val="254598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A0CC0-3DA9-4D80-B3E9-BBFC4F0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419028C-5BD1-458D-A708-880419AC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8" y="2010023"/>
            <a:ext cx="3610479" cy="366763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8296460-C37B-4618-9536-8DDB9846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1" y="6081927"/>
            <a:ext cx="2219635" cy="49536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E7EAC0B-C56A-4292-865B-808ADC20F77E}"/>
              </a:ext>
            </a:extLst>
          </p:cNvPr>
          <p:cNvSpPr txBox="1"/>
          <p:nvPr/>
        </p:nvSpPr>
        <p:spPr>
          <a:xfrm>
            <a:off x="3982001" y="1873911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Fajčiaci pacienti:</a:t>
            </a:r>
          </a:p>
          <a:p>
            <a:r>
              <a:rPr lang="sk-SK" dirty="0"/>
              <a:t>Nefajčiari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 67,9%</a:t>
            </a:r>
          </a:p>
          <a:p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Fajčiari ≐ 32,1%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4A936C8-D477-452D-8DF5-9871955E8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774" y="1949637"/>
            <a:ext cx="3696216" cy="390579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BB98EA2-D61D-4491-84FD-20C8D266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647" y="6110369"/>
            <a:ext cx="2333951" cy="47631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681470F4-8902-4EE5-A852-D6A9C399FB4D}"/>
              </a:ext>
            </a:extLst>
          </p:cNvPr>
          <p:cNvSpPr txBox="1"/>
          <p:nvPr/>
        </p:nvSpPr>
        <p:spPr>
          <a:xfrm>
            <a:off x="3909664" y="4784337"/>
            <a:ext cx="281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Pacienti s cukrovkou:</a:t>
            </a:r>
          </a:p>
          <a:p>
            <a:r>
              <a:rPr lang="sk-SK" dirty="0"/>
              <a:t>Má cukrovku ≐ 58,2%</a:t>
            </a:r>
          </a:p>
          <a:p>
            <a:r>
              <a:rPr lang="sk-SK" dirty="0"/>
              <a:t>Nemá cukrovku ≐ 41,8%</a:t>
            </a:r>
          </a:p>
        </p:txBody>
      </p:sp>
    </p:spTree>
    <p:extLst>
      <p:ext uri="{BB962C8B-B14F-4D97-AF65-F5344CB8AC3E}">
        <p14:creationId xmlns:p14="http://schemas.microsoft.com/office/powerpoint/2010/main" val="18176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AB213-05FD-4202-BF52-C4DACAD0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C1E3E1-44A3-4E60-81E0-9940B84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5" y="1872000"/>
            <a:ext cx="3524742" cy="371526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62891F0-43F3-44B1-98AE-AC32D83A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76" y="5914989"/>
            <a:ext cx="3086531" cy="51442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5800575-9A3E-47E1-A1C6-1DE8038A5156}"/>
              </a:ext>
            </a:extLst>
          </p:cNvPr>
          <p:cNvSpPr txBox="1"/>
          <p:nvPr/>
        </p:nvSpPr>
        <p:spPr>
          <a:xfrm>
            <a:off x="5419288" y="3204595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Vysoký krvný tlak u pacientov:</a:t>
            </a:r>
          </a:p>
          <a:p>
            <a:r>
              <a:rPr lang="sk-SK" dirty="0"/>
              <a:t>Má VKT ≐ 64,9%</a:t>
            </a:r>
          </a:p>
          <a:p>
            <a:r>
              <a:rPr lang="sk-SK" dirty="0"/>
              <a:t>Nemá VKT ≐ 35,1%</a:t>
            </a:r>
          </a:p>
        </p:txBody>
      </p:sp>
    </p:spTree>
    <p:extLst>
      <p:ext uri="{BB962C8B-B14F-4D97-AF65-F5344CB8AC3E}">
        <p14:creationId xmlns:p14="http://schemas.microsoft.com/office/powerpoint/2010/main" val="38335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13DF0-133A-4CD2-8CF0-7D47E81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Pohlavie-Úmrtie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EA3971-B19D-4F7A-B40D-5768160C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7" y="1879416"/>
            <a:ext cx="5201376" cy="410584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947EED39-3756-43CF-828D-4A44FCA2E9B3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boli muži. </a:t>
            </a:r>
          </a:p>
        </p:txBody>
      </p:sp>
    </p:spTree>
    <p:extLst>
      <p:ext uri="{BB962C8B-B14F-4D97-AF65-F5344CB8AC3E}">
        <p14:creationId xmlns:p14="http://schemas.microsoft.com/office/powerpoint/2010/main" val="564796745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TM03457515[[fn=Zobrazenie]]</Template>
  <TotalTime>1279</TotalTime>
  <Words>1019</Words>
  <Application>Microsoft Office PowerPoint</Application>
  <PresentationFormat>Širokouhlá</PresentationFormat>
  <Paragraphs>193</Paragraphs>
  <Slides>25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Schoolbook</vt:lpstr>
      <vt:lpstr>Wingdings 2</vt:lpstr>
      <vt:lpstr>Pohľad</vt:lpstr>
      <vt:lpstr>Predikcia zlyhania srdca</vt:lpstr>
      <vt:lpstr>Ciele práce</vt:lpstr>
      <vt:lpstr>Popis dát</vt:lpstr>
      <vt:lpstr>Prezentácia programu PowerPoint</vt:lpstr>
      <vt:lpstr>Heatmapa</vt:lpstr>
      <vt:lpstr>Vizualizácia dát:</vt:lpstr>
      <vt:lpstr>Vizualizácia dát:</vt:lpstr>
      <vt:lpstr>Vizualizácia dát:</vt:lpstr>
      <vt:lpstr>Vizualizácia dát: Pohlavie-Úmrtie</vt:lpstr>
      <vt:lpstr>Vizualizácia dát: Chudokrvnosť - Úmrtie </vt:lpstr>
      <vt:lpstr>Vizualizácia dát: Cukrovka - Úmrtie</vt:lpstr>
      <vt:lpstr>Vizualizácia dát: Vysoký krvný tlak - Úmrtie</vt:lpstr>
      <vt:lpstr>Vizualizácia dát: Fajčenie - Úmrtie</vt:lpstr>
      <vt:lpstr>Predspracovanie dát: Normal Test</vt:lpstr>
      <vt:lpstr>Predspracovanie dát: Train, test, split</vt:lpstr>
      <vt:lpstr>Predspracovanie dát: StandardScaler</vt:lpstr>
      <vt:lpstr>Logistic regression</vt:lpstr>
      <vt:lpstr>RandomForest</vt:lpstr>
      <vt:lpstr>Keras</vt:lpstr>
      <vt:lpstr>Keras model</vt:lpstr>
      <vt:lpstr>Prezentácia programu PowerPoint</vt:lpstr>
      <vt:lpstr>Matematické modely</vt:lpstr>
      <vt:lpstr>Vysvetlivky</vt:lpstr>
      <vt:lpstr>Prezentácia programu PowerPoint</vt:lpstr>
      <vt:lpstr>Zoznam bibliografických odkazov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zlyhania srdca</dc:title>
  <dc:creator>Martin Vanko</dc:creator>
  <cp:lastModifiedBy>Martin Vanko</cp:lastModifiedBy>
  <cp:revision>32</cp:revision>
  <dcterms:created xsi:type="dcterms:W3CDTF">2021-04-30T05:42:00Z</dcterms:created>
  <dcterms:modified xsi:type="dcterms:W3CDTF">2021-05-06T14:52:18Z</dcterms:modified>
</cp:coreProperties>
</file>