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32" r:id="rId1"/>
  </p:sldMasterIdLst>
  <p:notesMasterIdLst>
    <p:notesMasterId r:id="rId14"/>
  </p:notesMasterIdLst>
  <p:handoutMasterIdLst>
    <p:handoutMasterId r:id="rId15"/>
  </p:handoutMasterIdLst>
  <p:sldIdLst>
    <p:sldId id="1004" r:id="rId2"/>
    <p:sldId id="714" r:id="rId3"/>
    <p:sldId id="999" r:id="rId4"/>
    <p:sldId id="1005" r:id="rId5"/>
    <p:sldId id="1006" r:id="rId6"/>
    <p:sldId id="718" r:id="rId7"/>
    <p:sldId id="1009" r:id="rId8"/>
    <p:sldId id="1002" r:id="rId9"/>
    <p:sldId id="1000" r:id="rId10"/>
    <p:sldId id="1003" r:id="rId11"/>
    <p:sldId id="1008" r:id="rId12"/>
    <p:sldId id="71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CCCEDC"/>
    <a:srgbClr val="E7E8EF"/>
    <a:srgbClr val="D9D9D9"/>
    <a:srgbClr val="6699FF"/>
    <a:srgbClr val="99CCFF"/>
    <a:srgbClr val="3366FF"/>
    <a:srgbClr val="99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29" autoAdjust="0"/>
    <p:restoredTop sz="93832" autoAdjust="0"/>
  </p:normalViewPr>
  <p:slideViewPr>
    <p:cSldViewPr snapToGrid="0">
      <p:cViewPr varScale="1">
        <p:scale>
          <a:sx n="117" d="100"/>
          <a:sy n="117" d="100"/>
        </p:scale>
        <p:origin x="1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5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674" y="1"/>
            <a:ext cx="303815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847"/>
            <a:ext cx="303815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3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674" y="8829847"/>
            <a:ext cx="3038155" cy="46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D6380AB-871B-4AC5-80AF-F2FF4A8E6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9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55" cy="46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l" defTabSz="931685" eaLnBrk="0" hangingPunct="0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46" y="1"/>
            <a:ext cx="3038155" cy="46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r" defTabSz="931685" eaLnBrk="0" hangingPunct="0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665" y="4416499"/>
            <a:ext cx="5139073" cy="418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999"/>
            <a:ext cx="3038155" cy="46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l" defTabSz="931685" eaLnBrk="0" hangingPunct="0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46" y="8832999"/>
            <a:ext cx="3038155" cy="46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r" defTabSz="931685" eaLnBrk="0" hangingPunct="0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3CA5506F-E425-4D4C-AC51-6E9C5C221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0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654" indent="-282944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1776" indent="-226355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84486" indent="-226355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37197" indent="-226355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9907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2616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5327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48038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251177-FF59-4F98-9815-A38B7001341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77863"/>
            <a:ext cx="4702175" cy="3527425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300" y="4427790"/>
            <a:ext cx="5153324" cy="41318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Only show Major milestones on this chart</a:t>
            </a:r>
          </a:p>
        </p:txBody>
      </p:sp>
    </p:spTree>
    <p:extLst>
      <p:ext uri="{BB962C8B-B14F-4D97-AF65-F5344CB8AC3E}">
        <p14:creationId xmlns:p14="http://schemas.microsoft.com/office/powerpoint/2010/main" val="3542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654" indent="-282944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1776" indent="-226355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84486" indent="-226355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37197" indent="-226355" defTabSz="9290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89907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42616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95327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48038" indent="-226355" defTabSz="9290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2F30BD-055A-4216-BF24-896EABADF91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79450"/>
            <a:ext cx="4702175" cy="352583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300" y="4427790"/>
            <a:ext cx="5153324" cy="41318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998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4776" y="6462611"/>
            <a:ext cx="612648" cy="365125"/>
          </a:xfrm>
          <a:prstGeom prst="rect">
            <a:avLst/>
          </a:prstGeom>
        </p:spPr>
        <p:txBody>
          <a:bodyPr/>
          <a:lstStyle/>
          <a:p>
            <a:fld id="{89F2C004-2715-FE49-B628-06E74F704C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42"/>
          <p:cNvSpPr txBox="1">
            <a:spLocks noChangeArrowheads="1"/>
          </p:cNvSpPr>
          <p:nvPr userDrawn="1"/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2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995363"/>
            <a:ext cx="9144000" cy="585628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Title Placeholder 10"/>
          <p:cNvSpPr>
            <a:spLocks noGrp="1"/>
          </p:cNvSpPr>
          <p:nvPr>
            <p:ph type="title"/>
          </p:nvPr>
        </p:nvSpPr>
        <p:spPr>
          <a:xfrm>
            <a:off x="2300068" y="0"/>
            <a:ext cx="5852160" cy="85812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4876800" cy="5334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4776" y="6462611"/>
            <a:ext cx="612648" cy="365125"/>
          </a:xfrm>
          <a:prstGeom prst="rect">
            <a:avLst/>
          </a:prstGeom>
        </p:spPr>
        <p:txBody>
          <a:bodyPr/>
          <a:lstStyle/>
          <a:p>
            <a:fld id="{89F2C004-2715-FE49-B628-06E74F704C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42"/>
          <p:cNvSpPr txBox="1">
            <a:spLocks noChangeArrowheads="1"/>
          </p:cNvSpPr>
          <p:nvPr userDrawn="1"/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049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Bkgrd1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Lineage_Vector_Small_BlackRed_Tag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2961" y="661988"/>
            <a:ext cx="4606395" cy="998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16"/>
          <p:cNvSpPr txBox="1">
            <a:spLocks/>
          </p:cNvSpPr>
          <p:nvPr userDrawn="1"/>
        </p:nvSpPr>
        <p:spPr>
          <a:xfrm>
            <a:off x="-17930" y="-29528"/>
            <a:ext cx="9144000" cy="23177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UNCLASSIFIED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Footer Placeholder 16"/>
          <p:cNvSpPr txBox="1">
            <a:spLocks/>
          </p:cNvSpPr>
          <p:nvPr userDrawn="1"/>
        </p:nvSpPr>
        <p:spPr>
          <a:xfrm>
            <a:off x="39624" y="6620256"/>
            <a:ext cx="2398776" cy="228600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UNCLASSIFIED</a:t>
            </a:r>
            <a:endParaRPr lang="en-US" sz="1000" b="1" dirty="0">
              <a:solidFill>
                <a:schemeClr val="tx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767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97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0"/>
            <a:ext cx="8553450" cy="484981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370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0"/>
            <a:ext cx="8553450" cy="484981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8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-28575"/>
            <a:ext cx="4572000" cy="86042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5775"/>
            <a:ext cx="77724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235700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156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>
          <a:xfrm>
            <a:off x="1995268" y="0"/>
            <a:ext cx="5879592" cy="8398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235700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85634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>
          <a:xfrm>
            <a:off x="2001618" y="0"/>
            <a:ext cx="5852160" cy="85812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235700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34741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tal Header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6443663"/>
            <a:ext cx="9144000" cy="414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Metal Header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9182"/>
            <a:ext cx="9144000" cy="536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ooter Placeholder 16"/>
          <p:cNvSpPr txBox="1">
            <a:spLocks/>
          </p:cNvSpPr>
          <p:nvPr userDrawn="1"/>
        </p:nvSpPr>
        <p:spPr>
          <a:xfrm>
            <a:off x="-17930" y="-29528"/>
            <a:ext cx="9144000" cy="23177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UNCLASSIFIED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1" name="Footer Placeholder 16"/>
          <p:cNvSpPr txBox="1">
            <a:spLocks/>
          </p:cNvSpPr>
          <p:nvPr userDrawn="1"/>
        </p:nvSpPr>
        <p:spPr>
          <a:xfrm>
            <a:off x="39624" y="6620256"/>
            <a:ext cx="2398776" cy="228600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000" b="1" dirty="0" smtClean="0">
                <a:solidFill>
                  <a:prstClr val="white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UNCLASSIFIED</a:t>
            </a:r>
            <a:endParaRPr lang="en-US" sz="1000" b="1" dirty="0">
              <a:solidFill>
                <a:prstClr val="white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7" name="Picture 6" descr="Lineage_Vector_Small_WhiteRed_Tagline_Reverse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76017" y="119063"/>
            <a:ext cx="3248441" cy="704591"/>
          </a:xfrm>
          <a:prstGeom prst="rect">
            <a:avLst/>
          </a:prstGeom>
        </p:spPr>
      </p:pic>
      <p:pic>
        <p:nvPicPr>
          <p:cNvPr id="12" name="Picture 11" descr="ARL_Logo_March2012_WhiteGold_small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089306" y="266671"/>
            <a:ext cx="914402" cy="338329"/>
          </a:xfrm>
          <a:prstGeom prst="rect">
            <a:avLst/>
          </a:prstGeom>
        </p:spPr>
      </p:pic>
      <p:sp>
        <p:nvSpPr>
          <p:cNvPr id="13" name="Subtitle 12"/>
          <p:cNvSpPr txBox="1">
            <a:spLocks/>
          </p:cNvSpPr>
          <p:nvPr userDrawn="1"/>
        </p:nvSpPr>
        <p:spPr>
          <a:xfrm>
            <a:off x="2209800" y="6477000"/>
            <a:ext cx="6265718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Nation’s Premier Laboratory for Land Forces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177153"/>
            <a:ext cx="1647825" cy="2476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269465-AE13-4AC2-BD68-A7D507195E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81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3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chemeClr val="bg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93040" y="4523823"/>
            <a:ext cx="7924800" cy="1196257"/>
          </a:xfrm>
          <a:prstGeom prst="rect">
            <a:avLst/>
          </a:prstGeom>
          <a:gradFill flip="none" rotWithShape="1">
            <a:gsLst>
              <a:gs pos="37000">
                <a:schemeClr val="tx1">
                  <a:alpha val="76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innerShdw blurRad="63500" dist="50800" dir="16200000">
              <a:srgbClr val="000000">
                <a:alpha val="50000"/>
              </a:srgbClr>
            </a:innerShdw>
          </a:effectLst>
        </p:spPr>
        <p:txBody>
          <a:bodyPr lIns="548640" tIns="0" rIns="182880" anchor="ctr"/>
          <a:lstStyle/>
          <a:p>
            <a:pPr>
              <a:defRPr/>
            </a:pPr>
            <a:r>
              <a:rPr lang="en-US" sz="1400" b="1" kern="0" dirty="0" smtClean="0">
                <a:solidFill>
                  <a:schemeClr val="bg1"/>
                </a:solidFill>
                <a:ea typeface="+mj-ea"/>
                <a:cs typeface="+mj-cs"/>
              </a:rPr>
              <a:t>Project Lead:  Steve LaRocca</a:t>
            </a:r>
            <a:endParaRPr lang="en-US" sz="1400" b="1" kern="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Multilingual Computing and Analysis Branch</a:t>
            </a:r>
          </a:p>
          <a:p>
            <a:pPr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Information Sciences Division</a:t>
            </a:r>
          </a:p>
          <a:p>
            <a:pPr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Information Sciences Campaign</a:t>
            </a:r>
            <a:endParaRPr lang="en-US" sz="1200" b="1" kern="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en-US" sz="1200" b="1" kern="0" dirty="0">
                <a:solidFill>
                  <a:schemeClr val="bg1"/>
                </a:solidFill>
                <a:ea typeface="+mj-ea"/>
                <a:cs typeface="+mj-cs"/>
              </a:rPr>
              <a:t>U.S. Army Research Laboratory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3697" y="2280744"/>
            <a:ext cx="5118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Speech Translation for U.S. Army Africa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9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369" y="932137"/>
            <a:ext cx="8553450" cy="5245015"/>
          </a:xfrm>
        </p:spPr>
        <p:txBody>
          <a:bodyPr/>
          <a:lstStyle/>
          <a:p>
            <a:pPr marL="0" indent="0"/>
            <a:r>
              <a:rPr lang="en-US" sz="1400" b="1" u="sng" dirty="0">
                <a:solidFill>
                  <a:srgbClr val="0000CC"/>
                </a:solidFill>
              </a:rPr>
              <a:t>FY17 Tasks:</a:t>
            </a:r>
            <a:endParaRPr lang="en-US" sz="1400" dirty="0"/>
          </a:p>
          <a:p>
            <a:pPr marL="0" lvl="1" indent="0" eaLnBrk="0" hangingPunct="0">
              <a:spcBef>
                <a:spcPts val="400"/>
              </a:spcBef>
              <a:buNone/>
            </a:pPr>
            <a:r>
              <a:rPr lang="en-US" sz="1200" dirty="0"/>
              <a:t>Task 1: Experimentally evaluate alternative methods for adapting mathematical models of consonant and vowel sounds for a specific language community in a data constrained environment.  In the specific case of adapting an existing French speech recognition system for use by African-accented speakers, compute Word Error Rate (WER) scores for the ARL central African speech data test set on a baseline recognition system and then on adapted systems. (Researchers Morgan</a:t>
            </a:r>
            <a:r>
              <a:rPr lang="en-US" sz="1200" dirty="0" smtClean="0"/>
              <a:t>, LaRocca</a:t>
            </a:r>
            <a:r>
              <a:rPr lang="en-US" sz="1200" dirty="0"/>
              <a:t>)</a:t>
            </a:r>
          </a:p>
          <a:p>
            <a:pPr marL="0" lvl="1" indent="0" eaLnBrk="0" hangingPunct="0">
              <a:spcBef>
                <a:spcPts val="400"/>
              </a:spcBef>
              <a:buNone/>
            </a:pPr>
            <a:r>
              <a:rPr lang="en-US" sz="1200" dirty="0" smtClean="0"/>
              <a:t>Task </a:t>
            </a:r>
            <a:r>
              <a:rPr lang="en-US" sz="1200" dirty="0"/>
              <a:t>2: </a:t>
            </a:r>
            <a:r>
              <a:rPr lang="en-US" sz="1200" dirty="0" smtClean="0"/>
              <a:t> </a:t>
            </a:r>
            <a:r>
              <a:rPr lang="en-US" sz="1200" dirty="0"/>
              <a:t>Analyze </a:t>
            </a:r>
            <a:r>
              <a:rPr lang="en-US" sz="1200" dirty="0" smtClean="0"/>
              <a:t>customer use cases and produce a domain language model.  (Researchers Vanni, Hernandez)</a:t>
            </a:r>
            <a:endParaRPr lang="en-US" sz="1200" dirty="0"/>
          </a:p>
          <a:p>
            <a:pPr marL="0" lvl="1" indent="0" eaLnBrk="0" hangingPunct="0">
              <a:spcBef>
                <a:spcPts val="400"/>
              </a:spcBef>
              <a:buNone/>
            </a:pPr>
            <a:r>
              <a:rPr lang="en-US" sz="1200" dirty="0" smtClean="0"/>
              <a:t>Task 3:  Develop an isogloss mapping of central African French (Researchers Vanni, Jahed)</a:t>
            </a:r>
            <a:endParaRPr lang="en-US" sz="1200" dirty="0"/>
          </a:p>
          <a:p>
            <a:pPr>
              <a:spcAft>
                <a:spcPct val="20000"/>
              </a:spcAft>
            </a:pPr>
            <a:r>
              <a:rPr lang="en-US" sz="1400" b="1" u="sng" dirty="0" smtClean="0">
                <a:solidFill>
                  <a:srgbClr val="0000CC"/>
                </a:solidFill>
              </a:rPr>
              <a:t>FY17 Technical Objectives/Milestones and Metrics: 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</a:p>
          <a:p>
            <a:pPr>
              <a:spcAft>
                <a:spcPct val="20000"/>
              </a:spcAft>
            </a:pPr>
            <a:r>
              <a:rPr lang="en-US" sz="1400" dirty="0"/>
              <a:t>Task 1:  Achieve a target WER reduction of 20% is set for FY 17, along with the establishment of a generalizable algorithm for use in modifying other world language technologies for African-accented speakers. </a:t>
            </a:r>
          </a:p>
          <a:p>
            <a:pPr marL="0" indent="0"/>
            <a:r>
              <a:rPr lang="en-US" sz="1400" dirty="0"/>
              <a:t>Task 2:  Produce and document a bilingual domain language domain, English-French, for use as training data for a speech translation system to support a specific recurring USARAF mission.  Technical Report due Q2 FY17.</a:t>
            </a:r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 marL="0" indent="0"/>
            <a:r>
              <a:rPr lang="en-US" sz="1400" dirty="0" smtClean="0"/>
              <a:t>Task 3:  Produce an estimated isogloss mapping of central African-accented French based on human geography, national boundaries and mother-tongue language substrata.  </a:t>
            </a: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ＭＳ Ｐゴシック"/>
              </a:rPr>
              <a:t>Multilingual Computing and Analysis Branch</a:t>
            </a:r>
            <a:br>
              <a:rPr lang="en-US" sz="1600" kern="0" dirty="0" smtClean="0">
                <a:solidFill>
                  <a:schemeClr val="bg1"/>
                </a:solidFill>
                <a:cs typeface="ＭＳ Ｐゴシック"/>
              </a:rPr>
            </a:br>
            <a:r>
              <a:rPr lang="en-US" sz="1600" dirty="0" smtClean="0">
                <a:solidFill>
                  <a:schemeClr val="bg1"/>
                </a:solidFill>
                <a:latin typeface="Arial Black" pitchFamily="34" charset="0"/>
              </a:rPr>
              <a:t>Speech Translation for USARAF</a:t>
            </a:r>
            <a:endParaRPr lang="en-US" sz="1600" b="1" kern="0" dirty="0">
              <a:solidFill>
                <a:schemeClr val="bg1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4683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369" y="932137"/>
            <a:ext cx="8553450" cy="524501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sz="1400" b="1" u="sng" dirty="0">
                <a:solidFill>
                  <a:srgbClr val="0000CC"/>
                </a:solidFill>
              </a:rPr>
              <a:t>FY18 </a:t>
            </a:r>
            <a:r>
              <a:rPr lang="en-US" sz="1400" b="1" u="sng" dirty="0" smtClean="0">
                <a:solidFill>
                  <a:srgbClr val="0000CC"/>
                </a:solidFill>
              </a:rPr>
              <a:t>Tasks:</a:t>
            </a:r>
          </a:p>
          <a:p>
            <a:pPr>
              <a:spcAft>
                <a:spcPct val="20000"/>
              </a:spcAft>
            </a:pPr>
            <a:r>
              <a:rPr lang="en-US" sz="1400" dirty="0" smtClean="0"/>
              <a:t>Transition </a:t>
            </a:r>
            <a:r>
              <a:rPr lang="en-US" sz="1400" dirty="0"/>
              <a:t>to U.S. Army Africa an improved bidirectional French speech translation system that achieves a 20% WER reduction over an existing baseline system.  </a:t>
            </a:r>
            <a:endParaRPr lang="en-US" sz="1400" dirty="0" smtClean="0"/>
          </a:p>
          <a:p>
            <a:pPr>
              <a:spcAft>
                <a:spcPct val="20000"/>
              </a:spcAft>
            </a:pPr>
            <a:r>
              <a:rPr lang="en-US" sz="1400" dirty="0" smtClean="0"/>
              <a:t>Conduct </a:t>
            </a:r>
            <a:r>
              <a:rPr lang="en-US" sz="1400" dirty="0"/>
              <a:t>follow-on experimentation on adapting Arabic speech recognition systems with small amounts of North African-accented speech to refine methods and confirm that the ARL algorithm applies to world languages of separate language families.  </a:t>
            </a:r>
            <a:endParaRPr lang="en-US" sz="1400" dirty="0" smtClean="0"/>
          </a:p>
          <a:p>
            <a:pPr>
              <a:spcAft>
                <a:spcPct val="20000"/>
              </a:spcAft>
            </a:pPr>
            <a:r>
              <a:rPr lang="en-US" sz="1400" dirty="0" smtClean="0"/>
              <a:t>Using </a:t>
            </a:r>
            <a:r>
              <a:rPr lang="en-US" sz="1400" dirty="0"/>
              <a:t>Tunisian-accented Arabic data as a surrogate for Libyan data, achieve a WER reduction of 20% over a baseline Arabic system not specific to </a:t>
            </a:r>
            <a:r>
              <a:rPr lang="en-US" sz="1400" dirty="0" smtClean="0"/>
              <a:t>Africa</a:t>
            </a:r>
            <a:endParaRPr lang="en-US" sz="1400" dirty="0"/>
          </a:p>
          <a:p>
            <a:pPr>
              <a:spcAft>
                <a:spcPct val="20000"/>
              </a:spcAft>
            </a:pPr>
            <a:endParaRPr lang="en-US" sz="1400" dirty="0"/>
          </a:p>
          <a:p>
            <a:pPr>
              <a:spcAft>
                <a:spcPct val="20000"/>
              </a:spcAft>
            </a:pPr>
            <a:endParaRPr lang="en-US" sz="1400" b="1" u="sng" dirty="0" smtClean="0">
              <a:solidFill>
                <a:srgbClr val="0000CC"/>
              </a:solidFill>
            </a:endParaRPr>
          </a:p>
          <a:p>
            <a:pPr>
              <a:spcAft>
                <a:spcPct val="20000"/>
              </a:spcAft>
            </a:pPr>
            <a:r>
              <a:rPr lang="en-US" sz="1400" b="1" u="sng" dirty="0" smtClean="0">
                <a:solidFill>
                  <a:srgbClr val="0000CC"/>
                </a:solidFill>
              </a:rPr>
              <a:t>FY18 </a:t>
            </a:r>
            <a:r>
              <a:rPr lang="en-US" sz="1400" b="1" u="sng" dirty="0">
                <a:solidFill>
                  <a:srgbClr val="0000CC"/>
                </a:solidFill>
              </a:rPr>
              <a:t>Technical Objectives/Milestones and Metrics</a:t>
            </a:r>
            <a:r>
              <a:rPr lang="en-US" sz="1400" b="1" u="sng" dirty="0" smtClean="0">
                <a:solidFill>
                  <a:srgbClr val="0000CC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endParaRPr lang="en-US" altLang="en-US" sz="1400" dirty="0" smtClean="0">
              <a:solidFill>
                <a:srgbClr val="00B050"/>
              </a:solidFill>
            </a:endParaRPr>
          </a:p>
          <a:p>
            <a:pPr marL="0" indent="0"/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ＭＳ Ｐゴシック"/>
              </a:rPr>
              <a:t>Multilingual Computing and Analysis Branch</a:t>
            </a:r>
            <a:br>
              <a:rPr lang="en-US" sz="1600" kern="0" dirty="0" smtClean="0">
                <a:solidFill>
                  <a:schemeClr val="bg1"/>
                </a:solidFill>
                <a:cs typeface="ＭＳ Ｐゴシック"/>
              </a:rPr>
            </a:br>
            <a:r>
              <a:rPr lang="en-US" sz="1600" dirty="0" smtClean="0">
                <a:solidFill>
                  <a:schemeClr val="bg1"/>
                </a:solidFill>
                <a:latin typeface="Arial Black" pitchFamily="34" charset="0"/>
              </a:rPr>
              <a:t>Speech Translation for USARAF</a:t>
            </a:r>
            <a:endParaRPr lang="en-US" sz="1600" b="1" kern="0" dirty="0">
              <a:solidFill>
                <a:schemeClr val="bg1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935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4749800" y="893614"/>
            <a:ext cx="4394200" cy="414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eaLnBrk="0" hangingPunct="0"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2538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1400" b="1" u="sng" dirty="0">
                <a:solidFill>
                  <a:srgbClr val="0000CC"/>
                </a:solidFill>
              </a:rPr>
              <a:t>Collaborations and Related Work:</a:t>
            </a:r>
          </a:p>
          <a:p>
            <a:pPr marL="231775" indent="-231775" eaLnBrk="1" hangingPunct="1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endParaRPr lang="en-US" altLang="en-US" sz="1400" dirty="0"/>
          </a:p>
          <a:p>
            <a:pPr marL="231775" indent="-231775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31775" indent="-231775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31775" indent="-231775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31775" indent="-231775" eaLnBrk="1" hangingPunct="1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endParaRPr lang="en-US" altLang="en-US" sz="1400" dirty="0"/>
          </a:p>
          <a:p>
            <a:pPr marL="231775" indent="-231775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31775" indent="-231775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31775" indent="-231775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400" dirty="0"/>
          </a:p>
        </p:txBody>
      </p:sp>
      <p:sp>
        <p:nvSpPr>
          <p:cNvPr id="10246" name="Text Box 91"/>
          <p:cNvSpPr txBox="1">
            <a:spLocks noChangeArrowheads="1"/>
          </p:cNvSpPr>
          <p:nvPr/>
        </p:nvSpPr>
        <p:spPr bwMode="auto">
          <a:xfrm>
            <a:off x="4833938" y="4663440"/>
            <a:ext cx="223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u="sng" dirty="0">
                <a:solidFill>
                  <a:srgbClr val="0000CC"/>
                </a:solidFill>
              </a:rPr>
              <a:t>Quantitative metrics </a:t>
            </a:r>
          </a:p>
        </p:txBody>
      </p:sp>
      <p:sp>
        <p:nvSpPr>
          <p:cNvPr id="10247" name="Rectangle 2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240" y="893614"/>
            <a:ext cx="4509760" cy="399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171450" indent="-171450" eaLnBrk="0" hangingPunct="0">
              <a:spcBef>
                <a:spcPct val="25000"/>
              </a:spcBef>
              <a:spcAft>
                <a:spcPct val="30000"/>
              </a:spcAft>
              <a:defRPr/>
            </a:pPr>
            <a:r>
              <a:rPr lang="en-US" sz="1400" b="1" u="sng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FY17 Deliverables</a:t>
            </a:r>
            <a:r>
              <a:rPr lang="en-US" sz="1400" b="1" u="sng" dirty="0">
                <a:solidFill>
                  <a:srgbClr val="0000CC"/>
                </a:solidFill>
                <a:latin typeface="Arial" charset="0"/>
                <a:cs typeface="Arial" charset="0"/>
              </a:rPr>
              <a:t>:</a:t>
            </a:r>
            <a:endParaRPr lang="en-US" sz="1400" u="sng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altLang="en-US" sz="1200" dirty="0">
                <a:solidFill>
                  <a:srgbClr val="00B050"/>
                </a:solidFill>
              </a:rPr>
              <a:t>A deliverable is a product of an objective or set of objectives</a:t>
            </a:r>
            <a:r>
              <a:rPr lang="en-US" altLang="en-US" sz="1200" dirty="0" smtClean="0">
                <a:solidFill>
                  <a:srgbClr val="00B050"/>
                </a:solidFill>
              </a:rPr>
              <a:t>. May also be a defined product from a TPA or other collaborative agreement, customer, </a:t>
            </a:r>
            <a:r>
              <a:rPr lang="en-US" altLang="en-US" sz="1200" dirty="0" err="1" smtClean="0">
                <a:solidFill>
                  <a:srgbClr val="00B050"/>
                </a:solidFill>
              </a:rPr>
              <a:t>etc</a:t>
            </a:r>
            <a:endParaRPr lang="en-US" sz="1200" dirty="0"/>
          </a:p>
          <a:p>
            <a:pPr marL="168275" indent="-168275" eaLnBrk="0" hangingPunct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cs typeface="Arial" charset="0"/>
            </a:endParaRPr>
          </a:p>
          <a:p>
            <a:pPr marL="168275" indent="-168275" eaLnBrk="0" hangingPunct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cs typeface="Arial" charset="0"/>
            </a:endParaRP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endParaRPr lang="en-US" sz="1200" dirty="0" smtClean="0">
              <a:cs typeface="Arial" charset="0"/>
            </a:endParaRP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endParaRPr lang="en-US" sz="1200" dirty="0">
              <a:cs typeface="Arial" charset="0"/>
            </a:endParaRP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endParaRPr lang="en-US" sz="1200" dirty="0" smtClean="0">
              <a:cs typeface="Arial" charset="0"/>
            </a:endParaRP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endParaRPr lang="en-US" sz="1200" dirty="0">
              <a:cs typeface="Arial" charset="0"/>
            </a:endParaRP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endParaRPr lang="en-US" sz="1200" dirty="0" smtClean="0">
              <a:cs typeface="Arial" charset="0"/>
            </a:endParaRP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endParaRPr lang="en-US" sz="1200" dirty="0">
              <a:cs typeface="Arial" charset="0"/>
            </a:endParaRP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endParaRPr lang="en-US" sz="1200" dirty="0" smtClean="0">
              <a:cs typeface="Arial" charset="0"/>
            </a:endParaRPr>
          </a:p>
          <a:p>
            <a:pPr eaLnBrk="0" hangingPunct="0">
              <a:spcBef>
                <a:spcPts val="600"/>
              </a:spcBef>
              <a:defRPr/>
            </a:pPr>
            <a:r>
              <a:rPr lang="en-US" sz="1400" b="1" u="sng" dirty="0" smtClean="0">
                <a:solidFill>
                  <a:srgbClr val="0000CC"/>
                </a:solidFill>
                <a:cs typeface="Arial" charset="0"/>
              </a:rPr>
              <a:t>FY17 Technology Demonstrations or Validation Experiments</a:t>
            </a:r>
          </a:p>
          <a:p>
            <a:pPr marL="168275" indent="-168275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200" dirty="0" smtClean="0">
                <a:solidFill>
                  <a:srgbClr val="00B050"/>
                </a:solidFill>
                <a:cs typeface="Arial" charset="0"/>
              </a:rPr>
              <a:t>If applicable</a:t>
            </a:r>
            <a:endParaRPr lang="en-US" sz="12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4740275" y="1295400"/>
            <a:ext cx="0" cy="5257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88195"/>
              </p:ext>
            </p:extLst>
          </p:nvPr>
        </p:nvGraphicFramePr>
        <p:xfrm>
          <a:off x="4919663" y="4974336"/>
          <a:ext cx="4070350" cy="1371530"/>
        </p:xfrm>
        <a:graphic>
          <a:graphicData uri="http://schemas.openxmlformats.org/drawingml/2006/table">
            <a:tbl>
              <a:tblPr/>
              <a:tblGrid>
                <a:gridCol w="2040449"/>
                <a:gridCol w="763244"/>
                <a:gridCol w="1266657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Measure</a:t>
                      </a:r>
                    </a:p>
                  </a:txBody>
                  <a:tcPr marL="91441" marR="91441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Target</a:t>
                      </a: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 % confidence</a:t>
                      </a: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Journal publications</a:t>
                      </a:r>
                    </a:p>
                  </a:txBody>
                  <a:tcPr marL="91441" marR="91441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Conference publications</a:t>
                      </a:r>
                    </a:p>
                  </a:txBody>
                  <a:tcPr marL="91441" marR="91441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ARL Tech Reports</a:t>
                      </a:r>
                    </a:p>
                  </a:txBody>
                  <a:tcPr marL="91441" marR="91441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Patents</a:t>
                      </a:r>
                    </a:p>
                  </a:txBody>
                  <a:tcPr marL="91441" marR="91441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marL="91441" marR="91441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900" b="1" kern="0" dirty="0" smtClean="0">
                <a:solidFill>
                  <a:schemeClr val="bg1"/>
                </a:solidFill>
                <a:cs typeface="ＭＳ Ｐゴシック"/>
              </a:rPr>
              <a:t>Speech Translation Deliverables and Collaborations</a:t>
            </a:r>
            <a:endParaRPr lang="en-US" sz="1900" b="1" kern="0" dirty="0">
              <a:solidFill>
                <a:schemeClr val="bg1"/>
              </a:solidFill>
              <a:ea typeface="+mj-ea"/>
              <a:cs typeface="ＭＳ Ｐゴシック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934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4572000" cy="533400"/>
          </a:xfrm>
        </p:spPr>
        <p:txBody>
          <a:bodyPr/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1600" kern="0" dirty="0" smtClean="0">
                <a:cs typeface="ＭＳ Ｐゴシック"/>
              </a:rPr>
              <a:t>Multilingual Computing and Analysis Branch</a:t>
            </a:r>
            <a:r>
              <a:rPr lang="en-US" sz="1600" kern="0" dirty="0">
                <a:cs typeface="ＭＳ Ｐゴシック"/>
              </a:rPr>
              <a:t/>
            </a:r>
            <a:br>
              <a:rPr lang="en-US" sz="1600" kern="0" dirty="0">
                <a:cs typeface="ＭＳ Ｐゴシック"/>
              </a:rPr>
            </a:br>
            <a:r>
              <a:rPr lang="en-US" sz="1600" dirty="0" smtClean="0">
                <a:latin typeface="Arial Black" pitchFamily="34" charset="0"/>
              </a:rPr>
              <a:t>Speech Translation for USARAF</a:t>
            </a:r>
            <a:endParaRPr lang="en-US" altLang="en-US" sz="1600" dirty="0" smtClean="0"/>
          </a:p>
        </p:txBody>
      </p: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298450" y="762000"/>
            <a:ext cx="851948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u="sng" dirty="0" smtClean="0"/>
              <a:t>FY16  Accomplishments/Success Stories:</a:t>
            </a:r>
          </a:p>
          <a:p>
            <a:pPr eaLnBrk="1" hangingPunct="1"/>
            <a:endParaRPr lang="en-US" altLang="en-US" sz="2000" b="1" u="sng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Tagalog MT built and tested using ARL Tagalog-English data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Restricted amount of parallel text and resources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Experiment predicts Army problem space for MFLTS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Dialect Adaptation effort well underway using </a:t>
            </a:r>
            <a:r>
              <a:rPr lang="en-US" altLang="en-US" sz="2000" dirty="0" err="1" smtClean="0"/>
              <a:t>GlobalPhone</a:t>
            </a:r>
            <a:r>
              <a:rPr lang="en-US" altLang="en-US" sz="2000" dirty="0" smtClean="0"/>
              <a:t> European French data and Kaldi speech recognition development software.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Special in-domain parallel French-English data set for Basic Intel Course to be completed in Q4.</a:t>
            </a:r>
          </a:p>
          <a:p>
            <a:pPr eaLnBrk="1" hangingPunct="1"/>
            <a:endParaRPr lang="en-US" altLang="en-US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New Tagalog in-domain test set, </a:t>
            </a:r>
            <a:r>
              <a:rPr lang="en-US" altLang="en-US" sz="2000" dirty="0" err="1" smtClean="0"/>
              <a:t>xxxx</a:t>
            </a:r>
            <a:r>
              <a:rPr lang="en-US" altLang="en-US" sz="2000" dirty="0" smtClean="0"/>
              <a:t> segments, </a:t>
            </a:r>
            <a:r>
              <a:rPr lang="en-US" altLang="en-US" sz="2000" dirty="0" err="1" smtClean="0"/>
              <a:t>yyyyy</a:t>
            </a:r>
            <a:r>
              <a:rPr lang="en-US" altLang="en-US" sz="2000" dirty="0" smtClean="0"/>
              <a:t> words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African-accented speech data collection in Libreville, Gabon.  Establishment of a new 500 item central African speech data set for use in experimentation in Q1 FY17.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957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Title:  Speech Translation for USARAF</a:t>
            </a:r>
          </a:p>
          <a:p>
            <a:r>
              <a:rPr lang="en-US" b="1" dirty="0" smtClean="0"/>
              <a:t>PE/Project/Task  </a:t>
            </a:r>
            <a:r>
              <a:rPr lang="en-US" b="1" dirty="0" err="1" smtClean="0"/>
              <a:t>Task</a:t>
            </a:r>
            <a:r>
              <a:rPr lang="en-US" b="1" dirty="0" smtClean="0"/>
              <a:t> Title, $Funding for Project from task</a:t>
            </a:r>
          </a:p>
          <a:p>
            <a:r>
              <a:rPr lang="en-US" dirty="0" smtClean="0"/>
              <a:t>R2 FY17 Plans</a:t>
            </a:r>
          </a:p>
          <a:p>
            <a:r>
              <a:rPr lang="en-US" b="1" dirty="0" smtClean="0"/>
              <a:t>PE/Project/Task  </a:t>
            </a:r>
            <a:r>
              <a:rPr lang="en-US" b="1" dirty="0" err="1"/>
              <a:t>Task</a:t>
            </a:r>
            <a:r>
              <a:rPr lang="en-US" b="1" dirty="0"/>
              <a:t> </a:t>
            </a:r>
            <a:r>
              <a:rPr lang="en-US" b="1" dirty="0" smtClean="0"/>
              <a:t>Title,</a:t>
            </a:r>
            <a:r>
              <a:rPr lang="en-US" b="1" dirty="0"/>
              <a:t> </a:t>
            </a:r>
            <a:r>
              <a:rPr lang="en-US" b="1" dirty="0" smtClean="0"/>
              <a:t>$Funding </a:t>
            </a:r>
            <a:r>
              <a:rPr lang="en-US" b="1" dirty="0"/>
              <a:t>for Project</a:t>
            </a:r>
            <a:r>
              <a:rPr lang="en-US" b="1" dirty="0" smtClean="0"/>
              <a:t> from task</a:t>
            </a:r>
          </a:p>
          <a:p>
            <a:r>
              <a:rPr lang="en-US" dirty="0" smtClean="0"/>
              <a:t>R2 </a:t>
            </a:r>
            <a:r>
              <a:rPr lang="en-US" dirty="0"/>
              <a:t>FY17 Plans</a:t>
            </a:r>
          </a:p>
          <a:p>
            <a:r>
              <a:rPr lang="en-US" b="1" dirty="0" smtClean="0"/>
              <a:t>Total Funding $</a:t>
            </a:r>
            <a:r>
              <a:rPr lang="en-US" b="1" dirty="0" err="1" smtClean="0"/>
              <a:t>xxxxk</a:t>
            </a:r>
            <a:r>
              <a:rPr lang="en-US" b="1" dirty="0" smtClean="0"/>
              <a:t>: </a:t>
            </a:r>
            <a:r>
              <a:rPr lang="en-US" dirty="0" smtClean="0"/>
              <a:t>$  Mission</a:t>
            </a:r>
          </a:p>
          <a:p>
            <a:r>
              <a:rPr lang="en-US" b="1" dirty="0" smtClean="0"/>
              <a:t>PI: 			</a:t>
            </a:r>
            <a:r>
              <a:rPr lang="en-US" dirty="0" smtClean="0"/>
              <a:t>S. </a:t>
            </a:r>
            <a:r>
              <a:rPr lang="en-US" dirty="0" err="1" smtClean="0"/>
              <a:t>LaRocca</a:t>
            </a:r>
            <a:r>
              <a:rPr lang="en-US" dirty="0" smtClean="0"/>
              <a:t> 	100% Mission</a:t>
            </a:r>
          </a:p>
          <a:p>
            <a:r>
              <a:rPr lang="en-US" b="1" dirty="0" smtClean="0"/>
              <a:t>Research Team: 	</a:t>
            </a:r>
            <a:r>
              <a:rPr lang="en-US" dirty="0" smtClean="0"/>
              <a:t>M. </a:t>
            </a:r>
            <a:r>
              <a:rPr lang="en-US" dirty="0" err="1" smtClean="0"/>
              <a:t>Vanni</a:t>
            </a:r>
            <a:r>
              <a:rPr lang="en-US" dirty="0" smtClean="0"/>
              <a:t>	100% Mission</a:t>
            </a:r>
          </a:p>
          <a:p>
            <a:r>
              <a:rPr lang="en-US" dirty="0" smtClean="0"/>
              <a:t>				L. Hernandez	100% Mission</a:t>
            </a:r>
          </a:p>
          <a:p>
            <a:r>
              <a:rPr lang="en-US" dirty="0" smtClean="0"/>
              <a:t>				J. Morgan	100% Mission</a:t>
            </a:r>
          </a:p>
          <a:p>
            <a:r>
              <a:rPr lang="en-US" dirty="0" smtClean="0"/>
              <a:t>				G. </a:t>
            </a:r>
            <a:r>
              <a:rPr lang="en-US" dirty="0" err="1" smtClean="0"/>
              <a:t>Jahed</a:t>
            </a:r>
            <a:r>
              <a:rPr lang="en-US" dirty="0" smtClean="0"/>
              <a:t>	100% 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cs typeface="ＭＳ Ｐゴシック"/>
              </a:rPr>
              <a:t>Multilingual Computing and Analysis Branch</a:t>
            </a:r>
            <a:br>
              <a:rPr lang="en-US" sz="1600" kern="0" dirty="0">
                <a:solidFill>
                  <a:schemeClr val="bg1"/>
                </a:solidFill>
                <a:cs typeface="ＭＳ Ｐゴシック"/>
              </a:rPr>
            </a:br>
            <a:r>
              <a:rPr lang="en-US" sz="1600" dirty="0">
                <a:solidFill>
                  <a:schemeClr val="bg1"/>
                </a:solidFill>
                <a:latin typeface="Arial Black" pitchFamily="34" charset="0"/>
              </a:rPr>
              <a:t>Speech Translation for USARAF</a:t>
            </a:r>
            <a:endParaRPr lang="en-US" sz="1600" b="1" kern="0" dirty="0">
              <a:solidFill>
                <a:schemeClr val="bg1"/>
              </a:solidFill>
              <a:ea typeface="+mj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616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modest amounts of accented speech data, which approaches to </a:t>
            </a:r>
            <a:r>
              <a:rPr lang="en-US" dirty="0" smtClean="0">
                <a:solidFill>
                  <a:schemeClr val="tx2"/>
                </a:solidFill>
              </a:rPr>
              <a:t>adapting existing ASR systems </a:t>
            </a:r>
            <a:r>
              <a:rPr lang="en-US" dirty="0" smtClean="0"/>
              <a:t>for world language can achieve acceptable performance with African-accented speakers?</a:t>
            </a:r>
          </a:p>
          <a:p>
            <a:r>
              <a:rPr lang="en-US" dirty="0" smtClean="0"/>
              <a:t>Army operations require spoken communications with local populace and with partner militaries, many of whom know world languages but </a:t>
            </a:r>
            <a:r>
              <a:rPr lang="en-US" dirty="0" smtClean="0">
                <a:solidFill>
                  <a:schemeClr val="tx2"/>
                </a:solidFill>
              </a:rPr>
              <a:t>speak with local or regional accents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scientific terms, the Army needs a method to adapt technologies for well-studied languages, like French and Arabic, for their use with </a:t>
            </a:r>
            <a:r>
              <a:rPr lang="en-US" dirty="0" smtClean="0">
                <a:solidFill>
                  <a:schemeClr val="tx2"/>
                </a:solidFill>
              </a:rPr>
              <a:t>language sub-populations </a:t>
            </a:r>
            <a:r>
              <a:rPr lang="en-US" dirty="0" smtClean="0"/>
              <a:t>in Africa. </a:t>
            </a:r>
          </a:p>
          <a:p>
            <a:r>
              <a:rPr lang="en-US" kern="0" dirty="0" smtClean="0"/>
              <a:t>While </a:t>
            </a:r>
            <a:r>
              <a:rPr lang="en-US" kern="0" dirty="0" smtClean="0">
                <a:solidFill>
                  <a:schemeClr val="tx2"/>
                </a:solidFill>
              </a:rPr>
              <a:t>this project addresses only a portion </a:t>
            </a:r>
            <a:r>
              <a:rPr lang="en-US" kern="0" dirty="0" smtClean="0"/>
              <a:t>of the need to communicate with Africans, who collectively speak thousands of languages, it promotes cooperation with key partners in the fight against terrorist groups in Central and Western Africa.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900" b="1" kern="0" dirty="0" smtClean="0">
                <a:solidFill>
                  <a:schemeClr val="bg1"/>
                </a:solidFill>
                <a:ea typeface="+mj-ea"/>
                <a:cs typeface="ＭＳ Ｐゴシック"/>
              </a:rPr>
              <a:t>Speech Translation for USARAF Problem Space/ Challenges</a:t>
            </a:r>
            <a:endParaRPr lang="en-US" sz="1900" b="1" kern="0" dirty="0">
              <a:solidFill>
                <a:schemeClr val="bg1"/>
              </a:solidFill>
              <a:ea typeface="+mj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985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Pioneered by DARPA’s TRANSTAC program, speech translation system development for a new language currently requires hundreds of hours of transcribed speech at a cost of millions of dollars.  High cost prevents the timely development of systems needed by USARAF.</a:t>
            </a:r>
          </a:p>
          <a:p>
            <a:r>
              <a:rPr lang="en-US" sz="1800" dirty="0" smtClean="0"/>
              <a:t>IARPA’s BABEL program recently achieved success using speech data from related languages to develop speech recognition technologies for other languages.  African-accented French can benefit from resources for French as a world language, once methods are established and evaluated.</a:t>
            </a:r>
          </a:p>
          <a:p>
            <a:r>
              <a:rPr lang="en-US" sz="1800" dirty="0" smtClean="0"/>
              <a:t>The Army needs spoken language communication capabilities for use with African partners.  21 of the 54 African nations use French as a national language.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pPr eaLnBrk="0" hangingPunct="0">
              <a:defRPr/>
            </a:pPr>
            <a:r>
              <a:rPr lang="en-US" sz="1800" b="1" u="sng" kern="0" dirty="0">
                <a:solidFill>
                  <a:srgbClr val="0000CC"/>
                </a:solidFill>
                <a:cs typeface="ＭＳ Ｐゴシック"/>
              </a:rPr>
              <a:t>Research Questions </a:t>
            </a:r>
            <a:r>
              <a:rPr lang="en-US" sz="1800" b="1" u="sng" kern="0" dirty="0" smtClean="0">
                <a:solidFill>
                  <a:srgbClr val="0000CC"/>
                </a:solidFill>
                <a:cs typeface="ＭＳ Ｐゴシック"/>
              </a:rPr>
              <a:t>or Hypothesis to address</a:t>
            </a:r>
          </a:p>
          <a:p>
            <a:pPr eaLnBrk="0" hangingPunct="0">
              <a:defRPr/>
            </a:pPr>
            <a:r>
              <a:rPr lang="en-US" sz="1800" b="1" u="sng" kern="0" dirty="0" smtClean="0">
                <a:solidFill>
                  <a:srgbClr val="0000CC"/>
                </a:solidFill>
                <a:cs typeface="ＭＳ Ｐゴシック"/>
              </a:rPr>
              <a:t> </a:t>
            </a:r>
            <a:endParaRPr lang="en-US" sz="1800" b="1" u="sng" kern="0" dirty="0">
              <a:solidFill>
                <a:srgbClr val="0000CC"/>
              </a:solidFill>
              <a:cs typeface="ＭＳ Ｐゴシック"/>
            </a:endParaRPr>
          </a:p>
          <a:p>
            <a:pPr eaLnBrk="0" hangingPunct="0">
              <a:defRPr/>
            </a:pPr>
            <a:r>
              <a:rPr lang="en-US" sz="1800" kern="0" dirty="0" smtClean="0">
                <a:cs typeface="ＭＳ Ｐゴシック"/>
              </a:rPr>
              <a:t>How can existing mathematical models of speech and language be adapted to the language behaviors of sub-populations using only modest amounts of new annotated data?</a:t>
            </a:r>
            <a:endParaRPr lang="en-US" sz="1800" kern="0" dirty="0">
              <a:cs typeface="ＭＳ Ｐゴシック"/>
            </a:endParaRP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900" b="1" kern="0" dirty="0" smtClean="0">
                <a:solidFill>
                  <a:schemeClr val="bg1"/>
                </a:solidFill>
                <a:ea typeface="+mj-ea"/>
                <a:cs typeface="ＭＳ Ｐゴシック"/>
              </a:rPr>
              <a:t>Speech Translation State-of-the-Art</a:t>
            </a:r>
            <a:endParaRPr lang="en-US" sz="1900" b="1" kern="0" dirty="0">
              <a:solidFill>
                <a:schemeClr val="bg1"/>
              </a:solidFill>
              <a:ea typeface="+mj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6966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64223" y="976323"/>
            <a:ext cx="4036302" cy="17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177800" indent="-1778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u="sng" dirty="0" smtClean="0">
                <a:solidFill>
                  <a:srgbClr val="0000CC"/>
                </a:solidFill>
              </a:rPr>
              <a:t>Research Goal</a:t>
            </a:r>
          </a:p>
          <a:p>
            <a:pPr>
              <a:spcAft>
                <a:spcPct val="20000"/>
              </a:spcAft>
            </a:pPr>
            <a:r>
              <a:rPr lang="en-US" altLang="en-US" sz="1600" dirty="0" smtClean="0"/>
              <a:t>Goal: </a:t>
            </a:r>
            <a:r>
              <a:rPr lang="en-US" altLang="en-US" sz="1600" dirty="0" smtClean="0">
                <a:solidFill>
                  <a:schemeClr val="accent1"/>
                </a:solidFill>
              </a:rPr>
              <a:t>Understanding Information --</a:t>
            </a:r>
          </a:p>
          <a:p>
            <a:pPr>
              <a:spcAft>
                <a:spcPct val="20000"/>
              </a:spcAft>
              <a:buFont typeface="Arial" pitchFamily="34" charset="0"/>
              <a:buChar char="•"/>
            </a:pPr>
            <a:r>
              <a:rPr lang="en-US" altLang="en-US" sz="1600" dirty="0" smtClean="0"/>
              <a:t>available as spoken language;</a:t>
            </a:r>
          </a:p>
          <a:p>
            <a:pPr>
              <a:spcAft>
                <a:spcPct val="20000"/>
              </a:spcAft>
              <a:buFont typeface="Arial" pitchFamily="34" charset="0"/>
              <a:buChar char="•"/>
            </a:pPr>
            <a:r>
              <a:rPr lang="en-US" altLang="en-US" sz="1600" dirty="0" smtClean="0"/>
              <a:t>as pronounced by a sub-population of the language community.</a:t>
            </a:r>
          </a:p>
          <a:p>
            <a:pPr marL="285750" indent="-285750">
              <a:spcAft>
                <a:spcPct val="20000"/>
              </a:spcAft>
            </a:pPr>
            <a:endParaRPr lang="en-US" altLang="en-US" sz="1600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505200" y="17237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cs typeface="ＭＳ Ｐゴシック"/>
              </a:rPr>
              <a:t>Multilingual Computing and Analysis Branch</a:t>
            </a:r>
            <a:br>
              <a:rPr lang="en-US" sz="1600" kern="0" dirty="0">
                <a:solidFill>
                  <a:schemeClr val="bg1"/>
                </a:solidFill>
                <a:cs typeface="ＭＳ Ｐゴシック"/>
              </a:rPr>
            </a:br>
            <a:r>
              <a:rPr lang="en-US" sz="1600" dirty="0">
                <a:solidFill>
                  <a:schemeClr val="bg1"/>
                </a:solidFill>
                <a:latin typeface="Arial Black" pitchFamily="34" charset="0"/>
              </a:rPr>
              <a:t>Speech Translation for USARAF</a:t>
            </a:r>
            <a:endParaRPr lang="en-US" sz="1600" b="1" kern="0" dirty="0">
              <a:solidFill>
                <a:schemeClr val="bg1"/>
              </a:solidFill>
              <a:cs typeface="ＭＳ Ｐゴシック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71449" y="3763360"/>
            <a:ext cx="4029076" cy="15906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+mn-lt"/>
              <a:ea typeface="+mn-ea"/>
              <a:cs typeface="ＭＳ Ｐゴシック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+mn-lt"/>
              <a:ea typeface="+mn-ea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7407" y="3635902"/>
            <a:ext cx="3843118" cy="249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02452" y="4056427"/>
            <a:ext cx="4337765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177800" indent="-1778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u="sng" dirty="0" smtClean="0">
                <a:solidFill>
                  <a:srgbClr val="0000CC"/>
                </a:solidFill>
              </a:rPr>
              <a:t>Impact/Payoff </a:t>
            </a:r>
          </a:p>
          <a:p>
            <a:pPr>
              <a:spcAft>
                <a:spcPct val="20000"/>
              </a:spcAft>
            </a:pPr>
            <a:r>
              <a:rPr lang="en-US" altLang="en-US" sz="1600" dirty="0" smtClean="0"/>
              <a:t>New capability for small USARAF teams to communicate with speakers of French in central African countries.</a:t>
            </a:r>
          </a:p>
          <a:p>
            <a:pPr>
              <a:spcAft>
                <a:spcPct val="20000"/>
              </a:spcAft>
            </a:pPr>
            <a:r>
              <a:rPr lang="en-US" altLang="en-US" sz="1600" dirty="0" smtClean="0"/>
              <a:t>The adaptation of spoken language technologies for sub-populations of major language communities is unexplored and highly useful to the Army.</a:t>
            </a:r>
          </a:p>
          <a:p>
            <a:pPr marL="285750" indent="-285750"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spcAft>
                <a:spcPct val="20000"/>
              </a:spcAft>
            </a:pPr>
            <a:endParaRPr lang="en-US" altLang="en-US" sz="1600" dirty="0"/>
          </a:p>
          <a:p>
            <a:pPr marL="285750" indent="-285750"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58681"/>
              </p:ext>
            </p:extLst>
          </p:nvPr>
        </p:nvGraphicFramePr>
        <p:xfrm>
          <a:off x="4698301" y="859347"/>
          <a:ext cx="4325421" cy="262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5720"/>
                <a:gridCol w="512098"/>
                <a:gridCol w="480093"/>
                <a:gridCol w="490761"/>
                <a:gridCol w="426749"/>
              </a:tblGrid>
              <a:tr h="200019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FY17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5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5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822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Phonetic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Model Adaptation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8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Domain Adaptation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8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Isoglos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Modeling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8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445">
                <a:tc>
                  <a:txBody>
                    <a:bodyPr/>
                    <a:lstStyle/>
                    <a:p>
                      <a:pPr marL="228600" marR="0" indent="-2286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6.1</a:t>
                      </a:r>
                    </a:p>
                    <a:p>
                      <a:pPr marL="228600" marR="0" indent="-2286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6.2</a:t>
                      </a:r>
                    </a:p>
                    <a:p>
                      <a:pPr marL="228600" marR="0" indent="-2286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V="1">
            <a:off x="7115519" y="1194108"/>
            <a:ext cx="1493512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14451" y="1308899"/>
            <a:ext cx="1930345" cy="1"/>
          </a:xfrm>
          <a:prstGeom prst="line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8550686" y="1109069"/>
            <a:ext cx="164592" cy="164592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 flipH="1" flipV="1">
            <a:off x="7521244" y="1109565"/>
            <a:ext cx="191068" cy="1049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7137418" y="1696205"/>
            <a:ext cx="1879561" cy="759"/>
          </a:xfrm>
          <a:prstGeom prst="line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/>
          <p:cNvSpPr/>
          <p:nvPr/>
        </p:nvSpPr>
        <p:spPr>
          <a:xfrm flipH="1" flipV="1">
            <a:off x="8013544" y="1659118"/>
            <a:ext cx="191068" cy="1049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98821" y="2084832"/>
            <a:ext cx="1489224" cy="1543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90498" y="3544156"/>
            <a:ext cx="2567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Milestone         Objective or deliverable </a:t>
            </a:r>
          </a:p>
        </p:txBody>
      </p:sp>
      <p:sp>
        <p:nvSpPr>
          <p:cNvPr id="52" name="Isosceles Triangle 51"/>
          <p:cNvSpPr/>
          <p:nvPr/>
        </p:nvSpPr>
        <p:spPr>
          <a:xfrm flipH="1" flipV="1">
            <a:off x="4783490" y="3603260"/>
            <a:ext cx="191068" cy="1049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105242" y="1431240"/>
            <a:ext cx="888140" cy="2539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-Point Star 54"/>
          <p:cNvSpPr/>
          <p:nvPr/>
        </p:nvSpPr>
        <p:spPr>
          <a:xfrm>
            <a:off x="5708904" y="3547312"/>
            <a:ext cx="164592" cy="164592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8911086" y="1202631"/>
            <a:ext cx="164592" cy="164592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708" y="3565133"/>
            <a:ext cx="357809" cy="2462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6.1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14924" y="3567273"/>
            <a:ext cx="357809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6.2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6357" y="3557113"/>
            <a:ext cx="739431" cy="24622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5-Point Star 61"/>
          <p:cNvSpPr/>
          <p:nvPr/>
        </p:nvSpPr>
        <p:spPr>
          <a:xfrm>
            <a:off x="8507345" y="1998419"/>
            <a:ext cx="164592" cy="164592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8521646" y="1635044"/>
            <a:ext cx="164592" cy="164592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4" y="3774926"/>
            <a:ext cx="2200940" cy="220094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99309" y="3825850"/>
            <a:ext cx="1411833" cy="1015663"/>
          </a:xfrm>
          <a:prstGeom prst="rect">
            <a:avLst/>
          </a:prstGeom>
          <a:noFill/>
          <a:ln>
            <a:solidFill>
              <a:schemeClr val="accent1">
                <a:alpha val="58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of coloration indicates the portion of national populations that speak and use French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08481"/>
              </p:ext>
            </p:extLst>
          </p:nvPr>
        </p:nvGraphicFramePr>
        <p:xfrm>
          <a:off x="496740" y="880178"/>
          <a:ext cx="8126986" cy="44399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7436"/>
                <a:gridCol w="713612"/>
                <a:gridCol w="714779"/>
                <a:gridCol w="656822"/>
                <a:gridCol w="753416"/>
                <a:gridCol w="695460"/>
                <a:gridCol w="695461"/>
              </a:tblGrid>
              <a:tr h="375720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FY15</a:t>
                      </a:r>
                      <a:endParaRPr lang="en-US" sz="105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FY16</a:t>
                      </a:r>
                      <a:endParaRPr lang="en-US" sz="105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FY17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FY18</a:t>
                      </a:r>
                      <a:endParaRPr lang="en-US" sz="105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FY19</a:t>
                      </a:r>
                      <a:endParaRPr lang="en-US" sz="105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FY20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8689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African-accented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French recognition for Central Africa</a:t>
                      </a:r>
                      <a:endParaRPr lang="en-US" sz="105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Experiment</a:t>
                      </a: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Analysis</a:t>
                      </a: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Model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Development</a:t>
                      </a:r>
                    </a:p>
                    <a:p>
                      <a:pPr marL="119063" indent="0"/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Simulation and Predictive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297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African-accented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French recognition for Western Africa</a:t>
                      </a:r>
                      <a:endParaRPr lang="en-US" sz="105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Experiment</a:t>
                      </a: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Analysis</a:t>
                      </a: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Model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Development</a:t>
                      </a:r>
                    </a:p>
                    <a:p>
                      <a:pPr marL="119063" indent="0"/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Simulation and Predictive evaluation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4814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African-accented</a:t>
                      </a:r>
                      <a:r>
                        <a:rPr lang="en-US" sz="105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Arabic recognition for Tunisia</a:t>
                      </a:r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Experiment</a:t>
                      </a: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Analysis</a:t>
                      </a:r>
                    </a:p>
                    <a:p>
                      <a:pPr marL="119063" indent="0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Model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Development</a:t>
                      </a:r>
                    </a:p>
                    <a:p>
                      <a:pPr marL="119063" indent="0"/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Simulation and Predictive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3908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6.1 Funds ($k)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6.2 Funds ($k)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Customer ($k)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72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 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90181" y="1539820"/>
            <a:ext cx="2199319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65822" y="3444678"/>
            <a:ext cx="2842592" cy="0"/>
          </a:xfrm>
          <a:prstGeom prst="line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3754" y="6109964"/>
            <a:ext cx="6175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Major Deliverable         </a:t>
            </a:r>
            <a:r>
              <a:rPr lang="en-US" dirty="0"/>
              <a:t>T</a:t>
            </a:r>
            <a:r>
              <a:rPr lang="en-US" dirty="0" smtClean="0"/>
              <a:t>RL, Transition  tan </a:t>
            </a:r>
            <a:r>
              <a:rPr lang="en-US" dirty="0"/>
              <a:t>= 6.1, pink = 6.2 </a:t>
            </a:r>
          </a:p>
        </p:txBody>
      </p:sp>
      <p:sp>
        <p:nvSpPr>
          <p:cNvPr id="8" name="Isosceles Triangle 7"/>
          <p:cNvSpPr/>
          <p:nvPr/>
        </p:nvSpPr>
        <p:spPr>
          <a:xfrm flipH="1" flipV="1">
            <a:off x="1533072" y="6158345"/>
            <a:ext cx="281363" cy="149458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81134" y="1906821"/>
            <a:ext cx="2842592" cy="0"/>
          </a:xfrm>
          <a:prstGeom prst="line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32306" y="3942102"/>
            <a:ext cx="1463040" cy="1325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90181" y="2704832"/>
            <a:ext cx="2812249" cy="16066"/>
          </a:xfrm>
          <a:prstGeom prst="line">
            <a:avLst/>
          </a:prstGeom>
          <a:ln w="50800">
            <a:solidFill>
              <a:schemeClr val="accent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743"/>
          <p:cNvSpPr>
            <a:spLocks/>
          </p:cNvSpPr>
          <p:nvPr/>
        </p:nvSpPr>
        <p:spPr bwMode="auto">
          <a:xfrm>
            <a:off x="2970704" y="6109964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800" b="1" dirty="0" smtClean="0">
                <a:solidFill>
                  <a:srgbClr val="000000"/>
                </a:solidFill>
                <a:latin typeface="Arial"/>
                <a:ea typeface="ＭＳ Ｐゴシック"/>
                <a:cs typeface="Arial" charset="0"/>
              </a:rPr>
              <a:t>2</a:t>
            </a: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390181" y="2370531"/>
            <a:ext cx="2812249" cy="1325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99580" y="1731287"/>
            <a:ext cx="2199319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743"/>
          <p:cNvSpPr>
            <a:spLocks/>
          </p:cNvSpPr>
          <p:nvPr/>
        </p:nvSpPr>
        <p:spPr bwMode="auto">
          <a:xfrm>
            <a:off x="6432338" y="1401054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31" name="Freeform 743"/>
          <p:cNvSpPr>
            <a:spLocks/>
          </p:cNvSpPr>
          <p:nvPr/>
        </p:nvSpPr>
        <p:spPr bwMode="auto">
          <a:xfrm>
            <a:off x="7163284" y="1594415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42" name="Freeform 743"/>
          <p:cNvSpPr>
            <a:spLocks/>
          </p:cNvSpPr>
          <p:nvPr/>
        </p:nvSpPr>
        <p:spPr bwMode="auto">
          <a:xfrm>
            <a:off x="7063826" y="2274470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43" name="Freeform 743"/>
          <p:cNvSpPr>
            <a:spLocks/>
          </p:cNvSpPr>
          <p:nvPr/>
        </p:nvSpPr>
        <p:spPr bwMode="auto">
          <a:xfrm>
            <a:off x="7795346" y="3846041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45" name="Freeform 743"/>
          <p:cNvSpPr>
            <a:spLocks/>
          </p:cNvSpPr>
          <p:nvPr/>
        </p:nvSpPr>
        <p:spPr bwMode="auto">
          <a:xfrm>
            <a:off x="7077828" y="2610644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46" name="Freeform 743"/>
          <p:cNvSpPr>
            <a:spLocks/>
          </p:cNvSpPr>
          <p:nvPr/>
        </p:nvSpPr>
        <p:spPr bwMode="auto">
          <a:xfrm>
            <a:off x="8506295" y="1789642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49" name="Isosceles Triangle 48"/>
          <p:cNvSpPr/>
          <p:nvPr/>
        </p:nvSpPr>
        <p:spPr>
          <a:xfrm flipH="1" flipV="1">
            <a:off x="5878690" y="1483013"/>
            <a:ext cx="191068" cy="1049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50" name="Isosceles Triangle 49"/>
          <p:cNvSpPr/>
          <p:nvPr/>
        </p:nvSpPr>
        <p:spPr>
          <a:xfrm flipH="1" flipV="1">
            <a:off x="5075157" y="2346470"/>
            <a:ext cx="191068" cy="1049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52" name="Isosceles Triangle 51"/>
          <p:cNvSpPr/>
          <p:nvPr/>
        </p:nvSpPr>
        <p:spPr>
          <a:xfrm flipH="1" flipV="1">
            <a:off x="6199239" y="1689729"/>
            <a:ext cx="191068" cy="1049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53" name="Isosceles Triangle 52"/>
          <p:cNvSpPr/>
          <p:nvPr/>
        </p:nvSpPr>
        <p:spPr>
          <a:xfrm flipH="1" flipV="1">
            <a:off x="6046829" y="2346470"/>
            <a:ext cx="191068" cy="10495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57" name="Freeform 743"/>
          <p:cNvSpPr>
            <a:spLocks/>
          </p:cNvSpPr>
          <p:nvPr/>
        </p:nvSpPr>
        <p:spPr bwMode="auto">
          <a:xfrm>
            <a:off x="5700283" y="3335360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800" b="1" dirty="0" smtClean="0">
                <a:solidFill>
                  <a:srgbClr val="000000"/>
                </a:solidFill>
                <a:latin typeface="Arial"/>
                <a:ea typeface="ＭＳ Ｐゴシック"/>
                <a:cs typeface="Arial" charset="0"/>
              </a:rPr>
              <a:t>2</a:t>
            </a: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59" name="Freeform 743"/>
          <p:cNvSpPr>
            <a:spLocks/>
          </p:cNvSpPr>
          <p:nvPr/>
        </p:nvSpPr>
        <p:spPr bwMode="auto">
          <a:xfrm>
            <a:off x="6097445" y="3846041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60" name="Freeform 743"/>
          <p:cNvSpPr>
            <a:spLocks/>
          </p:cNvSpPr>
          <p:nvPr/>
        </p:nvSpPr>
        <p:spPr bwMode="auto">
          <a:xfrm>
            <a:off x="4293708" y="2271015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61" name="Freeform 743"/>
          <p:cNvSpPr>
            <a:spLocks/>
          </p:cNvSpPr>
          <p:nvPr/>
        </p:nvSpPr>
        <p:spPr bwMode="auto">
          <a:xfrm>
            <a:off x="4989761" y="1619303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62" name="Freeform 743"/>
          <p:cNvSpPr>
            <a:spLocks/>
          </p:cNvSpPr>
          <p:nvPr/>
        </p:nvSpPr>
        <p:spPr bwMode="auto">
          <a:xfrm>
            <a:off x="4265447" y="1437917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63" name="Freeform 743"/>
          <p:cNvSpPr>
            <a:spLocks/>
          </p:cNvSpPr>
          <p:nvPr/>
        </p:nvSpPr>
        <p:spPr bwMode="auto">
          <a:xfrm>
            <a:off x="4267657" y="2602215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64" name="Freeform 743"/>
          <p:cNvSpPr>
            <a:spLocks/>
          </p:cNvSpPr>
          <p:nvPr/>
        </p:nvSpPr>
        <p:spPr bwMode="auto">
          <a:xfrm>
            <a:off x="5707407" y="1814856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en-US" sz="800" b="1" dirty="0">
              <a:solidFill>
                <a:srgbClr val="000000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44" name="Freeform 743"/>
          <p:cNvSpPr>
            <a:spLocks/>
          </p:cNvSpPr>
          <p:nvPr/>
        </p:nvSpPr>
        <p:spPr bwMode="auto">
          <a:xfrm>
            <a:off x="8498684" y="3324201"/>
            <a:ext cx="234861" cy="218636"/>
          </a:xfrm>
          <a:custGeom>
            <a:avLst/>
            <a:gdLst>
              <a:gd name="T0" fmla="*/ 2147483647 w 85"/>
              <a:gd name="T1" fmla="*/ 0 h 103"/>
              <a:gd name="T2" fmla="*/ 0 w 85"/>
              <a:gd name="T3" fmla="*/ 2147483647 h 103"/>
              <a:gd name="T4" fmla="*/ 2147483647 w 85"/>
              <a:gd name="T5" fmla="*/ 2147483647 h 103"/>
              <a:gd name="T6" fmla="*/ 2147483647 w 85"/>
              <a:gd name="T7" fmla="*/ 2147483647 h 103"/>
              <a:gd name="T8" fmla="*/ 2147483647 w 8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03"/>
              <a:gd name="T17" fmla="*/ 85 w 8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03">
                <a:moveTo>
                  <a:pt x="42" y="0"/>
                </a:moveTo>
                <a:lnTo>
                  <a:pt x="0" y="51"/>
                </a:lnTo>
                <a:lnTo>
                  <a:pt x="42" y="103"/>
                </a:lnTo>
                <a:lnTo>
                  <a:pt x="85" y="51"/>
                </a:lnTo>
                <a:lnTo>
                  <a:pt x="42" y="0"/>
                </a:lnTo>
                <a:close/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800" b="1" dirty="0">
                <a:solidFill>
                  <a:srgbClr val="000000"/>
                </a:solidFill>
                <a:latin typeface="Arial"/>
                <a:ea typeface="ＭＳ Ｐゴシック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308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369" y="932137"/>
            <a:ext cx="8553450" cy="2169507"/>
          </a:xfrm>
        </p:spPr>
        <p:txBody>
          <a:bodyPr/>
          <a:lstStyle/>
          <a:p>
            <a:r>
              <a:rPr lang="en-US" sz="1400" b="1" u="sng" dirty="0" smtClean="0">
                <a:solidFill>
                  <a:srgbClr val="0000CC"/>
                </a:solidFill>
              </a:rPr>
              <a:t>Overall Project Approach/Strategy: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/>
              <a:t>Adaptation is a practical alternative to brute force in providing Soldiers a capability to communicate with partners and local populations.  In the case of French, a national language used as the language of instruction and business for 21 of Africa’s 54 nations,  the adaptation of recognition systems for standard French for sub-populations promises to speed the development of communication capabilities while providing a better understanding of how broadly an African-accented recognition system can be used on that continent.</a:t>
            </a:r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 smtClean="0"/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171450" indent="-171450" eaLnBrk="0" hangingPunct="0"/>
            <a:r>
              <a:rPr lang="en-US" sz="1400" b="1" u="sng" dirty="0" smtClean="0">
                <a:solidFill>
                  <a:srgbClr val="0000CC"/>
                </a:solidFill>
              </a:rPr>
              <a:t>Technical </a:t>
            </a:r>
            <a:r>
              <a:rPr lang="en-US" sz="1400" b="1" u="sng" dirty="0">
                <a:solidFill>
                  <a:srgbClr val="0000CC"/>
                </a:solidFill>
              </a:rPr>
              <a:t>Barriers</a:t>
            </a:r>
            <a:r>
              <a:rPr lang="en-US" sz="1400" b="1" u="sng" dirty="0" smtClean="0">
                <a:solidFill>
                  <a:srgbClr val="0000CC"/>
                </a:solidFill>
              </a:rPr>
              <a:t>:</a:t>
            </a:r>
          </a:p>
          <a:p>
            <a:pPr marL="171450" indent="-171450" eaLnBrk="0" hangingPunct="0"/>
            <a:endParaRPr lang="en-US" sz="1400" b="1" u="sng" dirty="0" smtClean="0">
              <a:solidFill>
                <a:srgbClr val="0000CC"/>
              </a:solidFill>
            </a:endParaRPr>
          </a:p>
          <a:p>
            <a:pPr marL="171450" indent="-171450" eaLnBrk="0" hangingPunct="0"/>
            <a:r>
              <a:rPr lang="en-US" sz="1400" dirty="0" smtClean="0"/>
              <a:t>This project requires that technologists reconsider the level of granularity required in mathematical modeling of human languages.  While automatic speech recognition for French as spoken in France may be considered a solved problem, testing conducted by USARAF indicates that available software for French performs poorly when used by African military partners who speak French.</a:t>
            </a:r>
          </a:p>
          <a:p>
            <a:pPr marL="171450" indent="-171450" eaLnBrk="0" hangingPunct="0"/>
            <a:endParaRPr lang="en-US" sz="1400" dirty="0" smtClean="0"/>
          </a:p>
          <a:p>
            <a:pPr eaLnBrk="0" hangingPunct="0"/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ＭＳ Ｐゴシック"/>
              </a:rPr>
              <a:t>Multilingual Computing and Analysis Branch</a:t>
            </a:r>
            <a:br>
              <a:rPr lang="en-US" sz="1600" kern="0" dirty="0" smtClean="0">
                <a:solidFill>
                  <a:schemeClr val="bg1"/>
                </a:solidFill>
                <a:cs typeface="ＭＳ Ｐゴシック"/>
              </a:rPr>
            </a:br>
            <a:r>
              <a:rPr lang="en-US" sz="1600" dirty="0" smtClean="0">
                <a:solidFill>
                  <a:schemeClr val="bg1"/>
                </a:solidFill>
                <a:latin typeface="Arial Black" pitchFamily="34" charset="0"/>
              </a:rPr>
              <a:t>Speech Translation for USARAF</a:t>
            </a:r>
            <a:endParaRPr lang="en-US" sz="1600" b="1" kern="0" dirty="0">
              <a:solidFill>
                <a:schemeClr val="bg1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3313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u="sng" dirty="0" smtClean="0">
                <a:solidFill>
                  <a:srgbClr val="0000CC"/>
                </a:solidFill>
              </a:rPr>
              <a:t>Campaign:</a:t>
            </a:r>
            <a:r>
              <a:rPr lang="en-US" sz="1800" b="1" dirty="0" smtClean="0">
                <a:solidFill>
                  <a:srgbClr val="0000CC"/>
                </a:solidFill>
              </a:rPr>
              <a:t> </a:t>
            </a:r>
            <a:r>
              <a:rPr lang="en-US" sz="1800" b="1" dirty="0" smtClean="0"/>
              <a:t>Information Sciences Campaign Plan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Level 2:  </a:t>
            </a:r>
            <a:r>
              <a:rPr lang="en-US" sz="1600" b="1" dirty="0" smtClean="0"/>
              <a:t>System Intelligence and Intelligent Systems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Level 3:  </a:t>
            </a:r>
            <a:r>
              <a:rPr lang="en-US" sz="1600" b="1" dirty="0" smtClean="0"/>
              <a:t>Information Understanding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Level 4:  </a:t>
            </a:r>
            <a:r>
              <a:rPr lang="en-US" sz="1600" b="1" dirty="0" smtClean="0"/>
              <a:t>Natural Language Processing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Level 5:  </a:t>
            </a:r>
            <a:r>
              <a:rPr lang="en-US" sz="1600" b="1" dirty="0" smtClean="0"/>
              <a:t>Multilingual Computing for Low-Resource Languages</a:t>
            </a:r>
          </a:p>
          <a:p>
            <a:endParaRPr lang="en-US" sz="1600" b="1" dirty="0" smtClean="0"/>
          </a:p>
          <a:p>
            <a:r>
              <a:rPr lang="en-US" sz="1800" b="1" u="sng" dirty="0" smtClean="0">
                <a:solidFill>
                  <a:srgbClr val="0000CC"/>
                </a:solidFill>
              </a:rPr>
              <a:t>KCIs &amp; </a:t>
            </a:r>
            <a:r>
              <a:rPr lang="en-US" sz="1800" b="1" dirty="0" smtClean="0">
                <a:solidFill>
                  <a:srgbClr val="0000CC"/>
                </a:solidFill>
              </a:rPr>
              <a:t>CCEs:  </a:t>
            </a:r>
          </a:p>
          <a:p>
            <a:r>
              <a:rPr lang="en-US" sz="1800" b="1" dirty="0" smtClean="0"/>
              <a:t>KCI-IS-2 Taming the Flash-Floods of Networked Battlefield Information</a:t>
            </a:r>
          </a:p>
          <a:p>
            <a:r>
              <a:rPr lang="en-US" sz="1800" b="1" dirty="0" smtClean="0"/>
              <a:t>CCE-IS-2 Natural Language Processing and Multi-Lingual Computing</a:t>
            </a:r>
            <a:endParaRPr lang="en-US" sz="1800" dirty="0" smtClean="0"/>
          </a:p>
          <a:p>
            <a:endParaRPr lang="en-US" sz="1800" dirty="0" smtClean="0">
              <a:solidFill>
                <a:srgbClr val="0000CC"/>
              </a:solidFill>
            </a:endParaRPr>
          </a:p>
          <a:p>
            <a:r>
              <a:rPr lang="en-US" sz="1800" b="1" u="sng" dirty="0" smtClean="0">
                <a:solidFill>
                  <a:srgbClr val="0000CC"/>
                </a:solidFill>
              </a:rPr>
              <a:t>KCI/CCE Technical Objectives Impacted:</a:t>
            </a:r>
            <a:endParaRPr lang="en-US" sz="18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CCE-IS-2 FY17 Goal (1), Evaluate alternative methods for adapting mathematical models of consonant and vowel sounds for a specific language community in a data constrained environment.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269465-AE13-4AC2-BD68-A7D507195E8A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5200" y="182880"/>
            <a:ext cx="4572000" cy="566739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600" kern="0" dirty="0" smtClean="0">
                <a:solidFill>
                  <a:schemeClr val="bg1"/>
                </a:solidFill>
                <a:cs typeface="ＭＳ Ｐゴシック"/>
              </a:rPr>
              <a:t>Multilingual Computing and Analysis Branch</a:t>
            </a:r>
            <a:br>
              <a:rPr lang="en-US" sz="1600" kern="0" dirty="0" smtClean="0">
                <a:solidFill>
                  <a:schemeClr val="bg1"/>
                </a:solidFill>
                <a:cs typeface="ＭＳ Ｐゴシック"/>
              </a:rPr>
            </a:br>
            <a:r>
              <a:rPr lang="en-US" sz="1600" dirty="0" smtClean="0">
                <a:solidFill>
                  <a:schemeClr val="bg1"/>
                </a:solidFill>
                <a:latin typeface="Arial Black" pitchFamily="34" charset="0"/>
              </a:rPr>
              <a:t>Speech Translation for USARAF</a:t>
            </a:r>
            <a:endParaRPr lang="en-US" sz="1600" b="1" kern="0" dirty="0">
              <a:solidFill>
                <a:schemeClr val="bg1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65442750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3F94"/>
      </a:accent1>
      <a:accent2>
        <a:srgbClr val="C41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MC_Revised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22037</TotalTime>
  <Words>1299</Words>
  <Application>Microsoft Office PowerPoint</Application>
  <PresentationFormat>On-screen Show (4:3)</PresentationFormat>
  <Paragraphs>189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PGothic</vt:lpstr>
      <vt:lpstr>MS PGothic</vt:lpstr>
      <vt:lpstr>Arial</vt:lpstr>
      <vt:lpstr>Arial Black</vt:lpstr>
      <vt:lpstr>Calibri</vt:lpstr>
      <vt:lpstr>Comic Sans MS</vt:lpstr>
      <vt:lpstr>Tahoma</vt:lpstr>
      <vt:lpstr>4_Custom Design</vt:lpstr>
      <vt:lpstr>PowerPoint Presentation</vt:lpstr>
      <vt:lpstr>Multilingual Computing and Analysis Branch Speech Translation for USARAF</vt:lpstr>
      <vt:lpstr>PowerPoint Presentation</vt:lpstr>
      <vt:lpstr>PowerPoint Presentation</vt:lpstr>
      <vt:lpstr>PowerPoint Presentation</vt:lpstr>
      <vt:lpstr>PowerPoint Presentation</vt:lpstr>
      <vt:lpstr>Overall Plan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DeMichael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DeMichael</dc:creator>
  <cp:lastModifiedBy>Stephen.A.Larocca</cp:lastModifiedBy>
  <cp:revision>1494</cp:revision>
  <cp:lastPrinted>2015-09-19T18:29:41Z</cp:lastPrinted>
  <dcterms:created xsi:type="dcterms:W3CDTF">2011-09-07T01:28:57Z</dcterms:created>
  <dcterms:modified xsi:type="dcterms:W3CDTF">2016-10-19T11:43:33Z</dcterms:modified>
</cp:coreProperties>
</file>