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65" r:id="rId9"/>
    <p:sldId id="263" r:id="rId10"/>
    <p:sldId id="266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77" d="100"/>
          <a:sy n="77" d="100"/>
        </p:scale>
        <p:origin x="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3751-1FCC-483B-B4C8-130AA9CB4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B9F54-A3A7-414A-8E4C-F39A3927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1C72-DFD5-43BB-9B3E-D7B9EA4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A6AA-2466-48A7-99E9-2B8BDC2F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5521-646F-417F-A52E-D07CF0A8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8D64-0C46-44F0-8644-5461D92F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11A2C-9642-4E7D-9BB5-FE5CF439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C0FA-004B-4A56-AE98-832443EB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AEB9-71F3-43B5-95AE-43DA703B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3264-8966-4BFE-830F-059EA461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DB239-D4E4-43DF-897E-A0F375C47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6E3D8-E652-40B8-A3AA-3BD063AD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2EFD-6166-43FB-8930-0F96A095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C0A-12DB-44EC-A666-3C222EA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20CB-0E82-4492-B6AC-4594817A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484C-6484-43A0-BDEB-466D63B5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C108-A6E8-4EB1-A7F3-67E7A0F5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0243-532A-4004-BA24-43036D84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A1AA-173B-49A5-A8AF-A55AEF71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A088-B328-4EBC-AC7D-C437A66C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459-A0DB-4095-9969-7B5E02FC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BAC0-5CFD-42D8-9D2E-182B3149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6E6E-2C59-49B6-88AB-BD25C277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DA98-A24C-4A81-A603-6EA9650E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0AD0-7B35-45EC-9546-3FAB4B1B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2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38A3-349E-4C70-A80F-5B724FD9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A65D-2C98-4456-9015-0813680FD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C5E24-8849-4157-8A42-E708310A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E22ED-829C-48C7-9DDD-DFDF575E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E6B3-26CA-4683-AA57-55EC4DC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6EA6-2AF0-448F-9451-025E17B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CBB0-2FC4-4505-908C-6101AC3A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52A4-3D59-406F-B167-C0C99F6D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CF12-FBD6-4473-BD05-914A31E9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9715E-E182-40B4-B939-DDDE0700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CB41E-7CE8-4FBD-A681-FF40D1FBA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19C55-4B27-495E-AE13-E61E8EBD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234E1-AD6F-4F5C-9FDC-68E0FB1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3A2A8-EACC-49DF-A197-AAB453E6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C4AF-769A-47BE-A034-D0BED4EC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03C0-E62E-4A88-8033-F90F270F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F65B-49AF-4D5E-8842-CF6F7B1A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67842-549C-4720-8F23-4036CFF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9FA55-DBA8-4D39-A2A4-942D4B32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2EACA-147E-4FE8-99D3-152880AA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DB1C9-B9D9-4A46-9508-CE6160A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0F-4029-4123-BD6E-0C5CCE9A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6F8-A540-48A6-8E90-56AB1198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AD0F8-1EE8-43BF-B326-116EF82C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BF22-3B0D-4ACE-AE38-D60DF11D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18E8-19D5-4362-87CD-24CE1D18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60E8E-BE6F-4982-BE06-62F5F7E3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C613-9468-48CC-9296-C9CD039C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E252B-F0F4-4018-914E-9BDE377E3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CF38-9862-4FD1-A1F2-B7B13543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6B00-CE54-4168-936B-FB48A688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2A59-0211-437D-9366-73B5608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44BE-B08C-4518-9A13-AF36AF51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A64B3-32BA-4F55-86C3-8518DB30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90138-210E-4113-9433-001B867C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9BC4-641C-478E-AA93-92C885F7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06C5-9490-4D06-B6EC-7B68148BF2B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E98C-9354-48B4-8B6F-04095846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0942-35A4-4091-AA63-5C631327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2F8E-126F-457B-8B3D-7843925D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0DDA-EFD2-402F-80C1-ACF0BAAF9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Latent-Tuberculosis Effect on Host Pathways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65D0A-2A55-41F8-B7F3-CB97F2C2A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Arthur VanValkenburg</a:t>
            </a:r>
          </a:p>
          <a:p>
            <a:r>
              <a:rPr lang="en-US" dirty="0"/>
              <a:t>8/28/19</a:t>
            </a:r>
          </a:p>
        </p:txBody>
      </p:sp>
    </p:spTree>
    <p:extLst>
      <p:ext uri="{BB962C8B-B14F-4D97-AF65-F5344CB8AC3E}">
        <p14:creationId xmlns:p14="http://schemas.microsoft.com/office/powerpoint/2010/main" val="364220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93F9-487D-419B-82D5-4CFE0B10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B7F4-CB3F-4518-AAFE-AEA8F732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Hh</a:t>
            </a:r>
            <a:r>
              <a:rPr lang="en-US" dirty="0"/>
              <a:t> signaling in immune cells- not a lot of info</a:t>
            </a:r>
          </a:p>
          <a:p>
            <a:pPr lvl="1"/>
            <a:r>
              <a:rPr lang="en-US" dirty="0"/>
              <a:t>Saw both up and downregulation here (normal, self-regulating)</a:t>
            </a:r>
          </a:p>
          <a:p>
            <a:pPr lvl="1"/>
            <a:r>
              <a:rPr lang="en-US" dirty="0"/>
              <a:t>Leads to strengthening of BBB </a:t>
            </a:r>
          </a:p>
          <a:p>
            <a:r>
              <a:rPr lang="en-US" dirty="0"/>
              <a:t>Dectin-1- in 2010 </a:t>
            </a:r>
            <a:r>
              <a:rPr lang="en-US" dirty="0" err="1"/>
              <a:t>dectin</a:t>
            </a:r>
            <a:r>
              <a:rPr lang="en-US" dirty="0"/>
              <a:t>-deficient mice cleared mycobacteria just fine</a:t>
            </a:r>
          </a:p>
        </p:txBody>
      </p:sp>
    </p:spTree>
    <p:extLst>
      <p:ext uri="{BB962C8B-B14F-4D97-AF65-F5344CB8AC3E}">
        <p14:creationId xmlns:p14="http://schemas.microsoft.com/office/powerpoint/2010/main" val="24898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52B-2917-4642-858B-E9E8A65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Dectin-1 may be important for TB clearance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4252-11D5-418B-A6D7-7CB8DE3F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May work with TLR2, recognizes </a:t>
            </a:r>
            <a:r>
              <a:rPr lang="en-US" sz="2800" dirty="0">
                <a:latin typeface="Symbol" panose="05050102010706020507" pitchFamily="18" charset="2"/>
              </a:rPr>
              <a:t>b</a:t>
            </a:r>
            <a:r>
              <a:rPr lang="en-US" sz="2800" dirty="0"/>
              <a:t>-glycan, although TB doesn’t have it, Dectin-1 has been suggested to be important in vitro for recognizing TB</a:t>
            </a:r>
          </a:p>
          <a:p>
            <a:pPr lvl="1"/>
            <a:r>
              <a:rPr lang="en-US" sz="2800" dirty="0"/>
              <a:t>Can induce CD4 T cells and Th17, independent of TLR2</a:t>
            </a:r>
          </a:p>
          <a:p>
            <a:pPr lvl="1"/>
            <a:r>
              <a:rPr lang="en-US" sz="2800" dirty="0"/>
              <a:t>Inhibition helps with autoimmune arthritis in mice</a:t>
            </a:r>
          </a:p>
          <a:p>
            <a:pPr lvl="1"/>
            <a:r>
              <a:rPr lang="en-US" sz="2800" dirty="0"/>
              <a:t>Affects all branches of immune system</a:t>
            </a:r>
          </a:p>
          <a:p>
            <a:pPr lvl="1"/>
            <a:r>
              <a:rPr lang="en-US" sz="2800" dirty="0">
                <a:latin typeface="Symbol" panose="05050102010706020507" pitchFamily="18" charset="2"/>
              </a:rPr>
              <a:t>b</a:t>
            </a:r>
            <a:r>
              <a:rPr lang="en-US" sz="2800" dirty="0"/>
              <a:t>-glycan treatment helps clear </a:t>
            </a:r>
            <a:r>
              <a:rPr lang="en-US" sz="2800" i="1" dirty="0"/>
              <a:t>TB in vitro</a:t>
            </a:r>
          </a:p>
          <a:p>
            <a:pPr lvl="1"/>
            <a:r>
              <a:rPr lang="en-US" sz="2800" dirty="0"/>
              <a:t>DC-Sign interferes with Dectin-1 activity, implicated in TB persistence in alveolar M2(IL-4) macrophages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16CA-145E-4F54-966F-E634AE38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3"/>
            <a:ext cx="10515600" cy="1325563"/>
          </a:xfrm>
        </p:spPr>
        <p:txBody>
          <a:bodyPr/>
          <a:lstStyle/>
          <a:p>
            <a:r>
              <a:rPr lang="en-US" dirty="0"/>
              <a:t>Dectin-1/CLR signaling genes are differentially expressed between </a:t>
            </a:r>
            <a:r>
              <a:rPr lang="en-US" dirty="0" err="1"/>
              <a:t>latents</a:t>
            </a:r>
            <a:r>
              <a:rPr lang="en-US" dirty="0"/>
              <a:t> and progressors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08EFC-3F9E-43CF-8523-8EAB13DAD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0" y="1455787"/>
            <a:ext cx="5710518" cy="5293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BF1C6-7BDE-4A48-9CED-7E1CA2080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8" y="1455786"/>
            <a:ext cx="5710518" cy="52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2FA5-501A-4BAE-802C-673E72E4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Latents</a:t>
            </a:r>
            <a:r>
              <a:rPr lang="en-US" dirty="0"/>
              <a:t> decrease Dectin-1 expression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B71C5-AF14-4109-96CD-E55447579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"/>
          <a:stretch/>
        </p:blipFill>
        <p:spPr>
          <a:xfrm>
            <a:off x="4715435" y="1267221"/>
            <a:ext cx="5994089" cy="53926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D01C3E-B9CD-4388-882F-41E38932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659" cy="4351338"/>
          </a:xfrm>
        </p:spPr>
        <p:txBody>
          <a:bodyPr/>
          <a:lstStyle/>
          <a:p>
            <a:r>
              <a:rPr lang="en-US" dirty="0"/>
              <a:t>Receptors and genes involved in inflammation, some influenced by DC-Sign (CD209) or Dectin-1 (CLEC7A)</a:t>
            </a:r>
          </a:p>
          <a:p>
            <a:r>
              <a:rPr lang="en-US" dirty="0"/>
              <a:t>After clearance, </a:t>
            </a:r>
          </a:p>
        </p:txBody>
      </p:sp>
    </p:spTree>
    <p:extLst>
      <p:ext uri="{BB962C8B-B14F-4D97-AF65-F5344CB8AC3E}">
        <p14:creationId xmlns:p14="http://schemas.microsoft.com/office/powerpoint/2010/main" val="5599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DB1E-12C0-4087-8E31-0C77AE84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Hedgehog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6F87-B0BE-4B5F-BA18-57D1E586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392" cy="4351338"/>
          </a:xfrm>
        </p:spPr>
        <p:txBody>
          <a:bodyPr/>
          <a:lstStyle/>
          <a:p>
            <a:r>
              <a:rPr lang="en-US" dirty="0"/>
              <a:t>Some are involved in upregulation and some suppression</a:t>
            </a:r>
          </a:p>
          <a:p>
            <a:r>
              <a:rPr lang="en-US" dirty="0"/>
              <a:t>Mostly “off” in latent, “on” in progressors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656367-BBAB-4851-9879-39ADE3D40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1210393"/>
            <a:ext cx="5531897" cy="51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8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DE7A-76EF-441A-9994-8249ED05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TCR signaling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54426-B194-4FA2-AD67-4B2FFE11A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85" y="1427077"/>
            <a:ext cx="5358485" cy="4967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2726A-5021-45FC-9453-A91B2339F5F6}"/>
              </a:ext>
            </a:extLst>
          </p:cNvPr>
          <p:cNvSpPr txBox="1"/>
          <p:nvPr/>
        </p:nvSpPr>
        <p:spPr>
          <a:xfrm>
            <a:off x="838200" y="1808679"/>
            <a:ext cx="3760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CARD11- vital for T cell activity, activates NFKB, BCL10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INPP5D- negative regulator of myeloid proliferation</a:t>
            </a:r>
          </a:p>
        </p:txBody>
      </p:sp>
    </p:spTree>
    <p:extLst>
      <p:ext uri="{BB962C8B-B14F-4D97-AF65-F5344CB8AC3E}">
        <p14:creationId xmlns:p14="http://schemas.microsoft.com/office/powerpoint/2010/main" val="297403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8885-BC61-4D80-BAA1-A614F9A4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Phagocytosis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C8B7F-0B24-4738-8C50-E06B01A8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797398" cy="5374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140F0-E5D4-4E05-AA8F-AFF42CC77160}"/>
              </a:ext>
            </a:extLst>
          </p:cNvPr>
          <p:cNvSpPr txBox="1"/>
          <p:nvPr/>
        </p:nvSpPr>
        <p:spPr>
          <a:xfrm>
            <a:off x="605396" y="2326989"/>
            <a:ext cx="4603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SEC61A2- inserts proteins into membranes of ER for secretion/membrane bound</a:t>
            </a:r>
          </a:p>
        </p:txBody>
      </p:sp>
    </p:spTree>
    <p:extLst>
      <p:ext uri="{BB962C8B-B14F-4D97-AF65-F5344CB8AC3E}">
        <p14:creationId xmlns:p14="http://schemas.microsoft.com/office/powerpoint/2010/main" val="19825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B92E-C9B4-4B0B-9653-95E4C1DE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Biomarkers help predict disease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BA4E-CDF5-40D7-83C6-FBF1B5AC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infection- people don’t actually develop disease</a:t>
            </a:r>
          </a:p>
          <a:p>
            <a:r>
              <a:rPr lang="en-US" dirty="0"/>
              <a:t>10-15% of infected progress to disease</a:t>
            </a:r>
          </a:p>
          <a:p>
            <a:r>
              <a:rPr lang="en-US" dirty="0"/>
              <a:t>Only progressors need treatment</a:t>
            </a:r>
          </a:p>
          <a:p>
            <a:r>
              <a:rPr lang="en-US" dirty="0"/>
              <a:t>Several studies have searched for biomarkers</a:t>
            </a:r>
          </a:p>
          <a:p>
            <a:r>
              <a:rPr lang="en-US" dirty="0"/>
              <a:t>Predict 29 seems effective</a:t>
            </a:r>
          </a:p>
          <a:p>
            <a:r>
              <a:rPr lang="en-US" dirty="0"/>
              <a:t>We want to know a mechanism</a:t>
            </a:r>
          </a:p>
        </p:txBody>
      </p:sp>
    </p:spTree>
    <p:extLst>
      <p:ext uri="{BB962C8B-B14F-4D97-AF65-F5344CB8AC3E}">
        <p14:creationId xmlns:p14="http://schemas.microsoft.com/office/powerpoint/2010/main" val="342734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5C33-797F-4FCB-88EF-0D9406AE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D9ED-56EB-4FB9-A8E7-2BA1828D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SingleCellTK</a:t>
            </a:r>
            <a:r>
              <a:rPr lang="en-US" dirty="0"/>
              <a:t>() for R</a:t>
            </a:r>
          </a:p>
          <a:p>
            <a:r>
              <a:rPr lang="en-US" dirty="0"/>
              <a:t>Looked at differentially regulated genes between latent and progressors</a:t>
            </a:r>
          </a:p>
          <a:p>
            <a:r>
              <a:rPr lang="en-US" dirty="0"/>
              <a:t>Used </a:t>
            </a:r>
            <a:r>
              <a:rPr lang="en-US" dirty="0" err="1"/>
              <a:t>EnrichR</a:t>
            </a:r>
            <a:r>
              <a:rPr lang="en-US" dirty="0"/>
              <a:t> database tool to find pathways</a:t>
            </a:r>
          </a:p>
        </p:txBody>
      </p:sp>
    </p:spTree>
    <p:extLst>
      <p:ext uri="{BB962C8B-B14F-4D97-AF65-F5344CB8AC3E}">
        <p14:creationId xmlns:p14="http://schemas.microsoft.com/office/powerpoint/2010/main" val="42633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2606-A673-4174-BFE6-92ACAD08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analysis with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3549-84B3-4D6A-9F10-04A08404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data</a:t>
            </a:r>
          </a:p>
          <a:p>
            <a:r>
              <a:rPr lang="en-US" dirty="0"/>
              <a:t>Transformed counts into “Counts per million” (CPM)</a:t>
            </a:r>
          </a:p>
          <a:p>
            <a:r>
              <a:rPr lang="en-US" dirty="0"/>
              <a:t>Also log</a:t>
            </a:r>
            <a:r>
              <a:rPr lang="en-US" baseline="-25000" dirty="0"/>
              <a:t>2</a:t>
            </a:r>
            <a:r>
              <a:rPr lang="en-US" dirty="0"/>
              <a:t>(CPM) (</a:t>
            </a:r>
            <a:r>
              <a:rPr lang="en-US" dirty="0" err="1"/>
              <a:t>log_cpm</a:t>
            </a:r>
            <a:r>
              <a:rPr lang="en-US" dirty="0"/>
              <a:t>)</a:t>
            </a:r>
          </a:p>
          <a:p>
            <a:r>
              <a:rPr lang="en-US" dirty="0"/>
              <a:t>Performed differential analysis </a:t>
            </a:r>
            <a:r>
              <a:rPr lang="en-US" dirty="0" err="1"/>
              <a:t>limma</a:t>
            </a:r>
            <a:r>
              <a:rPr lang="en-US" dirty="0"/>
              <a:t> assay</a:t>
            </a:r>
          </a:p>
          <a:p>
            <a:r>
              <a:rPr lang="en-US" dirty="0"/>
              <a:t>Printed heatmap of top 500 and top 100 genes</a:t>
            </a:r>
          </a:p>
          <a:p>
            <a:r>
              <a:rPr lang="en-US" dirty="0"/>
              <a:t>Used results in </a:t>
            </a:r>
            <a:r>
              <a:rPr lang="en-US" dirty="0" err="1"/>
              <a:t>EnrichR</a:t>
            </a:r>
            <a:r>
              <a:rPr lang="en-US" dirty="0"/>
              <a:t> for several databases</a:t>
            </a:r>
          </a:p>
        </p:txBody>
      </p:sp>
    </p:spTree>
    <p:extLst>
      <p:ext uri="{BB962C8B-B14F-4D97-AF65-F5344CB8AC3E}">
        <p14:creationId xmlns:p14="http://schemas.microsoft.com/office/powerpoint/2010/main" val="27633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001A-00A2-440F-A9BD-D4D1F2F9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66B520-52BD-4261-B59F-B4392717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89" y="6958"/>
            <a:ext cx="8489765" cy="6791813"/>
          </a:xfrm>
        </p:spPr>
      </p:pic>
    </p:spTree>
    <p:extLst>
      <p:ext uri="{BB962C8B-B14F-4D97-AF65-F5344CB8AC3E}">
        <p14:creationId xmlns:p14="http://schemas.microsoft.com/office/powerpoint/2010/main" val="222894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24C9-FEB1-4D46-9082-BF599487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500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6CF832C-959D-4F15-A266-034470AAC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3" y="-1046"/>
            <a:ext cx="8475271" cy="67802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BC47B6-996C-4978-A282-6F67AD9AE951}"/>
              </a:ext>
            </a:extLst>
          </p:cNvPr>
          <p:cNvSpPr/>
          <p:nvPr/>
        </p:nvSpPr>
        <p:spPr>
          <a:xfrm>
            <a:off x="5927834" y="840828"/>
            <a:ext cx="1828800" cy="59383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D419-2C24-4D91-B40E-433F869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F90A-E396-42D7-9CB9-56A14AE5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Re-labeled Latent patients as </a:t>
            </a:r>
            <a:r>
              <a:rPr lang="en-US" dirty="0" err="1"/>
              <a:t>latent_mid</a:t>
            </a:r>
            <a:r>
              <a:rPr lang="en-US" dirty="0"/>
              <a:t> (as a middle group)</a:t>
            </a:r>
          </a:p>
          <a:p>
            <a:r>
              <a:rPr lang="en-US" dirty="0"/>
              <a:t>Filtered only </a:t>
            </a:r>
            <a:r>
              <a:rPr lang="en-US" dirty="0" err="1"/>
              <a:t>latent_mid</a:t>
            </a:r>
            <a:r>
              <a:rPr lang="en-US" dirty="0"/>
              <a:t> and progressors</a:t>
            </a:r>
          </a:p>
          <a:p>
            <a:r>
              <a:rPr lang="en-US" dirty="0"/>
              <a:t>Differential analysis yielded fewer top genes and only 136 pathways of interest using </a:t>
            </a:r>
            <a:r>
              <a:rPr lang="en-US" dirty="0" err="1"/>
              <a:t>EnrichR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A9C6-E6C1-4CC7-AD66-3EA253FB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18B7-DF72-4744-B7C5-04FA0842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5707" cy="4351338"/>
          </a:xfrm>
        </p:spPr>
        <p:txBody>
          <a:bodyPr/>
          <a:lstStyle/>
          <a:p>
            <a:r>
              <a:rPr lang="en-US" dirty="0"/>
              <a:t>Yellow- inflammation (or possibly related HIV, WNT signaling)</a:t>
            </a:r>
          </a:p>
          <a:p>
            <a:r>
              <a:rPr lang="en-US" dirty="0"/>
              <a:t>Green- mitosis-related</a:t>
            </a:r>
          </a:p>
          <a:p>
            <a:r>
              <a:rPr lang="en-US" dirty="0"/>
              <a:t>Blue- hedgehog signaling</a:t>
            </a:r>
          </a:p>
          <a:p>
            <a:r>
              <a:rPr lang="en-US" dirty="0"/>
              <a:t>Red- metabolism</a:t>
            </a:r>
          </a:p>
          <a:p>
            <a:r>
              <a:rPr lang="en-US" dirty="0"/>
              <a:t>Blank- non-specific (i.e. Parkinson’s, non-alcoholic liver disease, transcription)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26FE8-A9E1-4334-9F37-1D9F9CB3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02" y="0"/>
            <a:ext cx="342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D503-2ECD-4FE8-A8F4-1333BAB7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1035-90F9-42D1-9478-441D3CD0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738"/>
            <a:ext cx="2998076" cy="4411225"/>
          </a:xfrm>
        </p:spPr>
        <p:txBody>
          <a:bodyPr/>
          <a:lstStyle/>
          <a:p>
            <a:r>
              <a:rPr lang="en-US" dirty="0"/>
              <a:t>Inflammation/ infection</a:t>
            </a:r>
          </a:p>
          <a:p>
            <a:r>
              <a:rPr lang="en-US" dirty="0"/>
              <a:t>Cell cycle</a:t>
            </a:r>
          </a:p>
          <a:p>
            <a:r>
              <a:rPr lang="en-US" dirty="0"/>
              <a:t>SHH</a:t>
            </a:r>
          </a:p>
          <a:p>
            <a:r>
              <a:rPr lang="en-US" dirty="0"/>
              <a:t>WNT</a:t>
            </a:r>
          </a:p>
          <a:p>
            <a:r>
              <a:rPr lang="en-US" dirty="0"/>
              <a:t>Metabolism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EB23E-539C-4F58-BF3E-EED00175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02" y="0"/>
            <a:ext cx="342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4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412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Latent-Tuberculosis Effect on Host Pathways</vt:lpstr>
      <vt:lpstr>Biomarkers help predict disease development</vt:lpstr>
      <vt:lpstr>Finding a Mechanism</vt:lpstr>
      <vt:lpstr>Differential analysis with shiny</vt:lpstr>
      <vt:lpstr>Top 100</vt:lpstr>
      <vt:lpstr>Top 500</vt:lpstr>
      <vt:lpstr>PowerPoint Presentation</vt:lpstr>
      <vt:lpstr>PowerPoint Presentation</vt:lpstr>
      <vt:lpstr>ENRICHR results</vt:lpstr>
      <vt:lpstr>Pathways of interest</vt:lpstr>
      <vt:lpstr>Dectin-1 may be important for TB clearance</vt:lpstr>
      <vt:lpstr>Dectin-1/CLR signaling genes are differentially expressed between latents and progressors</vt:lpstr>
      <vt:lpstr>Latents decrease Dectin-1 expression</vt:lpstr>
      <vt:lpstr>Hedgehog signaling</vt:lpstr>
      <vt:lpstr>TCR signaling</vt:lpstr>
      <vt:lpstr>Phagocytosis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Latent-Tuberculosis Effect on Host Pathways</dc:title>
  <dc:creator>Arthur VanValkenburg</dc:creator>
  <cp:lastModifiedBy>Arthur VanValkenburg</cp:lastModifiedBy>
  <cp:revision>27</cp:revision>
  <dcterms:created xsi:type="dcterms:W3CDTF">2019-08-28T19:45:54Z</dcterms:created>
  <dcterms:modified xsi:type="dcterms:W3CDTF">2019-10-07T15:55:32Z</dcterms:modified>
</cp:coreProperties>
</file>