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34"/>
  </p:notesMasterIdLst>
  <p:handoutMasterIdLst>
    <p:handoutMasterId r:id="rId35"/>
  </p:handoutMasterIdLst>
  <p:sldIdLst>
    <p:sldId id="256" r:id="rId2"/>
    <p:sldId id="280" r:id="rId3"/>
    <p:sldId id="282" r:id="rId4"/>
    <p:sldId id="283" r:id="rId5"/>
    <p:sldId id="257" r:id="rId6"/>
    <p:sldId id="258" r:id="rId7"/>
    <p:sldId id="261" r:id="rId8"/>
    <p:sldId id="262" r:id="rId9"/>
    <p:sldId id="287" r:id="rId10"/>
    <p:sldId id="264" r:id="rId11"/>
    <p:sldId id="265" r:id="rId12"/>
    <p:sldId id="266" r:id="rId13"/>
    <p:sldId id="267" r:id="rId14"/>
    <p:sldId id="284" r:id="rId15"/>
    <p:sldId id="285" r:id="rId16"/>
    <p:sldId id="286" r:id="rId17"/>
    <p:sldId id="288" r:id="rId18"/>
    <p:sldId id="289" r:id="rId19"/>
    <p:sldId id="290" r:id="rId20"/>
    <p:sldId id="292" r:id="rId21"/>
    <p:sldId id="291" r:id="rId22"/>
    <p:sldId id="263" r:id="rId23"/>
    <p:sldId id="268" r:id="rId24"/>
    <p:sldId id="269" r:id="rId25"/>
    <p:sldId id="270" r:id="rId26"/>
    <p:sldId id="272" r:id="rId27"/>
    <p:sldId id="274" r:id="rId28"/>
    <p:sldId id="279" r:id="rId29"/>
    <p:sldId id="293" r:id="rId30"/>
    <p:sldId id="294" r:id="rId31"/>
    <p:sldId id="295" r:id="rId32"/>
    <p:sldId id="296" r:id="rId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923" autoAdjust="0"/>
  </p:normalViewPr>
  <p:slideViewPr>
    <p:cSldViewPr>
      <p:cViewPr>
        <p:scale>
          <a:sx n="75" d="100"/>
          <a:sy n="75" d="100"/>
        </p:scale>
        <p:origin x="2634" y="4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08"/>
    </p:cViewPr>
  </p:sorterViewPr>
  <p:notesViewPr>
    <p:cSldViewPr>
      <p:cViewPr varScale="1">
        <p:scale>
          <a:sx n="68" d="100"/>
          <a:sy n="68" d="100"/>
        </p:scale>
        <p:origin x="2006"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AEBBF734-7794-418F-AF02-35BFD603FE48}" type="datetimeFigureOut">
              <a:rPr lang="en-US"/>
              <a:pPr>
                <a:defRPr/>
              </a:pPr>
              <a:t>1/18/2018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7EC560EC-F31E-4FE3-B545-4340C7CB5583}" type="slidenum">
              <a:rPr lang="en-US"/>
              <a:pPr>
                <a:defRPr/>
              </a:pPr>
              <a:t>‹#›</a:t>
            </a:fld>
            <a:endParaRPr lang="en-US"/>
          </a:p>
        </p:txBody>
      </p:sp>
    </p:spTree>
    <p:extLst>
      <p:ext uri="{BB962C8B-B14F-4D97-AF65-F5344CB8AC3E}">
        <p14:creationId xmlns:p14="http://schemas.microsoft.com/office/powerpoint/2010/main" val="1941986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6D8FB611-6F35-45D7-B634-CD182026E5E2}" type="datetimeFigureOut">
              <a:rPr lang="en-US"/>
              <a:pPr>
                <a:defRPr/>
              </a:pPr>
              <a:t>1/18/2018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EE4B9424-FDF6-4533-B456-4FE8E47EABC9}" type="slidenum">
              <a:rPr lang="en-US" altLang="en-US"/>
              <a:pPr>
                <a:defRPr/>
              </a:pPr>
              <a:t>‹#›</a:t>
            </a:fld>
            <a:endParaRPr lang="en-US" altLang="en-US"/>
          </a:p>
        </p:txBody>
      </p:sp>
    </p:spTree>
    <p:extLst>
      <p:ext uri="{BB962C8B-B14F-4D97-AF65-F5344CB8AC3E}">
        <p14:creationId xmlns:p14="http://schemas.microsoft.com/office/powerpoint/2010/main" val="1467659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7F2F4867-9BBD-448A-AF50-5CC29A07AAFC}" type="slidenum">
              <a:rPr lang="en-US" altLang="en-US" sz="1200"/>
              <a:pPr algn="r"/>
              <a:t>3</a:t>
            </a:fld>
            <a:endParaRPr lang="en-US" altLang="en-US" sz="120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875852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186E2773-A4F4-4B2F-97D1-8A7440DA99B8}" type="slidenum">
              <a:rPr lang="en-US" altLang="en-US" sz="1200"/>
              <a:pPr algn="r"/>
              <a:t>14</a:t>
            </a:fld>
            <a:endParaRPr lang="en-US" altLang="en-US" sz="12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150683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40288E6-841A-42D7-A997-F00ED637B13E}" type="slidenum">
              <a:rPr lang="en-US" altLang="en-US" sz="1200"/>
              <a:pPr algn="r"/>
              <a:t>15</a:t>
            </a:fld>
            <a:endParaRPr lang="en-US" altLang="en-US" sz="120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285410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C4CBB6B6-1DE0-4D1D-AD47-B2AAF3B9B3BC}" type="slidenum">
              <a:rPr lang="en-US" altLang="en-US" sz="1200"/>
              <a:pPr algn="r"/>
              <a:t>16</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72284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311C20E-8024-4372-B798-2970B5317DA7}" type="slidenum">
              <a:rPr lang="en-US" altLang="en-US" sz="1200"/>
              <a:pPr algn="r"/>
              <a:t>17</a:t>
            </a:fld>
            <a:endParaRPr lang="en-US" altLang="en-US" sz="12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88446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F3B25E19-F4E9-4F5F-ABE8-CDB20367CD6A}" type="slidenum">
              <a:rPr lang="en-US" altLang="en-US" sz="1200"/>
              <a:pPr algn="r"/>
              <a:t>18</a:t>
            </a:fld>
            <a:endParaRPr lang="en-US" alt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537971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96D15A33-091D-4FE7-8606-A334B273D182}" type="slidenum">
              <a:rPr lang="en-US" altLang="en-US" sz="1200"/>
              <a:pPr algn="r"/>
              <a:t>19</a:t>
            </a:fld>
            <a:endParaRPr lang="en-US" alt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85725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735D3F75-8B34-4F71-90C8-5EF42FC7B5B4}" type="slidenum">
              <a:rPr lang="en-US" altLang="en-US" sz="1200"/>
              <a:pPr algn="r"/>
              <a:t>20</a:t>
            </a:fld>
            <a:endParaRPr lang="en-US" alt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716295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398BD4B1-2361-4305-B8AB-C4EE81607F4A}" type="slidenum">
              <a:rPr lang="en-US" altLang="en-US" sz="1200"/>
              <a:pPr algn="r"/>
              <a:t>21</a:t>
            </a:fld>
            <a:endParaRPr lang="en-US" alt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122083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The first and most critical step in the development of the database.</a:t>
            </a:r>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97BCDE7-19EA-4902-963A-2A3B7F27399A}" type="slidenum">
              <a:rPr lang="en-US" altLang="en-US" smtClean="0"/>
              <a:pPr>
                <a:spcBef>
                  <a:spcPct val="0"/>
                </a:spcBef>
              </a:pPr>
              <a:t>23</a:t>
            </a:fld>
            <a:endParaRPr lang="en-US" altLang="en-US" smtClean="0"/>
          </a:p>
        </p:txBody>
      </p:sp>
    </p:spTree>
    <p:extLst>
      <p:ext uri="{BB962C8B-B14F-4D97-AF65-F5344CB8AC3E}">
        <p14:creationId xmlns:p14="http://schemas.microsoft.com/office/powerpoint/2010/main" val="2302169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The discussion about iterative nature of the database requirements collection, definition, and visualization process is given on Pages 5-6.</a:t>
            </a:r>
          </a:p>
          <a:p>
            <a:pPr eaLnBrk="1" hangingPunct="1">
              <a:spcBef>
                <a:spcPct val="0"/>
              </a:spcBef>
            </a:pPr>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D6CCF54-11A4-4C8F-89A4-ECE9E9C53008}" type="slidenum">
              <a:rPr lang="en-US" altLang="en-US" smtClean="0"/>
              <a:pPr>
                <a:spcBef>
                  <a:spcPct val="0"/>
                </a:spcBef>
              </a:pPr>
              <a:t>24</a:t>
            </a:fld>
            <a:endParaRPr lang="en-US" altLang="en-US" smtClean="0"/>
          </a:p>
        </p:txBody>
      </p:sp>
    </p:spTree>
    <p:extLst>
      <p:ext uri="{BB962C8B-B14F-4D97-AF65-F5344CB8AC3E}">
        <p14:creationId xmlns:p14="http://schemas.microsoft.com/office/powerpoint/2010/main" val="4086484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The terms “data” and “information” are illustrated on Page 1</a:t>
            </a:r>
            <a:r>
              <a:rPr lang="en-US" altLang="en-US" i="1" smtClean="0"/>
              <a:t> </a:t>
            </a:r>
            <a:r>
              <a:rPr lang="en-US" altLang="en-US" smtClean="0"/>
              <a:t>by the following examples:</a:t>
            </a:r>
          </a:p>
          <a:p>
            <a:pPr eaLnBrk="1" hangingPunct="1">
              <a:spcBef>
                <a:spcPct val="0"/>
              </a:spcBef>
              <a:buFontTx/>
              <a:buChar char="-"/>
            </a:pPr>
            <a:r>
              <a:rPr lang="en-US" altLang="en-US" smtClean="0"/>
              <a:t>Phone book lookup of the phone number for Pizza Adria</a:t>
            </a:r>
          </a:p>
          <a:p>
            <a:pPr eaLnBrk="1" hangingPunct="1">
              <a:spcBef>
                <a:spcPct val="0"/>
              </a:spcBef>
              <a:buFontTx/>
              <a:buChar char="-"/>
            </a:pPr>
            <a:r>
              <a:rPr lang="en-US" altLang="en-US" smtClean="0"/>
              <a:t>ZAGI Retail Company manager needing information about quarterly apparel sales</a:t>
            </a:r>
          </a:p>
          <a:p>
            <a:pPr eaLnBrk="1" hangingPunct="1">
              <a:spcBef>
                <a:spcPct val="0"/>
              </a:spcBef>
              <a:buFontTx/>
              <a:buChar char="-"/>
            </a:pPr>
            <a:endParaRPr lang="en-US" altLang="en-US" smtClean="0"/>
          </a:p>
          <a:p>
            <a:pPr marL="0" lvl="1" eaLnBrk="1" hangingPunct="1">
              <a:spcBef>
                <a:spcPct val="0"/>
              </a:spcBef>
            </a:pPr>
            <a:r>
              <a:rPr lang="en-US" altLang="en-US" smtClean="0"/>
              <a:t>The terms “data” and “information” are often interchanged and used as synonyms for each other (information is simply the data that we need)</a:t>
            </a:r>
          </a:p>
          <a:p>
            <a:pPr eaLnBrk="1" hangingPunct="1">
              <a:spcBef>
                <a:spcPct val="0"/>
              </a:spcBef>
            </a:pPr>
            <a:endParaRPr lang="en-US" altLang="en-US" smtClean="0"/>
          </a:p>
          <a:p>
            <a:pPr eaLnBrk="1" hangingPunct="1">
              <a:spcBef>
                <a:spcPct val="0"/>
              </a:spcBef>
              <a:buFontTx/>
              <a:buChar char="-"/>
            </a:pPr>
            <a:endParaRPr lang="en-US" altLang="en-US"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FEECEC22-43E8-41FE-A918-FFD2DFFE9D61}" type="slidenum">
              <a:rPr lang="en-US" altLang="en-US" smtClean="0"/>
              <a:pPr>
                <a:spcBef>
                  <a:spcPct val="0"/>
                </a:spcBef>
              </a:pPr>
              <a:t>5</a:t>
            </a:fld>
            <a:endParaRPr lang="en-US" altLang="en-US" smtClean="0"/>
          </a:p>
        </p:txBody>
      </p:sp>
    </p:spTree>
    <p:extLst>
      <p:ext uri="{BB962C8B-B14F-4D97-AF65-F5344CB8AC3E}">
        <p14:creationId xmlns:p14="http://schemas.microsoft.com/office/powerpoint/2010/main" val="187945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A database has two models:</a:t>
            </a:r>
          </a:p>
          <a:p>
            <a:pPr eaLnBrk="1" hangingPunct="1">
              <a:spcBef>
                <a:spcPct val="0"/>
              </a:spcBef>
            </a:pPr>
            <a:r>
              <a:rPr lang="en-US" altLang="en-US" smtClean="0"/>
              <a:t>Conceptual model - created as a visualization of requirements during the requirements collection, definition, and visualization step and serves as a as a blueprint for the actual (logical) database model</a:t>
            </a:r>
          </a:p>
          <a:p>
            <a:pPr eaLnBrk="1" hangingPunct="1">
              <a:spcBef>
                <a:spcPct val="0"/>
              </a:spcBef>
            </a:pPr>
            <a:r>
              <a:rPr lang="en-US" altLang="en-US" smtClean="0"/>
              <a:t>Logical model - actual database model, created during the database modeling step to be used in the subsequent step of database implementation using the DBMS</a:t>
            </a:r>
          </a:p>
          <a:p>
            <a:pPr eaLnBrk="1" hangingPunct="1">
              <a:spcBef>
                <a:spcPct val="0"/>
              </a:spcBef>
            </a:pPr>
            <a:endParaRPr lang="en-US" alt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E1D569F-84C1-4636-B310-08CB7143098C}" type="slidenum">
              <a:rPr lang="en-US" altLang="en-US" smtClean="0"/>
              <a:pPr>
                <a:spcBef>
                  <a:spcPct val="0"/>
                </a:spcBef>
              </a:pPr>
              <a:t>25</a:t>
            </a:fld>
            <a:endParaRPr lang="en-US" altLang="en-US" smtClean="0"/>
          </a:p>
        </p:txBody>
      </p:sp>
    </p:spTree>
    <p:extLst>
      <p:ext uri="{BB962C8B-B14F-4D97-AF65-F5344CB8AC3E}">
        <p14:creationId xmlns:p14="http://schemas.microsoft.com/office/powerpoint/2010/main" val="861174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The design and creation of front-end applications can commence and proceed in parallel with database implementation (as shown in Figure 5.1).  The actual creation of a front-end application involves connecting it to the database.  Connecting front-end application to the database can only be done once the database is implemented.</a:t>
            </a:r>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92BFF66-2A3C-4F43-951A-B0C1661C12CC}" type="slidenum">
              <a:rPr lang="en-US" altLang="en-US" smtClean="0"/>
              <a:pPr>
                <a:spcBef>
                  <a:spcPct val="0"/>
                </a:spcBef>
              </a:pPr>
              <a:t>26</a:t>
            </a:fld>
            <a:endParaRPr lang="en-US" altLang="en-US" smtClean="0"/>
          </a:p>
        </p:txBody>
      </p:sp>
    </p:spTree>
    <p:extLst>
      <p:ext uri="{BB962C8B-B14F-4D97-AF65-F5344CB8AC3E}">
        <p14:creationId xmlns:p14="http://schemas.microsoft.com/office/powerpoint/2010/main" val="3471155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The database system can be used indirectly, via the front-end applications, or directly via the DBMS.</a:t>
            </a:r>
          </a:p>
          <a:p>
            <a:pPr eaLnBrk="1" hangingPunct="1">
              <a:spcBef>
                <a:spcPct val="0"/>
              </a:spcBef>
            </a:pPr>
            <a:r>
              <a:rPr lang="en-US" altLang="en-US" smtClean="0"/>
              <a:t>SQL includes commands for insertion, modification, deletion and retrieval of the data.  These commands can be issued by front-end applications (indirect use), or directly by the end-users themselves (direct use)</a:t>
            </a:r>
          </a:p>
          <a:p>
            <a:pPr eaLnBrk="1" hangingPunct="1">
              <a:spcBef>
                <a:spcPct val="0"/>
              </a:spcBef>
            </a:pPr>
            <a:endParaRPr lang="en-US" alt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5683AD9-50BC-46A6-A092-0C51087FAA5E}" type="slidenum">
              <a:rPr lang="en-US" altLang="en-US" smtClean="0"/>
              <a:pPr>
                <a:spcBef>
                  <a:spcPct val="0"/>
                </a:spcBef>
              </a:pPr>
              <a:t>27</a:t>
            </a:fld>
            <a:endParaRPr lang="en-US" altLang="en-US" smtClean="0"/>
          </a:p>
        </p:txBody>
      </p:sp>
    </p:spTree>
    <p:extLst>
      <p:ext uri="{BB962C8B-B14F-4D97-AF65-F5344CB8AC3E}">
        <p14:creationId xmlns:p14="http://schemas.microsoft.com/office/powerpoint/2010/main" val="3273031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It is not uncommon for the same people to perform more than one of these roles. In fact (especially in smaller companies and organizations), the same people may be in charge of all aspects of the database system, including the design, implementation, administration, and maintenance.</a:t>
            </a:r>
          </a:p>
          <a:p>
            <a:pPr eaLnBrk="1" hangingPunct="1">
              <a:spcBef>
                <a:spcPct val="0"/>
              </a:spcBef>
            </a:pPr>
            <a:endParaRPr lang="en-US" alt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EC2A1EC-2124-445B-AC01-404669D98173}" type="slidenum">
              <a:rPr lang="en-US" altLang="en-US" smtClean="0"/>
              <a:pPr>
                <a:spcBef>
                  <a:spcPct val="0"/>
                </a:spcBef>
              </a:pPr>
              <a:t>28</a:t>
            </a:fld>
            <a:endParaRPr lang="en-US" altLang="en-US" smtClean="0"/>
          </a:p>
        </p:txBody>
      </p:sp>
    </p:spTree>
    <p:extLst>
      <p:ext uri="{BB962C8B-B14F-4D97-AF65-F5344CB8AC3E}">
        <p14:creationId xmlns:p14="http://schemas.microsoft.com/office/powerpoint/2010/main" val="3229753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CAEB9469-C767-45FC-B6D1-927BB4EF628E}" type="slidenum">
              <a:rPr lang="en-US" altLang="en-US" sz="1200"/>
              <a:pPr algn="r"/>
              <a:t>29</a:t>
            </a:fld>
            <a:endParaRPr lang="en-US" alt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957014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DE013DF0-219E-47C2-9AA5-78B4CACE6586}" type="slidenum">
              <a:rPr lang="en-US" altLang="en-US" sz="1200"/>
              <a:pPr algn="r"/>
              <a:t>30</a:t>
            </a:fld>
            <a:endParaRPr lang="en-US" alt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2701097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9C64A08C-6148-4DD3-822C-BFF6052F95C2}" type="slidenum">
              <a:rPr lang="en-US" altLang="en-US" sz="1200"/>
              <a:pPr algn="r"/>
              <a:t>31</a:t>
            </a:fld>
            <a:endParaRPr lang="en-US" alt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726119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DB7D7A38-6F45-49B4-B3E5-9FA4B4098188}" type="slidenum">
              <a:rPr lang="en-US" altLang="en-US" sz="1200"/>
              <a:pPr algn="r"/>
              <a:t>32</a:t>
            </a:fld>
            <a:endParaRPr lang="en-US" alt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31407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0DF52D8-87D0-4ED7-9635-3B51A258D11A}" type="slidenum">
              <a:rPr lang="en-US" altLang="en-US" smtClean="0"/>
              <a:pPr>
                <a:spcBef>
                  <a:spcPct val="0"/>
                </a:spcBef>
              </a:pPr>
              <a:t>6</a:t>
            </a:fld>
            <a:endParaRPr lang="en-US" altLang="en-US" smtClean="0"/>
          </a:p>
        </p:txBody>
      </p:sp>
    </p:spTree>
    <p:extLst>
      <p:ext uri="{BB962C8B-B14F-4D97-AF65-F5344CB8AC3E}">
        <p14:creationId xmlns:p14="http://schemas.microsoft.com/office/powerpoint/2010/main" val="812218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1DE16D3-29EF-42CF-88F1-4CA93B7827BA}" type="slidenum">
              <a:rPr lang="en-US" altLang="en-US" smtClean="0"/>
              <a:pPr>
                <a:spcBef>
                  <a:spcPct val="0"/>
                </a:spcBef>
              </a:pPr>
              <a:t>7</a:t>
            </a:fld>
            <a:endParaRPr lang="en-US" altLang="en-US" smtClean="0"/>
          </a:p>
        </p:txBody>
      </p:sp>
    </p:spTree>
    <p:extLst>
      <p:ext uri="{BB962C8B-B14F-4D97-AF65-F5344CB8AC3E}">
        <p14:creationId xmlns:p14="http://schemas.microsoft.com/office/powerpoint/2010/main" val="2507203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C59FC67-95AC-4A4E-A16E-5DB934EBEB4B}" type="slidenum">
              <a:rPr lang="en-US" altLang="en-US" smtClean="0"/>
              <a:pPr>
                <a:spcBef>
                  <a:spcPct val="0"/>
                </a:spcBef>
              </a:pPr>
              <a:t>8</a:t>
            </a:fld>
            <a:endParaRPr lang="en-US" altLang="en-US" smtClean="0"/>
          </a:p>
        </p:txBody>
      </p:sp>
    </p:spTree>
    <p:extLst>
      <p:ext uri="{BB962C8B-B14F-4D97-AF65-F5344CB8AC3E}">
        <p14:creationId xmlns:p14="http://schemas.microsoft.com/office/powerpoint/2010/main" val="1719158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A comparison of the relationship between a DBMS and a database with the relationship between the presentation software (such as MS PowerPoint) and a presentation, is given on Pages 2-3.</a:t>
            </a: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0B31F62-94DA-4E1A-8D9E-ED3133857715}" type="slidenum">
              <a:rPr lang="en-US" altLang="en-US" smtClean="0"/>
              <a:pPr>
                <a:spcBef>
                  <a:spcPct val="0"/>
                </a:spcBef>
              </a:pPr>
              <a:t>10</a:t>
            </a:fld>
            <a:endParaRPr lang="en-US" altLang="en-US" smtClean="0"/>
          </a:p>
        </p:txBody>
      </p:sp>
    </p:spTree>
    <p:extLst>
      <p:ext uri="{BB962C8B-B14F-4D97-AF65-F5344CB8AC3E}">
        <p14:creationId xmlns:p14="http://schemas.microsoft.com/office/powerpoint/2010/main" val="2273788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48D4790-E1B9-40E2-B913-407125B9C945}" type="slidenum">
              <a:rPr lang="en-US" altLang="en-US" smtClean="0"/>
              <a:pPr>
                <a:spcBef>
                  <a:spcPct val="0"/>
                </a:spcBef>
              </a:pPr>
              <a:t>11</a:t>
            </a:fld>
            <a:endParaRPr lang="en-US" altLang="en-US" smtClean="0"/>
          </a:p>
        </p:txBody>
      </p:sp>
    </p:spTree>
    <p:extLst>
      <p:ext uri="{BB962C8B-B14F-4D97-AF65-F5344CB8AC3E}">
        <p14:creationId xmlns:p14="http://schemas.microsoft.com/office/powerpoint/2010/main" val="677484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An example of an ATM user interacting with the DBMS by using a front-end application is described on Page 3.</a:t>
            </a: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22D9541-E8A1-4F65-BAB4-B4F5904DF087}" type="slidenum">
              <a:rPr lang="en-US" altLang="en-US" smtClean="0"/>
              <a:pPr>
                <a:spcBef>
                  <a:spcPct val="0"/>
                </a:spcBef>
              </a:pPr>
              <a:t>12</a:t>
            </a:fld>
            <a:endParaRPr lang="en-US" altLang="en-US" smtClean="0"/>
          </a:p>
        </p:txBody>
      </p:sp>
    </p:spTree>
    <p:extLst>
      <p:ext uri="{BB962C8B-B14F-4D97-AF65-F5344CB8AC3E}">
        <p14:creationId xmlns:p14="http://schemas.microsoft.com/office/powerpoint/2010/main" val="1555607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The discussion of indirect and direct interaction is given on Pages 3-4.</a:t>
            </a: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0934981-7B4B-4FE5-9802-B3C34875C5D2}" type="slidenum">
              <a:rPr lang="en-US" altLang="en-US" smtClean="0"/>
              <a:pPr>
                <a:spcBef>
                  <a:spcPct val="0"/>
                </a:spcBef>
              </a:pPr>
              <a:t>13</a:t>
            </a:fld>
            <a:endParaRPr lang="en-US" altLang="en-US" smtClean="0"/>
          </a:p>
        </p:txBody>
      </p:sp>
    </p:spTree>
    <p:extLst>
      <p:ext uri="{BB962C8B-B14F-4D97-AF65-F5344CB8AC3E}">
        <p14:creationId xmlns:p14="http://schemas.microsoft.com/office/powerpoint/2010/main" val="3184932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eaLnBrk="1" hangingPunct="1">
              <a:defRPr/>
            </a:pPr>
            <a:endParaRPr lang="en-US" smtClean="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Title 9"/>
          <p:cNvSpPr>
            <a:spLocks noGrp="1"/>
          </p:cNvSpPr>
          <p:nvPr>
            <p:ph type="title"/>
          </p:nvPr>
        </p:nvSpPr>
        <p:spPr>
          <a:xfrm>
            <a:off x="266700" y="31315"/>
            <a:ext cx="8686800" cy="838200"/>
          </a:xfrm>
        </p:spPr>
        <p:txBody>
          <a:bodyPr/>
          <a:lstStyle/>
          <a:p>
            <a:r>
              <a:rPr lang="en-US" dirty="0" smtClean="0"/>
              <a:t>Click to edit Master title style</a:t>
            </a:r>
            <a:endParaRPr lang="en-US" dirty="0"/>
          </a:p>
        </p:txBody>
      </p:sp>
      <p:sp>
        <p:nvSpPr>
          <p:cNvPr id="5" name="Slide Number Placeholder 2"/>
          <p:cNvSpPr>
            <a:spLocks noGrp="1"/>
          </p:cNvSpPr>
          <p:nvPr>
            <p:ph type="sldNum" sz="quarter" idx="10"/>
          </p:nvPr>
        </p:nvSpPr>
        <p:spPr/>
        <p:txBody>
          <a:bodyPr/>
          <a:lstStyle>
            <a:lvl1pPr>
              <a:defRPr/>
            </a:lvl1pPr>
          </a:lstStyle>
          <a:p>
            <a:pPr>
              <a:defRPr/>
            </a:pPr>
            <a:r>
              <a:rPr lang="en-US" altLang="en-US"/>
              <a:t>Chapter 1 – Slide  </a:t>
            </a:r>
            <a:fld id="{B572A58C-5859-49B2-A623-8B2404FC2BC3}" type="slidenum">
              <a:rPr lang="en-US" altLang="en-US" b="1"/>
              <a:pPr>
                <a:defRPr/>
              </a:pPr>
              <a:t>‹#›</a:t>
            </a:fld>
            <a:endParaRPr lang="en-US" altLang="en-US" b="1"/>
          </a:p>
        </p:txBody>
      </p:sp>
      <p:sp>
        <p:nvSpPr>
          <p:cNvPr id="6" name="Footer Placeholder 18"/>
          <p:cNvSpPr>
            <a:spLocks noGrp="1"/>
          </p:cNvSpPr>
          <p:nvPr>
            <p:ph type="ftr" sz="quarter" idx="11"/>
          </p:nvPr>
        </p:nvSpPr>
        <p:spPr>
          <a:xfrm>
            <a:off x="0" y="6629400"/>
            <a:ext cx="4267200" cy="228600"/>
          </a:xfrm>
        </p:spPr>
        <p:txBody>
          <a:bodyPr/>
          <a:lstStyle>
            <a:lvl1pPr eaLnBrk="1" hangingPunct="1">
              <a:defRPr sz="900" i="1" baseline="0">
                <a:latin typeface="Franklin Gothic Book" pitchFamily="34" charset="0"/>
              </a:defRPr>
            </a:lvl1pPr>
          </a:lstStyle>
          <a:p>
            <a:pPr>
              <a:defRPr/>
            </a:pPr>
            <a:r>
              <a:rPr lang="en-US" dirty="0" smtClean="0"/>
              <a:t>CS425 Database </a:t>
            </a:r>
            <a:r>
              <a:rPr lang="en-US" dirty="0" err="1" smtClean="0"/>
              <a:t>Orgnization</a:t>
            </a:r>
            <a:endParaRPr lang="en-US" dirty="0"/>
          </a:p>
        </p:txBody>
      </p:sp>
    </p:spTree>
    <p:extLst>
      <p:ext uri="{BB962C8B-B14F-4D97-AF65-F5344CB8AC3E}">
        <p14:creationId xmlns:p14="http://schemas.microsoft.com/office/powerpoint/2010/main" val="40034906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lvl1pPr>
              <a:defRPr kumimoji="0" lang="en-US" sz="3200" kern="1200" cap="all" baseline="0" dirty="0" smtClean="0">
                <a:solidFill>
                  <a:schemeClr val="tx2"/>
                </a:solidFill>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normAutofit/>
          </a:bodyPr>
          <a:lstStyle>
            <a:lvl1pPr marL="342900" indent="-342900">
              <a:buClrTx/>
              <a:buSzPct val="90000"/>
              <a:buFont typeface="Wingdings" pitchFamily="2" charset="2"/>
              <a:buChar char="§"/>
              <a:defRPr sz="2400"/>
            </a:lvl1pPr>
            <a:lvl2pPr marL="742950" indent="-285750">
              <a:buClrTx/>
              <a:buSzPct val="90000"/>
              <a:buFont typeface="Arial" pitchFamily="34" charset="0"/>
              <a:buChar char="•"/>
              <a:defRPr sz="2000"/>
            </a:lvl2pPr>
            <a:lvl3pPr marL="1143000" indent="-228600">
              <a:buClrTx/>
              <a:buSzPct val="60000"/>
              <a:buFont typeface="Courier New" pitchFamily="49" charset="0"/>
              <a:buChar char="o"/>
              <a:defRPr sz="1800"/>
            </a:lvl3pPr>
            <a:lvl4pPr>
              <a:buClrTx/>
              <a:buSzPct val="50000"/>
              <a:defRPr sz="1600"/>
            </a:lvl4pPr>
            <a:lvl5pPr marL="2057400" indent="-228600">
              <a:buClrTx/>
              <a:buSzPct val="40000"/>
              <a:buFont typeface="Wingdings" pitchFamily="2" charset="2"/>
              <a:buChar char="v"/>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15"/>
          <p:cNvSpPr>
            <a:spLocks noGrp="1"/>
          </p:cNvSpPr>
          <p:nvPr>
            <p:ph type="sldNum" sz="quarter" idx="10"/>
          </p:nvPr>
        </p:nvSpPr>
        <p:spPr/>
        <p:txBody>
          <a:bodyPr/>
          <a:lstStyle>
            <a:lvl1pPr>
              <a:defRPr/>
            </a:lvl1pPr>
          </a:lstStyle>
          <a:p>
            <a:pPr>
              <a:defRPr/>
            </a:pPr>
            <a:r>
              <a:rPr lang="en-US" altLang="en-US"/>
              <a:t>Chapter 1 – Slide  </a:t>
            </a:r>
            <a:fld id="{A011183A-63F5-4320-8B23-13005DBD16C2}" type="slidenum">
              <a:rPr lang="en-US" altLang="en-US" b="1"/>
              <a:pPr>
                <a:defRPr/>
              </a:pPr>
              <a:t>‹#›</a:t>
            </a:fld>
            <a:endParaRPr lang="en-US" altLang="en-US" b="1"/>
          </a:p>
        </p:txBody>
      </p:sp>
      <p:sp>
        <p:nvSpPr>
          <p:cNvPr id="5" name="Footer Placeholder 18"/>
          <p:cNvSpPr>
            <a:spLocks noGrp="1"/>
          </p:cNvSpPr>
          <p:nvPr>
            <p:ph type="ftr" sz="quarter" idx="11"/>
          </p:nvPr>
        </p:nvSpPr>
        <p:spPr>
          <a:xfrm>
            <a:off x="0" y="6629400"/>
            <a:ext cx="4267200" cy="228600"/>
          </a:xfrm>
        </p:spPr>
        <p:txBody>
          <a:bodyPr/>
          <a:lstStyle>
            <a:lvl1pPr eaLnBrk="1" hangingPunct="1">
              <a:defRPr sz="900" i="1" baseline="0">
                <a:latin typeface="Franklin Gothic Book" pitchFamily="34" charset="0"/>
              </a:defRPr>
            </a:lvl1pPr>
          </a:lstStyle>
          <a:p>
            <a:pPr>
              <a:defRPr/>
            </a:pPr>
            <a:r>
              <a:rPr lang="en-US"/>
              <a:t>Jukić, Vrbsky, Nestorov – Database Systems</a:t>
            </a:r>
          </a:p>
        </p:txBody>
      </p:sp>
    </p:spTree>
    <p:extLst>
      <p:ext uri="{BB962C8B-B14F-4D97-AF65-F5344CB8AC3E}">
        <p14:creationId xmlns:p14="http://schemas.microsoft.com/office/powerpoint/2010/main" val="31126437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lvl1pPr>
              <a:defRPr>
                <a:effectLst/>
              </a:defRPr>
            </a:lvl1pPr>
          </a:lstStyle>
          <a:p>
            <a:r>
              <a:rPr lang="en-US" dirty="0" smtClean="0"/>
              <a:t>Click to edit Master title style</a:t>
            </a:r>
            <a:endParaRPr lang="en-US" dirty="0"/>
          </a:p>
        </p:txBody>
      </p:sp>
      <p:sp>
        <p:nvSpPr>
          <p:cNvPr id="3" name="Slide Number Placeholder 15"/>
          <p:cNvSpPr>
            <a:spLocks noGrp="1"/>
          </p:cNvSpPr>
          <p:nvPr>
            <p:ph type="sldNum" sz="quarter" idx="10"/>
          </p:nvPr>
        </p:nvSpPr>
        <p:spPr/>
        <p:txBody>
          <a:bodyPr/>
          <a:lstStyle>
            <a:lvl1pPr>
              <a:defRPr/>
            </a:lvl1pPr>
          </a:lstStyle>
          <a:p>
            <a:pPr>
              <a:defRPr/>
            </a:pPr>
            <a:r>
              <a:rPr lang="en-US" altLang="en-US" dirty="0"/>
              <a:t>Chapter 1 – Slide  </a:t>
            </a:r>
            <a:fld id="{484910DC-2A05-4C08-808C-AD9DAB352260}" type="slidenum">
              <a:rPr lang="en-US" altLang="en-US" b="1"/>
              <a:pPr>
                <a:defRPr/>
              </a:pPr>
              <a:t>‹#›</a:t>
            </a:fld>
            <a:endParaRPr lang="en-US" altLang="en-US" b="1" dirty="0"/>
          </a:p>
        </p:txBody>
      </p:sp>
      <p:sp>
        <p:nvSpPr>
          <p:cNvPr id="4" name="Footer Placeholder 18"/>
          <p:cNvSpPr>
            <a:spLocks noGrp="1"/>
          </p:cNvSpPr>
          <p:nvPr>
            <p:ph type="ftr" sz="quarter" idx="11"/>
          </p:nvPr>
        </p:nvSpPr>
        <p:spPr>
          <a:xfrm>
            <a:off x="0" y="6629400"/>
            <a:ext cx="2895600" cy="228600"/>
          </a:xfrm>
        </p:spPr>
        <p:txBody>
          <a:bodyPr/>
          <a:lstStyle>
            <a:lvl1pPr eaLnBrk="1" hangingPunct="1">
              <a:defRPr sz="900" i="1" baseline="0">
                <a:latin typeface="Franklin Gothic Book" pitchFamily="34" charset="0"/>
              </a:defRPr>
            </a:lvl1pPr>
          </a:lstStyle>
          <a:p>
            <a:pPr>
              <a:defRPr/>
            </a:pPr>
            <a:r>
              <a:rPr lang="en-US"/>
              <a:t>Jukić, Vrbsky, Nestorov – Database Systems</a:t>
            </a:r>
          </a:p>
        </p:txBody>
      </p:sp>
    </p:spTree>
    <p:extLst>
      <p:ext uri="{BB962C8B-B14F-4D97-AF65-F5344CB8AC3E}">
        <p14:creationId xmlns:p14="http://schemas.microsoft.com/office/powerpoint/2010/main" val="31222739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5"/>
          <p:cNvSpPr>
            <a:spLocks noGrp="1"/>
          </p:cNvSpPr>
          <p:nvPr>
            <p:ph type="sldNum" sz="quarter" idx="10"/>
          </p:nvPr>
        </p:nvSpPr>
        <p:spPr/>
        <p:txBody>
          <a:bodyPr/>
          <a:lstStyle>
            <a:lvl1pPr>
              <a:defRPr/>
            </a:lvl1pPr>
          </a:lstStyle>
          <a:p>
            <a:pPr>
              <a:defRPr/>
            </a:pPr>
            <a:r>
              <a:rPr lang="en-US" altLang="en-US"/>
              <a:t>Chapter 1 – Slide  </a:t>
            </a:r>
            <a:fld id="{C8E44BDD-D47B-41A5-B441-2B7C81C16095}" type="slidenum">
              <a:rPr lang="en-US" altLang="en-US" b="1"/>
              <a:pPr>
                <a:defRPr/>
              </a:pPr>
              <a:t>‹#›</a:t>
            </a:fld>
            <a:endParaRPr lang="en-US" altLang="en-US" b="1"/>
          </a:p>
        </p:txBody>
      </p:sp>
      <p:sp>
        <p:nvSpPr>
          <p:cNvPr id="3" name="Footer Placeholder 18"/>
          <p:cNvSpPr>
            <a:spLocks noGrp="1"/>
          </p:cNvSpPr>
          <p:nvPr>
            <p:ph type="ftr" sz="quarter" idx="11"/>
          </p:nvPr>
        </p:nvSpPr>
        <p:spPr>
          <a:xfrm>
            <a:off x="0" y="6629400"/>
            <a:ext cx="4267200" cy="228600"/>
          </a:xfrm>
        </p:spPr>
        <p:txBody>
          <a:bodyPr/>
          <a:lstStyle>
            <a:lvl1pPr eaLnBrk="1" hangingPunct="1">
              <a:defRPr sz="900" i="1" baseline="0">
                <a:latin typeface="Franklin Gothic Book" pitchFamily="34" charset="0"/>
              </a:defRPr>
            </a:lvl1pPr>
          </a:lstStyle>
          <a:p>
            <a:pPr>
              <a:defRPr/>
            </a:pPr>
            <a:r>
              <a:rPr lang="en-US"/>
              <a:t>Jukić, Vrbsky, Nestorov – Database Systems</a:t>
            </a:r>
          </a:p>
        </p:txBody>
      </p:sp>
    </p:spTree>
    <p:extLst>
      <p:ext uri="{BB962C8B-B14F-4D97-AF65-F5344CB8AC3E}">
        <p14:creationId xmlns:p14="http://schemas.microsoft.com/office/powerpoint/2010/main" val="2973179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8382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eaLnBrk="1" hangingPunct="1">
              <a:defRPr/>
            </a:pPr>
            <a:endParaRPr lang="en-US" smtClean="0"/>
          </a:p>
        </p:txBody>
      </p:sp>
      <p:sp>
        <p:nvSpPr>
          <p:cNvPr id="1029" name="Text Placeholder 7"/>
          <p:cNvSpPr>
            <a:spLocks noGrp="1"/>
          </p:cNvSpPr>
          <p:nvPr>
            <p:ph type="body" idx="1"/>
          </p:nvPr>
        </p:nvSpPr>
        <p:spPr bwMode="auto">
          <a:xfrm>
            <a:off x="304800" y="1143000"/>
            <a:ext cx="8686800"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 name="Title Placeholder 9"/>
          <p:cNvSpPr>
            <a:spLocks noGrp="1"/>
          </p:cNvSpPr>
          <p:nvPr>
            <p:ph type="title"/>
          </p:nvPr>
        </p:nvSpPr>
        <p:spPr>
          <a:xfrm>
            <a:off x="304800" y="172951"/>
            <a:ext cx="8686800" cy="665249"/>
          </a:xfrm>
          <a:prstGeom prst="rect">
            <a:avLst/>
          </a:prstGeom>
        </p:spPr>
        <p:txBody>
          <a:bodyPr vert="horz" wrap="square" lIns="91440" tIns="45720" rIns="91440" bIns="45720" numCol="1" anchor="ctr" anchorCtr="0" compatLnSpc="1">
            <a:prstTxWarp prst="textNoShape">
              <a:avLst/>
            </a:prstTxWarp>
            <a:normAutofit/>
          </a:bodyPr>
          <a:lstStyle/>
          <a:p>
            <a:pPr lvl="0"/>
            <a:r>
              <a:rPr lang="en-US" dirty="0" smtClean="0"/>
              <a:t>Click to edit Master title style</a:t>
            </a:r>
          </a:p>
        </p:txBody>
      </p:sp>
      <p:sp>
        <p:nvSpPr>
          <p:cNvPr id="13" name="Footer Placeholder 18"/>
          <p:cNvSpPr>
            <a:spLocks noGrp="1"/>
          </p:cNvSpPr>
          <p:nvPr>
            <p:ph type="ftr" sz="quarter" idx="3"/>
          </p:nvPr>
        </p:nvSpPr>
        <p:spPr>
          <a:xfrm>
            <a:off x="0" y="6629400"/>
            <a:ext cx="28956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sz="900" i="1" baseline="0">
                <a:latin typeface="Franklin Gothic Book" pitchFamily="34" charset="0"/>
              </a:defRPr>
            </a:lvl1pPr>
          </a:lstStyle>
          <a:p>
            <a:pPr>
              <a:defRPr/>
            </a:pPr>
            <a:r>
              <a:rPr lang="en-US"/>
              <a:t>Jukić, Vrbsky, Nestorov – Database Systems</a:t>
            </a:r>
          </a:p>
        </p:txBody>
      </p:sp>
      <p:sp>
        <p:nvSpPr>
          <p:cNvPr id="11" name="Slide Number Placeholder 15"/>
          <p:cNvSpPr>
            <a:spLocks noGrp="1"/>
          </p:cNvSpPr>
          <p:nvPr>
            <p:ph type="sldNum" sz="quarter" idx="4"/>
          </p:nvPr>
        </p:nvSpPr>
        <p:spPr>
          <a:xfrm>
            <a:off x="7924800" y="6629400"/>
            <a:ext cx="1219200" cy="2286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900" baseline="0">
                <a:latin typeface="Franklin Gothic Book" panose="020B0503020102020204" pitchFamily="34" charset="0"/>
              </a:defRPr>
            </a:lvl1pPr>
          </a:lstStyle>
          <a:p>
            <a:pPr>
              <a:defRPr/>
            </a:pPr>
            <a:r>
              <a:rPr lang="en-US" altLang="en-US"/>
              <a:t>Chapter 1 – Slide  </a:t>
            </a:r>
            <a:fld id="{CD09CA7E-4266-46E3-B60F-8657EA838E64}" type="slidenum">
              <a:rPr lang="en-US" altLang="en-US" b="1"/>
              <a:pPr>
                <a:defRPr/>
              </a:pPr>
              <a:t>‹#›</a:t>
            </a:fld>
            <a:endParaRPr lang="en-US" altLang="en-US" b="1"/>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Lst>
  <p:timing>
    <p:tnLst>
      <p:par>
        <p:cTn id="1" dur="indefinite" restart="never" nodeType="tmRoot"/>
      </p:par>
    </p:tnLst>
  </p:timing>
  <p:hf hdr="0" dt="0"/>
  <p:txStyles>
    <p:titleStyle>
      <a:lvl1pPr algn="l" rtl="0" eaLnBrk="0" fontAlgn="base" hangingPunct="0">
        <a:spcBef>
          <a:spcPct val="0"/>
        </a:spcBef>
        <a:spcAft>
          <a:spcPct val="0"/>
        </a:spcAft>
        <a:defRPr lang="en-US" sz="3200" kern="1200" cap="all" dirty="0">
          <a:solidFill>
            <a:schemeClr val="tx2"/>
          </a:solidFill>
          <a:latin typeface="+mj-lt"/>
          <a:ea typeface="MS PGothic" pitchFamily="34" charset="-128"/>
          <a:cs typeface="+mj-cs"/>
        </a:defRPr>
      </a:lvl1pPr>
      <a:lvl2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2pPr>
      <a:lvl3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3pPr>
      <a:lvl4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4pPr>
      <a:lvl5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5pPr>
      <a:lvl6pPr marL="457200" algn="l" rtl="0" fontAlgn="base">
        <a:spcBef>
          <a:spcPct val="0"/>
        </a:spcBef>
        <a:spcAft>
          <a:spcPct val="0"/>
        </a:spcAft>
        <a:defRPr sz="3200">
          <a:solidFill>
            <a:schemeClr val="tx2"/>
          </a:solidFill>
          <a:latin typeface="Franklin Gothic Medium" pitchFamily="34" charset="0"/>
          <a:ea typeface="MS PGothic" pitchFamily="34" charset="-128"/>
        </a:defRPr>
      </a:lvl6pPr>
      <a:lvl7pPr marL="914400" algn="l" rtl="0" fontAlgn="base">
        <a:spcBef>
          <a:spcPct val="0"/>
        </a:spcBef>
        <a:spcAft>
          <a:spcPct val="0"/>
        </a:spcAft>
        <a:defRPr sz="3200">
          <a:solidFill>
            <a:schemeClr val="tx2"/>
          </a:solidFill>
          <a:latin typeface="Franklin Gothic Medium" pitchFamily="34" charset="0"/>
          <a:ea typeface="MS PGothic" pitchFamily="34" charset="-128"/>
        </a:defRPr>
      </a:lvl7pPr>
      <a:lvl8pPr marL="1371600" algn="l" rtl="0" fontAlgn="base">
        <a:spcBef>
          <a:spcPct val="0"/>
        </a:spcBef>
        <a:spcAft>
          <a:spcPct val="0"/>
        </a:spcAft>
        <a:defRPr sz="3200">
          <a:solidFill>
            <a:schemeClr val="tx2"/>
          </a:solidFill>
          <a:latin typeface="Franklin Gothic Medium" pitchFamily="34" charset="0"/>
          <a:ea typeface="MS PGothic" pitchFamily="34" charset="-128"/>
        </a:defRPr>
      </a:lvl8pPr>
      <a:lvl9pPr marL="1828800" algn="l" rtl="0" fontAlgn="base">
        <a:spcBef>
          <a:spcPct val="0"/>
        </a:spcBef>
        <a:spcAft>
          <a:spcPct val="0"/>
        </a:spcAft>
        <a:defRPr sz="3200">
          <a:solidFill>
            <a:schemeClr val="tx2"/>
          </a:solidFill>
          <a:latin typeface="Franklin Gothic Medium" pitchFamily="34" charset="0"/>
          <a:ea typeface="MS PGothic" pitchFamily="34" charset="-128"/>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lang="en-US" sz="2400" kern="1200" dirty="0">
          <a:solidFill>
            <a:schemeClr val="tx2"/>
          </a:solidFill>
          <a:latin typeface="+mn-lt"/>
          <a:ea typeface="MS PGothic" pitchFamily="34" charset="-128"/>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lang="en-US" sz="2000" kern="1200" dirty="0">
          <a:solidFill>
            <a:schemeClr val="tx2"/>
          </a:solidFill>
          <a:latin typeface="+mn-lt"/>
          <a:ea typeface="MS PGothic" pitchFamily="34" charset="-128"/>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lang="en-US" kern="1200" dirty="0">
          <a:solidFill>
            <a:schemeClr val="tx2"/>
          </a:solidFill>
          <a:latin typeface="+mn-lt"/>
          <a:ea typeface="MS PGothic" pitchFamily="34" charset="-128"/>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lang="en-US" sz="1600" kern="1200" dirty="0">
          <a:solidFill>
            <a:schemeClr val="tx2"/>
          </a:solidFill>
          <a:latin typeface="+mn-lt"/>
          <a:ea typeface="MS PGothic" pitchFamily="34" charset="-128"/>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lang="en-US" sz="1400" kern="1200" dirty="0">
          <a:solidFill>
            <a:schemeClr val="tx2"/>
          </a:solidFill>
          <a:latin typeface="+mn-lt"/>
          <a:ea typeface="MS PGothic" pitchFamily="34" charset="-128"/>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5029200"/>
            <a:ext cx="8458200" cy="1222375"/>
          </a:xfrm>
        </p:spPr>
        <p:txBody>
          <a:bodyPr/>
          <a:lstStyle/>
          <a:p>
            <a:pPr eaLnBrk="1" fontAlgn="auto" hangingPunct="1">
              <a:spcAft>
                <a:spcPts val="0"/>
              </a:spcAft>
              <a:defRPr/>
            </a:pPr>
            <a:r>
              <a:rPr dirty="0" smtClean="0">
                <a:effectLst>
                  <a:reflection endPos="0" dir="5400000" sy="-90000" algn="bl" rotWithShape="0"/>
                </a:effectLst>
              </a:rPr>
              <a:t>CHAPTER 1 - </a:t>
            </a:r>
            <a:r>
              <a:rPr cap="none" dirty="0" smtClean="0">
                <a:effectLst>
                  <a:reflection endPos="0" dir="5400000" sy="-90000" algn="bl" rotWithShape="0"/>
                </a:effectLst>
              </a:rPr>
              <a:t>Introduction</a:t>
            </a:r>
            <a:endParaRPr cap="none" dirty="0">
              <a:effectLst>
                <a:reflection endPos="0" dir="5400000" sy="-90000" algn="bl" rotWithShape="0"/>
              </a:effectLst>
            </a:endParaRPr>
          </a:p>
        </p:txBody>
      </p:sp>
      <p:sp>
        <p:nvSpPr>
          <p:cNvPr id="8195" name="Subtitle 2"/>
          <p:cNvSpPr>
            <a:spLocks noGrp="1"/>
          </p:cNvSpPr>
          <p:nvPr>
            <p:ph type="subTitle" idx="1"/>
          </p:nvPr>
        </p:nvSpPr>
        <p:spPr/>
        <p:txBody>
          <a:bodyPr/>
          <a:lstStyle/>
          <a:p>
            <a:pPr eaLnBrk="1" hangingPunct="1"/>
            <a:r>
              <a:rPr altLang="en-US" b="1" smtClean="0">
                <a:solidFill>
                  <a:srgbClr val="443329"/>
                </a:solidFill>
              </a:rPr>
              <a:t>Database Systems - </a:t>
            </a:r>
          </a:p>
          <a:p>
            <a:pPr eaLnBrk="1" hangingPunct="1"/>
            <a:r>
              <a:rPr altLang="en-US" b="1" smtClean="0">
                <a:solidFill>
                  <a:srgbClr val="443329"/>
                </a:solidFill>
              </a:rPr>
              <a:t>Introduction to Databases and Data Warehouses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bwMode="auto"/>
        <p:txBody>
          <a:bodyPr/>
          <a:lstStyle/>
          <a:p>
            <a:pPr eaLnBrk="1" hangingPunct="1"/>
            <a:r>
              <a:rPr altLang="en-US" cap="none">
                <a:ea typeface="MS PGothic" panose="020B0600070205080204" pitchFamily="34" charset="-128"/>
              </a:rPr>
              <a:t>INITIAL TERMINOLOGY</a:t>
            </a:r>
          </a:p>
        </p:txBody>
      </p:sp>
      <p:sp>
        <p:nvSpPr>
          <p:cNvPr id="17411" name="Content Placeholder 2"/>
          <p:cNvSpPr>
            <a:spLocks noGrp="1"/>
          </p:cNvSpPr>
          <p:nvPr>
            <p:ph idx="1"/>
          </p:nvPr>
        </p:nvSpPr>
        <p:spPr/>
        <p:txBody>
          <a:bodyPr/>
          <a:lstStyle/>
          <a:p>
            <a:pPr eaLnBrk="1" hangingPunct="1"/>
            <a:r>
              <a:rPr altLang="en-US" b="1" dirty="0" smtClean="0"/>
              <a:t>Database management system (</a:t>
            </a:r>
            <a:r>
              <a:rPr altLang="en-US" b="1" dirty="0" smtClean="0">
                <a:solidFill>
                  <a:srgbClr val="0070C0"/>
                </a:solidFill>
              </a:rPr>
              <a:t>DBMS</a:t>
            </a:r>
            <a:r>
              <a:rPr altLang="en-US" b="1" dirty="0" smtClean="0"/>
              <a:t>) </a:t>
            </a:r>
            <a:r>
              <a:rPr altLang="en-US" dirty="0" smtClean="0"/>
              <a:t>- software used for:</a:t>
            </a:r>
          </a:p>
          <a:p>
            <a:pPr lvl="1" eaLnBrk="1" hangingPunct="1"/>
            <a:r>
              <a:rPr altLang="en-US" dirty="0" smtClean="0"/>
              <a:t>Creation of databases</a:t>
            </a:r>
          </a:p>
          <a:p>
            <a:pPr lvl="1" eaLnBrk="1" hangingPunct="1"/>
            <a:r>
              <a:rPr altLang="en-US" dirty="0" smtClean="0"/>
              <a:t>Insertion, storage, retrieval, update, and deletion of the data in the database</a:t>
            </a:r>
          </a:p>
          <a:p>
            <a:pPr lvl="1" eaLnBrk="1" hangingPunct="1"/>
            <a:r>
              <a:rPr altLang="en-US" dirty="0" smtClean="0"/>
              <a:t>Maintenance of databases</a:t>
            </a:r>
          </a:p>
          <a:p>
            <a:pPr eaLnBrk="1" hangingPunct="1"/>
            <a:endParaRPr altLang="en-US" b="1" dirty="0" smtClean="0"/>
          </a:p>
          <a:p>
            <a:pPr eaLnBrk="1" hangingPunct="1"/>
            <a:r>
              <a:rPr altLang="en-US" b="1" dirty="0" smtClean="0">
                <a:solidFill>
                  <a:srgbClr val="0070C0"/>
                </a:solidFill>
              </a:rPr>
              <a:t>Database system </a:t>
            </a:r>
            <a:r>
              <a:rPr altLang="en-US" dirty="0" smtClean="0"/>
              <a:t>- computer-based system whose purpose is to enable an efficient interaction between the users and the information captured in a database</a:t>
            </a:r>
          </a:p>
        </p:txBody>
      </p:sp>
      <p:sp>
        <p:nvSpPr>
          <p:cNvPr id="1741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17413" name="Slide Number Placeholder 4"/>
          <p:cNvSpPr>
            <a:spLocks noGrp="1"/>
          </p:cNvSpPr>
          <p:nvPr>
            <p:ph type="sldNum" sz="quarter" idx="10"/>
          </p:nvPr>
        </p:nvSpPr>
        <p:spPr bwMode="auto">
          <a:xfrm>
            <a:off x="8385175" y="6629400"/>
            <a:ext cx="758825"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fld id="{7727D5DA-AEA3-492B-9F66-1B746B88E381}" type="slidenum">
              <a:rPr lang="en-US" altLang="en-US" sz="900" b="1" smtClean="0">
                <a:solidFill>
                  <a:schemeClr val="tx1"/>
                </a:solidFill>
              </a:rPr>
              <a:pPr>
                <a:spcBef>
                  <a:spcPct val="0"/>
                </a:spcBef>
                <a:buClrTx/>
                <a:buSzTx/>
                <a:buFontTx/>
                <a:buNone/>
              </a:pPr>
              <a:t>10</a:t>
            </a:fld>
            <a:endParaRPr lang="en-US" altLang="en-US" sz="900" b="1" smtClean="0">
              <a:solidFill>
                <a:schemeClr val="tx1"/>
              </a:solidFill>
            </a:endParaRPr>
          </a:p>
        </p:txBody>
      </p:sp>
      <p:sp>
        <p:nvSpPr>
          <p:cNvPr id="17414" name="Slide Number Placeholder 15"/>
          <p:cNvSpPr txBox="1">
            <a:spLocks/>
          </p:cNvSpPr>
          <p:nvPr/>
        </p:nvSpPr>
        <p:spPr bwMode="auto">
          <a:xfrm>
            <a:off x="7924800" y="6629400"/>
            <a:ext cx="1219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lgn="r" eaLnBrk="1" hangingPunct="1">
              <a:spcBef>
                <a:spcPct val="0"/>
              </a:spcBef>
              <a:buClrTx/>
              <a:buSzTx/>
              <a:buFontTx/>
              <a:buNone/>
            </a:pPr>
            <a:r>
              <a:rPr lang="en-US" altLang="en-US" sz="900">
                <a:solidFill>
                  <a:schemeClr val="tx1"/>
                </a:solidFill>
              </a:rPr>
              <a:t>Chapter 1 – Slide  </a:t>
            </a:r>
            <a:fld id="{47B58167-8FA6-4469-BAD1-69303B37C0FE}" type="slidenum">
              <a:rPr lang="en-US" altLang="en-US" sz="900" b="1">
                <a:solidFill>
                  <a:schemeClr val="tx1"/>
                </a:solidFill>
              </a:rPr>
              <a:pPr algn="r" eaLnBrk="1" hangingPunct="1">
                <a:spcBef>
                  <a:spcPct val="0"/>
                </a:spcBef>
                <a:buClrTx/>
                <a:buSzTx/>
                <a:buFontTx/>
                <a:buNone/>
              </a:pPr>
              <a:t>10</a:t>
            </a:fld>
            <a:endParaRPr lang="en-US" altLang="en-US" sz="900" b="1">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p:txBody>
          <a:bodyPr/>
          <a:lstStyle/>
          <a:p>
            <a:pPr eaLnBrk="1" hangingPunct="1"/>
            <a:r>
              <a:rPr altLang="en-US" cap="none">
                <a:ea typeface="MS PGothic" panose="020B0600070205080204" pitchFamily="34" charset="-128"/>
              </a:rPr>
              <a:t>INITIAL TERMINOLOGY</a:t>
            </a:r>
          </a:p>
        </p:txBody>
      </p:sp>
      <p:sp>
        <p:nvSpPr>
          <p:cNvPr id="19459" name="Content Placeholder 2"/>
          <p:cNvSpPr>
            <a:spLocks noGrp="1"/>
          </p:cNvSpPr>
          <p:nvPr>
            <p:ph idx="1"/>
          </p:nvPr>
        </p:nvSpPr>
        <p:spPr/>
        <p:txBody>
          <a:bodyPr/>
          <a:lstStyle/>
          <a:p>
            <a:pPr marL="0" indent="0" eaLnBrk="1" hangingPunct="1">
              <a:buFont typeface="Wingdings" pitchFamily="2" charset="2"/>
              <a:buNone/>
            </a:pPr>
            <a:r>
              <a:rPr altLang="en-US" smtClean="0"/>
              <a:t>Typical database system architecture</a:t>
            </a:r>
          </a:p>
        </p:txBody>
      </p:sp>
      <p:sp>
        <p:nvSpPr>
          <p:cNvPr id="1946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pic>
        <p:nvPicPr>
          <p:cNvPr id="1946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 y="2133600"/>
            <a:ext cx="7981950"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Slide Number Placeholder 1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1 – Slide  </a:t>
            </a:r>
            <a:fld id="{C12444D0-3847-4A18-81DF-29F8C0BDBE77}" type="slidenum">
              <a:rPr lang="en-US" altLang="en-US" sz="900" b="1" smtClean="0">
                <a:solidFill>
                  <a:schemeClr val="tx1"/>
                </a:solidFill>
              </a:rPr>
              <a:pPr>
                <a:spcBef>
                  <a:spcPct val="0"/>
                </a:spcBef>
                <a:buClrTx/>
                <a:buSzTx/>
                <a:buFontTx/>
                <a:buNone/>
              </a:pPr>
              <a:t>11</a:t>
            </a:fld>
            <a:endParaRPr lang="en-US" altLang="en-US" sz="900" b="1" smtClean="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bwMode="auto"/>
        <p:txBody>
          <a:bodyPr/>
          <a:lstStyle/>
          <a:p>
            <a:pPr eaLnBrk="1" hangingPunct="1"/>
            <a:r>
              <a:rPr altLang="en-US" cap="none">
                <a:ea typeface="MS PGothic" panose="020B0600070205080204" pitchFamily="34" charset="-128"/>
              </a:rPr>
              <a:t>INITIAL TERMINOLOGY</a:t>
            </a:r>
          </a:p>
        </p:txBody>
      </p:sp>
      <p:sp>
        <p:nvSpPr>
          <p:cNvPr id="21507" name="Content Placeholder 2"/>
          <p:cNvSpPr>
            <a:spLocks noGrp="1"/>
          </p:cNvSpPr>
          <p:nvPr>
            <p:ph idx="1"/>
          </p:nvPr>
        </p:nvSpPr>
        <p:spPr/>
        <p:txBody>
          <a:bodyPr/>
          <a:lstStyle/>
          <a:p>
            <a:pPr eaLnBrk="1" hangingPunct="1"/>
            <a:r>
              <a:rPr altLang="en-US" b="1" smtClean="0"/>
              <a:t>Front-end applications </a:t>
            </a:r>
            <a:r>
              <a:rPr altLang="en-US" smtClean="0"/>
              <a:t>- provide a mechanism for easy interaction between the users and the DBMS</a:t>
            </a:r>
          </a:p>
          <a:p>
            <a:pPr eaLnBrk="1" hangingPunct="1"/>
            <a:r>
              <a:rPr altLang="en-US" b="1" smtClean="0"/>
              <a:t>End-users</a:t>
            </a:r>
            <a:r>
              <a:rPr altLang="en-US" smtClean="0"/>
              <a:t> (</a:t>
            </a:r>
            <a:r>
              <a:rPr altLang="en-US" b="1" smtClean="0"/>
              <a:t>business-users</a:t>
            </a:r>
            <a:r>
              <a:rPr altLang="en-US" smtClean="0"/>
              <a:t>) - users using a database system to support their tasks and processes </a:t>
            </a:r>
          </a:p>
          <a:p>
            <a:pPr eaLnBrk="1" hangingPunct="1"/>
            <a:endParaRPr altLang="en-US" b="1" smtClean="0"/>
          </a:p>
          <a:p>
            <a:pPr eaLnBrk="1" hangingPunct="1"/>
            <a:r>
              <a:rPr altLang="en-US" b="1" smtClean="0"/>
              <a:t>Indirect interaction </a:t>
            </a:r>
            <a:r>
              <a:rPr altLang="en-US" smtClean="0"/>
              <a:t>- end-user communicating with the database through front-end applications  </a:t>
            </a:r>
            <a:endParaRPr altLang="en-US" b="1" smtClean="0"/>
          </a:p>
          <a:p>
            <a:pPr eaLnBrk="1" hangingPunct="1"/>
            <a:r>
              <a:rPr altLang="en-US" b="1" smtClean="0"/>
              <a:t>Direct interaction </a:t>
            </a:r>
            <a:r>
              <a:rPr altLang="en-US" smtClean="0"/>
              <a:t>- end-user communicating with the database directly through DBMS </a:t>
            </a:r>
          </a:p>
        </p:txBody>
      </p:sp>
      <p:sp>
        <p:nvSpPr>
          <p:cNvPr id="2150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21509" name="Slide Number Placeholder 1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1 – Slide  </a:t>
            </a:r>
            <a:fld id="{A8267FAD-E04F-44B2-A354-0284450DB6F7}" type="slidenum">
              <a:rPr lang="en-US" altLang="en-US" sz="900" b="1" smtClean="0">
                <a:solidFill>
                  <a:schemeClr val="tx1"/>
                </a:solidFill>
              </a:rPr>
              <a:pPr>
                <a:spcBef>
                  <a:spcPct val="0"/>
                </a:spcBef>
                <a:buClrTx/>
                <a:buSzTx/>
                <a:buFontTx/>
                <a:buNone/>
              </a:pPr>
              <a:t>12</a:t>
            </a:fld>
            <a:endParaRPr lang="en-US" altLang="en-US" sz="900" b="1" smtClean="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bwMode="auto"/>
        <p:txBody>
          <a:bodyPr/>
          <a:lstStyle/>
          <a:p>
            <a:pPr eaLnBrk="1" hangingPunct="1"/>
            <a:r>
              <a:rPr altLang="en-US" cap="none">
                <a:ea typeface="MS PGothic" panose="020B0600070205080204" pitchFamily="34" charset="-128"/>
              </a:rPr>
              <a:t>INITIAL TERMINOLOGY</a:t>
            </a:r>
          </a:p>
        </p:txBody>
      </p:sp>
      <p:sp>
        <p:nvSpPr>
          <p:cNvPr id="23555" name="Content Placeholder 2"/>
          <p:cNvSpPr>
            <a:spLocks noGrp="1"/>
          </p:cNvSpPr>
          <p:nvPr>
            <p:ph idx="1"/>
          </p:nvPr>
        </p:nvSpPr>
        <p:spPr/>
        <p:txBody>
          <a:bodyPr/>
          <a:lstStyle/>
          <a:p>
            <a:pPr marL="0" indent="0" eaLnBrk="1" hangingPunct="1">
              <a:buFont typeface="Wingdings" pitchFamily="2" charset="2"/>
              <a:buNone/>
            </a:pPr>
            <a:r>
              <a:rPr altLang="en-US" smtClean="0"/>
              <a:t>Typical database system architecture</a:t>
            </a:r>
          </a:p>
        </p:txBody>
      </p:sp>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pic>
        <p:nvPicPr>
          <p:cNvPr id="2355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86000"/>
            <a:ext cx="81708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Slide Number Placeholder 1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1 – Slide  </a:t>
            </a:r>
            <a:fld id="{B1D5A0A3-EBD0-46B1-9FB9-F3378094ED46}" type="slidenum">
              <a:rPr lang="en-US" altLang="en-US" sz="900" b="1" smtClean="0">
                <a:solidFill>
                  <a:schemeClr val="tx1"/>
                </a:solidFill>
              </a:rPr>
              <a:pPr>
                <a:spcBef>
                  <a:spcPct val="0"/>
                </a:spcBef>
                <a:buClrTx/>
                <a:buSzTx/>
                <a:buFontTx/>
                <a:buNone/>
              </a:pPr>
              <a:t>13</a:t>
            </a:fld>
            <a:endParaRPr lang="en-US" altLang="en-US" sz="900" b="1" smtClean="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r>
              <a:rPr lang="en-US" altLang="en-US" smtClean="0"/>
              <a:t>Levels of Abstraction</a:t>
            </a:r>
          </a:p>
        </p:txBody>
      </p:sp>
      <p:sp>
        <p:nvSpPr>
          <p:cNvPr id="15363" name="Rectangle 3"/>
          <p:cNvSpPr>
            <a:spLocks noGrp="1" noChangeArrowheads="1"/>
          </p:cNvSpPr>
          <p:nvPr>
            <p:ph type="body" idx="4294967295"/>
          </p:nvPr>
        </p:nvSpPr>
        <p:spPr>
          <a:xfrm>
            <a:off x="685800" y="1077913"/>
            <a:ext cx="7989888" cy="4876800"/>
          </a:xfrm>
        </p:spPr>
        <p:txBody>
          <a:bodyPr/>
          <a:lstStyle/>
          <a:p>
            <a:pPr>
              <a:tabLst>
                <a:tab pos="1820863" algn="l"/>
                <a:tab pos="3659188" algn="l"/>
                <a:tab pos="3943350" algn="l"/>
              </a:tabLst>
            </a:pPr>
            <a:r>
              <a:rPr lang="en-US" altLang="en-US" b="1" dirty="0" smtClean="0">
                <a:solidFill>
                  <a:srgbClr val="000099"/>
                </a:solidFill>
              </a:rPr>
              <a:t>Physical level:</a:t>
            </a:r>
            <a:r>
              <a:rPr lang="en-US" altLang="en-US" dirty="0" smtClean="0"/>
              <a:t> describes how a record (e.g., customer) is stored.</a:t>
            </a:r>
          </a:p>
          <a:p>
            <a:pPr>
              <a:tabLst>
                <a:tab pos="1820863" algn="l"/>
                <a:tab pos="3659188" algn="l"/>
                <a:tab pos="3943350" algn="l"/>
              </a:tabLst>
            </a:pPr>
            <a:endParaRPr lang="en-US" altLang="en-US" b="1" dirty="0" smtClean="0">
              <a:solidFill>
                <a:srgbClr val="000099"/>
              </a:solidFill>
            </a:endParaRPr>
          </a:p>
          <a:p>
            <a:pPr>
              <a:tabLst>
                <a:tab pos="1820863" algn="l"/>
                <a:tab pos="3659188" algn="l"/>
                <a:tab pos="3943350" algn="l"/>
              </a:tabLst>
            </a:pPr>
            <a:r>
              <a:rPr lang="en-US" altLang="en-US" b="1" dirty="0" smtClean="0">
                <a:solidFill>
                  <a:srgbClr val="000099"/>
                </a:solidFill>
              </a:rPr>
              <a:t>Logical level:</a:t>
            </a:r>
            <a:r>
              <a:rPr lang="en-US" altLang="en-US" dirty="0" smtClean="0"/>
              <a:t> describes data stored in database, and the relationships among the data.</a:t>
            </a:r>
          </a:p>
          <a:p>
            <a:pPr lvl="1">
              <a:buFont typeface="Monotype Sorts" charset="2"/>
              <a:buNone/>
              <a:tabLst>
                <a:tab pos="1820863" algn="l"/>
                <a:tab pos="3659188" algn="l"/>
                <a:tab pos="3943350" algn="l"/>
              </a:tabLst>
            </a:pPr>
            <a:r>
              <a:rPr lang="en-US" altLang="en-US" b="1" dirty="0" smtClean="0"/>
              <a:t>	type</a:t>
            </a:r>
            <a:r>
              <a:rPr lang="en-US" altLang="en-US" dirty="0" smtClean="0"/>
              <a:t> </a:t>
            </a:r>
            <a:r>
              <a:rPr lang="en-US" altLang="en-US" i="1" dirty="0" smtClean="0"/>
              <a:t>instructor</a:t>
            </a:r>
            <a:r>
              <a:rPr lang="en-US" altLang="en-US" dirty="0" smtClean="0"/>
              <a:t> = </a:t>
            </a:r>
            <a:r>
              <a:rPr lang="en-US" altLang="en-US" b="1" dirty="0" smtClean="0"/>
              <a:t>record</a:t>
            </a:r>
            <a:endParaRPr lang="en-US" altLang="en-US" dirty="0" smtClean="0"/>
          </a:p>
          <a:p>
            <a:pPr lvl="1">
              <a:buFontTx/>
              <a:buNone/>
              <a:tabLst>
                <a:tab pos="1820863" algn="l"/>
                <a:tab pos="3659188" algn="l"/>
                <a:tab pos="3943350" algn="l"/>
              </a:tabLst>
            </a:pPr>
            <a:r>
              <a:rPr lang="en-US" altLang="en-US" dirty="0" smtClean="0"/>
              <a:t>		</a:t>
            </a:r>
            <a:r>
              <a:rPr lang="en-US" altLang="en-US" i="1" dirty="0" smtClean="0"/>
              <a:t>ID</a:t>
            </a:r>
            <a:r>
              <a:rPr lang="en-US" altLang="en-US" dirty="0" smtClean="0"/>
              <a:t> : string; </a:t>
            </a:r>
            <a:br>
              <a:rPr lang="en-US" altLang="en-US" dirty="0" smtClean="0"/>
            </a:br>
            <a:r>
              <a:rPr lang="en-US" altLang="en-US" dirty="0" smtClean="0"/>
              <a:t>	</a:t>
            </a:r>
            <a:r>
              <a:rPr lang="en-US" altLang="en-US" i="1" dirty="0" smtClean="0"/>
              <a:t>name</a:t>
            </a:r>
            <a:r>
              <a:rPr lang="en-US" altLang="en-US" dirty="0" smtClean="0"/>
              <a:t> : string;</a:t>
            </a:r>
            <a:br>
              <a:rPr lang="en-US" altLang="en-US" dirty="0" smtClean="0"/>
            </a:br>
            <a:r>
              <a:rPr lang="en-US" altLang="en-US" dirty="0" smtClean="0"/>
              <a:t>	</a:t>
            </a:r>
            <a:r>
              <a:rPr lang="en-US" altLang="en-US" i="1" dirty="0" err="1" smtClean="0"/>
              <a:t>dept_name</a:t>
            </a:r>
            <a:r>
              <a:rPr lang="en-US" altLang="en-US" dirty="0" smtClean="0"/>
              <a:t> : string;</a:t>
            </a:r>
            <a:br>
              <a:rPr lang="en-US" altLang="en-US" dirty="0" smtClean="0"/>
            </a:br>
            <a:r>
              <a:rPr lang="en-US" altLang="en-US" dirty="0" smtClean="0"/>
              <a:t>	</a:t>
            </a:r>
            <a:r>
              <a:rPr lang="en-US" altLang="en-US" i="1" dirty="0" smtClean="0"/>
              <a:t>salary</a:t>
            </a:r>
            <a:r>
              <a:rPr lang="en-US" altLang="en-US" dirty="0" smtClean="0"/>
              <a:t> : integer;</a:t>
            </a:r>
          </a:p>
          <a:p>
            <a:pPr lvl="4">
              <a:buFontTx/>
              <a:buNone/>
              <a:tabLst>
                <a:tab pos="1820863" algn="l"/>
                <a:tab pos="3659188" algn="l"/>
                <a:tab pos="3943350" algn="l"/>
              </a:tabLst>
            </a:pPr>
            <a:r>
              <a:rPr lang="en-US" altLang="en-US" b="1" dirty="0" smtClean="0"/>
              <a:t>end</a:t>
            </a:r>
            <a:r>
              <a:rPr lang="en-US" altLang="en-US" dirty="0" smtClean="0"/>
              <a:t>;</a:t>
            </a:r>
          </a:p>
          <a:p>
            <a:pPr>
              <a:tabLst>
                <a:tab pos="1820863" algn="l"/>
                <a:tab pos="3659188" algn="l"/>
                <a:tab pos="3943350" algn="l"/>
              </a:tabLst>
            </a:pPr>
            <a:endParaRPr lang="en-US" altLang="en-US" b="1" dirty="0" smtClean="0">
              <a:solidFill>
                <a:srgbClr val="000099"/>
              </a:solidFill>
            </a:endParaRPr>
          </a:p>
          <a:p>
            <a:pPr>
              <a:tabLst>
                <a:tab pos="1820863" algn="l"/>
                <a:tab pos="3659188" algn="l"/>
                <a:tab pos="3943350" algn="l"/>
              </a:tabLst>
            </a:pPr>
            <a:r>
              <a:rPr lang="en-US" altLang="en-US" b="1" dirty="0" smtClean="0">
                <a:solidFill>
                  <a:srgbClr val="000099"/>
                </a:solidFill>
              </a:rPr>
              <a:t>View level:</a:t>
            </a:r>
            <a:r>
              <a:rPr lang="en-US" altLang="en-US" dirty="0" smtClean="0"/>
              <a:t> application programs hide details of data types.  Views can also hide information (such as an employee’s salary) for security purposes. </a:t>
            </a:r>
          </a:p>
        </p:txBody>
      </p:sp>
    </p:spTree>
    <p:extLst>
      <p:ext uri="{BB962C8B-B14F-4D97-AF65-F5344CB8AC3E}">
        <p14:creationId xmlns:p14="http://schemas.microsoft.com/office/powerpoint/2010/main" val="119462591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r>
              <a:rPr lang="en-US" altLang="en-US" smtClean="0"/>
              <a:t>View of Data</a:t>
            </a:r>
          </a:p>
        </p:txBody>
      </p:sp>
      <p:sp>
        <p:nvSpPr>
          <p:cNvPr id="17411" name="Text Box 3"/>
          <p:cNvSpPr txBox="1">
            <a:spLocks noChangeArrowheads="1"/>
          </p:cNvSpPr>
          <p:nvPr/>
        </p:nvSpPr>
        <p:spPr bwMode="auto">
          <a:xfrm>
            <a:off x="777875" y="1176338"/>
            <a:ext cx="4524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sz="2000"/>
              <a:t>An architecture for a database system </a:t>
            </a:r>
          </a:p>
        </p:txBody>
      </p:sp>
      <p:pic>
        <p:nvPicPr>
          <p:cNvPr id="1741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9988" y="1795463"/>
            <a:ext cx="7402512"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Rectangle 1"/>
          <p:cNvSpPr>
            <a:spLocks noChangeArrowheads="1"/>
          </p:cNvSpPr>
          <p:nvPr/>
        </p:nvSpPr>
        <p:spPr bwMode="auto">
          <a:xfrm>
            <a:off x="5822950" y="5278438"/>
            <a:ext cx="30099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b="1">
                <a:solidFill>
                  <a:srgbClr val="000099"/>
                </a:solidFill>
              </a:rPr>
              <a:t>Physical Data Independence</a:t>
            </a:r>
            <a:r>
              <a:rPr kumimoji="0" lang="en-US" altLang="en-US"/>
              <a:t> </a:t>
            </a:r>
          </a:p>
        </p:txBody>
      </p:sp>
    </p:spTree>
    <p:extLst>
      <p:ext uri="{BB962C8B-B14F-4D97-AF65-F5344CB8AC3E}">
        <p14:creationId xmlns:p14="http://schemas.microsoft.com/office/powerpoint/2010/main" val="215963666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r>
              <a:rPr lang="en-US" altLang="en-US" smtClean="0"/>
              <a:t>Instances and Schemas</a:t>
            </a:r>
          </a:p>
        </p:txBody>
      </p:sp>
      <p:sp>
        <p:nvSpPr>
          <p:cNvPr id="36867" name="Rectangle 3"/>
          <p:cNvSpPr>
            <a:spLocks noGrp="1" noChangeArrowheads="1"/>
          </p:cNvSpPr>
          <p:nvPr>
            <p:ph type="body" idx="4294967295"/>
          </p:nvPr>
        </p:nvSpPr>
        <p:spPr>
          <a:xfrm>
            <a:off x="533400" y="1077913"/>
            <a:ext cx="8402638" cy="4876800"/>
          </a:xfrm>
        </p:spPr>
        <p:txBody>
          <a:bodyPr/>
          <a:lstStyle/>
          <a:p>
            <a:pPr>
              <a:defRPr/>
            </a:pPr>
            <a:r>
              <a:rPr lang="en-US" sz="2000" dirty="0" smtClean="0">
                <a:solidFill>
                  <a:srgbClr val="FF0000"/>
                </a:solidFill>
              </a:rPr>
              <a:t>Similar to types and variables in programming languages</a:t>
            </a:r>
          </a:p>
          <a:p>
            <a:pPr>
              <a:defRPr/>
            </a:pPr>
            <a:endParaRPr lang="en-US" sz="1600" b="1" dirty="0" smtClean="0">
              <a:solidFill>
                <a:srgbClr val="000099"/>
              </a:solidFill>
              <a:effectLst>
                <a:outerShdw blurRad="38100" dist="38100" dir="2700000" algn="tl">
                  <a:srgbClr val="C0C0C0"/>
                </a:outerShdw>
              </a:effectLst>
            </a:endParaRPr>
          </a:p>
          <a:p>
            <a:pPr>
              <a:defRPr/>
            </a:pPr>
            <a:r>
              <a:rPr lang="en-US" sz="1800" b="1" dirty="0" smtClean="0">
                <a:solidFill>
                  <a:srgbClr val="0070C0"/>
                </a:solidFill>
              </a:rPr>
              <a:t>Schema</a:t>
            </a:r>
            <a:r>
              <a:rPr lang="en-US" sz="1800" dirty="0" smtClean="0">
                <a:solidFill>
                  <a:srgbClr val="0070C0"/>
                </a:solidFill>
              </a:rPr>
              <a:t> </a:t>
            </a:r>
            <a:r>
              <a:rPr lang="en-US" sz="1600" dirty="0" smtClean="0"/>
              <a:t>– the logical structure of the database</a:t>
            </a:r>
            <a:endParaRPr lang="en-US" sz="1100" b="1" dirty="0" smtClean="0"/>
          </a:p>
          <a:p>
            <a:pPr lvl="1">
              <a:defRPr/>
            </a:pPr>
            <a:r>
              <a:rPr lang="en-US" sz="1600" dirty="0" smtClean="0"/>
              <a:t>Example: The database consists of information about a set of customers and accounts and the relationship between them</a:t>
            </a:r>
          </a:p>
          <a:p>
            <a:pPr lvl="1">
              <a:defRPr/>
            </a:pPr>
            <a:r>
              <a:rPr lang="en-US" sz="1600" dirty="0" smtClean="0"/>
              <a:t>Analogous to </a:t>
            </a:r>
            <a:r>
              <a:rPr lang="en-US" sz="1600" b="1" dirty="0" smtClean="0"/>
              <a:t>type</a:t>
            </a:r>
            <a:r>
              <a:rPr lang="en-US" sz="1600" dirty="0" smtClean="0"/>
              <a:t> information of a variable in a program</a:t>
            </a:r>
          </a:p>
          <a:p>
            <a:pPr>
              <a:defRPr/>
            </a:pPr>
            <a:endParaRPr lang="en-US" sz="1600" b="1" dirty="0" smtClean="0">
              <a:solidFill>
                <a:srgbClr val="000099"/>
              </a:solidFill>
            </a:endParaRPr>
          </a:p>
          <a:p>
            <a:pPr>
              <a:defRPr/>
            </a:pPr>
            <a:r>
              <a:rPr lang="en-US" sz="1800" b="1" dirty="0">
                <a:solidFill>
                  <a:srgbClr val="0070C0"/>
                </a:solidFill>
              </a:rPr>
              <a:t>Instance</a:t>
            </a:r>
            <a:r>
              <a:rPr lang="en-US" sz="1600" dirty="0" smtClean="0"/>
              <a:t> – the actual content of the database at a particular point in time</a:t>
            </a:r>
            <a:endParaRPr lang="en-US" sz="1100" b="1" dirty="0" smtClean="0"/>
          </a:p>
          <a:p>
            <a:pPr lvl="1">
              <a:defRPr/>
            </a:pPr>
            <a:r>
              <a:rPr lang="en-US" sz="1600" dirty="0" smtClean="0"/>
              <a:t>Analogous to the value of a variable</a:t>
            </a:r>
          </a:p>
          <a:p>
            <a:pPr>
              <a:defRPr/>
            </a:pPr>
            <a:endParaRPr lang="en-US" sz="1600" b="1" dirty="0" smtClean="0">
              <a:solidFill>
                <a:srgbClr val="000099"/>
              </a:solidFill>
            </a:endParaRPr>
          </a:p>
          <a:p>
            <a:pPr>
              <a:defRPr/>
            </a:pPr>
            <a:r>
              <a:rPr lang="en-US" sz="1800" b="1" dirty="0">
                <a:solidFill>
                  <a:srgbClr val="0070C0"/>
                </a:solidFill>
              </a:rPr>
              <a:t>Physical Data Independence </a:t>
            </a:r>
            <a:r>
              <a:rPr lang="en-US" sz="1600" dirty="0" smtClean="0"/>
              <a:t>– the ability to modify the physical schema without changing the logical schema</a:t>
            </a:r>
          </a:p>
          <a:p>
            <a:pPr lvl="1">
              <a:defRPr/>
            </a:pPr>
            <a:r>
              <a:rPr lang="en-US" sz="1600" dirty="0" smtClean="0"/>
              <a:t>Applications depend on the logical schema</a:t>
            </a:r>
          </a:p>
          <a:p>
            <a:pPr lvl="1">
              <a:defRPr/>
            </a:pPr>
            <a:r>
              <a:rPr lang="en-US" sz="1600" dirty="0" smtClean="0"/>
              <a:t>In general, the interfaces between the various levels and components should be well defined so that changes in some parts do not seriously influence others.</a:t>
            </a:r>
          </a:p>
          <a:p>
            <a:pPr>
              <a:defRPr/>
            </a:pPr>
            <a:endParaRPr lang="en-US" sz="1600" dirty="0" smtClean="0"/>
          </a:p>
        </p:txBody>
      </p:sp>
    </p:spTree>
    <p:extLst>
      <p:ext uri="{BB962C8B-B14F-4D97-AF65-F5344CB8AC3E}">
        <p14:creationId xmlns:p14="http://schemas.microsoft.com/office/powerpoint/2010/main" val="414626766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r>
              <a:rPr lang="en-US" altLang="en-US" smtClean="0"/>
              <a:t>Relational Model</a:t>
            </a:r>
          </a:p>
        </p:txBody>
      </p:sp>
      <p:sp>
        <p:nvSpPr>
          <p:cNvPr id="23555" name="Rectangle 3"/>
          <p:cNvSpPr>
            <a:spLocks noGrp="1" noChangeArrowheads="1"/>
          </p:cNvSpPr>
          <p:nvPr>
            <p:ph type="body" idx="4294967295"/>
          </p:nvPr>
        </p:nvSpPr>
        <p:spPr>
          <a:xfrm>
            <a:off x="814388" y="1093788"/>
            <a:ext cx="7661275" cy="896937"/>
          </a:xfrm>
        </p:spPr>
        <p:txBody>
          <a:bodyPr/>
          <a:lstStyle/>
          <a:p>
            <a:r>
              <a:rPr lang="en-US" altLang="en-US" smtClean="0"/>
              <a:t>Relational model (Chapter 2)</a:t>
            </a:r>
          </a:p>
          <a:p>
            <a:r>
              <a:rPr lang="en-US" altLang="en-US" smtClean="0"/>
              <a:t>Example of tabular data in the relational model</a:t>
            </a:r>
          </a:p>
        </p:txBody>
      </p:sp>
      <p:sp>
        <p:nvSpPr>
          <p:cNvPr id="23556" name="Line 31"/>
          <p:cNvSpPr>
            <a:spLocks noChangeShapeType="1"/>
          </p:cNvSpPr>
          <p:nvPr/>
        </p:nvSpPr>
        <p:spPr bwMode="auto">
          <a:xfrm flipH="1">
            <a:off x="6456363" y="1609725"/>
            <a:ext cx="857250" cy="638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3557" name="Text Box 32"/>
          <p:cNvSpPr txBox="1">
            <a:spLocks noChangeArrowheads="1"/>
          </p:cNvSpPr>
          <p:nvPr/>
        </p:nvSpPr>
        <p:spPr bwMode="auto">
          <a:xfrm>
            <a:off x="6858000" y="1322388"/>
            <a:ext cx="984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Columns</a:t>
            </a:r>
          </a:p>
        </p:txBody>
      </p:sp>
      <p:sp>
        <p:nvSpPr>
          <p:cNvPr id="23558" name="Line 33"/>
          <p:cNvSpPr>
            <a:spLocks noChangeShapeType="1"/>
          </p:cNvSpPr>
          <p:nvPr/>
        </p:nvSpPr>
        <p:spPr bwMode="auto">
          <a:xfrm flipH="1">
            <a:off x="5572125" y="1638300"/>
            <a:ext cx="1509713" cy="6238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pic>
        <p:nvPicPr>
          <p:cNvPr id="23559" name="Picture 37" descr="1"/>
          <p:cNvPicPr>
            <a:picLocks noChangeAspect="1" noChangeArrowheads="1"/>
          </p:cNvPicPr>
          <p:nvPr/>
        </p:nvPicPr>
        <p:blipFill>
          <a:blip r:embed="rId3">
            <a:extLst>
              <a:ext uri="{28A0092B-C50C-407E-A947-70E740481C1C}">
                <a14:useLocalDpi xmlns:a14="http://schemas.microsoft.com/office/drawing/2010/main" val="0"/>
              </a:ext>
            </a:extLst>
          </a:blip>
          <a:srcRect b="43330"/>
          <a:stretch>
            <a:fillRect/>
          </a:stretch>
        </p:blipFill>
        <p:spPr bwMode="auto">
          <a:xfrm>
            <a:off x="1614488" y="2259013"/>
            <a:ext cx="5526087" cy="374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Text Box 38"/>
          <p:cNvSpPr txBox="1">
            <a:spLocks noChangeArrowheads="1"/>
          </p:cNvSpPr>
          <p:nvPr/>
        </p:nvSpPr>
        <p:spPr bwMode="auto">
          <a:xfrm>
            <a:off x="7696200" y="2590800"/>
            <a:ext cx="688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Rows</a:t>
            </a:r>
          </a:p>
        </p:txBody>
      </p:sp>
      <p:sp>
        <p:nvSpPr>
          <p:cNvPr id="23561" name="Line 39"/>
          <p:cNvSpPr>
            <a:spLocks noChangeShapeType="1"/>
          </p:cNvSpPr>
          <p:nvPr/>
        </p:nvSpPr>
        <p:spPr bwMode="auto">
          <a:xfrm flipH="1">
            <a:off x="7167563" y="2765425"/>
            <a:ext cx="527050" cy="285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3562" name="Line 40"/>
          <p:cNvSpPr>
            <a:spLocks noChangeShapeType="1"/>
          </p:cNvSpPr>
          <p:nvPr/>
        </p:nvSpPr>
        <p:spPr bwMode="auto">
          <a:xfrm flipH="1">
            <a:off x="7180263" y="2841625"/>
            <a:ext cx="527050" cy="2416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13638385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r>
              <a:rPr lang="en-US" altLang="en-US" smtClean="0"/>
              <a:t>A Sample Relational Database</a:t>
            </a:r>
          </a:p>
        </p:txBody>
      </p:sp>
      <p:pic>
        <p:nvPicPr>
          <p:cNvPr id="25603" name="Picture 3"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950" y="1408113"/>
            <a:ext cx="4170363" cy="498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23323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r>
              <a:rPr lang="en-US" altLang="en-US" smtClean="0"/>
              <a:t>Data Manipulation Language (DML)</a:t>
            </a:r>
          </a:p>
        </p:txBody>
      </p:sp>
      <p:sp>
        <p:nvSpPr>
          <p:cNvPr id="27651" name="Rectangle 3"/>
          <p:cNvSpPr>
            <a:spLocks noGrp="1" noChangeArrowheads="1"/>
          </p:cNvSpPr>
          <p:nvPr>
            <p:ph type="body" idx="4294967295"/>
          </p:nvPr>
        </p:nvSpPr>
        <p:spPr/>
        <p:txBody>
          <a:bodyPr/>
          <a:lstStyle/>
          <a:p>
            <a:r>
              <a:rPr lang="en-US" altLang="en-US" dirty="0" smtClean="0"/>
              <a:t>Language for accessing and manipulating the data organized by the appropriate data model</a:t>
            </a:r>
          </a:p>
          <a:p>
            <a:pPr lvl="1"/>
            <a:r>
              <a:rPr lang="en-US" altLang="en-US" dirty="0" smtClean="0"/>
              <a:t>DML also known as query language</a:t>
            </a:r>
          </a:p>
          <a:p>
            <a:pPr lvl="1"/>
            <a:r>
              <a:rPr lang="en-US" altLang="en-US" dirty="0" smtClean="0"/>
              <a:t>SQL is the most widely used query language</a:t>
            </a:r>
          </a:p>
          <a:p>
            <a:pPr lvl="1"/>
            <a:endParaRPr lang="en-US" altLang="en-US" dirty="0"/>
          </a:p>
          <a:p>
            <a:r>
              <a:rPr lang="en-US" altLang="en-US" dirty="0" smtClean="0"/>
              <a:t>Example:</a:t>
            </a:r>
          </a:p>
          <a:p>
            <a:endParaRPr lang="en-US" altLang="en-US" dirty="0"/>
          </a:p>
          <a:p>
            <a:pPr marL="457200" lvl="1" indent="0">
              <a:buNone/>
            </a:pPr>
            <a:r>
              <a:rPr lang="en-US" altLang="en-US" sz="2800" dirty="0" smtClean="0">
                <a:solidFill>
                  <a:srgbClr val="0070C0"/>
                </a:solidFill>
              </a:rPr>
              <a:t>SELECT id, name, </a:t>
            </a:r>
            <a:r>
              <a:rPr lang="en-US" altLang="en-US" sz="2800" dirty="0" err="1" smtClean="0">
                <a:solidFill>
                  <a:srgbClr val="0070C0"/>
                </a:solidFill>
              </a:rPr>
              <a:t>gpa</a:t>
            </a:r>
            <a:endParaRPr lang="en-US" altLang="en-US" sz="2800" dirty="0" smtClean="0">
              <a:solidFill>
                <a:srgbClr val="0070C0"/>
              </a:solidFill>
            </a:endParaRPr>
          </a:p>
          <a:p>
            <a:pPr marL="457200" lvl="1" indent="0">
              <a:buNone/>
            </a:pPr>
            <a:r>
              <a:rPr lang="en-US" altLang="en-US" sz="2800" dirty="0" smtClean="0">
                <a:solidFill>
                  <a:srgbClr val="0070C0"/>
                </a:solidFill>
              </a:rPr>
              <a:t>FROM students</a:t>
            </a:r>
          </a:p>
          <a:p>
            <a:pPr marL="457200" lvl="1" indent="0">
              <a:buNone/>
            </a:pPr>
            <a:r>
              <a:rPr lang="en-US" altLang="en-US" sz="2800" dirty="0" smtClean="0">
                <a:solidFill>
                  <a:srgbClr val="0070C0"/>
                </a:solidFill>
              </a:rPr>
              <a:t>WHERE </a:t>
            </a:r>
            <a:r>
              <a:rPr lang="en-US" altLang="en-US" sz="2800" dirty="0" err="1" smtClean="0">
                <a:solidFill>
                  <a:srgbClr val="0070C0"/>
                </a:solidFill>
              </a:rPr>
              <a:t>gpa</a:t>
            </a:r>
            <a:r>
              <a:rPr lang="en-US" altLang="en-US" sz="2800" dirty="0" smtClean="0">
                <a:solidFill>
                  <a:srgbClr val="0070C0"/>
                </a:solidFill>
              </a:rPr>
              <a:t>&gt;3.0;</a:t>
            </a:r>
          </a:p>
        </p:txBody>
      </p:sp>
    </p:spTree>
    <p:extLst>
      <p:ext uri="{BB962C8B-B14F-4D97-AF65-F5344CB8AC3E}">
        <p14:creationId xmlns:p14="http://schemas.microsoft.com/office/powerpoint/2010/main" val="9261909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DBMS</a:t>
            </a:r>
            <a:endParaRPr lang="en-US" dirty="0"/>
          </a:p>
        </p:txBody>
      </p:sp>
      <p:sp>
        <p:nvSpPr>
          <p:cNvPr id="3" name="Content Placeholder 2"/>
          <p:cNvSpPr>
            <a:spLocks noGrp="1"/>
          </p:cNvSpPr>
          <p:nvPr>
            <p:ph idx="1"/>
          </p:nvPr>
        </p:nvSpPr>
        <p:spPr/>
        <p:txBody>
          <a:bodyPr>
            <a:normAutofit fontScale="92500" lnSpcReduction="20000"/>
          </a:bodyPr>
          <a:lstStyle/>
          <a:p>
            <a:r>
              <a:rPr lang="en-US" altLang="en-US" dirty="0">
                <a:solidFill>
                  <a:srgbClr val="0070C0"/>
                </a:solidFill>
              </a:rPr>
              <a:t>DBMS</a:t>
            </a:r>
            <a:r>
              <a:rPr lang="en-US" altLang="en-US" dirty="0"/>
              <a:t> contains information about a particular enterprise</a:t>
            </a:r>
          </a:p>
          <a:p>
            <a:pPr lvl="1"/>
            <a:r>
              <a:rPr lang="en-US" altLang="en-US" dirty="0"/>
              <a:t>Collection of interrelated data</a:t>
            </a:r>
          </a:p>
          <a:p>
            <a:pPr lvl="1"/>
            <a:r>
              <a:rPr lang="en-US" altLang="en-US" dirty="0"/>
              <a:t>Set of programs to access the data </a:t>
            </a:r>
          </a:p>
          <a:p>
            <a:pPr lvl="1"/>
            <a:r>
              <a:rPr lang="en-US" altLang="en-US" dirty="0"/>
              <a:t>An environment that is both </a:t>
            </a:r>
            <a:r>
              <a:rPr lang="en-US" altLang="en-US" i="1" dirty="0"/>
              <a:t>convenient</a:t>
            </a:r>
            <a:r>
              <a:rPr lang="en-US" altLang="en-US" dirty="0"/>
              <a:t> and </a:t>
            </a:r>
            <a:r>
              <a:rPr lang="en-US" altLang="en-US" i="1" dirty="0"/>
              <a:t>efficient</a:t>
            </a:r>
            <a:r>
              <a:rPr lang="en-US" altLang="en-US" dirty="0"/>
              <a:t> to </a:t>
            </a:r>
            <a:r>
              <a:rPr lang="en-US" altLang="en-US" dirty="0" smtClean="0"/>
              <a:t>use</a:t>
            </a:r>
            <a:endParaRPr lang="en-US" altLang="en-US" dirty="0"/>
          </a:p>
          <a:p>
            <a:r>
              <a:rPr lang="en-US" altLang="en-US" dirty="0">
                <a:solidFill>
                  <a:srgbClr val="0070C0"/>
                </a:solidFill>
              </a:rPr>
              <a:t>Database Applications</a:t>
            </a:r>
            <a:r>
              <a:rPr lang="en-US" altLang="en-US" dirty="0"/>
              <a:t>:</a:t>
            </a:r>
          </a:p>
          <a:p>
            <a:pPr lvl="1"/>
            <a:r>
              <a:rPr lang="en-US" altLang="en-US" dirty="0"/>
              <a:t>Banking: transactions</a:t>
            </a:r>
          </a:p>
          <a:p>
            <a:pPr lvl="1"/>
            <a:r>
              <a:rPr lang="en-US" altLang="en-US" dirty="0"/>
              <a:t>Airlines: reservations, schedules</a:t>
            </a:r>
          </a:p>
          <a:p>
            <a:pPr lvl="1"/>
            <a:r>
              <a:rPr lang="en-US" altLang="en-US" dirty="0"/>
              <a:t>Universities:  registration, grades</a:t>
            </a:r>
          </a:p>
          <a:p>
            <a:pPr lvl="1"/>
            <a:r>
              <a:rPr lang="en-US" altLang="en-US" dirty="0"/>
              <a:t>Sales: customers, products, purchases</a:t>
            </a:r>
          </a:p>
          <a:p>
            <a:pPr lvl="1"/>
            <a:r>
              <a:rPr lang="en-US" altLang="en-US" dirty="0"/>
              <a:t>Online retailers: order tracking, customized recommendations</a:t>
            </a:r>
          </a:p>
          <a:p>
            <a:pPr lvl="1"/>
            <a:r>
              <a:rPr lang="en-US" altLang="en-US" dirty="0"/>
              <a:t>Manufacturing: production, inventory, orders, supply chain</a:t>
            </a:r>
          </a:p>
          <a:p>
            <a:pPr lvl="1"/>
            <a:r>
              <a:rPr lang="en-US" altLang="en-US" dirty="0"/>
              <a:t>Human resources:  employee records, salaries, tax deductions</a:t>
            </a:r>
          </a:p>
          <a:p>
            <a:endParaRPr lang="en-US" altLang="en-US" dirty="0" smtClean="0"/>
          </a:p>
          <a:p>
            <a:r>
              <a:rPr lang="en-US" altLang="en-US" dirty="0" smtClean="0"/>
              <a:t>Databases </a:t>
            </a:r>
            <a:r>
              <a:rPr lang="en-US" altLang="en-US" dirty="0"/>
              <a:t>can be very large.</a:t>
            </a:r>
          </a:p>
          <a:p>
            <a:r>
              <a:rPr lang="en-US" altLang="en-US" dirty="0"/>
              <a:t>Databases touch all aspects of our lives</a:t>
            </a:r>
          </a:p>
          <a:p>
            <a:endParaRPr lang="en-US" dirty="0"/>
          </a:p>
        </p:txBody>
      </p:sp>
      <p:sp>
        <p:nvSpPr>
          <p:cNvPr id="4" name="Slide Number Placeholder 3"/>
          <p:cNvSpPr>
            <a:spLocks noGrp="1"/>
          </p:cNvSpPr>
          <p:nvPr>
            <p:ph type="sldNum" sz="quarter" idx="10"/>
          </p:nvPr>
        </p:nvSpPr>
        <p:spPr/>
        <p:txBody>
          <a:bodyPr/>
          <a:lstStyle/>
          <a:p>
            <a:pPr>
              <a:defRPr/>
            </a:pPr>
            <a:r>
              <a:rPr lang="en-US" altLang="en-US" smtClean="0"/>
              <a:t>Chapter 1 – Slide  </a:t>
            </a:r>
            <a:fld id="{A011183A-63F5-4320-8B23-13005DBD16C2}" type="slidenum">
              <a:rPr lang="en-US" altLang="en-US" b="1" smtClean="0"/>
              <a:pPr>
                <a:defRPr/>
              </a:pPr>
              <a:t>2</a:t>
            </a:fld>
            <a:endParaRPr lang="en-US" altLang="en-US" b="1"/>
          </a:p>
        </p:txBody>
      </p:sp>
      <p:sp>
        <p:nvSpPr>
          <p:cNvPr id="5" name="Footer Placeholder 4"/>
          <p:cNvSpPr>
            <a:spLocks noGrp="1"/>
          </p:cNvSpPr>
          <p:nvPr>
            <p:ph type="ftr" sz="quarter" idx="11"/>
          </p:nvPr>
        </p:nvSpPr>
        <p:spPr/>
        <p:txBody>
          <a:bodyPr/>
          <a:lstStyle/>
          <a:p>
            <a:pPr>
              <a:defRPr/>
            </a:pPr>
            <a:r>
              <a:rPr lang="en-US" smtClean="0"/>
              <a:t>Jukić, Vrbsky, Nestorov – Database Systems</a:t>
            </a:r>
            <a:endParaRPr lang="en-US"/>
          </a:p>
        </p:txBody>
      </p:sp>
    </p:spTree>
    <p:extLst>
      <p:ext uri="{BB962C8B-B14F-4D97-AF65-F5344CB8AC3E}">
        <p14:creationId xmlns:p14="http://schemas.microsoft.com/office/powerpoint/2010/main" val="21880528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552450" y="80963"/>
            <a:ext cx="8077200" cy="609600"/>
          </a:xfrm>
        </p:spPr>
        <p:txBody>
          <a:bodyPr/>
          <a:lstStyle/>
          <a:p>
            <a:r>
              <a:rPr lang="en-US" altLang="en-US" dirty="0" smtClean="0"/>
              <a:t>SQL  Samples – first look</a:t>
            </a:r>
          </a:p>
        </p:txBody>
      </p:sp>
      <p:sp>
        <p:nvSpPr>
          <p:cNvPr id="16387" name="Rectangle 3"/>
          <p:cNvSpPr>
            <a:spLocks noGrp="1" noChangeArrowheads="1"/>
          </p:cNvSpPr>
          <p:nvPr>
            <p:ph type="body" idx="4294967295"/>
          </p:nvPr>
        </p:nvSpPr>
        <p:spPr>
          <a:xfrm>
            <a:off x="498475" y="1125538"/>
            <a:ext cx="8404225" cy="5580062"/>
          </a:xfrm>
        </p:spPr>
        <p:txBody>
          <a:bodyPr/>
          <a:lstStyle/>
          <a:p>
            <a:pPr>
              <a:lnSpc>
                <a:spcPct val="90000"/>
              </a:lnSpc>
              <a:defRPr/>
            </a:pPr>
            <a:r>
              <a:rPr lang="en-US" altLang="en-US" b="1" dirty="0" smtClean="0">
                <a:solidFill>
                  <a:srgbClr val="000099"/>
                </a:solidFill>
                <a:ea typeface="ＭＳ Ｐゴシック" pitchFamily="34" charset="-128"/>
              </a:rPr>
              <a:t>SQL</a:t>
            </a:r>
            <a:r>
              <a:rPr lang="en-US" altLang="en-US" dirty="0" smtClean="0">
                <a:ea typeface="ＭＳ Ｐゴシック" pitchFamily="34" charset="-128"/>
              </a:rPr>
              <a:t>: widely used non-procedural language</a:t>
            </a:r>
          </a:p>
          <a:p>
            <a:pPr lvl="1">
              <a:lnSpc>
                <a:spcPct val="90000"/>
              </a:lnSpc>
              <a:defRPr/>
            </a:pPr>
            <a:r>
              <a:rPr lang="en-US" altLang="en-US" dirty="0" smtClean="0">
                <a:ea typeface="ＭＳ Ｐゴシック" pitchFamily="34" charset="-128"/>
              </a:rPr>
              <a:t>Example: Find the name of the instructor with ID 22222</a:t>
            </a:r>
            <a:br>
              <a:rPr lang="en-US" altLang="en-US" dirty="0" smtClean="0">
                <a:ea typeface="ＭＳ Ｐゴシック" pitchFamily="34" charset="-128"/>
              </a:rPr>
            </a:br>
            <a:r>
              <a:rPr lang="en-US" altLang="en-US" dirty="0" smtClean="0">
                <a:ea typeface="ＭＳ Ｐゴシック" pitchFamily="34" charset="-128"/>
              </a:rPr>
              <a:t>	</a:t>
            </a:r>
            <a:r>
              <a:rPr lang="en-US" altLang="en-US" b="1" dirty="0" smtClean="0">
                <a:solidFill>
                  <a:srgbClr val="FF0000"/>
                </a:solidFill>
                <a:ea typeface="ＭＳ Ｐゴシック" pitchFamily="34" charset="-128"/>
              </a:rPr>
              <a:t>select	</a:t>
            </a:r>
            <a:r>
              <a:rPr lang="en-US" altLang="en-US" i="1" dirty="0" smtClean="0">
                <a:solidFill>
                  <a:srgbClr val="FF0000"/>
                </a:solidFill>
                <a:ea typeface="ＭＳ Ｐゴシック" pitchFamily="34" charset="-128"/>
              </a:rPr>
              <a:t>name</a:t>
            </a:r>
            <a:r>
              <a:rPr lang="en-US" altLang="en-US" dirty="0" smtClean="0">
                <a:solidFill>
                  <a:srgbClr val="FF0000"/>
                </a:solidFill>
                <a:ea typeface="ＭＳ Ｐゴシック" pitchFamily="34" charset="-128"/>
              </a:rPr>
              <a:t/>
            </a:r>
            <a:br>
              <a:rPr lang="en-US" altLang="en-US" dirty="0" smtClean="0">
                <a:solidFill>
                  <a:srgbClr val="FF0000"/>
                </a:solidFill>
                <a:ea typeface="ＭＳ Ｐゴシック" pitchFamily="34" charset="-128"/>
              </a:rPr>
            </a:br>
            <a:r>
              <a:rPr lang="en-US" altLang="en-US" dirty="0" smtClean="0">
                <a:solidFill>
                  <a:srgbClr val="FF0000"/>
                </a:solidFill>
                <a:ea typeface="ＭＳ Ｐゴシック" pitchFamily="34" charset="-128"/>
              </a:rPr>
              <a:t>	</a:t>
            </a:r>
            <a:r>
              <a:rPr lang="en-US" altLang="en-US" b="1" dirty="0" smtClean="0">
                <a:solidFill>
                  <a:srgbClr val="FF0000"/>
                </a:solidFill>
                <a:ea typeface="ＭＳ Ｐゴシック" pitchFamily="34" charset="-128"/>
              </a:rPr>
              <a:t>from	</a:t>
            </a:r>
            <a:r>
              <a:rPr lang="en-US" altLang="en-US" i="1" dirty="0" smtClean="0">
                <a:solidFill>
                  <a:srgbClr val="FF0000"/>
                </a:solidFill>
                <a:ea typeface="ＭＳ Ｐゴシック" pitchFamily="34" charset="-128"/>
              </a:rPr>
              <a:t>instructor</a:t>
            </a:r>
            <a:r>
              <a:rPr lang="en-US" altLang="en-US" dirty="0" smtClean="0">
                <a:solidFill>
                  <a:srgbClr val="FF0000"/>
                </a:solidFill>
                <a:ea typeface="ＭＳ Ｐゴシック" pitchFamily="34" charset="-128"/>
              </a:rPr>
              <a:t/>
            </a:r>
            <a:br>
              <a:rPr lang="en-US" altLang="en-US" dirty="0" smtClean="0">
                <a:solidFill>
                  <a:srgbClr val="FF0000"/>
                </a:solidFill>
                <a:ea typeface="ＭＳ Ｐゴシック" pitchFamily="34" charset="-128"/>
              </a:rPr>
            </a:br>
            <a:r>
              <a:rPr lang="en-US" altLang="en-US" dirty="0" smtClean="0">
                <a:solidFill>
                  <a:srgbClr val="FF0000"/>
                </a:solidFill>
                <a:ea typeface="ＭＳ Ｐゴシック" pitchFamily="34" charset="-128"/>
              </a:rPr>
              <a:t>	</a:t>
            </a:r>
            <a:r>
              <a:rPr lang="en-US" altLang="en-US" b="1" dirty="0" smtClean="0">
                <a:solidFill>
                  <a:srgbClr val="FF0000"/>
                </a:solidFill>
                <a:ea typeface="ＭＳ Ｐゴシック" pitchFamily="34" charset="-128"/>
              </a:rPr>
              <a:t>where</a:t>
            </a:r>
            <a:r>
              <a:rPr lang="en-US" altLang="en-US" dirty="0" smtClean="0">
                <a:solidFill>
                  <a:srgbClr val="FF0000"/>
                </a:solidFill>
                <a:ea typeface="ＭＳ Ｐゴシック" pitchFamily="34" charset="-128"/>
              </a:rPr>
              <a:t>	</a:t>
            </a:r>
            <a:r>
              <a:rPr lang="en-US" altLang="en-US" i="1" dirty="0" smtClean="0">
                <a:solidFill>
                  <a:srgbClr val="FF0000"/>
                </a:solidFill>
                <a:ea typeface="ＭＳ Ｐゴシック" pitchFamily="34" charset="-128"/>
              </a:rPr>
              <a:t>instructor.ID </a:t>
            </a:r>
            <a:r>
              <a:rPr lang="en-US" altLang="en-US" dirty="0" smtClean="0">
                <a:solidFill>
                  <a:srgbClr val="FF0000"/>
                </a:solidFill>
                <a:ea typeface="ＭＳ Ｐゴシック" pitchFamily="34" charset="-128"/>
              </a:rPr>
              <a:t>= ‘22222’</a:t>
            </a:r>
          </a:p>
          <a:p>
            <a:pPr lvl="1">
              <a:lnSpc>
                <a:spcPct val="90000"/>
              </a:lnSpc>
              <a:defRPr/>
            </a:pPr>
            <a:r>
              <a:rPr lang="en-US" altLang="en-US" dirty="0" smtClean="0">
                <a:ea typeface="ＭＳ Ｐゴシック" pitchFamily="34" charset="-128"/>
              </a:rPr>
              <a:t>Example: Find the ID and building of instructors in the Physics dept.</a:t>
            </a:r>
            <a:endParaRPr lang="en-US" altLang="en-US" b="1" dirty="0" smtClean="0">
              <a:ea typeface="ＭＳ Ｐゴシック" pitchFamily="34" charset="-128"/>
            </a:endParaRPr>
          </a:p>
          <a:p>
            <a:pPr lvl="1">
              <a:lnSpc>
                <a:spcPct val="90000"/>
              </a:lnSpc>
              <a:buFont typeface="Monotype Sorts" charset="2"/>
              <a:buNone/>
              <a:defRPr/>
            </a:pPr>
            <a:r>
              <a:rPr lang="en-US" altLang="en-US" b="1" dirty="0" smtClean="0">
                <a:ea typeface="ＭＳ Ｐゴシック" pitchFamily="34" charset="-128"/>
              </a:rPr>
              <a:t>    </a:t>
            </a:r>
            <a:br>
              <a:rPr lang="en-US" altLang="en-US" b="1" dirty="0" smtClean="0">
                <a:ea typeface="ＭＳ Ｐゴシック" pitchFamily="34" charset="-128"/>
              </a:rPr>
            </a:br>
            <a:r>
              <a:rPr lang="en-US" altLang="en-US" b="1" dirty="0" smtClean="0">
                <a:solidFill>
                  <a:schemeClr val="bg1">
                    <a:lumMod val="50000"/>
                  </a:schemeClr>
                </a:solidFill>
                <a:ea typeface="ＭＳ Ｐゴシック" pitchFamily="34" charset="-128"/>
              </a:rPr>
              <a:t>select</a:t>
            </a:r>
            <a:r>
              <a:rPr lang="en-US" altLang="en-US" b="1" dirty="0" smtClean="0">
                <a:solidFill>
                  <a:srgbClr val="FF0000"/>
                </a:solidFill>
                <a:ea typeface="ＭＳ Ｐゴシック" pitchFamily="34" charset="-128"/>
              </a:rPr>
              <a:t> instructor.ID, </a:t>
            </a:r>
            <a:r>
              <a:rPr lang="en-US" altLang="en-US" b="1" dirty="0" err="1" smtClean="0">
                <a:solidFill>
                  <a:srgbClr val="FF0000"/>
                </a:solidFill>
                <a:ea typeface="ＭＳ Ｐゴシック" pitchFamily="34" charset="-128"/>
              </a:rPr>
              <a:t>department.building</a:t>
            </a:r>
            <a:r>
              <a:rPr lang="en-US" altLang="en-US" b="1" dirty="0" smtClean="0">
                <a:solidFill>
                  <a:srgbClr val="FF0000"/>
                </a:solidFill>
                <a:ea typeface="ＭＳ Ｐゴシック" pitchFamily="34" charset="-128"/>
              </a:rPr>
              <a:t/>
            </a:r>
            <a:br>
              <a:rPr lang="en-US" altLang="en-US" b="1" dirty="0" smtClean="0">
                <a:solidFill>
                  <a:srgbClr val="FF0000"/>
                </a:solidFill>
                <a:ea typeface="ＭＳ Ｐゴシック" pitchFamily="34" charset="-128"/>
              </a:rPr>
            </a:br>
            <a:r>
              <a:rPr lang="en-US" altLang="en-US" b="1" dirty="0" smtClean="0">
                <a:solidFill>
                  <a:schemeClr val="bg1">
                    <a:lumMod val="50000"/>
                  </a:schemeClr>
                </a:solidFill>
                <a:ea typeface="ＭＳ Ｐゴシック" pitchFamily="34" charset="-128"/>
              </a:rPr>
              <a:t>from</a:t>
            </a:r>
            <a:r>
              <a:rPr lang="en-US" altLang="en-US" b="1" dirty="0" smtClean="0">
                <a:solidFill>
                  <a:srgbClr val="FF0000"/>
                </a:solidFill>
                <a:ea typeface="ＭＳ Ｐゴシック" pitchFamily="34" charset="-128"/>
              </a:rPr>
              <a:t> instructor, department</a:t>
            </a:r>
            <a:br>
              <a:rPr lang="en-US" altLang="en-US" b="1" dirty="0" smtClean="0">
                <a:solidFill>
                  <a:srgbClr val="FF0000"/>
                </a:solidFill>
                <a:ea typeface="ＭＳ Ｐゴシック" pitchFamily="34" charset="-128"/>
              </a:rPr>
            </a:br>
            <a:r>
              <a:rPr lang="en-US" altLang="en-US" b="1" dirty="0" smtClean="0">
                <a:solidFill>
                  <a:schemeClr val="bg1">
                    <a:lumMod val="50000"/>
                  </a:schemeClr>
                </a:solidFill>
                <a:ea typeface="ＭＳ Ｐゴシック" pitchFamily="34" charset="-128"/>
              </a:rPr>
              <a:t>where</a:t>
            </a:r>
            <a:r>
              <a:rPr lang="en-US" altLang="en-US" b="1" dirty="0" smtClean="0">
                <a:solidFill>
                  <a:srgbClr val="FF0000"/>
                </a:solidFill>
                <a:ea typeface="ＭＳ Ｐゴシック" pitchFamily="34" charset="-128"/>
              </a:rPr>
              <a:t> </a:t>
            </a:r>
            <a:r>
              <a:rPr lang="en-US" altLang="en-US" b="1" dirty="0" err="1" smtClean="0">
                <a:solidFill>
                  <a:srgbClr val="FF0000"/>
                </a:solidFill>
                <a:ea typeface="ＭＳ Ｐゴシック" pitchFamily="34" charset="-128"/>
              </a:rPr>
              <a:t>instructor.dept_name</a:t>
            </a:r>
            <a:r>
              <a:rPr lang="en-US" altLang="en-US" b="1" dirty="0" smtClean="0">
                <a:solidFill>
                  <a:srgbClr val="FF0000"/>
                </a:solidFill>
                <a:ea typeface="ＭＳ Ｐゴシック" pitchFamily="34" charset="-128"/>
              </a:rPr>
              <a:t> = </a:t>
            </a:r>
            <a:r>
              <a:rPr lang="en-US" altLang="en-US" b="1" dirty="0" err="1" smtClean="0">
                <a:solidFill>
                  <a:srgbClr val="FF0000"/>
                </a:solidFill>
                <a:ea typeface="ＭＳ Ｐゴシック" pitchFamily="34" charset="-128"/>
              </a:rPr>
              <a:t>department.dept_name</a:t>
            </a:r>
            <a:r>
              <a:rPr lang="en-US" altLang="en-US" b="1" dirty="0" smtClean="0">
                <a:solidFill>
                  <a:srgbClr val="FF0000"/>
                </a:solidFill>
                <a:ea typeface="ＭＳ Ｐゴシック" pitchFamily="34" charset="-128"/>
              </a:rPr>
              <a:t> and </a:t>
            </a:r>
            <a:br>
              <a:rPr lang="en-US" altLang="en-US" b="1" dirty="0" smtClean="0">
                <a:solidFill>
                  <a:srgbClr val="FF0000"/>
                </a:solidFill>
                <a:ea typeface="ＭＳ Ｐゴシック" pitchFamily="34" charset="-128"/>
              </a:rPr>
            </a:br>
            <a:r>
              <a:rPr lang="en-US" altLang="en-US" b="1" dirty="0" smtClean="0">
                <a:solidFill>
                  <a:srgbClr val="FF0000"/>
                </a:solidFill>
                <a:ea typeface="ＭＳ Ｐゴシック" pitchFamily="34" charset="-128"/>
              </a:rPr>
              <a:t>           </a:t>
            </a:r>
            <a:r>
              <a:rPr lang="en-US" altLang="en-US" b="1" dirty="0" err="1" smtClean="0">
                <a:solidFill>
                  <a:srgbClr val="FF0000"/>
                </a:solidFill>
                <a:ea typeface="ＭＳ Ｐゴシック" pitchFamily="34" charset="-128"/>
              </a:rPr>
              <a:t>department.dept_name</a:t>
            </a:r>
            <a:r>
              <a:rPr lang="en-US" altLang="en-US" b="1" dirty="0" smtClean="0">
                <a:solidFill>
                  <a:srgbClr val="FF0000"/>
                </a:solidFill>
                <a:ea typeface="ＭＳ Ｐゴシック" pitchFamily="34" charset="-128"/>
              </a:rPr>
              <a:t> = ‘Physics’</a:t>
            </a:r>
            <a:br>
              <a:rPr lang="en-US" altLang="en-US" b="1" dirty="0" smtClean="0">
                <a:solidFill>
                  <a:srgbClr val="FF0000"/>
                </a:solidFill>
                <a:ea typeface="ＭＳ Ｐゴシック" pitchFamily="34" charset="-128"/>
              </a:rPr>
            </a:br>
            <a:r>
              <a:rPr lang="en-US" altLang="en-US" dirty="0" smtClean="0">
                <a:ea typeface="ＭＳ Ｐゴシック" pitchFamily="34" charset="-128"/>
              </a:rPr>
              <a:t>           </a:t>
            </a:r>
            <a:endParaRPr lang="en-US" altLang="en-US" i="1" dirty="0" smtClean="0">
              <a:ea typeface="ＭＳ Ｐゴシック" pitchFamily="34" charset="-128"/>
            </a:endParaRPr>
          </a:p>
          <a:p>
            <a:pPr>
              <a:lnSpc>
                <a:spcPct val="90000"/>
              </a:lnSpc>
              <a:defRPr/>
            </a:pPr>
            <a:r>
              <a:rPr lang="en-US" altLang="en-US" dirty="0" smtClean="0">
                <a:ea typeface="ＭＳ Ｐゴシック" pitchFamily="34" charset="-128"/>
              </a:rPr>
              <a:t>Application programs generally access databases through one of</a:t>
            </a:r>
          </a:p>
          <a:p>
            <a:pPr lvl="1">
              <a:lnSpc>
                <a:spcPct val="90000"/>
              </a:lnSpc>
              <a:defRPr/>
            </a:pPr>
            <a:r>
              <a:rPr lang="en-US" altLang="en-US" dirty="0" smtClean="0">
                <a:ea typeface="ＭＳ Ｐゴシック" pitchFamily="34" charset="-128"/>
              </a:rPr>
              <a:t>Language extensions to allow embedded SQL</a:t>
            </a:r>
          </a:p>
          <a:p>
            <a:pPr lvl="1">
              <a:lnSpc>
                <a:spcPct val="90000"/>
              </a:lnSpc>
              <a:defRPr/>
            </a:pPr>
            <a:r>
              <a:rPr lang="en-US" altLang="en-US" dirty="0" smtClean="0">
                <a:ea typeface="ＭＳ Ｐゴシック" pitchFamily="34" charset="-128"/>
              </a:rPr>
              <a:t>Application program interface (e.g., ODBC/JDBC) which allow SQL queries to be sent to a database</a:t>
            </a:r>
          </a:p>
        </p:txBody>
      </p:sp>
    </p:spTree>
    <p:extLst>
      <p:ext uri="{BB962C8B-B14F-4D97-AF65-F5344CB8AC3E}">
        <p14:creationId xmlns:p14="http://schemas.microsoft.com/office/powerpoint/2010/main" val="888016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552450" y="123825"/>
            <a:ext cx="8077200" cy="609600"/>
          </a:xfrm>
        </p:spPr>
        <p:txBody>
          <a:bodyPr/>
          <a:lstStyle/>
          <a:p>
            <a:r>
              <a:rPr lang="en-US" altLang="en-US" dirty="0" smtClean="0"/>
              <a:t>DDL Specification</a:t>
            </a:r>
          </a:p>
        </p:txBody>
      </p:sp>
      <p:sp>
        <p:nvSpPr>
          <p:cNvPr id="29699" name="Rectangle 3"/>
          <p:cNvSpPr>
            <a:spLocks noGrp="1" noChangeArrowheads="1"/>
          </p:cNvSpPr>
          <p:nvPr>
            <p:ph type="body" idx="4294967295"/>
          </p:nvPr>
        </p:nvSpPr>
        <p:spPr>
          <a:xfrm>
            <a:off x="814388" y="1103313"/>
            <a:ext cx="7661275" cy="4845050"/>
          </a:xfrm>
        </p:spPr>
        <p:txBody>
          <a:bodyPr/>
          <a:lstStyle/>
          <a:p>
            <a:r>
              <a:rPr lang="en-US" altLang="en-US" sz="1600" dirty="0" smtClean="0"/>
              <a:t>Specification notation for defining the database schema</a:t>
            </a:r>
          </a:p>
          <a:p>
            <a:pPr lvl="1">
              <a:buFont typeface="Monotype Sorts" charset="2"/>
              <a:buNone/>
            </a:pPr>
            <a:r>
              <a:rPr lang="en-US" altLang="en-US" sz="1600" dirty="0" smtClean="0"/>
              <a:t>Example:	</a:t>
            </a:r>
          </a:p>
          <a:p>
            <a:pPr lvl="1">
              <a:buFont typeface="Monotype Sorts" charset="2"/>
              <a:buNone/>
            </a:pPr>
            <a:r>
              <a:rPr lang="en-US" altLang="en-US" b="1" dirty="0" smtClean="0">
                <a:solidFill>
                  <a:srgbClr val="0070C0"/>
                </a:solidFill>
              </a:rPr>
              <a:t>create table</a:t>
            </a:r>
            <a:r>
              <a:rPr lang="en-US" altLang="en-US" dirty="0" smtClean="0">
                <a:solidFill>
                  <a:srgbClr val="0070C0"/>
                </a:solidFill>
              </a:rPr>
              <a:t> </a:t>
            </a:r>
            <a:r>
              <a:rPr lang="en-US" altLang="en-US" i="1" dirty="0" smtClean="0">
                <a:solidFill>
                  <a:srgbClr val="0070C0"/>
                </a:solidFill>
              </a:rPr>
              <a:t>instructor</a:t>
            </a:r>
            <a:r>
              <a:rPr lang="en-US" altLang="en-US" dirty="0" smtClean="0">
                <a:solidFill>
                  <a:srgbClr val="0070C0"/>
                </a:solidFill>
              </a:rPr>
              <a:t> (</a:t>
            </a:r>
            <a:br>
              <a:rPr lang="en-US" altLang="en-US" dirty="0" smtClean="0">
                <a:solidFill>
                  <a:srgbClr val="0070C0"/>
                </a:solidFill>
              </a:rPr>
            </a:br>
            <a:r>
              <a:rPr lang="en-US" altLang="en-US" dirty="0" smtClean="0">
                <a:solidFill>
                  <a:srgbClr val="0070C0"/>
                </a:solidFill>
              </a:rPr>
              <a:t>                             </a:t>
            </a:r>
            <a:r>
              <a:rPr lang="en-US" altLang="en-US" i="1" dirty="0" smtClean="0">
                <a:solidFill>
                  <a:srgbClr val="0070C0"/>
                </a:solidFill>
              </a:rPr>
              <a:t>ID</a:t>
            </a:r>
            <a:r>
              <a:rPr lang="en-US" altLang="en-US" dirty="0" smtClean="0">
                <a:solidFill>
                  <a:srgbClr val="0070C0"/>
                </a:solidFill>
              </a:rPr>
              <a:t>                </a:t>
            </a:r>
            <a:r>
              <a:rPr lang="en-US" altLang="en-US" b="1" dirty="0" smtClean="0">
                <a:solidFill>
                  <a:srgbClr val="0070C0"/>
                </a:solidFill>
              </a:rPr>
              <a:t>char</a:t>
            </a:r>
            <a:r>
              <a:rPr lang="en-US" altLang="en-US" dirty="0" smtClean="0">
                <a:solidFill>
                  <a:srgbClr val="0070C0"/>
                </a:solidFill>
              </a:rPr>
              <a:t>(5),</a:t>
            </a:r>
            <a:br>
              <a:rPr lang="en-US" altLang="en-US" dirty="0" smtClean="0">
                <a:solidFill>
                  <a:srgbClr val="0070C0"/>
                </a:solidFill>
              </a:rPr>
            </a:br>
            <a:r>
              <a:rPr lang="en-US" altLang="en-US" dirty="0" smtClean="0">
                <a:solidFill>
                  <a:srgbClr val="0070C0"/>
                </a:solidFill>
              </a:rPr>
              <a:t>                             </a:t>
            </a:r>
            <a:r>
              <a:rPr lang="en-US" altLang="en-US" i="1" dirty="0" smtClean="0">
                <a:solidFill>
                  <a:srgbClr val="0070C0"/>
                </a:solidFill>
              </a:rPr>
              <a:t>name           </a:t>
            </a:r>
            <a:r>
              <a:rPr lang="en-US" altLang="en-US" b="1" dirty="0" smtClean="0">
                <a:solidFill>
                  <a:srgbClr val="0070C0"/>
                </a:solidFill>
              </a:rPr>
              <a:t>varchar</a:t>
            </a:r>
            <a:r>
              <a:rPr lang="en-US" altLang="en-US" dirty="0" smtClean="0">
                <a:solidFill>
                  <a:srgbClr val="0070C0"/>
                </a:solidFill>
              </a:rPr>
              <a:t>(20)</a:t>
            </a:r>
            <a:r>
              <a:rPr lang="en-US" altLang="en-US" b="1" dirty="0" smtClean="0">
                <a:solidFill>
                  <a:srgbClr val="0070C0"/>
                </a:solidFill>
              </a:rPr>
              <a:t>,</a:t>
            </a:r>
            <a:r>
              <a:rPr lang="en-US" altLang="en-US" b="1" i="1" dirty="0" smtClean="0">
                <a:solidFill>
                  <a:srgbClr val="0070C0"/>
                </a:solidFill>
              </a:rPr>
              <a:t/>
            </a:r>
            <a:br>
              <a:rPr lang="en-US" altLang="en-US" b="1" i="1" dirty="0" smtClean="0">
                <a:solidFill>
                  <a:srgbClr val="0070C0"/>
                </a:solidFill>
              </a:rPr>
            </a:br>
            <a:r>
              <a:rPr lang="en-US" altLang="en-US" b="1" i="1" dirty="0" smtClean="0">
                <a:solidFill>
                  <a:srgbClr val="0070C0"/>
                </a:solidFill>
              </a:rPr>
              <a:t>                             </a:t>
            </a:r>
            <a:r>
              <a:rPr lang="en-US" altLang="en-US" i="1" dirty="0" err="1" smtClean="0">
                <a:solidFill>
                  <a:srgbClr val="0070C0"/>
                </a:solidFill>
              </a:rPr>
              <a:t>dept_name</a:t>
            </a:r>
            <a:r>
              <a:rPr lang="en-US" altLang="en-US" i="1" dirty="0" smtClean="0">
                <a:solidFill>
                  <a:srgbClr val="0070C0"/>
                </a:solidFill>
              </a:rPr>
              <a:t>  </a:t>
            </a:r>
            <a:r>
              <a:rPr lang="en-US" altLang="en-US" b="1" dirty="0" smtClean="0">
                <a:solidFill>
                  <a:srgbClr val="0070C0"/>
                </a:solidFill>
              </a:rPr>
              <a:t>varchar</a:t>
            </a:r>
            <a:r>
              <a:rPr lang="en-US" altLang="en-US" dirty="0" smtClean="0">
                <a:solidFill>
                  <a:srgbClr val="0070C0"/>
                </a:solidFill>
              </a:rPr>
              <a:t>(20),</a:t>
            </a:r>
            <a:br>
              <a:rPr lang="en-US" altLang="en-US" dirty="0" smtClean="0">
                <a:solidFill>
                  <a:srgbClr val="0070C0"/>
                </a:solidFill>
              </a:rPr>
            </a:br>
            <a:r>
              <a:rPr lang="en-US" altLang="en-US" dirty="0" smtClean="0">
                <a:solidFill>
                  <a:srgbClr val="0070C0"/>
                </a:solidFill>
              </a:rPr>
              <a:t>                             </a:t>
            </a:r>
            <a:r>
              <a:rPr lang="en-US" altLang="en-US" i="1" dirty="0" smtClean="0">
                <a:solidFill>
                  <a:srgbClr val="0070C0"/>
                </a:solidFill>
              </a:rPr>
              <a:t>salary</a:t>
            </a:r>
            <a:r>
              <a:rPr lang="en-US" altLang="en-US" dirty="0" smtClean="0">
                <a:solidFill>
                  <a:srgbClr val="0070C0"/>
                </a:solidFill>
              </a:rPr>
              <a:t>           </a:t>
            </a:r>
            <a:r>
              <a:rPr lang="en-US" altLang="en-US" b="1" dirty="0" smtClean="0">
                <a:solidFill>
                  <a:srgbClr val="0070C0"/>
                </a:solidFill>
              </a:rPr>
              <a:t>numeric</a:t>
            </a:r>
            <a:r>
              <a:rPr lang="en-US" altLang="en-US" dirty="0" smtClean="0">
                <a:solidFill>
                  <a:srgbClr val="0070C0"/>
                </a:solidFill>
              </a:rPr>
              <a:t>(8,2))</a:t>
            </a:r>
          </a:p>
          <a:p>
            <a:endParaRPr lang="en-US" altLang="en-US" sz="1600" dirty="0" smtClean="0"/>
          </a:p>
          <a:p>
            <a:r>
              <a:rPr lang="en-US" altLang="en-US" sz="1600" dirty="0" smtClean="0"/>
              <a:t>DDL compiler generates a set of table templates stored in a </a:t>
            </a:r>
            <a:r>
              <a:rPr lang="en-US" altLang="en-US" b="1" i="1" dirty="0" smtClean="0">
                <a:solidFill>
                  <a:srgbClr val="0066CC"/>
                </a:solidFill>
              </a:rPr>
              <a:t>data dictionary</a:t>
            </a:r>
          </a:p>
          <a:p>
            <a:r>
              <a:rPr lang="en-US" altLang="en-US" sz="1600" b="1" dirty="0" smtClean="0"/>
              <a:t>Data dictionary contains </a:t>
            </a:r>
            <a:r>
              <a:rPr lang="en-US" altLang="en-US" sz="1600" dirty="0" smtClean="0"/>
              <a:t>metadata (i.e., data about data)</a:t>
            </a:r>
          </a:p>
          <a:p>
            <a:pPr lvl="1"/>
            <a:r>
              <a:rPr lang="en-US" altLang="en-US" sz="1600" dirty="0" smtClean="0"/>
              <a:t>Database schema </a:t>
            </a:r>
          </a:p>
          <a:p>
            <a:pPr lvl="1"/>
            <a:r>
              <a:rPr lang="en-US" altLang="en-US" sz="1600" dirty="0" smtClean="0"/>
              <a:t>Integrity constraints</a:t>
            </a:r>
          </a:p>
          <a:p>
            <a:pPr lvl="2"/>
            <a:r>
              <a:rPr lang="en-US" altLang="en-US" sz="1600" dirty="0" smtClean="0"/>
              <a:t>Primary key (ID uniquely identifies instructors)</a:t>
            </a:r>
          </a:p>
          <a:p>
            <a:pPr lvl="2"/>
            <a:r>
              <a:rPr lang="en-US" altLang="en-US" sz="1600" dirty="0" smtClean="0"/>
              <a:t>Referential integrity (</a:t>
            </a:r>
            <a:r>
              <a:rPr lang="en-US" altLang="en-US" sz="1600" b="1" dirty="0" smtClean="0"/>
              <a:t>references</a:t>
            </a:r>
            <a:r>
              <a:rPr lang="en-US" altLang="en-US" sz="1600" dirty="0" smtClean="0"/>
              <a:t> constraint in SQL)</a:t>
            </a:r>
          </a:p>
          <a:p>
            <a:pPr lvl="3"/>
            <a:r>
              <a:rPr lang="en-US" altLang="en-US" sz="1600" dirty="0" smtClean="0"/>
              <a:t>e.g. </a:t>
            </a:r>
            <a:r>
              <a:rPr lang="en-US" altLang="en-US" sz="1600" i="1" dirty="0" err="1" smtClean="0"/>
              <a:t>dept_name</a:t>
            </a:r>
            <a:r>
              <a:rPr lang="en-US" altLang="en-US" sz="1600" i="1" dirty="0" smtClean="0"/>
              <a:t> </a:t>
            </a:r>
            <a:r>
              <a:rPr lang="en-US" altLang="en-US" sz="1600" dirty="0" smtClean="0"/>
              <a:t>value in any </a:t>
            </a:r>
            <a:r>
              <a:rPr lang="en-US" altLang="en-US" sz="1600" i="1" dirty="0" smtClean="0"/>
              <a:t>instructor </a:t>
            </a:r>
            <a:r>
              <a:rPr lang="en-US" altLang="en-US" sz="1600" dirty="0" smtClean="0"/>
              <a:t>tuple must appear in </a:t>
            </a:r>
            <a:r>
              <a:rPr lang="en-US" altLang="en-US" sz="1600" i="1" dirty="0" smtClean="0"/>
              <a:t>department</a:t>
            </a:r>
            <a:r>
              <a:rPr lang="en-US" altLang="en-US" sz="1600" dirty="0" smtClean="0"/>
              <a:t> relation</a:t>
            </a:r>
          </a:p>
          <a:p>
            <a:pPr lvl="1"/>
            <a:r>
              <a:rPr lang="en-US" altLang="en-US" sz="1600" dirty="0" smtClean="0"/>
              <a:t>Authorization</a:t>
            </a:r>
          </a:p>
        </p:txBody>
      </p:sp>
    </p:spTree>
    <p:extLst>
      <p:ext uri="{BB962C8B-B14F-4D97-AF65-F5344CB8AC3E}">
        <p14:creationId xmlns:p14="http://schemas.microsoft.com/office/powerpoint/2010/main" val="269927161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p:txBody>
          <a:bodyPr>
            <a:normAutofit fontScale="90000"/>
          </a:bodyPr>
          <a:lstStyle/>
          <a:p>
            <a:pPr eaLnBrk="1" hangingPunct="1">
              <a:defRPr/>
            </a:pPr>
            <a:r>
              <a:rPr altLang="en-US" cap="none" dirty="0">
                <a:ea typeface="MS PGothic" panose="020B0600070205080204" pitchFamily="34" charset="-128"/>
              </a:rPr>
              <a:t>STEPS IN THE DEVELOPMENT OF DATABASE </a:t>
            </a:r>
            <a:r>
              <a:rPr altLang="en-US" cap="none" dirty="0" smtClean="0">
                <a:ea typeface="MS PGothic" panose="020B0600070205080204" pitchFamily="34" charset="-128"/>
              </a:rPr>
              <a:t>SYSTEMS</a:t>
            </a:r>
            <a:endParaRPr altLang="en-US" cap="none" dirty="0">
              <a:ea typeface="MS PGothic" panose="020B0600070205080204" pitchFamily="34" charset="-128"/>
            </a:endParaRPr>
          </a:p>
        </p:txBody>
      </p:sp>
      <p:sp>
        <p:nvSpPr>
          <p:cNvPr id="25603"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pic>
        <p:nvPicPr>
          <p:cNvPr id="256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8" y="2257425"/>
            <a:ext cx="8686800"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Slide Number Placeholder 1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1 – Slide  </a:t>
            </a:r>
            <a:fld id="{CECC47F3-353A-4300-AE29-9BBAEA62017B}" type="slidenum">
              <a:rPr lang="en-US" altLang="en-US" sz="900" b="1" smtClean="0">
                <a:solidFill>
                  <a:schemeClr val="tx1"/>
                </a:solidFill>
              </a:rPr>
              <a:pPr>
                <a:spcBef>
                  <a:spcPct val="0"/>
                </a:spcBef>
                <a:buClrTx/>
                <a:buSzTx/>
                <a:buFontTx/>
                <a:buNone/>
              </a:pPr>
              <a:t>22</a:t>
            </a:fld>
            <a:endParaRPr lang="en-US" altLang="en-US" sz="900" b="1" smtClean="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p:txBody>
          <a:bodyPr/>
          <a:lstStyle/>
          <a:p>
            <a:pPr eaLnBrk="1" hangingPunct="1"/>
            <a:r>
              <a:rPr altLang="en-US" b="1" smtClean="0"/>
              <a:t>Requirements collection, definition, and visualization </a:t>
            </a:r>
            <a:r>
              <a:rPr altLang="en-US" smtClean="0"/>
              <a:t>- results in the requirements specifying which data the future database system will hold and in what fashion, and what the capabilities and functionalities of the database system will be</a:t>
            </a:r>
          </a:p>
          <a:p>
            <a:pPr lvl="1" eaLnBrk="1" hangingPunct="1"/>
            <a:r>
              <a:rPr altLang="en-US" smtClean="0"/>
              <a:t>The </a:t>
            </a:r>
            <a:r>
              <a:rPr altLang="en-US" b="1" smtClean="0"/>
              <a:t>collected</a:t>
            </a:r>
            <a:r>
              <a:rPr altLang="en-US" smtClean="0"/>
              <a:t> requirements should be clearly </a:t>
            </a:r>
            <a:r>
              <a:rPr altLang="en-US" b="1" smtClean="0"/>
              <a:t>defined</a:t>
            </a:r>
            <a:r>
              <a:rPr altLang="en-US" smtClean="0"/>
              <a:t> and stated in a written document, and then </a:t>
            </a:r>
            <a:r>
              <a:rPr altLang="en-US" b="1" smtClean="0"/>
              <a:t>visualized</a:t>
            </a:r>
            <a:r>
              <a:rPr altLang="en-US" smtClean="0"/>
              <a:t>.</a:t>
            </a:r>
          </a:p>
          <a:p>
            <a:pPr lvl="1" eaLnBrk="1" hangingPunct="1"/>
            <a:endParaRPr altLang="en-US" smtClean="0"/>
          </a:p>
          <a:p>
            <a:pPr lvl="1" eaLnBrk="1" hangingPunct="1"/>
            <a:endParaRPr altLang="en-US" smtClean="0"/>
          </a:p>
          <a:p>
            <a:pPr lvl="1" eaLnBrk="1" hangingPunct="1"/>
            <a:r>
              <a:rPr altLang="en-US" b="1" smtClean="0"/>
              <a:t>Conceptual database model </a:t>
            </a:r>
            <a:r>
              <a:rPr altLang="en-US" smtClean="0"/>
              <a:t>– a visualization of requirements by using a conceptual data modeling technique (such as entity-relationship [</a:t>
            </a:r>
            <a:r>
              <a:rPr altLang="en-US" smtClean="0">
                <a:solidFill>
                  <a:srgbClr val="0070C0"/>
                </a:solidFill>
              </a:rPr>
              <a:t>ER</a:t>
            </a:r>
            <a:r>
              <a:rPr altLang="en-US" smtClean="0"/>
              <a:t>] modeling)</a:t>
            </a:r>
          </a:p>
          <a:p>
            <a:pPr eaLnBrk="1" hangingPunct="1"/>
            <a:endParaRPr altLang="en-US" smtClean="0"/>
          </a:p>
        </p:txBody>
      </p:sp>
      <p:sp>
        <p:nvSpPr>
          <p:cNvPr id="26627"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14340" name="Title 5"/>
          <p:cNvSpPr>
            <a:spLocks noGrp="1"/>
          </p:cNvSpPr>
          <p:nvPr>
            <p:ph type="title"/>
          </p:nvPr>
        </p:nvSpPr>
        <p:spPr bwMode="auto"/>
        <p:txBody>
          <a:bodyPr>
            <a:normAutofit fontScale="90000"/>
          </a:bodyPr>
          <a:lstStyle/>
          <a:p>
            <a:pPr eaLnBrk="1" hangingPunct="1">
              <a:defRPr/>
            </a:pPr>
            <a:r>
              <a:rPr altLang="en-US" cap="none" dirty="0">
                <a:ea typeface="MS PGothic" panose="020B0600070205080204" pitchFamily="34" charset="-128"/>
              </a:rPr>
              <a:t>STEPS IN THE DEVELOPMENT OF DATABASE </a:t>
            </a:r>
            <a:r>
              <a:rPr altLang="en-US" cap="none" dirty="0" smtClean="0">
                <a:ea typeface="MS PGothic" panose="020B0600070205080204" pitchFamily="34" charset="-128"/>
              </a:rPr>
              <a:t>SYSTEMS</a:t>
            </a:r>
            <a:endParaRPr altLang="en-US" cap="none" dirty="0">
              <a:ea typeface="MS PGothic" panose="020B0600070205080204" pitchFamily="34" charset="-128"/>
            </a:endParaRPr>
          </a:p>
        </p:txBody>
      </p:sp>
      <p:sp>
        <p:nvSpPr>
          <p:cNvPr id="26629" name="Slide Number Placeholder 1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1 – Slide  </a:t>
            </a:r>
            <a:fld id="{869C10DB-9D5C-4068-9043-B9B81D65A2B0}" type="slidenum">
              <a:rPr lang="en-US" altLang="en-US" sz="900" b="1" smtClean="0">
                <a:solidFill>
                  <a:schemeClr val="tx1"/>
                </a:solidFill>
              </a:rPr>
              <a:pPr>
                <a:spcBef>
                  <a:spcPct val="0"/>
                </a:spcBef>
                <a:buClrTx/>
                <a:buSzTx/>
                <a:buFontTx/>
                <a:buNone/>
              </a:pPr>
              <a:t>23</a:t>
            </a:fld>
            <a:endParaRPr lang="en-US" altLang="en-US" sz="900" b="1" smtClean="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bwMode="auto"/>
        <p:txBody>
          <a:bodyPr>
            <a:normAutofit fontScale="90000"/>
          </a:bodyPr>
          <a:lstStyle/>
          <a:p>
            <a:pPr eaLnBrk="1" hangingPunct="1">
              <a:defRPr/>
            </a:pPr>
            <a:r>
              <a:rPr altLang="en-US" cap="none" dirty="0">
                <a:ea typeface="MS PGothic" panose="020B0600070205080204" pitchFamily="34" charset="-128"/>
              </a:rPr>
              <a:t>STEPS IN THE DEVELOPMENT OF DATABASE </a:t>
            </a:r>
            <a:r>
              <a:rPr altLang="en-US" cap="none" dirty="0" smtClean="0">
                <a:ea typeface="MS PGothic" panose="020B0600070205080204" pitchFamily="34" charset="-128"/>
              </a:rPr>
              <a:t>SYSTEMS</a:t>
            </a:r>
            <a:endParaRPr altLang="en-US" cap="none" dirty="0">
              <a:ea typeface="MS PGothic" panose="020B0600070205080204" pitchFamily="34" charset="-128"/>
            </a:endParaRPr>
          </a:p>
        </p:txBody>
      </p:sp>
      <p:sp>
        <p:nvSpPr>
          <p:cNvPr id="28675" name="Content Placeholder 2"/>
          <p:cNvSpPr>
            <a:spLocks noGrp="1"/>
          </p:cNvSpPr>
          <p:nvPr>
            <p:ph idx="1"/>
          </p:nvPr>
        </p:nvSpPr>
        <p:spPr>
          <a:xfrm>
            <a:off x="304800" y="1273175"/>
            <a:ext cx="8686800" cy="4525963"/>
          </a:xfrm>
        </p:spPr>
        <p:txBody>
          <a:bodyPr/>
          <a:lstStyle/>
          <a:p>
            <a:pPr marL="0" indent="0" eaLnBrk="1" hangingPunct="1">
              <a:buFont typeface="Wingdings" pitchFamily="2" charset="2"/>
              <a:buNone/>
            </a:pPr>
            <a:r>
              <a:rPr altLang="en-US" b="1" smtClean="0">
                <a:solidFill>
                  <a:srgbClr val="0070C0"/>
                </a:solidFill>
              </a:rPr>
              <a:t>Iterative</a:t>
            </a:r>
            <a:r>
              <a:rPr altLang="en-US" smtClean="0"/>
              <a:t> nature of the database requirements collection, definition, and visualization process </a:t>
            </a:r>
          </a:p>
        </p:txBody>
      </p:sp>
      <p:sp>
        <p:nvSpPr>
          <p:cNvPr id="2867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pic>
        <p:nvPicPr>
          <p:cNvPr id="2867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200" y="2125663"/>
            <a:ext cx="8356600"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Slide Number Placeholder 1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1 – Slide  </a:t>
            </a:r>
            <a:fld id="{F760D5E9-323C-47E9-99DD-5411F352DDDB}" type="slidenum">
              <a:rPr lang="en-US" altLang="en-US" sz="900" b="1" smtClean="0">
                <a:solidFill>
                  <a:schemeClr val="tx1"/>
                </a:solidFill>
              </a:rPr>
              <a:pPr>
                <a:spcBef>
                  <a:spcPct val="0"/>
                </a:spcBef>
                <a:buClrTx/>
                <a:buSzTx/>
                <a:buFontTx/>
                <a:buNone/>
              </a:pPr>
              <a:t>24</a:t>
            </a:fld>
            <a:endParaRPr lang="en-US" altLang="en-US" sz="900" b="1" smtClean="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bwMode="auto"/>
        <p:txBody>
          <a:bodyPr>
            <a:normAutofit fontScale="90000"/>
          </a:bodyPr>
          <a:lstStyle/>
          <a:p>
            <a:pPr eaLnBrk="1" hangingPunct="1">
              <a:defRPr/>
            </a:pPr>
            <a:r>
              <a:rPr altLang="en-US" cap="none" dirty="0">
                <a:ea typeface="MS PGothic" panose="020B0600070205080204" pitchFamily="34" charset="-128"/>
              </a:rPr>
              <a:t>STEPS IN THE DEVELOPMENT OF DATABASE </a:t>
            </a:r>
            <a:r>
              <a:rPr altLang="en-US" cap="none" dirty="0" smtClean="0">
                <a:ea typeface="MS PGothic" panose="020B0600070205080204" pitchFamily="34" charset="-128"/>
              </a:rPr>
              <a:t>SYSTEMS</a:t>
            </a:r>
            <a:endParaRPr altLang="en-US" cap="none" dirty="0">
              <a:ea typeface="MS PGothic" panose="020B0600070205080204" pitchFamily="34" charset="-128"/>
            </a:endParaRPr>
          </a:p>
        </p:txBody>
      </p:sp>
      <p:sp>
        <p:nvSpPr>
          <p:cNvPr id="30723" name="Content Placeholder 2"/>
          <p:cNvSpPr>
            <a:spLocks noGrp="1"/>
          </p:cNvSpPr>
          <p:nvPr>
            <p:ph idx="1"/>
          </p:nvPr>
        </p:nvSpPr>
        <p:spPr/>
        <p:txBody>
          <a:bodyPr/>
          <a:lstStyle/>
          <a:p>
            <a:pPr eaLnBrk="1" hangingPunct="1"/>
            <a:r>
              <a:rPr altLang="en-US" b="1" smtClean="0"/>
              <a:t>Database modeling </a:t>
            </a:r>
            <a:r>
              <a:rPr altLang="en-US" smtClean="0"/>
              <a:t>(</a:t>
            </a:r>
            <a:r>
              <a:rPr altLang="en-US" b="1" smtClean="0"/>
              <a:t>logical database modeling </a:t>
            </a:r>
            <a:r>
              <a:rPr altLang="en-US" smtClean="0"/>
              <a:t>) - creation of the database model that is implementable by the DBMS software</a:t>
            </a:r>
          </a:p>
          <a:p>
            <a:pPr lvl="1" eaLnBrk="1" hangingPunct="1"/>
            <a:r>
              <a:rPr altLang="en-US" i="1" smtClean="0"/>
              <a:t>Logical database modeling </a:t>
            </a:r>
            <a:r>
              <a:rPr altLang="en-US" smtClean="0"/>
              <a:t>follows </a:t>
            </a:r>
            <a:r>
              <a:rPr altLang="en-US" i="1" smtClean="0"/>
              <a:t>conceptual database modeling</a:t>
            </a:r>
          </a:p>
          <a:p>
            <a:pPr lvl="1" eaLnBrk="1" hangingPunct="1"/>
            <a:endParaRPr altLang="en-US" i="1" smtClean="0"/>
          </a:p>
          <a:p>
            <a:pPr lvl="1" eaLnBrk="1" hangingPunct="1"/>
            <a:endParaRPr altLang="en-US" i="1" smtClean="0"/>
          </a:p>
          <a:p>
            <a:pPr eaLnBrk="1" hangingPunct="1"/>
            <a:r>
              <a:rPr altLang="en-US" b="1" smtClean="0"/>
              <a:t>Database implementation </a:t>
            </a:r>
            <a:r>
              <a:rPr altLang="en-US" smtClean="0"/>
              <a:t>- using a DBMS to implement the database model as an actual database</a:t>
            </a:r>
          </a:p>
          <a:p>
            <a:pPr lvl="1" eaLnBrk="1" hangingPunct="1"/>
            <a:r>
              <a:rPr altLang="en-US" smtClean="0"/>
              <a:t>Most modern databases are implemented using a relational DBMS (RDBMS) software</a:t>
            </a:r>
          </a:p>
          <a:p>
            <a:pPr eaLnBrk="1" hangingPunct="1"/>
            <a:endParaRPr altLang="en-US" smtClean="0"/>
          </a:p>
        </p:txBody>
      </p:sp>
      <p:sp>
        <p:nvSpPr>
          <p:cNvPr id="3072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30725" name="Slide Number Placeholder 1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1 – Slide  </a:t>
            </a:r>
            <a:fld id="{F7EEB9AA-766F-48E0-B939-DDBF93C9CD30}" type="slidenum">
              <a:rPr lang="en-US" altLang="en-US" sz="900" b="1" smtClean="0">
                <a:solidFill>
                  <a:schemeClr val="tx1"/>
                </a:solidFill>
              </a:rPr>
              <a:pPr>
                <a:spcBef>
                  <a:spcPct val="0"/>
                </a:spcBef>
                <a:buClrTx/>
                <a:buSzTx/>
                <a:buFontTx/>
                <a:buNone/>
              </a:pPr>
              <a:t>25</a:t>
            </a:fld>
            <a:endParaRPr lang="en-US" altLang="en-US" sz="900" b="1" smtClean="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p:txBody>
          <a:bodyPr>
            <a:normAutofit fontScale="90000"/>
          </a:bodyPr>
          <a:lstStyle/>
          <a:p>
            <a:pPr eaLnBrk="1" hangingPunct="1">
              <a:defRPr/>
            </a:pPr>
            <a:r>
              <a:rPr altLang="en-US" cap="none" dirty="0">
                <a:ea typeface="MS PGothic" panose="020B0600070205080204" pitchFamily="34" charset="-128"/>
              </a:rPr>
              <a:t>STEPS IN THE DEVELOPMENT OF DATABASE </a:t>
            </a:r>
            <a:r>
              <a:rPr altLang="en-US" cap="none" dirty="0" smtClean="0">
                <a:ea typeface="MS PGothic" panose="020B0600070205080204" pitchFamily="34" charset="-128"/>
              </a:rPr>
              <a:t>SYSTEMS</a:t>
            </a:r>
            <a:endParaRPr altLang="en-US" cap="none" dirty="0">
              <a:ea typeface="MS PGothic" panose="020B0600070205080204" pitchFamily="34" charset="-128"/>
            </a:endParaRPr>
          </a:p>
        </p:txBody>
      </p:sp>
      <p:sp>
        <p:nvSpPr>
          <p:cNvPr id="32771" name="Content Placeholder 2"/>
          <p:cNvSpPr>
            <a:spLocks noGrp="1"/>
          </p:cNvSpPr>
          <p:nvPr>
            <p:ph idx="1"/>
          </p:nvPr>
        </p:nvSpPr>
        <p:spPr/>
        <p:txBody>
          <a:bodyPr/>
          <a:lstStyle/>
          <a:p>
            <a:pPr eaLnBrk="1" hangingPunct="1"/>
            <a:r>
              <a:rPr altLang="en-US" b="1" smtClean="0"/>
              <a:t>Developing front-end applications </a:t>
            </a:r>
            <a:r>
              <a:rPr altLang="en-US" smtClean="0"/>
              <a:t>- designing and creating applications for indirect use by the end-users</a:t>
            </a:r>
          </a:p>
          <a:p>
            <a:pPr lvl="1" eaLnBrk="1" hangingPunct="1"/>
            <a:r>
              <a:rPr altLang="en-US" smtClean="0"/>
              <a:t>Front-end applications are based on the database model and the requirements specifying the front-end functionalities </a:t>
            </a:r>
          </a:p>
          <a:p>
            <a:pPr lvl="1" eaLnBrk="1" hangingPunct="1"/>
            <a:r>
              <a:rPr altLang="en-US" smtClean="0"/>
              <a:t>Front-end applications contain interfaces (such as forms and reports) accessible via a navigation mechanism (such as a menu)</a:t>
            </a:r>
          </a:p>
          <a:p>
            <a:pPr lvl="1" eaLnBrk="1" hangingPunct="1"/>
            <a:endParaRPr altLang="en-US" smtClean="0"/>
          </a:p>
          <a:p>
            <a:pPr lvl="1" eaLnBrk="1" hangingPunct="1"/>
            <a:endParaRPr altLang="en-US" smtClean="0"/>
          </a:p>
          <a:p>
            <a:pPr eaLnBrk="1" hangingPunct="1"/>
            <a:r>
              <a:rPr altLang="en-US" b="1" smtClean="0"/>
              <a:t>Database deployment </a:t>
            </a:r>
            <a:r>
              <a:rPr altLang="en-US" smtClean="0"/>
              <a:t>- releasing the database system for use by the end users</a:t>
            </a:r>
          </a:p>
          <a:p>
            <a:pPr eaLnBrk="1" hangingPunct="1"/>
            <a:endParaRPr altLang="en-US" smtClean="0"/>
          </a:p>
        </p:txBody>
      </p:sp>
      <p:sp>
        <p:nvSpPr>
          <p:cNvPr id="3277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32773" name="Slide Number Placeholder 1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1 – Slide  </a:t>
            </a:r>
            <a:fld id="{DE9A239B-032C-4CD5-AFEE-73F2975221B0}" type="slidenum">
              <a:rPr lang="en-US" altLang="en-US" sz="900" b="1" smtClean="0">
                <a:solidFill>
                  <a:schemeClr val="tx1"/>
                </a:solidFill>
              </a:rPr>
              <a:pPr>
                <a:spcBef>
                  <a:spcPct val="0"/>
                </a:spcBef>
                <a:buClrTx/>
                <a:buSzTx/>
                <a:buFontTx/>
                <a:buNone/>
              </a:pPr>
              <a:t>26</a:t>
            </a:fld>
            <a:endParaRPr lang="en-US" altLang="en-US" sz="900" b="1" smtClean="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bwMode="auto"/>
        <p:txBody>
          <a:bodyPr>
            <a:normAutofit fontScale="90000"/>
          </a:bodyPr>
          <a:lstStyle/>
          <a:p>
            <a:pPr eaLnBrk="1" hangingPunct="1">
              <a:defRPr/>
            </a:pPr>
            <a:r>
              <a:rPr altLang="en-US" cap="none" dirty="0">
                <a:ea typeface="MS PGothic" panose="020B0600070205080204" pitchFamily="34" charset="-128"/>
              </a:rPr>
              <a:t>STEPS IN THE DEVELOPMENT OF DATABASE </a:t>
            </a:r>
            <a:r>
              <a:rPr altLang="en-US" cap="none" dirty="0" smtClean="0">
                <a:ea typeface="MS PGothic" panose="020B0600070205080204" pitchFamily="34" charset="-128"/>
              </a:rPr>
              <a:t>SYSTEMS</a:t>
            </a:r>
            <a:endParaRPr altLang="en-US" cap="none" dirty="0">
              <a:ea typeface="MS PGothic" panose="020B0600070205080204" pitchFamily="34" charset="-128"/>
            </a:endParaRPr>
          </a:p>
        </p:txBody>
      </p:sp>
      <p:sp>
        <p:nvSpPr>
          <p:cNvPr id="34819" name="Content Placeholder 2"/>
          <p:cNvSpPr>
            <a:spLocks noGrp="1"/>
          </p:cNvSpPr>
          <p:nvPr>
            <p:ph idx="1"/>
          </p:nvPr>
        </p:nvSpPr>
        <p:spPr/>
        <p:txBody>
          <a:bodyPr/>
          <a:lstStyle/>
          <a:p>
            <a:pPr eaLnBrk="1" hangingPunct="1"/>
            <a:r>
              <a:rPr altLang="en-US" b="1" smtClean="0"/>
              <a:t>Database use </a:t>
            </a:r>
            <a:r>
              <a:rPr altLang="en-US" smtClean="0"/>
              <a:t>- the insertion, modification, deletion and retrieval of the data in the database system</a:t>
            </a:r>
          </a:p>
          <a:p>
            <a:pPr eaLnBrk="1" hangingPunct="1"/>
            <a:endParaRPr altLang="en-US" smtClean="0"/>
          </a:p>
          <a:p>
            <a:pPr eaLnBrk="1" hangingPunct="1"/>
            <a:endParaRPr altLang="en-US" smtClean="0"/>
          </a:p>
          <a:p>
            <a:pPr eaLnBrk="1" hangingPunct="1"/>
            <a:r>
              <a:rPr altLang="en-US" b="1" smtClean="0"/>
              <a:t>Database administration and maintenance - </a:t>
            </a:r>
            <a:r>
              <a:rPr altLang="en-US" smtClean="0"/>
              <a:t>performing activities that support the database end user, including dealing with technical issues, such as:</a:t>
            </a:r>
          </a:p>
          <a:p>
            <a:pPr lvl="1" eaLnBrk="1" hangingPunct="1"/>
            <a:r>
              <a:rPr altLang="en-US" smtClean="0"/>
              <a:t>Providing security for the information contained in the database</a:t>
            </a:r>
          </a:p>
          <a:p>
            <a:pPr lvl="1" eaLnBrk="1" hangingPunct="1"/>
            <a:r>
              <a:rPr altLang="en-US" smtClean="0"/>
              <a:t>Ensuring sufficient hard-drive space for the database content</a:t>
            </a:r>
          </a:p>
          <a:p>
            <a:pPr lvl="1" eaLnBrk="1" hangingPunct="1"/>
            <a:r>
              <a:rPr altLang="en-US" smtClean="0"/>
              <a:t>Implementing the backup and recovery procedures</a:t>
            </a:r>
          </a:p>
          <a:p>
            <a:pPr eaLnBrk="1" hangingPunct="1"/>
            <a:endParaRPr altLang="en-US" smtClean="0"/>
          </a:p>
        </p:txBody>
      </p:sp>
      <p:sp>
        <p:nvSpPr>
          <p:cNvPr id="3482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34821" name="Slide Number Placeholder 1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1 – Slide  </a:t>
            </a:r>
            <a:fld id="{85C06EDC-24F3-4CEB-9641-6912AB308C31}" type="slidenum">
              <a:rPr lang="en-US" altLang="en-US" sz="900" b="1" smtClean="0">
                <a:solidFill>
                  <a:schemeClr val="tx1"/>
                </a:solidFill>
              </a:rPr>
              <a:pPr>
                <a:spcBef>
                  <a:spcPct val="0"/>
                </a:spcBef>
                <a:buClrTx/>
                <a:buSzTx/>
                <a:buFontTx/>
                <a:buNone/>
              </a:pPr>
              <a:t>27</a:t>
            </a:fld>
            <a:endParaRPr lang="en-US" altLang="en-US" sz="900" b="1" smtClean="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a:xfrm>
            <a:off x="304800" y="182563"/>
            <a:ext cx="8686800" cy="838200"/>
          </a:xfrm>
        </p:spPr>
        <p:txBody>
          <a:bodyPr/>
          <a:lstStyle/>
          <a:p>
            <a:pPr eaLnBrk="1" hangingPunct="1"/>
            <a:r>
              <a:rPr altLang="en-US" cap="none">
                <a:ea typeface="MS PGothic" panose="020B0600070205080204" pitchFamily="34" charset="-128"/>
              </a:rPr>
              <a:t>PEOPLE INVOLVED WITH DATABASE SYSTEMS</a:t>
            </a:r>
          </a:p>
        </p:txBody>
      </p:sp>
      <p:sp>
        <p:nvSpPr>
          <p:cNvPr id="36867" name="Content Placeholder 2"/>
          <p:cNvSpPr>
            <a:spLocks noGrp="1"/>
          </p:cNvSpPr>
          <p:nvPr>
            <p:ph idx="1"/>
          </p:nvPr>
        </p:nvSpPr>
        <p:spPr>
          <a:xfrm>
            <a:off x="304800" y="1020763"/>
            <a:ext cx="8686800" cy="5608637"/>
          </a:xfrm>
        </p:spPr>
        <p:txBody>
          <a:bodyPr>
            <a:normAutofit/>
          </a:bodyPr>
          <a:lstStyle/>
          <a:p>
            <a:pPr eaLnBrk="1" hangingPunct="1"/>
            <a:r>
              <a:rPr altLang="en-US" b="1" dirty="0" smtClean="0"/>
              <a:t>Database analysts </a:t>
            </a:r>
            <a:r>
              <a:rPr altLang="en-US" dirty="0" smtClean="0"/>
              <a:t>- involved in the requirements collection, definition, and visualization stage </a:t>
            </a:r>
          </a:p>
          <a:p>
            <a:pPr eaLnBrk="1" hangingPunct="1"/>
            <a:r>
              <a:rPr altLang="en-US" b="1" dirty="0" smtClean="0"/>
              <a:t>Database designers </a:t>
            </a:r>
            <a:r>
              <a:rPr altLang="en-US" dirty="0" smtClean="0"/>
              <a:t>(a.k.a. </a:t>
            </a:r>
            <a:r>
              <a:rPr altLang="en-US" b="1" dirty="0" smtClean="0"/>
              <a:t>database modelers </a:t>
            </a:r>
            <a:r>
              <a:rPr altLang="en-US" dirty="0" smtClean="0"/>
              <a:t>or </a:t>
            </a:r>
            <a:r>
              <a:rPr altLang="en-US" b="1" dirty="0" smtClean="0"/>
              <a:t>architects</a:t>
            </a:r>
            <a:r>
              <a:rPr altLang="en-US" dirty="0" smtClean="0"/>
              <a:t>) - involved in the database modeling stage</a:t>
            </a:r>
          </a:p>
          <a:p>
            <a:pPr eaLnBrk="1" hangingPunct="1"/>
            <a:r>
              <a:rPr altLang="en-US" b="1" dirty="0" smtClean="0"/>
              <a:t>Database developers </a:t>
            </a:r>
            <a:r>
              <a:rPr altLang="en-US" dirty="0" smtClean="0"/>
              <a:t>– in charge of implementing the database model as a functioning database using the DBMS software</a:t>
            </a:r>
          </a:p>
          <a:p>
            <a:pPr eaLnBrk="1" hangingPunct="1"/>
            <a:r>
              <a:rPr altLang="en-US" b="1" dirty="0" smtClean="0"/>
              <a:t>Front-end applications analysts and developers</a:t>
            </a:r>
          </a:p>
          <a:p>
            <a:pPr lvl="1" eaLnBrk="1" hangingPunct="1"/>
            <a:r>
              <a:rPr altLang="en-US" b="1" dirty="0" smtClean="0"/>
              <a:t>Front-end application analysts </a:t>
            </a:r>
            <a:r>
              <a:rPr altLang="en-US" dirty="0" smtClean="0"/>
              <a:t>- in charge of collecting and defining requirements </a:t>
            </a:r>
            <a:r>
              <a:rPr altLang="en-US" b="1" dirty="0" smtClean="0"/>
              <a:t>Front-end applications developers </a:t>
            </a:r>
            <a:r>
              <a:rPr altLang="en-US" dirty="0" smtClean="0"/>
              <a:t>- in charge of creating</a:t>
            </a:r>
          </a:p>
          <a:p>
            <a:pPr eaLnBrk="1" hangingPunct="1"/>
            <a:r>
              <a:rPr altLang="en-US" b="1" dirty="0" smtClean="0"/>
              <a:t>Database administrators (DBAs) -  </a:t>
            </a:r>
            <a:r>
              <a:rPr altLang="en-US" dirty="0" smtClean="0"/>
              <a:t>perform the tasks related to the maintenance and administration of a database system</a:t>
            </a:r>
          </a:p>
          <a:p>
            <a:pPr eaLnBrk="1" hangingPunct="1"/>
            <a:r>
              <a:rPr altLang="en-US" b="1" dirty="0" smtClean="0"/>
              <a:t>Database end users - </a:t>
            </a:r>
            <a:r>
              <a:rPr altLang="en-US" dirty="0" smtClean="0"/>
              <a:t>use a database system to support their work</a:t>
            </a:r>
          </a:p>
          <a:p>
            <a:pPr lvl="1" eaLnBrk="1" hangingPunct="1"/>
            <a:endParaRPr altLang="en-US" dirty="0" smtClean="0"/>
          </a:p>
          <a:p>
            <a:pPr lvl="1" eaLnBrk="1" hangingPunct="1"/>
            <a:endParaRPr altLang="en-US" dirty="0" smtClean="0"/>
          </a:p>
        </p:txBody>
      </p:sp>
      <p:sp>
        <p:nvSpPr>
          <p:cNvPr id="3686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36869" name="Slide Number Placeholder 1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1 – Slide  </a:t>
            </a:r>
            <a:fld id="{F9E2257C-2D88-4E63-9E6E-1BAAB9BB2F21}" type="slidenum">
              <a:rPr lang="en-US" altLang="en-US" sz="900" b="1" smtClean="0">
                <a:solidFill>
                  <a:schemeClr val="tx1"/>
                </a:solidFill>
              </a:rPr>
              <a:pPr>
                <a:spcBef>
                  <a:spcPct val="0"/>
                </a:spcBef>
                <a:buClrTx/>
                <a:buSzTx/>
                <a:buFontTx/>
                <a:buNone/>
              </a:pPr>
              <a:t>28</a:t>
            </a:fld>
            <a:endParaRPr lang="en-US" altLang="en-US" sz="900" b="1" smtClean="0">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r>
              <a:rPr lang="en-US" altLang="en-US" smtClean="0"/>
              <a:t>Database Design?</a:t>
            </a:r>
          </a:p>
        </p:txBody>
      </p:sp>
      <p:sp>
        <p:nvSpPr>
          <p:cNvPr id="35843" name="Rectangle 3"/>
          <p:cNvSpPr>
            <a:spLocks noGrp="1" noChangeArrowheads="1"/>
          </p:cNvSpPr>
          <p:nvPr>
            <p:ph type="body" idx="4294967295"/>
          </p:nvPr>
        </p:nvSpPr>
        <p:spPr>
          <a:xfrm>
            <a:off x="814388" y="1093788"/>
            <a:ext cx="7661275" cy="865187"/>
          </a:xfrm>
        </p:spPr>
        <p:txBody>
          <a:bodyPr/>
          <a:lstStyle/>
          <a:p>
            <a:r>
              <a:rPr lang="en-US" altLang="en-US" smtClean="0"/>
              <a:t>Is there any problem with this design?</a:t>
            </a:r>
          </a:p>
        </p:txBody>
      </p:sp>
      <p:pic>
        <p:nvPicPr>
          <p:cNvPr id="35844" name="Picture 5"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1719263"/>
            <a:ext cx="7023100" cy="375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Box 1"/>
          <p:cNvSpPr txBox="1">
            <a:spLocks noChangeArrowheads="1"/>
          </p:cNvSpPr>
          <p:nvPr/>
        </p:nvSpPr>
        <p:spPr bwMode="auto">
          <a:xfrm>
            <a:off x="1223963" y="5967413"/>
            <a:ext cx="69119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What happen if we change the value of the Physics Department budget</a:t>
            </a:r>
          </a:p>
        </p:txBody>
      </p:sp>
    </p:spTree>
    <p:extLst>
      <p:ext uri="{BB962C8B-B14F-4D97-AF65-F5344CB8AC3E}">
        <p14:creationId xmlns:p14="http://schemas.microsoft.com/office/powerpoint/2010/main" val="2500908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r>
              <a:rPr lang="en-US" altLang="en-US" sz="2800" dirty="0" smtClean="0"/>
              <a:t>Drawbacks of using </a:t>
            </a:r>
            <a:r>
              <a:rPr lang="en-US" altLang="en-US" sz="2800" b="1" dirty="0" smtClean="0"/>
              <a:t>file systems </a:t>
            </a:r>
            <a:r>
              <a:rPr lang="en-US" altLang="en-US" sz="2800" dirty="0" smtClean="0"/>
              <a:t>to store data</a:t>
            </a:r>
          </a:p>
        </p:txBody>
      </p:sp>
      <p:sp>
        <p:nvSpPr>
          <p:cNvPr id="11267" name="Rectangle 3"/>
          <p:cNvSpPr>
            <a:spLocks noGrp="1" noChangeArrowheads="1"/>
          </p:cNvSpPr>
          <p:nvPr>
            <p:ph type="body" idx="4294967295"/>
          </p:nvPr>
        </p:nvSpPr>
        <p:spPr>
          <a:xfrm>
            <a:off x="457200" y="1077913"/>
            <a:ext cx="7950200" cy="5468937"/>
          </a:xfrm>
        </p:spPr>
        <p:txBody>
          <a:bodyPr/>
          <a:lstStyle/>
          <a:p>
            <a:r>
              <a:rPr lang="en-US" altLang="en-US" dirty="0" smtClean="0">
                <a:solidFill>
                  <a:srgbClr val="0070C0"/>
                </a:solidFill>
              </a:rPr>
              <a:t>Data redundancy </a:t>
            </a:r>
            <a:r>
              <a:rPr lang="en-US" altLang="en-US" dirty="0" smtClean="0"/>
              <a:t>and inconsistency</a:t>
            </a:r>
          </a:p>
          <a:p>
            <a:pPr lvl="1"/>
            <a:r>
              <a:rPr lang="en-US" altLang="en-US" sz="2400" dirty="0" smtClean="0"/>
              <a:t>Multiple file formats, duplication of information in different files</a:t>
            </a:r>
          </a:p>
          <a:p>
            <a:r>
              <a:rPr lang="en-US" altLang="en-US" dirty="0" smtClean="0">
                <a:solidFill>
                  <a:srgbClr val="0070C0"/>
                </a:solidFill>
              </a:rPr>
              <a:t>Difficulty in accessing data </a:t>
            </a:r>
          </a:p>
          <a:p>
            <a:pPr lvl="1"/>
            <a:r>
              <a:rPr lang="en-US" altLang="en-US" sz="2400" dirty="0" smtClean="0"/>
              <a:t>Need to write a new program to carry out each new task</a:t>
            </a:r>
          </a:p>
          <a:p>
            <a:r>
              <a:rPr lang="en-US" altLang="en-US" dirty="0" smtClean="0">
                <a:solidFill>
                  <a:srgbClr val="0070C0"/>
                </a:solidFill>
              </a:rPr>
              <a:t>Data isolation </a:t>
            </a:r>
            <a:r>
              <a:rPr lang="en-US" altLang="en-US" dirty="0" smtClean="0"/>
              <a:t>— multiple files and formats</a:t>
            </a:r>
          </a:p>
          <a:p>
            <a:r>
              <a:rPr lang="en-US" altLang="en-US" dirty="0" smtClean="0">
                <a:solidFill>
                  <a:srgbClr val="0070C0"/>
                </a:solidFill>
              </a:rPr>
              <a:t>Integrity</a:t>
            </a:r>
            <a:r>
              <a:rPr lang="en-US" altLang="en-US" dirty="0" smtClean="0"/>
              <a:t> problems</a:t>
            </a:r>
          </a:p>
          <a:p>
            <a:pPr lvl="1"/>
            <a:r>
              <a:rPr lang="en-US" altLang="en-US" sz="2400" dirty="0" smtClean="0"/>
              <a:t>Integrity constraints  (e.g., account balance &gt; 0) become “buried” in program code rather than being stated explicitly</a:t>
            </a:r>
          </a:p>
          <a:p>
            <a:pPr lvl="1"/>
            <a:r>
              <a:rPr lang="en-US" altLang="en-US" sz="2400" dirty="0" smtClean="0"/>
              <a:t>Hard to add new constraints or change existing ones</a:t>
            </a:r>
          </a:p>
        </p:txBody>
      </p:sp>
    </p:spTree>
    <p:extLst>
      <p:ext uri="{BB962C8B-B14F-4D97-AF65-F5344CB8AC3E}">
        <p14:creationId xmlns:p14="http://schemas.microsoft.com/office/powerpoint/2010/main" val="33380480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r>
              <a:rPr lang="en-US" altLang="en-US" smtClean="0"/>
              <a:t>Design Approaches</a:t>
            </a:r>
          </a:p>
        </p:txBody>
      </p:sp>
      <p:sp>
        <p:nvSpPr>
          <p:cNvPr id="37891" name="Rectangle 3"/>
          <p:cNvSpPr>
            <a:spLocks noGrp="1" noChangeArrowheads="1"/>
          </p:cNvSpPr>
          <p:nvPr>
            <p:ph type="body" idx="4294967295"/>
          </p:nvPr>
        </p:nvSpPr>
        <p:spPr/>
        <p:txBody>
          <a:bodyPr/>
          <a:lstStyle/>
          <a:p>
            <a:r>
              <a:rPr lang="en-US" altLang="en-US" smtClean="0"/>
              <a:t>Normalization Theory (Chapter 8)</a:t>
            </a:r>
          </a:p>
          <a:p>
            <a:pPr lvl="1"/>
            <a:r>
              <a:rPr lang="en-US" altLang="en-US" smtClean="0"/>
              <a:t>Formalize what designs are bad, and test for them</a:t>
            </a:r>
          </a:p>
          <a:p>
            <a:r>
              <a:rPr lang="en-US" altLang="en-US" smtClean="0"/>
              <a:t>Entity Relationship Model (Chapter 7)</a:t>
            </a:r>
          </a:p>
          <a:p>
            <a:pPr lvl="1"/>
            <a:r>
              <a:rPr lang="en-US" altLang="en-US" smtClean="0"/>
              <a:t>Models an enterprise as a collection of </a:t>
            </a:r>
            <a:r>
              <a:rPr lang="en-US" altLang="en-US" b="1" i="1" smtClean="0"/>
              <a:t>entities</a:t>
            </a:r>
            <a:r>
              <a:rPr lang="en-US" altLang="en-US" i="1" smtClean="0"/>
              <a:t> </a:t>
            </a:r>
            <a:r>
              <a:rPr lang="en-US" altLang="en-US" smtClean="0"/>
              <a:t>and </a:t>
            </a:r>
            <a:r>
              <a:rPr lang="en-US" altLang="en-US" b="1" i="1" smtClean="0"/>
              <a:t>relationships</a:t>
            </a:r>
          </a:p>
          <a:p>
            <a:pPr lvl="2"/>
            <a:r>
              <a:rPr lang="en-US" altLang="en-US" b="1" smtClean="0"/>
              <a:t>Entity</a:t>
            </a:r>
            <a:r>
              <a:rPr lang="en-US" altLang="en-US" smtClean="0"/>
              <a:t>: a “thing” or “object” in the enterprise that is distinguishable from other objects</a:t>
            </a:r>
          </a:p>
          <a:p>
            <a:pPr lvl="3"/>
            <a:r>
              <a:rPr lang="en-US" altLang="en-US" smtClean="0"/>
              <a:t>Described by a set of </a:t>
            </a:r>
            <a:r>
              <a:rPr lang="en-US" altLang="en-US" i="1" smtClean="0"/>
              <a:t>attributes</a:t>
            </a:r>
            <a:endParaRPr lang="en-US" altLang="en-US" smtClean="0"/>
          </a:p>
          <a:p>
            <a:pPr lvl="2"/>
            <a:r>
              <a:rPr lang="en-US" altLang="en-US" b="1" smtClean="0"/>
              <a:t>Relationship</a:t>
            </a:r>
            <a:r>
              <a:rPr lang="en-US" altLang="en-US" smtClean="0"/>
              <a:t>: an association among several entities</a:t>
            </a:r>
            <a:br>
              <a:rPr lang="en-US" altLang="en-US" smtClean="0"/>
            </a:br>
            <a:endParaRPr lang="en-US" altLang="en-US" smtClean="0"/>
          </a:p>
          <a:p>
            <a:pPr lvl="1"/>
            <a:r>
              <a:rPr lang="en-US" altLang="en-US" smtClean="0"/>
              <a:t>Represented diagrammatically by an </a:t>
            </a:r>
            <a:r>
              <a:rPr lang="en-US" altLang="en-US" i="1" smtClean="0"/>
              <a:t>entity-relationship diagram:</a:t>
            </a:r>
            <a:endParaRPr lang="en-US" altLang="en-US" smtClean="0"/>
          </a:p>
        </p:txBody>
      </p:sp>
      <p:pic>
        <p:nvPicPr>
          <p:cNvPr id="37892"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4706938"/>
            <a:ext cx="6237288"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39947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r>
              <a:rPr lang="en-US" altLang="en-US" smtClean="0"/>
              <a:t>Object-Relational Data Models</a:t>
            </a:r>
          </a:p>
        </p:txBody>
      </p:sp>
      <p:sp>
        <p:nvSpPr>
          <p:cNvPr id="39939" name="Rectangle 3"/>
          <p:cNvSpPr>
            <a:spLocks noGrp="1" noChangeArrowheads="1"/>
          </p:cNvSpPr>
          <p:nvPr>
            <p:ph type="body" idx="4294967295"/>
          </p:nvPr>
        </p:nvSpPr>
        <p:spPr>
          <a:xfrm>
            <a:off x="857250" y="1108075"/>
            <a:ext cx="7661275" cy="4903788"/>
          </a:xfrm>
        </p:spPr>
        <p:txBody>
          <a:bodyPr/>
          <a:lstStyle/>
          <a:p>
            <a:r>
              <a:rPr lang="en-US" altLang="en-US" smtClean="0"/>
              <a:t>Relational model: flat, “atomic” values</a:t>
            </a:r>
            <a:br>
              <a:rPr lang="en-US" altLang="en-US" smtClean="0"/>
            </a:br>
            <a:endParaRPr lang="en-US" altLang="en-US" smtClean="0"/>
          </a:p>
          <a:p>
            <a:r>
              <a:rPr lang="en-US" altLang="en-US" smtClean="0"/>
              <a:t>Object Relational Data Models</a:t>
            </a:r>
          </a:p>
          <a:p>
            <a:pPr lvl="1"/>
            <a:r>
              <a:rPr lang="en-US" altLang="en-US" smtClean="0"/>
              <a:t>Extend the relational data model by including </a:t>
            </a:r>
            <a:r>
              <a:rPr lang="en-US" altLang="en-US" b="1" smtClean="0"/>
              <a:t>object orientation </a:t>
            </a:r>
            <a:r>
              <a:rPr lang="en-US" altLang="en-US" smtClean="0"/>
              <a:t>and constructs to deal with added data types.</a:t>
            </a:r>
          </a:p>
          <a:p>
            <a:pPr lvl="1"/>
            <a:r>
              <a:rPr lang="en-US" altLang="en-US" smtClean="0"/>
              <a:t>Allow attributes of tuples to have complex types, including non-atomic values such as nested relations.</a:t>
            </a:r>
          </a:p>
          <a:p>
            <a:pPr lvl="1"/>
            <a:r>
              <a:rPr lang="en-US" altLang="en-US" smtClean="0"/>
              <a:t>Preserve relational foundations, in particular the declarative access to data, while extending modeling power.</a:t>
            </a:r>
          </a:p>
          <a:p>
            <a:pPr lvl="1"/>
            <a:r>
              <a:rPr lang="en-US" altLang="en-US" smtClean="0"/>
              <a:t>Provide upward compatibility with existing relational languages.</a:t>
            </a:r>
          </a:p>
        </p:txBody>
      </p:sp>
    </p:spTree>
    <p:extLst>
      <p:ext uri="{BB962C8B-B14F-4D97-AF65-F5344CB8AC3E}">
        <p14:creationId xmlns:p14="http://schemas.microsoft.com/office/powerpoint/2010/main" val="321533487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r>
              <a:rPr lang="en-US" altLang="en-US" smtClean="0"/>
              <a:t>XML:  Extensible Markup Language</a:t>
            </a:r>
          </a:p>
        </p:txBody>
      </p:sp>
      <p:sp>
        <p:nvSpPr>
          <p:cNvPr id="41987" name="Rectangle 3"/>
          <p:cNvSpPr>
            <a:spLocks noGrp="1" noChangeArrowheads="1"/>
          </p:cNvSpPr>
          <p:nvPr>
            <p:ph type="body" idx="4294967295"/>
          </p:nvPr>
        </p:nvSpPr>
        <p:spPr>
          <a:xfrm>
            <a:off x="827088" y="1077913"/>
            <a:ext cx="7316787" cy="5167312"/>
          </a:xfrm>
        </p:spPr>
        <p:txBody>
          <a:bodyPr/>
          <a:lstStyle/>
          <a:p>
            <a:r>
              <a:rPr lang="en-US" altLang="en-US" smtClean="0"/>
              <a:t>Defined by the WWW Consortium (W3C)</a:t>
            </a:r>
          </a:p>
          <a:p>
            <a:r>
              <a:rPr lang="en-US" altLang="en-US" smtClean="0"/>
              <a:t>Originally intended as a document markup language not a database language</a:t>
            </a:r>
          </a:p>
          <a:p>
            <a:r>
              <a:rPr lang="en-US" altLang="en-US" smtClean="0"/>
              <a:t>The ability to specify new tags, and to create nested tag structures made XML a great way to exchange </a:t>
            </a:r>
            <a:r>
              <a:rPr lang="en-US" altLang="en-US" b="1" smtClean="0"/>
              <a:t>data</a:t>
            </a:r>
            <a:r>
              <a:rPr lang="en-US" altLang="en-US" smtClean="0"/>
              <a:t>, not just documents</a:t>
            </a:r>
          </a:p>
          <a:p>
            <a:r>
              <a:rPr lang="en-US" altLang="en-US" smtClean="0"/>
              <a:t>XML has become the basis for all new generation data interchange formats.</a:t>
            </a:r>
          </a:p>
          <a:p>
            <a:r>
              <a:rPr lang="en-US" altLang="en-US" smtClean="0"/>
              <a:t>A wide variety of tools is available for parsing, browsing and querying XML documents/data</a:t>
            </a:r>
          </a:p>
        </p:txBody>
      </p:sp>
    </p:spTree>
    <p:extLst>
      <p:ext uri="{BB962C8B-B14F-4D97-AF65-F5344CB8AC3E}">
        <p14:creationId xmlns:p14="http://schemas.microsoft.com/office/powerpoint/2010/main" val="249492045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altLang="en-US" sz="2800" dirty="0"/>
              <a:t>Drawbacks of using file systems to store data (Cont.)</a:t>
            </a:r>
            <a:endParaRPr lang="en-US" sz="2800" dirty="0"/>
          </a:p>
        </p:txBody>
      </p:sp>
      <p:sp>
        <p:nvSpPr>
          <p:cNvPr id="5" name="Content Placeholder 4"/>
          <p:cNvSpPr>
            <a:spLocks noGrp="1"/>
          </p:cNvSpPr>
          <p:nvPr>
            <p:ph idx="1"/>
          </p:nvPr>
        </p:nvSpPr>
        <p:spPr/>
        <p:txBody>
          <a:bodyPr>
            <a:normAutofit lnSpcReduction="10000"/>
          </a:bodyPr>
          <a:lstStyle/>
          <a:p>
            <a:r>
              <a:rPr lang="en-US" altLang="en-US" dirty="0">
                <a:solidFill>
                  <a:srgbClr val="0070C0"/>
                </a:solidFill>
              </a:rPr>
              <a:t>Atomicity</a:t>
            </a:r>
            <a:r>
              <a:rPr lang="en-US" altLang="en-US" dirty="0"/>
              <a:t> of updates</a:t>
            </a:r>
          </a:p>
          <a:p>
            <a:pPr lvl="1"/>
            <a:r>
              <a:rPr lang="en-US" altLang="en-US" dirty="0"/>
              <a:t>Failures may leave database in an inconsistent state with partial updates carried out</a:t>
            </a:r>
          </a:p>
          <a:p>
            <a:pPr lvl="1"/>
            <a:r>
              <a:rPr lang="en-US" altLang="en-US" dirty="0"/>
              <a:t>Example: Transfer of funds from one account to another should either complete or not happen at all</a:t>
            </a:r>
          </a:p>
          <a:p>
            <a:r>
              <a:rPr lang="en-US" altLang="en-US" dirty="0">
                <a:solidFill>
                  <a:srgbClr val="0070C0"/>
                </a:solidFill>
              </a:rPr>
              <a:t>Concurrent</a:t>
            </a:r>
            <a:r>
              <a:rPr lang="en-US" altLang="en-US" dirty="0"/>
              <a:t> access by multiple users</a:t>
            </a:r>
          </a:p>
          <a:p>
            <a:pPr lvl="1"/>
            <a:r>
              <a:rPr lang="en-US" altLang="en-US" dirty="0"/>
              <a:t>Concurrent access needed for performance</a:t>
            </a:r>
          </a:p>
          <a:p>
            <a:pPr lvl="1"/>
            <a:r>
              <a:rPr lang="en-US" altLang="en-US" dirty="0"/>
              <a:t>Uncontrolled concurrent accesses can lead to inconsistencies</a:t>
            </a:r>
          </a:p>
          <a:p>
            <a:pPr lvl="2"/>
            <a:r>
              <a:rPr lang="en-US" altLang="en-US" dirty="0"/>
              <a:t>Example: Two people reading a balance (say 100) and updating it by withdrawing money (say 50 each) at the same time</a:t>
            </a:r>
          </a:p>
          <a:p>
            <a:r>
              <a:rPr lang="en-US" altLang="en-US" dirty="0">
                <a:solidFill>
                  <a:srgbClr val="0070C0"/>
                </a:solidFill>
              </a:rPr>
              <a:t>Security</a:t>
            </a:r>
            <a:r>
              <a:rPr lang="en-US" altLang="en-US" dirty="0"/>
              <a:t> problems</a:t>
            </a:r>
          </a:p>
          <a:p>
            <a:pPr lvl="1"/>
            <a:r>
              <a:rPr lang="en-US" altLang="en-US" dirty="0"/>
              <a:t>Hard to provide user access to some, but not all, data</a:t>
            </a:r>
          </a:p>
          <a:p>
            <a:pPr lvl="1">
              <a:buFont typeface="Webdings" panose="05030102010509060703" pitchFamily="18" charset="2"/>
              <a:buNone/>
            </a:pPr>
            <a:endParaRPr lang="en-US" altLang="en-US" dirty="0"/>
          </a:p>
          <a:p>
            <a:pPr>
              <a:buFont typeface="Monotype Sorts" charset="2"/>
              <a:buNone/>
            </a:pPr>
            <a:r>
              <a:rPr lang="en-US" altLang="en-US" b="1" dirty="0">
                <a:solidFill>
                  <a:srgbClr val="FF0000"/>
                </a:solidFill>
              </a:rPr>
              <a:t>Database systems offer solutions to all the above problems</a:t>
            </a:r>
          </a:p>
          <a:p>
            <a:endParaRPr lang="en-US" dirty="0"/>
          </a:p>
        </p:txBody>
      </p:sp>
      <p:sp>
        <p:nvSpPr>
          <p:cNvPr id="2" name="Slide Number Placeholder 1"/>
          <p:cNvSpPr>
            <a:spLocks noGrp="1"/>
          </p:cNvSpPr>
          <p:nvPr>
            <p:ph type="sldNum" sz="quarter" idx="10"/>
          </p:nvPr>
        </p:nvSpPr>
        <p:spPr/>
        <p:txBody>
          <a:bodyPr/>
          <a:lstStyle/>
          <a:p>
            <a:pPr>
              <a:defRPr/>
            </a:pPr>
            <a:r>
              <a:rPr lang="en-US" altLang="en-US" smtClean="0"/>
              <a:t>Chapter 1 – Slide  </a:t>
            </a:r>
            <a:fld id="{C8E44BDD-D47B-41A5-B441-2B7C81C16095}" type="slidenum">
              <a:rPr lang="en-US" altLang="en-US" b="1" smtClean="0"/>
              <a:pPr>
                <a:defRPr/>
              </a:pPr>
              <a:t>4</a:t>
            </a:fld>
            <a:endParaRPr lang="en-US" altLang="en-US" b="1"/>
          </a:p>
        </p:txBody>
      </p:sp>
      <p:sp>
        <p:nvSpPr>
          <p:cNvPr id="3" name="Footer Placeholder 2"/>
          <p:cNvSpPr>
            <a:spLocks noGrp="1"/>
          </p:cNvSpPr>
          <p:nvPr>
            <p:ph type="ftr" sz="quarter" idx="11"/>
          </p:nvPr>
        </p:nvSpPr>
        <p:spPr/>
        <p:txBody>
          <a:bodyPr/>
          <a:lstStyle/>
          <a:p>
            <a:pPr>
              <a:defRPr/>
            </a:pPr>
            <a:r>
              <a:rPr lang="en-US" smtClean="0"/>
              <a:t>Jukić, Vrbsky, Nestorov – Database Systems</a:t>
            </a:r>
            <a:endParaRPr lang="en-US"/>
          </a:p>
        </p:txBody>
      </p:sp>
    </p:spTree>
    <p:extLst>
      <p:ext uri="{BB962C8B-B14F-4D97-AF65-F5344CB8AC3E}">
        <p14:creationId xmlns:p14="http://schemas.microsoft.com/office/powerpoint/2010/main" val="17078405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bwMode="auto"/>
        <p:txBody>
          <a:bodyPr/>
          <a:lstStyle/>
          <a:p>
            <a:pPr eaLnBrk="1" hangingPunct="1"/>
            <a:r>
              <a:rPr altLang="en-US" cap="none">
                <a:ea typeface="MS PGothic" panose="020B0600070205080204" pitchFamily="34" charset="-128"/>
              </a:rPr>
              <a:t>INITIAL TERMINOLOGY</a:t>
            </a:r>
          </a:p>
        </p:txBody>
      </p:sp>
      <p:sp>
        <p:nvSpPr>
          <p:cNvPr id="9219" name="Content Placeholder 2"/>
          <p:cNvSpPr>
            <a:spLocks noGrp="1"/>
          </p:cNvSpPr>
          <p:nvPr>
            <p:ph idx="1"/>
          </p:nvPr>
        </p:nvSpPr>
        <p:spPr/>
        <p:txBody>
          <a:bodyPr/>
          <a:lstStyle/>
          <a:p>
            <a:pPr eaLnBrk="1" hangingPunct="1"/>
            <a:r>
              <a:rPr altLang="en-US" b="1" dirty="0" smtClean="0">
                <a:solidFill>
                  <a:srgbClr val="0070C0"/>
                </a:solidFill>
              </a:rPr>
              <a:t>Data</a:t>
            </a:r>
            <a:r>
              <a:rPr altLang="en-US" dirty="0" smtClean="0">
                <a:solidFill>
                  <a:srgbClr val="0070C0"/>
                </a:solidFill>
              </a:rPr>
              <a:t> </a:t>
            </a:r>
            <a:r>
              <a:rPr altLang="en-US" dirty="0" smtClean="0"/>
              <a:t>- facts that are recorded and can be accessed</a:t>
            </a:r>
          </a:p>
          <a:p>
            <a:pPr lvl="1" eaLnBrk="1" hangingPunct="1"/>
            <a:r>
              <a:rPr altLang="en-US" dirty="0" smtClean="0"/>
              <a:t>Data formats – text, numbers, figures, graphics, images, audio/video recordings and more</a:t>
            </a:r>
          </a:p>
          <a:p>
            <a:pPr lvl="1" eaLnBrk="1" hangingPunct="1"/>
            <a:r>
              <a:rPr altLang="en-US" dirty="0" smtClean="0"/>
              <a:t>Data is recorded and kept because it is considered to be of use to an intended user</a:t>
            </a:r>
          </a:p>
          <a:p>
            <a:pPr eaLnBrk="1" hangingPunct="1"/>
            <a:r>
              <a:rPr altLang="en-US" b="1" dirty="0" smtClean="0">
                <a:solidFill>
                  <a:srgbClr val="0070C0"/>
                </a:solidFill>
              </a:rPr>
              <a:t>Information</a:t>
            </a:r>
            <a:r>
              <a:rPr altLang="en-US" dirty="0" smtClean="0">
                <a:solidFill>
                  <a:srgbClr val="0070C0"/>
                </a:solidFill>
              </a:rPr>
              <a:t> </a:t>
            </a:r>
            <a:r>
              <a:rPr altLang="en-US" dirty="0" smtClean="0"/>
              <a:t>- refers to the data that is accessed by a user for some particular purpose</a:t>
            </a:r>
          </a:p>
          <a:p>
            <a:pPr lvl="1" eaLnBrk="1" hangingPunct="1"/>
            <a:r>
              <a:rPr altLang="en-US" dirty="0" smtClean="0"/>
              <a:t>Typically, getting the needed information from a collection of data requires performing an activity, such as searching through, processing, or manipulating the data in some form or fashion</a:t>
            </a:r>
          </a:p>
        </p:txBody>
      </p:sp>
      <p:sp>
        <p:nvSpPr>
          <p:cNvPr id="9220" name="Slide Number Placeholder 1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1 – Slide  </a:t>
            </a:r>
            <a:fld id="{C021E868-C492-4C9F-81E2-F874B57A9CD4}" type="slidenum">
              <a:rPr lang="en-US" altLang="en-US" sz="900" b="1" smtClean="0">
                <a:solidFill>
                  <a:schemeClr val="tx1"/>
                </a:solidFill>
              </a:rPr>
              <a:pPr>
                <a:spcBef>
                  <a:spcPct val="0"/>
                </a:spcBef>
                <a:buClrTx/>
                <a:buSzTx/>
                <a:buFontTx/>
                <a:buNone/>
              </a:pPr>
              <a:t>5</a:t>
            </a:fld>
            <a:endParaRPr lang="en-US" altLang="en-US" sz="900" b="1" smtClean="0">
              <a:solidFill>
                <a:schemeClr val="tx1"/>
              </a:solidFill>
            </a:endParaRPr>
          </a:p>
        </p:txBody>
      </p:sp>
      <p:sp>
        <p:nvSpPr>
          <p:cNvPr id="9221"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bwMode="auto"/>
        <p:txBody>
          <a:bodyPr/>
          <a:lstStyle/>
          <a:p>
            <a:pPr eaLnBrk="1" hangingPunct="1"/>
            <a:r>
              <a:rPr altLang="en-US" cap="none">
                <a:ea typeface="MS PGothic" panose="020B0600070205080204" pitchFamily="34" charset="-128"/>
              </a:rPr>
              <a:t>INITIAL TERMINOLOGY</a:t>
            </a:r>
          </a:p>
        </p:txBody>
      </p:sp>
      <p:sp>
        <p:nvSpPr>
          <p:cNvPr id="11267" name="Content Placeholder 2"/>
          <p:cNvSpPr>
            <a:spLocks noGrp="1"/>
          </p:cNvSpPr>
          <p:nvPr>
            <p:ph idx="1"/>
          </p:nvPr>
        </p:nvSpPr>
        <p:spPr/>
        <p:txBody>
          <a:bodyPr/>
          <a:lstStyle/>
          <a:p>
            <a:pPr eaLnBrk="1" hangingPunct="1"/>
            <a:r>
              <a:rPr altLang="en-US" b="1" dirty="0" smtClean="0">
                <a:solidFill>
                  <a:srgbClr val="0070C0"/>
                </a:solidFill>
              </a:rPr>
              <a:t>Metadata</a:t>
            </a:r>
            <a:r>
              <a:rPr altLang="en-US" dirty="0" smtClean="0">
                <a:solidFill>
                  <a:srgbClr val="0070C0"/>
                </a:solidFill>
              </a:rPr>
              <a:t> </a:t>
            </a:r>
            <a:r>
              <a:rPr altLang="en-US" dirty="0" smtClean="0"/>
              <a:t>- data that describes the structure and the properties of the data</a:t>
            </a:r>
          </a:p>
          <a:p>
            <a:pPr lvl="1" eaLnBrk="1" hangingPunct="1"/>
            <a:r>
              <a:rPr altLang="en-US" dirty="0" smtClean="0"/>
              <a:t>Metadata is essential for the proper understanding and use of the data</a:t>
            </a:r>
          </a:p>
          <a:p>
            <a:pPr eaLnBrk="1" hangingPunct="1"/>
            <a:endParaRPr altLang="en-US" dirty="0" smtClean="0"/>
          </a:p>
          <a:p>
            <a:pPr eaLnBrk="1" hangingPunct="1"/>
            <a:r>
              <a:rPr altLang="en-US" dirty="0" smtClean="0"/>
              <a:t>Data without metadata - example</a:t>
            </a:r>
          </a:p>
          <a:p>
            <a:pPr eaLnBrk="1" hangingPunct="1"/>
            <a:endParaRPr altLang="en-US" dirty="0" smtClean="0"/>
          </a:p>
        </p:txBody>
      </p:sp>
      <p:sp>
        <p:nvSpPr>
          <p:cNvPr id="1126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11269" name="Slide Number Placeholder 1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1 – Slide  </a:t>
            </a:r>
            <a:fld id="{1406B221-45CA-4024-94B5-7FC2F34234FC}" type="slidenum">
              <a:rPr lang="en-US" altLang="en-US" sz="900" b="1" smtClean="0">
                <a:solidFill>
                  <a:schemeClr val="tx1"/>
                </a:solidFill>
              </a:rPr>
              <a:pPr>
                <a:spcBef>
                  <a:spcPct val="0"/>
                </a:spcBef>
                <a:buClrTx/>
                <a:buSzTx/>
                <a:buFontTx/>
                <a:buNone/>
              </a:pPr>
              <a:t>6</a:t>
            </a:fld>
            <a:endParaRPr lang="en-US" altLang="en-US" sz="900" b="1" smtClean="0">
              <a:solidFill>
                <a:schemeClr val="tx1"/>
              </a:solidFill>
            </a:endParaRPr>
          </a:p>
        </p:txBody>
      </p:sp>
      <p:pic>
        <p:nvPicPr>
          <p:cNvPr id="112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276600"/>
            <a:ext cx="3438525"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p:txBody>
          <a:bodyPr/>
          <a:lstStyle/>
          <a:p>
            <a:pPr eaLnBrk="1" hangingPunct="1"/>
            <a:r>
              <a:rPr altLang="en-US" cap="none">
                <a:ea typeface="MS PGothic" panose="020B0600070205080204" pitchFamily="34" charset="-128"/>
              </a:rPr>
              <a:t>INITIAL TERMINOLOGY</a:t>
            </a:r>
          </a:p>
        </p:txBody>
      </p:sp>
      <p:sp>
        <p:nvSpPr>
          <p:cNvPr id="13315" name="Content Placeholder 2"/>
          <p:cNvSpPr>
            <a:spLocks noGrp="1"/>
          </p:cNvSpPr>
          <p:nvPr>
            <p:ph idx="1"/>
          </p:nvPr>
        </p:nvSpPr>
        <p:spPr/>
        <p:txBody>
          <a:bodyPr/>
          <a:lstStyle/>
          <a:p>
            <a:pPr marL="0" indent="0" eaLnBrk="1" hangingPunct="1">
              <a:buFont typeface="Wingdings" pitchFamily="2" charset="2"/>
              <a:buNone/>
            </a:pPr>
            <a:r>
              <a:rPr altLang="en-US" dirty="0" smtClean="0"/>
              <a:t>Data </a:t>
            </a:r>
            <a:r>
              <a:rPr altLang="en-US" dirty="0" smtClean="0">
                <a:solidFill>
                  <a:srgbClr val="0070C0"/>
                </a:solidFill>
              </a:rPr>
              <a:t>with metadata </a:t>
            </a:r>
            <a:r>
              <a:rPr altLang="en-US" dirty="0" smtClean="0"/>
              <a:t>- example</a:t>
            </a:r>
          </a:p>
        </p:txBody>
      </p:sp>
      <p:sp>
        <p:nvSpPr>
          <p:cNvPr id="1331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pic>
        <p:nvPicPr>
          <p:cNvPr id="133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5" y="2103438"/>
            <a:ext cx="8658225"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Slide Number Placeholder 1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1 – Slide  </a:t>
            </a:r>
            <a:fld id="{3440E55F-8EAD-4F67-AD8F-0A238D23D3EA}" type="slidenum">
              <a:rPr lang="en-US" altLang="en-US" sz="900" b="1" smtClean="0">
                <a:solidFill>
                  <a:schemeClr val="tx1"/>
                </a:solidFill>
              </a:rPr>
              <a:pPr>
                <a:spcBef>
                  <a:spcPct val="0"/>
                </a:spcBef>
                <a:buClrTx/>
                <a:buSzTx/>
                <a:buFontTx/>
                <a:buNone/>
              </a:pPr>
              <a:t>7</a:t>
            </a:fld>
            <a:endParaRPr lang="en-US" altLang="en-US" sz="900" b="1" smtClean="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bwMode="auto"/>
        <p:txBody>
          <a:bodyPr/>
          <a:lstStyle/>
          <a:p>
            <a:pPr eaLnBrk="1" hangingPunct="1"/>
            <a:r>
              <a:rPr altLang="en-US" cap="none">
                <a:ea typeface="MS PGothic" panose="020B0600070205080204" pitchFamily="34" charset="-128"/>
              </a:rPr>
              <a:t>INITIAL TERMINOLOGY</a:t>
            </a:r>
          </a:p>
        </p:txBody>
      </p:sp>
      <p:sp>
        <p:nvSpPr>
          <p:cNvPr id="15363" name="Content Placeholder 2"/>
          <p:cNvSpPr>
            <a:spLocks noGrp="1"/>
          </p:cNvSpPr>
          <p:nvPr>
            <p:ph idx="1"/>
          </p:nvPr>
        </p:nvSpPr>
        <p:spPr>
          <a:xfrm>
            <a:off x="152400" y="1143000"/>
            <a:ext cx="8839200" cy="4937125"/>
          </a:xfrm>
        </p:spPr>
        <p:txBody>
          <a:bodyPr>
            <a:noAutofit/>
          </a:bodyPr>
          <a:lstStyle/>
          <a:p>
            <a:pPr eaLnBrk="1" hangingPunct="1"/>
            <a:r>
              <a:rPr altLang="en-US" sz="2800" b="1" dirty="0" smtClean="0">
                <a:solidFill>
                  <a:srgbClr val="0070C0"/>
                </a:solidFill>
              </a:rPr>
              <a:t>Database</a:t>
            </a:r>
            <a:r>
              <a:rPr altLang="en-US" sz="2800" dirty="0" smtClean="0">
                <a:solidFill>
                  <a:srgbClr val="0070C0"/>
                </a:solidFill>
              </a:rPr>
              <a:t> </a:t>
            </a:r>
            <a:r>
              <a:rPr altLang="en-US" sz="2800" dirty="0" smtClean="0"/>
              <a:t>- structured collection of related data stored on a computer medium.  </a:t>
            </a:r>
            <a:r>
              <a:rPr altLang="en-US" sz="2400" dirty="0" smtClean="0"/>
              <a:t>Organizes the data in a way that facilitates efficient access to it</a:t>
            </a:r>
          </a:p>
          <a:p>
            <a:pPr eaLnBrk="1" hangingPunct="1"/>
            <a:r>
              <a:rPr altLang="en-US" sz="2800" b="1" dirty="0" smtClean="0">
                <a:solidFill>
                  <a:srgbClr val="0070C0"/>
                </a:solidFill>
              </a:rPr>
              <a:t>Database metadata</a:t>
            </a:r>
            <a:r>
              <a:rPr altLang="en-US" sz="2800" dirty="0" smtClean="0">
                <a:solidFill>
                  <a:srgbClr val="0070C0"/>
                </a:solidFill>
              </a:rPr>
              <a:t> </a:t>
            </a:r>
            <a:r>
              <a:rPr altLang="en-US" sz="2800" dirty="0" smtClean="0"/>
              <a:t>– represents the structure of the database</a:t>
            </a:r>
          </a:p>
          <a:p>
            <a:pPr lvl="1" eaLnBrk="1" hangingPunct="1"/>
            <a:r>
              <a:rPr altLang="en-US" sz="2400" dirty="0" smtClean="0"/>
              <a:t>Database content that is not the data itself (data about the data)</a:t>
            </a:r>
          </a:p>
          <a:p>
            <a:pPr lvl="1" eaLnBrk="1" hangingPunct="1"/>
            <a:r>
              <a:rPr altLang="en-US" sz="2400" dirty="0" smtClean="0"/>
              <a:t>Contains:</a:t>
            </a:r>
          </a:p>
          <a:p>
            <a:pPr lvl="2" eaLnBrk="1" hangingPunct="1"/>
            <a:r>
              <a:rPr altLang="en-US" sz="2000" dirty="0" smtClean="0"/>
              <a:t>Names of data structures</a:t>
            </a:r>
          </a:p>
          <a:p>
            <a:pPr lvl="2" eaLnBrk="1" hangingPunct="1"/>
            <a:r>
              <a:rPr altLang="en-US" sz="2000" dirty="0" smtClean="0"/>
              <a:t>Data types, Data descriptions, </a:t>
            </a:r>
            <a:r>
              <a:rPr lang="en-US" altLang="en-US" sz="2000" dirty="0" smtClean="0"/>
              <a:t>Data Relationships</a:t>
            </a:r>
          </a:p>
          <a:p>
            <a:pPr lvl="2" eaLnBrk="1" hangingPunct="1"/>
            <a:r>
              <a:rPr lang="en-US" altLang="en-US" sz="2000" dirty="0"/>
              <a:t>Data </a:t>
            </a:r>
            <a:r>
              <a:rPr lang="en-US" altLang="en-US" sz="2000" dirty="0" smtClean="0"/>
              <a:t>constraints</a:t>
            </a:r>
          </a:p>
          <a:p>
            <a:pPr lvl="2" eaLnBrk="1" hangingPunct="1"/>
            <a:r>
              <a:rPr lang="en-US" altLang="en-US" sz="2000" dirty="0"/>
              <a:t>Other information describing the characteristics of the </a:t>
            </a:r>
            <a:r>
              <a:rPr lang="en-US" altLang="en-US" sz="2000" dirty="0" smtClean="0"/>
              <a:t>data</a:t>
            </a:r>
            <a:endParaRPr lang="en-US" altLang="en-US" sz="2000" dirty="0"/>
          </a:p>
          <a:p>
            <a:pPr lvl="2" eaLnBrk="1" hangingPunct="1"/>
            <a:endParaRPr altLang="en-US" sz="2000" dirty="0" smtClean="0"/>
          </a:p>
        </p:txBody>
      </p:sp>
      <p:sp>
        <p:nvSpPr>
          <p:cNvPr id="1536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15365" name="Slide Number Placeholder 4"/>
          <p:cNvSpPr>
            <a:spLocks noGrp="1"/>
          </p:cNvSpPr>
          <p:nvPr>
            <p:ph type="sldNum" sz="quarter" idx="10"/>
          </p:nvPr>
        </p:nvSpPr>
        <p:spPr bwMode="auto">
          <a:xfrm>
            <a:off x="8385175" y="6629400"/>
            <a:ext cx="758825"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fld id="{A2E468B0-0752-49A0-A53B-48863AF8BB2B}" type="slidenum">
              <a:rPr lang="en-US" altLang="en-US" sz="900" b="1" smtClean="0">
                <a:solidFill>
                  <a:schemeClr val="tx1"/>
                </a:solidFill>
              </a:rPr>
              <a:pPr>
                <a:spcBef>
                  <a:spcPct val="0"/>
                </a:spcBef>
                <a:buClrTx/>
                <a:buSzTx/>
                <a:buFontTx/>
                <a:buNone/>
              </a:pPr>
              <a:t>8</a:t>
            </a:fld>
            <a:endParaRPr lang="en-US" altLang="en-US" sz="900" b="1" smtClean="0">
              <a:solidFill>
                <a:schemeClr val="tx1"/>
              </a:solidFill>
            </a:endParaRPr>
          </a:p>
        </p:txBody>
      </p:sp>
      <p:sp>
        <p:nvSpPr>
          <p:cNvPr id="15366" name="Slide Number Placeholder 15"/>
          <p:cNvSpPr txBox="1">
            <a:spLocks/>
          </p:cNvSpPr>
          <p:nvPr/>
        </p:nvSpPr>
        <p:spPr bwMode="auto">
          <a:xfrm>
            <a:off x="7924800" y="6629400"/>
            <a:ext cx="1219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lgn="r" eaLnBrk="1" hangingPunct="1">
              <a:spcBef>
                <a:spcPct val="0"/>
              </a:spcBef>
              <a:buClrTx/>
              <a:buSzTx/>
              <a:buFontTx/>
              <a:buNone/>
            </a:pPr>
            <a:r>
              <a:rPr lang="en-US" altLang="en-US" sz="900">
                <a:solidFill>
                  <a:schemeClr val="tx1"/>
                </a:solidFill>
              </a:rPr>
              <a:t>Chapter 1 – Slide  </a:t>
            </a:r>
            <a:fld id="{29A33CB8-313B-4AC2-BE09-91737BC14256}" type="slidenum">
              <a:rPr lang="en-US" altLang="en-US" sz="900" b="1">
                <a:solidFill>
                  <a:schemeClr val="tx1"/>
                </a:solidFill>
              </a:rPr>
              <a:pPr algn="r" eaLnBrk="1" hangingPunct="1">
                <a:spcBef>
                  <a:spcPct val="0"/>
                </a:spcBef>
                <a:buClrTx/>
                <a:buSzTx/>
                <a:buFontTx/>
                <a:buNone/>
              </a:pPr>
              <a:t>8</a:t>
            </a:fld>
            <a:endParaRPr lang="en-US" altLang="en-US" sz="900" b="1">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DB Models</a:t>
            </a:r>
            <a:endParaRPr lang="en-US" dirty="0"/>
          </a:p>
        </p:txBody>
      </p:sp>
      <p:sp>
        <p:nvSpPr>
          <p:cNvPr id="3" name="Content Placeholder 2"/>
          <p:cNvSpPr>
            <a:spLocks noGrp="1"/>
          </p:cNvSpPr>
          <p:nvPr>
            <p:ph idx="1"/>
          </p:nvPr>
        </p:nvSpPr>
        <p:spPr/>
        <p:txBody>
          <a:bodyPr>
            <a:normAutofit lnSpcReduction="10000"/>
          </a:bodyPr>
          <a:lstStyle/>
          <a:p>
            <a:r>
              <a:rPr lang="en-US" altLang="en-US" sz="2800" dirty="0"/>
              <a:t>Relational </a:t>
            </a:r>
            <a:r>
              <a:rPr lang="en-US" altLang="en-US" sz="2800" dirty="0" smtClean="0"/>
              <a:t>model (</a:t>
            </a:r>
            <a:r>
              <a:rPr lang="en-US" altLang="en-US" sz="2800" dirty="0" smtClean="0">
                <a:solidFill>
                  <a:srgbClr val="0070C0"/>
                </a:solidFill>
              </a:rPr>
              <a:t>RDBMS</a:t>
            </a:r>
            <a:r>
              <a:rPr lang="en-US" altLang="en-US" sz="2800" dirty="0" smtClean="0"/>
              <a:t>)</a:t>
            </a:r>
            <a:endParaRPr lang="en-US" altLang="en-US" sz="2800" dirty="0"/>
          </a:p>
          <a:p>
            <a:r>
              <a:rPr lang="en-US" altLang="en-US" sz="2800" dirty="0"/>
              <a:t>Entity-Relationship data model </a:t>
            </a:r>
            <a:r>
              <a:rPr lang="en-US" altLang="en-US" sz="2800" dirty="0" smtClean="0"/>
              <a:t> (</a:t>
            </a:r>
            <a:r>
              <a:rPr lang="en-US" altLang="en-US" sz="2800" dirty="0" smtClean="0">
                <a:solidFill>
                  <a:srgbClr val="0070C0"/>
                </a:solidFill>
              </a:rPr>
              <a:t>ER</a:t>
            </a:r>
            <a:r>
              <a:rPr lang="en-US" altLang="en-US" sz="2800" dirty="0" smtClean="0"/>
              <a:t>)</a:t>
            </a:r>
          </a:p>
          <a:p>
            <a:pPr lvl="1"/>
            <a:r>
              <a:rPr lang="en-US" altLang="en-US" dirty="0" smtClean="0"/>
              <a:t>mainly </a:t>
            </a:r>
            <a:r>
              <a:rPr lang="en-US" altLang="en-US" dirty="0"/>
              <a:t>for database </a:t>
            </a:r>
            <a:r>
              <a:rPr lang="en-US" altLang="en-US" dirty="0" smtClean="0"/>
              <a:t>design</a:t>
            </a:r>
          </a:p>
          <a:p>
            <a:r>
              <a:rPr lang="en-US" altLang="en-US" sz="2800" dirty="0" smtClean="0">
                <a:solidFill>
                  <a:srgbClr val="0070C0"/>
                </a:solidFill>
              </a:rPr>
              <a:t>Object-based</a:t>
            </a:r>
            <a:r>
              <a:rPr lang="en-US" altLang="en-US" sz="2800" dirty="0" smtClean="0"/>
              <a:t> data models </a:t>
            </a:r>
          </a:p>
          <a:p>
            <a:pPr lvl="1"/>
            <a:r>
              <a:rPr lang="en-US" altLang="en-US" dirty="0" smtClean="0"/>
              <a:t>Object-oriented and Object-relational</a:t>
            </a:r>
          </a:p>
          <a:p>
            <a:r>
              <a:rPr lang="en-US" altLang="en-US" sz="2800" dirty="0" err="1" smtClean="0"/>
              <a:t>Semistructured</a:t>
            </a:r>
            <a:r>
              <a:rPr lang="en-US" altLang="en-US" sz="2800" dirty="0" smtClean="0"/>
              <a:t> </a:t>
            </a:r>
            <a:r>
              <a:rPr lang="en-US" altLang="en-US" sz="2800" dirty="0"/>
              <a:t>data model  </a:t>
            </a:r>
            <a:endParaRPr lang="en-US" altLang="en-US" sz="2800" dirty="0" smtClean="0"/>
          </a:p>
          <a:p>
            <a:pPr lvl="1"/>
            <a:r>
              <a:rPr lang="en-US" altLang="en-US" dirty="0" smtClean="0">
                <a:solidFill>
                  <a:srgbClr val="0070C0"/>
                </a:solidFill>
              </a:rPr>
              <a:t>XML</a:t>
            </a:r>
            <a:endParaRPr lang="en-US" altLang="en-US" dirty="0">
              <a:solidFill>
                <a:srgbClr val="0070C0"/>
              </a:solidFill>
            </a:endParaRPr>
          </a:p>
          <a:p>
            <a:r>
              <a:rPr lang="en-US" altLang="en-US" sz="2800" dirty="0"/>
              <a:t>Other older models:</a:t>
            </a:r>
          </a:p>
          <a:p>
            <a:pPr lvl="1">
              <a:lnSpc>
                <a:spcPct val="60000"/>
              </a:lnSpc>
            </a:pPr>
            <a:r>
              <a:rPr lang="en-US" altLang="en-US" sz="2400" dirty="0"/>
              <a:t>Network model  </a:t>
            </a:r>
          </a:p>
          <a:p>
            <a:pPr lvl="1">
              <a:lnSpc>
                <a:spcPct val="60000"/>
              </a:lnSpc>
            </a:pPr>
            <a:r>
              <a:rPr lang="en-US" altLang="en-US" sz="2400" dirty="0"/>
              <a:t>Hierarchical model</a:t>
            </a:r>
          </a:p>
          <a:p>
            <a:endParaRPr lang="en-US" altLang="en-US" sz="2800" dirty="0" smtClean="0"/>
          </a:p>
          <a:p>
            <a:r>
              <a:rPr lang="en-US" altLang="en-US" sz="2800" dirty="0" smtClean="0"/>
              <a:t>Big </a:t>
            </a:r>
            <a:r>
              <a:rPr lang="en-US" altLang="en-US" sz="2800" dirty="0"/>
              <a:t>Data!!!</a:t>
            </a:r>
          </a:p>
          <a:p>
            <a:endParaRPr lang="en-US" dirty="0"/>
          </a:p>
        </p:txBody>
      </p:sp>
      <p:sp>
        <p:nvSpPr>
          <p:cNvPr id="4" name="Slide Number Placeholder 3"/>
          <p:cNvSpPr>
            <a:spLocks noGrp="1"/>
          </p:cNvSpPr>
          <p:nvPr>
            <p:ph type="sldNum" sz="quarter" idx="10"/>
          </p:nvPr>
        </p:nvSpPr>
        <p:spPr/>
        <p:txBody>
          <a:bodyPr/>
          <a:lstStyle/>
          <a:p>
            <a:pPr>
              <a:defRPr/>
            </a:pPr>
            <a:r>
              <a:rPr lang="en-US" altLang="en-US" smtClean="0"/>
              <a:t>Chapter 1 – Slide  </a:t>
            </a:r>
            <a:fld id="{A011183A-63F5-4320-8B23-13005DBD16C2}" type="slidenum">
              <a:rPr lang="en-US" altLang="en-US" b="1" smtClean="0"/>
              <a:pPr>
                <a:defRPr/>
              </a:pPr>
              <a:t>9</a:t>
            </a:fld>
            <a:endParaRPr lang="en-US" altLang="en-US" b="1"/>
          </a:p>
        </p:txBody>
      </p:sp>
      <p:sp>
        <p:nvSpPr>
          <p:cNvPr id="5" name="Footer Placeholder 4"/>
          <p:cNvSpPr>
            <a:spLocks noGrp="1"/>
          </p:cNvSpPr>
          <p:nvPr>
            <p:ph type="ftr" sz="quarter" idx="11"/>
          </p:nvPr>
        </p:nvSpPr>
        <p:spPr/>
        <p:txBody>
          <a:bodyPr/>
          <a:lstStyle/>
          <a:p>
            <a:pPr>
              <a:defRPr/>
            </a:pPr>
            <a:r>
              <a:rPr lang="en-US" smtClean="0"/>
              <a:t>Jukić, Vrbsky, Nestorov – Database Systems</a:t>
            </a:r>
            <a:endParaRPr lang="en-US"/>
          </a:p>
        </p:txBody>
      </p:sp>
    </p:spTree>
    <p:extLst>
      <p:ext uri="{BB962C8B-B14F-4D97-AF65-F5344CB8AC3E}">
        <p14:creationId xmlns:p14="http://schemas.microsoft.com/office/powerpoint/2010/main" val="2824266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661</TotalTime>
  <Words>2199</Words>
  <Application>Microsoft Office PowerPoint</Application>
  <PresentationFormat>On-screen Show (4:3)</PresentationFormat>
  <Paragraphs>300</Paragraphs>
  <Slides>32</Slides>
  <Notes>27</Notes>
  <HiddenSlides>6</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32</vt:i4>
      </vt:variant>
    </vt:vector>
  </HeadingPairs>
  <TitlesOfParts>
    <vt:vector size="46" baseType="lpstr">
      <vt:lpstr>MS PGothic</vt:lpstr>
      <vt:lpstr>MS PGothic</vt:lpstr>
      <vt:lpstr>Arial</vt:lpstr>
      <vt:lpstr>Calibri</vt:lpstr>
      <vt:lpstr>Courier New</vt:lpstr>
      <vt:lpstr>Franklin Gothic Book</vt:lpstr>
      <vt:lpstr>Franklin Gothic Medium</vt:lpstr>
      <vt:lpstr>Helvetica</vt:lpstr>
      <vt:lpstr>Monotype Sorts</vt:lpstr>
      <vt:lpstr>Times New Roman</vt:lpstr>
      <vt:lpstr>Webdings</vt:lpstr>
      <vt:lpstr>Wingdings</vt:lpstr>
      <vt:lpstr>Wingdings 2</vt:lpstr>
      <vt:lpstr>Trek</vt:lpstr>
      <vt:lpstr>CHAPTER 1 - Introduction</vt:lpstr>
      <vt:lpstr>DBMS</vt:lpstr>
      <vt:lpstr>Drawbacks of using file systems to store data</vt:lpstr>
      <vt:lpstr>Drawbacks of using file systems to store data (Cont.)</vt:lpstr>
      <vt:lpstr>INITIAL TERMINOLOGY</vt:lpstr>
      <vt:lpstr>INITIAL TERMINOLOGY</vt:lpstr>
      <vt:lpstr>INITIAL TERMINOLOGY</vt:lpstr>
      <vt:lpstr>INITIAL TERMINOLOGY</vt:lpstr>
      <vt:lpstr>DB Models</vt:lpstr>
      <vt:lpstr>INITIAL TERMINOLOGY</vt:lpstr>
      <vt:lpstr>INITIAL TERMINOLOGY</vt:lpstr>
      <vt:lpstr>INITIAL TERMINOLOGY</vt:lpstr>
      <vt:lpstr>INITIAL TERMINOLOGY</vt:lpstr>
      <vt:lpstr>Levels of Abstraction</vt:lpstr>
      <vt:lpstr>View of Data</vt:lpstr>
      <vt:lpstr>Instances and Schemas</vt:lpstr>
      <vt:lpstr>Relational Model</vt:lpstr>
      <vt:lpstr>A Sample Relational Database</vt:lpstr>
      <vt:lpstr>Data Manipulation Language (DML)</vt:lpstr>
      <vt:lpstr>SQL  Samples – first look</vt:lpstr>
      <vt:lpstr>DDL Specification</vt:lpstr>
      <vt:lpstr>STEPS IN THE DEVELOPMENT OF DATABASE SYSTEMS</vt:lpstr>
      <vt:lpstr>STEPS IN THE DEVELOPMENT OF DATABASE SYSTEMS</vt:lpstr>
      <vt:lpstr>STEPS IN THE DEVELOPMENT OF DATABASE SYSTEMS</vt:lpstr>
      <vt:lpstr>STEPS IN THE DEVELOPMENT OF DATABASE SYSTEMS</vt:lpstr>
      <vt:lpstr>STEPS IN THE DEVELOPMENT OF DATABASE SYSTEMS</vt:lpstr>
      <vt:lpstr>STEPS IN THE DEVELOPMENT OF DATABASE SYSTEMS</vt:lpstr>
      <vt:lpstr>PEOPLE INVOLVED WITH DATABASE SYSTEMS</vt:lpstr>
      <vt:lpstr>Database Design?</vt:lpstr>
      <vt:lpstr>Design Approaches</vt:lpstr>
      <vt:lpstr>Object-Relational Data Models</vt:lpstr>
      <vt:lpstr>XML:  Extensible Markup Language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Introduction</dc:title>
  <dc:creator>user</dc:creator>
  <cp:lastModifiedBy>CS Dept</cp:lastModifiedBy>
  <cp:revision>67</cp:revision>
  <dcterms:created xsi:type="dcterms:W3CDTF">2006-08-16T00:00:00Z</dcterms:created>
  <dcterms:modified xsi:type="dcterms:W3CDTF">2018-01-18T21:00:09Z</dcterms:modified>
</cp:coreProperties>
</file>