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324" r:id="rId2"/>
    <p:sldId id="307" r:id="rId3"/>
    <p:sldId id="308" r:id="rId4"/>
    <p:sldId id="309" r:id="rId5"/>
    <p:sldId id="323" r:id="rId6"/>
    <p:sldId id="322" r:id="rId7"/>
    <p:sldId id="321" r:id="rId8"/>
    <p:sldId id="311" r:id="rId9"/>
    <p:sldId id="313" r:id="rId10"/>
    <p:sldId id="314" r:id="rId11"/>
  </p:sldIdLst>
  <p:sldSz cx="9144000" cy="6858000" type="screen4x3"/>
  <p:notesSz cx="6997700" cy="9283700"/>
  <p:custShowLst>
    <p:custShow name="Custom Show 1" id="0">
      <p:sldLst>
        <p:sld r:id="rId11"/>
        <p:sld r:id="rId10"/>
        <p:sld r:id="rId7"/>
        <p:sld r:id="rId9"/>
        <p:sld r:id="rId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94660"/>
  </p:normalViewPr>
  <p:slideViewPr>
    <p:cSldViewPr snapToGrid="0">
      <p:cViewPr>
        <p:scale>
          <a:sx n="100" d="100"/>
          <a:sy n="100" d="100"/>
        </p:scale>
        <p:origin x="1920" y="420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2FB182A-15B3-441D-9D8B-BEF729C016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306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3D5B5AC1-7A66-4A1B-B60A-286F12962A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278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C99CB3C-2C6B-416C-918A-416E6298062F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55872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1688C5E-6E6A-4115-980D-082EFAB15FCF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73EA4BC-2D7C-4683-8EA0-5CE6C2BD5F50}" type="slidenum">
              <a:rPr lang="en-US" altLang="en-US" sz="1200"/>
              <a:pPr algn="r"/>
              <a:t>2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4D12E86-109B-4F87-ACCF-DB8E22813469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0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BDC303-575A-4CC4-BF49-192E5953C17E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1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65A0043-F2AB-4115-B2BA-9707E93F3376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5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4EBDCE4-8559-4178-AC2B-AC2BA71D3405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9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35BDFDA-76BB-49C6-BF6B-6BF23A0DD02E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68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EE496BF-46C2-4758-9865-CD1F73ECB32B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2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18C852F-8FE5-4F94-BDB8-730471E265AC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1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92075" y="6507163"/>
            <a:ext cx="314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 smtClean="0"/>
              <a:t>Database Organization CS 425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F8D306C-7E63-4528-BF5F-E8451AE228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56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9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19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6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42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471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19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7594600" y="6613525"/>
            <a:ext cx="7175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Aldawud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1.</a:t>
            </a:r>
            <a:fld id="{807C672C-75BB-47BF-875F-403DDF250452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chemeClr val="tx2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535738"/>
            <a:ext cx="3217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b="1" dirty="0" smtClean="0"/>
              <a:t>CS425 - Database Organization</a:t>
            </a:r>
            <a:endParaRPr lang="en-US" altLang="en-US" sz="1000" b="1" dirty="0" smtClean="0">
              <a:solidFill>
                <a:schemeClr val="tx2"/>
              </a:solidFill>
            </a:endParaRP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90E5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90E5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90E5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90E5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90E5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Database architecture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History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5224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b="1" smtClean="0"/>
              <a:t>SQL</a:t>
            </a:r>
            <a:r>
              <a:rPr lang="en-US" altLang="en-US" smtClean="0"/>
              <a:t>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Parallel and distributed database systems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Emergence of Web commerce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Early 2000s: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XML and XQuery standards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Automated database administration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Later 2000s: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Giant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Google BigTable, Yahoo PNuts, Amazon,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Storage Management Component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0099"/>
                </a:solidFill>
              </a:rPr>
              <a:t>Storage manager</a:t>
            </a:r>
            <a:r>
              <a:rPr lang="en-US" altLang="en-US" smtClean="0"/>
              <a:t> is 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mtClean="0"/>
              <a:t>The storage manager is responsible to the following tasks: </a:t>
            </a:r>
          </a:p>
          <a:p>
            <a:pPr lvl="1"/>
            <a:r>
              <a:rPr lang="en-US" altLang="en-US" smtClean="0"/>
              <a:t>Interaction with the file manager </a:t>
            </a:r>
          </a:p>
          <a:p>
            <a:pPr lvl="1"/>
            <a:r>
              <a:rPr lang="en-US" altLang="en-US" smtClean="0"/>
              <a:t>Efficient storing, retrieving and updating of data</a:t>
            </a:r>
          </a:p>
          <a:p>
            <a:r>
              <a:rPr lang="en-US" altLang="en-US" smtClean="0"/>
              <a:t>Storage Manager implements the following data structures:</a:t>
            </a:r>
          </a:p>
          <a:p>
            <a:pPr lvl="1"/>
            <a:r>
              <a:rPr lang="en-US" altLang="en-US" b="1" smtClean="0"/>
              <a:t>Data Files</a:t>
            </a:r>
            <a:r>
              <a:rPr lang="en-US" altLang="en-US" smtClean="0"/>
              <a:t>: stores database itself</a:t>
            </a:r>
          </a:p>
          <a:p>
            <a:pPr lvl="1"/>
            <a:r>
              <a:rPr lang="en-US" altLang="en-US" b="1" smtClean="0"/>
              <a:t>Data Dictionary</a:t>
            </a:r>
            <a:r>
              <a:rPr lang="en-US" altLang="en-US" smtClean="0"/>
              <a:t>: stores metadata about the structure of the DB</a:t>
            </a:r>
          </a:p>
          <a:p>
            <a:pPr lvl="1"/>
            <a:r>
              <a:rPr lang="en-US" altLang="en-US" b="1" smtClean="0"/>
              <a:t>Indices</a:t>
            </a:r>
            <a:r>
              <a:rPr lang="en-US" altLang="en-US" smtClean="0"/>
              <a:t>: for fast access</a:t>
            </a:r>
          </a:p>
          <a:p>
            <a:r>
              <a:rPr lang="en-US" altLang="en-US" smtClean="0"/>
              <a:t>Issues:</a:t>
            </a:r>
          </a:p>
          <a:p>
            <a:pPr lvl="1"/>
            <a:r>
              <a:rPr lang="en-US" altLang="en-US" smtClean="0"/>
              <a:t>Storage access</a:t>
            </a:r>
          </a:p>
          <a:p>
            <a:pPr lvl="1"/>
            <a:r>
              <a:rPr lang="en-US" altLang="en-US" smtClean="0"/>
              <a:t>File organization</a:t>
            </a:r>
          </a:p>
          <a:p>
            <a:pPr lvl="1"/>
            <a:r>
              <a:rPr lang="en-US" altLang="en-US" smtClean="0"/>
              <a:t>Indexing and hashing</a:t>
            </a:r>
          </a:p>
          <a:p>
            <a:pPr lvl="1">
              <a:buFont typeface="Monotype Sorts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4525" y="117475"/>
            <a:ext cx="6931025" cy="609600"/>
          </a:xfrm>
        </p:spPr>
        <p:txBody>
          <a:bodyPr/>
          <a:lstStyle/>
          <a:p>
            <a:r>
              <a:rPr lang="en-US" altLang="en-US" smtClean="0"/>
              <a:t>Query Processing Component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157288"/>
            <a:ext cx="6545262" cy="1379537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mtClean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mtClean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mtClean="0"/>
              <a:t>3.	Evaluation</a:t>
            </a:r>
          </a:p>
        </p:txBody>
      </p:sp>
      <p:pic>
        <p:nvPicPr>
          <p:cNvPr id="481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2390775"/>
            <a:ext cx="6773862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1"/>
          <p:cNvSpPr txBox="1">
            <a:spLocks noChangeArrowheads="1"/>
          </p:cNvSpPr>
          <p:nvPr/>
        </p:nvSpPr>
        <p:spPr bwMode="auto">
          <a:xfrm>
            <a:off x="5005388" y="1195388"/>
            <a:ext cx="35639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Consist of: </a:t>
            </a:r>
            <a:r>
              <a:rPr kumimoji="0" lang="en-US" altLang="en-US" b="1"/>
              <a:t>DDL</a:t>
            </a:r>
            <a:r>
              <a:rPr kumimoji="0" lang="en-US" altLang="en-US"/>
              <a:t> Interpreter and</a:t>
            </a:r>
            <a:br>
              <a:rPr kumimoji="0" lang="en-US" altLang="en-US"/>
            </a:br>
            <a:r>
              <a:rPr kumimoji="0" lang="en-US" altLang="en-US"/>
              <a:t> </a:t>
            </a:r>
            <a:r>
              <a:rPr kumimoji="0" lang="en-US" altLang="en-US" b="1"/>
              <a:t>DML</a:t>
            </a:r>
            <a:r>
              <a:rPr kumimoji="0" lang="en-US" altLang="en-US"/>
              <a:t> Compiler</a:t>
            </a:r>
          </a:p>
        </p:txBody>
      </p:sp>
    </p:spTree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2400" y="139700"/>
            <a:ext cx="6611938" cy="582613"/>
          </a:xfrm>
        </p:spPr>
        <p:txBody>
          <a:bodyPr/>
          <a:lstStyle/>
          <a:p>
            <a:r>
              <a:rPr lang="en-US" altLang="en-US" smtClean="0"/>
              <a:t>Query Processing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935912" cy="5238750"/>
          </a:xfrm>
        </p:spPr>
        <p:txBody>
          <a:bodyPr/>
          <a:lstStyle/>
          <a:p>
            <a:r>
              <a:rPr lang="en-US" altLang="en-US" smtClean="0"/>
              <a:t>Alternative ways of evaluating a given query</a:t>
            </a:r>
          </a:p>
          <a:p>
            <a:pPr lvl="1"/>
            <a:r>
              <a:rPr lang="en-US" altLang="en-US" smtClean="0"/>
              <a:t>Equivalent expressions</a:t>
            </a:r>
          </a:p>
          <a:p>
            <a:pPr lvl="1"/>
            <a:r>
              <a:rPr lang="en-US" altLang="en-US" smtClean="0"/>
              <a:t>Different algorithms for each operation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>
                <a:solidFill>
                  <a:srgbClr val="FF0000"/>
                </a:solidFill>
              </a:rPr>
              <a:t>Cost </a:t>
            </a:r>
            <a:r>
              <a:rPr lang="en-US" altLang="en-US" smtClean="0"/>
              <a:t>difference between a good and a bad way of evaluating a query can be enormous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Need to estimate the cost of operations</a:t>
            </a:r>
          </a:p>
          <a:p>
            <a:pPr lvl="1"/>
            <a:r>
              <a:rPr lang="en-US" altLang="en-US" smtClean="0"/>
              <a:t>Depends critically on statistical information about relations which the database must maintain</a:t>
            </a:r>
          </a:p>
          <a:p>
            <a:pPr lvl="1"/>
            <a:r>
              <a:rPr lang="en-US" altLang="en-US" smtClean="0"/>
              <a:t>Need to estimate statistics for intermediate results to compute cost of complex expressions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Transaction Management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661275" cy="4903787"/>
          </a:xfrm>
        </p:spPr>
        <p:txBody>
          <a:bodyPr/>
          <a:lstStyle/>
          <a:p>
            <a:r>
              <a:rPr lang="en-US" altLang="en-US" smtClean="0"/>
              <a:t>What if the system fails?</a:t>
            </a:r>
          </a:p>
          <a:p>
            <a:r>
              <a:rPr lang="en-US" altLang="en-US" smtClean="0"/>
              <a:t>What if more than one user is concurrently updating the same data?</a:t>
            </a:r>
          </a:p>
          <a:p>
            <a:r>
              <a:rPr lang="en-US" altLang="en-US" smtClean="0"/>
              <a:t>A </a:t>
            </a:r>
            <a:r>
              <a:rPr lang="en-US" altLang="en-US" b="1" smtClean="0">
                <a:solidFill>
                  <a:srgbClr val="000099"/>
                </a:solidFill>
              </a:rPr>
              <a:t>transaction</a:t>
            </a:r>
            <a:r>
              <a:rPr lang="en-US" altLang="en-US" smtClean="0"/>
              <a:t> is a collection of operations that performs a single logical function in a database application</a:t>
            </a:r>
          </a:p>
          <a:p>
            <a:r>
              <a:rPr lang="en-US" altLang="en-US" b="1" smtClean="0">
                <a:solidFill>
                  <a:srgbClr val="000099"/>
                </a:solidFill>
              </a:rPr>
              <a:t>Transaction-management component</a:t>
            </a:r>
            <a:r>
              <a:rPr lang="en-US" altLang="en-US" smtClean="0"/>
              <a:t> 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b="1" smtClean="0">
                <a:solidFill>
                  <a:srgbClr val="000099"/>
                </a:solidFill>
              </a:rPr>
              <a:t>Concurrency-control manager</a:t>
            </a:r>
            <a:r>
              <a:rPr lang="en-US" altLang="en-US" smtClean="0"/>
              <a:t> controls the interaction among the concurrent transactions, to ensure the consistency of the database.</a:t>
            </a:r>
            <a:r>
              <a:rPr lang="en-US" altLang="en-US" b="1" smtClean="0">
                <a:solidFill>
                  <a:schemeClr val="tx2"/>
                </a:solidFill>
              </a:rPr>
              <a:t> </a:t>
            </a:r>
          </a:p>
          <a:p>
            <a:endParaRPr lang="en-US" altLang="en-US" b="1" smtClean="0">
              <a:solidFill>
                <a:schemeClr val="tx2"/>
              </a:solidFill>
            </a:endParaRPr>
          </a:p>
          <a:p>
            <a:r>
              <a:rPr lang="en-US" altLang="en-US" b="1" smtClean="0">
                <a:solidFill>
                  <a:schemeClr val="tx2"/>
                </a:solidFill>
              </a:rPr>
              <a:t>Atomicity -  all-or-none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Database Users and Administrators</a:t>
            </a:r>
          </a:p>
        </p:txBody>
      </p:sp>
      <p:sp>
        <p:nvSpPr>
          <p:cNvPr id="54275" name="Text Box 7"/>
          <p:cNvSpPr txBox="1">
            <a:spLocks noChangeArrowheads="1"/>
          </p:cNvSpPr>
          <p:nvPr/>
        </p:nvSpPr>
        <p:spPr bwMode="auto">
          <a:xfrm>
            <a:off x="3729038" y="4510088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rgbClr val="000099"/>
                </a:solidFill>
              </a:rPr>
              <a:t>Database</a:t>
            </a:r>
          </a:p>
        </p:txBody>
      </p:sp>
      <p:pic>
        <p:nvPicPr>
          <p:cNvPr id="54276" name="Picture 9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693863"/>
            <a:ext cx="591661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Database System Internals</a:t>
            </a:r>
          </a:p>
        </p:txBody>
      </p:sp>
      <p:sp>
        <p:nvSpPr>
          <p:cNvPr id="56323" name="Rectangle 10"/>
          <p:cNvSpPr>
            <a:spLocks noChangeArrowheads="1"/>
          </p:cNvSpPr>
          <p:nvPr/>
        </p:nvSpPr>
        <p:spPr bwMode="auto">
          <a:xfrm>
            <a:off x="6388100" y="2544763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56324" name="Rectangle 11"/>
          <p:cNvSpPr>
            <a:spLocks noChangeArrowheads="1"/>
          </p:cNvSpPr>
          <p:nvPr/>
        </p:nvSpPr>
        <p:spPr bwMode="auto">
          <a:xfrm>
            <a:off x="6527800" y="4144963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56325" name="Rectangle 12"/>
          <p:cNvSpPr>
            <a:spLocks noChangeArrowheads="1"/>
          </p:cNvSpPr>
          <p:nvPr/>
        </p:nvSpPr>
        <p:spPr bwMode="auto">
          <a:xfrm>
            <a:off x="6477000" y="5084763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pic>
        <p:nvPicPr>
          <p:cNvPr id="5632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695325"/>
            <a:ext cx="4049713" cy="582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8175" y="66675"/>
            <a:ext cx="8077200" cy="609600"/>
          </a:xfrm>
        </p:spPr>
        <p:txBody>
          <a:bodyPr/>
          <a:lstStyle/>
          <a:p>
            <a:r>
              <a:rPr lang="en-US" altLang="en-US" smtClean="0"/>
              <a:t>Database Architecture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152525"/>
            <a:ext cx="7607300" cy="29908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mtClean="0"/>
              <a:t>The architecture of a database systems is greatly influenced by</a:t>
            </a:r>
          </a:p>
          <a:p>
            <a:pPr>
              <a:buFont typeface="Monotype Sorts" charset="2"/>
              <a:buNone/>
            </a:pPr>
            <a:r>
              <a:rPr lang="en-US" altLang="en-US" smtClean="0"/>
              <a:t> the underlying computer system on which the database is running:</a:t>
            </a:r>
          </a:p>
          <a:p>
            <a:r>
              <a:rPr lang="en-US" altLang="en-US" smtClean="0"/>
              <a:t>Centralized</a:t>
            </a:r>
          </a:p>
          <a:p>
            <a:r>
              <a:rPr lang="en-US" altLang="en-US" smtClean="0"/>
              <a:t>Client-server</a:t>
            </a:r>
          </a:p>
          <a:p>
            <a:r>
              <a:rPr lang="en-US" altLang="en-US" smtClean="0"/>
              <a:t>Parallel (multi-processor)</a:t>
            </a:r>
          </a:p>
          <a:p>
            <a:r>
              <a:rPr lang="en-US" altLang="en-US" smtClean="0"/>
              <a:t>Distributed</a:t>
            </a:r>
            <a:r>
              <a:rPr lang="en-US" altLang="en-US" smtClean="0">
                <a:sym typeface="Symbol" panose="05050102010706020507" pitchFamily="18" charset="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History of Database Systems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1950s and early 1960s:</a:t>
            </a:r>
          </a:p>
          <a:p>
            <a:pPr lvl="1"/>
            <a:r>
              <a:rPr lang="en-US" altLang="en-US" smtClean="0"/>
              <a:t>Data processing using magnetic tapes for storage</a:t>
            </a:r>
          </a:p>
          <a:p>
            <a:pPr lvl="2"/>
            <a:r>
              <a:rPr lang="en-US" altLang="en-US" smtClean="0"/>
              <a:t>Tapes provided only sequential access</a:t>
            </a:r>
          </a:p>
          <a:p>
            <a:pPr lvl="1"/>
            <a:r>
              <a:rPr lang="en-US" altLang="en-US" smtClean="0"/>
              <a:t>Punched cards for input</a:t>
            </a:r>
          </a:p>
          <a:p>
            <a:r>
              <a:rPr lang="en-US" altLang="en-US" smtClean="0"/>
              <a:t>Late 1960s and 1970s:</a:t>
            </a:r>
          </a:p>
          <a:p>
            <a:pPr lvl="1"/>
            <a:r>
              <a:rPr lang="en-US" altLang="en-US" smtClean="0"/>
              <a:t>Hard disks allowed direct access to data</a:t>
            </a:r>
          </a:p>
          <a:p>
            <a:pPr lvl="1"/>
            <a:r>
              <a:rPr lang="en-US" altLang="en-US" smtClean="0"/>
              <a:t>Network and hierarchical data models in widespread use</a:t>
            </a:r>
          </a:p>
          <a:p>
            <a:pPr lvl="1"/>
            <a:r>
              <a:rPr lang="en-US" altLang="en-US" b="1" smtClean="0"/>
              <a:t>Ted Codd </a:t>
            </a:r>
            <a:r>
              <a:rPr lang="en-US" altLang="en-US" smtClean="0"/>
              <a:t>defines the relational data model</a:t>
            </a:r>
          </a:p>
          <a:p>
            <a:pPr lvl="2"/>
            <a:r>
              <a:rPr lang="en-US" altLang="en-US" smtClean="0"/>
              <a:t>Would win the ACM Turing Award for this work</a:t>
            </a:r>
          </a:p>
          <a:p>
            <a:pPr lvl="2"/>
            <a:r>
              <a:rPr lang="en-US" altLang="en-US" smtClean="0"/>
              <a:t>IBM Research begins </a:t>
            </a:r>
            <a:r>
              <a:rPr lang="en-US" altLang="en-US" b="1" smtClean="0"/>
              <a:t>System R </a:t>
            </a:r>
            <a:r>
              <a:rPr lang="en-US" altLang="en-US" smtClean="0"/>
              <a:t>prototype</a:t>
            </a:r>
          </a:p>
          <a:p>
            <a:pPr lvl="2"/>
            <a:r>
              <a:rPr lang="en-US" altLang="en-US" smtClean="0"/>
              <a:t>UC Berkeley begins </a:t>
            </a:r>
            <a:r>
              <a:rPr lang="en-US" altLang="en-US" b="1" smtClean="0"/>
              <a:t>Ingres</a:t>
            </a:r>
            <a:r>
              <a:rPr lang="en-US" altLang="en-US" smtClean="0"/>
              <a:t> prototype</a:t>
            </a:r>
          </a:p>
          <a:p>
            <a:pPr lvl="1"/>
            <a:r>
              <a:rPr lang="en-US" altLang="en-US" smtClean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25064</TotalTime>
  <Words>412</Words>
  <Application>Microsoft Office PowerPoint</Application>
  <PresentationFormat>On-screen Show (4:3)</PresentationFormat>
  <Paragraphs>84</Paragraphs>
  <Slides>10</Slides>
  <Notes>10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MS PGothic</vt:lpstr>
      <vt:lpstr>MS PGothic</vt:lpstr>
      <vt:lpstr>Helvetica</vt:lpstr>
      <vt:lpstr>Monotype Sorts</vt:lpstr>
      <vt:lpstr>Symbol</vt:lpstr>
      <vt:lpstr>Times New Roman</vt:lpstr>
      <vt:lpstr>Webdings</vt:lpstr>
      <vt:lpstr>2_db-5-grey</vt:lpstr>
      <vt:lpstr>Database architecture</vt:lpstr>
      <vt:lpstr>Storage Management Component</vt:lpstr>
      <vt:lpstr>Query Processing Component</vt:lpstr>
      <vt:lpstr>Query Processing (Cont.)</vt:lpstr>
      <vt:lpstr>Transaction Management </vt:lpstr>
      <vt:lpstr>Database Users and Administrators</vt:lpstr>
      <vt:lpstr>Database System Internals</vt:lpstr>
      <vt:lpstr>Database Architecture</vt:lpstr>
      <vt:lpstr>History of Database Systems</vt:lpstr>
      <vt:lpstr>History (cont.)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CS Dept</cp:lastModifiedBy>
  <cp:revision>321</cp:revision>
  <cp:lastPrinted>2005-01-10T21:51:57Z</cp:lastPrinted>
  <dcterms:created xsi:type="dcterms:W3CDTF">1999-11-04T20:50:09Z</dcterms:created>
  <dcterms:modified xsi:type="dcterms:W3CDTF">2018-01-18T21:06:47Z</dcterms:modified>
</cp:coreProperties>
</file>