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1"/>
  </p:notesMasterIdLst>
  <p:sldIdLst>
    <p:sldId id="256" r:id="rId2"/>
    <p:sldId id="257" r:id="rId3"/>
    <p:sldId id="258" r:id="rId4"/>
    <p:sldId id="403" r:id="rId5"/>
    <p:sldId id="404" r:id="rId6"/>
    <p:sldId id="261" r:id="rId7"/>
    <p:sldId id="260" r:id="rId8"/>
    <p:sldId id="262" r:id="rId9"/>
    <p:sldId id="264" r:id="rId10"/>
    <p:sldId id="405" r:id="rId11"/>
    <p:sldId id="265" r:id="rId12"/>
    <p:sldId id="399" r:id="rId13"/>
    <p:sldId id="406" r:id="rId14"/>
    <p:sldId id="407" r:id="rId15"/>
    <p:sldId id="397" r:id="rId16"/>
    <p:sldId id="398" r:id="rId17"/>
    <p:sldId id="266" r:id="rId18"/>
    <p:sldId id="267" r:id="rId19"/>
    <p:sldId id="269" r:id="rId20"/>
    <p:sldId id="270" r:id="rId21"/>
    <p:sldId id="272" r:id="rId22"/>
    <p:sldId id="273" r:id="rId23"/>
    <p:sldId id="268" r:id="rId24"/>
    <p:sldId id="274" r:id="rId25"/>
    <p:sldId id="275" r:id="rId26"/>
    <p:sldId id="401"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402"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95" r:id="rId61"/>
    <p:sldId id="309" r:id="rId62"/>
    <p:sldId id="310" r:id="rId63"/>
    <p:sldId id="311" r:id="rId64"/>
    <p:sldId id="312" r:id="rId65"/>
    <p:sldId id="313" r:id="rId66"/>
    <p:sldId id="314" r:id="rId67"/>
    <p:sldId id="315" r:id="rId68"/>
    <p:sldId id="316" r:id="rId69"/>
    <p:sldId id="317" r:id="rId70"/>
    <p:sldId id="319" r:id="rId71"/>
    <p:sldId id="320" r:id="rId72"/>
    <p:sldId id="318"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7" r:id="rId87"/>
    <p:sldId id="334" r:id="rId88"/>
    <p:sldId id="335" r:id="rId89"/>
    <p:sldId id="336" r:id="rId90"/>
    <p:sldId id="342" r:id="rId91"/>
    <p:sldId id="340" r:id="rId92"/>
    <p:sldId id="343" r:id="rId93"/>
    <p:sldId id="341" r:id="rId94"/>
    <p:sldId id="344" r:id="rId95"/>
    <p:sldId id="345" r:id="rId96"/>
    <p:sldId id="346" r:id="rId97"/>
    <p:sldId id="347" r:id="rId98"/>
    <p:sldId id="348" r:id="rId99"/>
    <p:sldId id="352" r:id="rId100"/>
    <p:sldId id="351" r:id="rId101"/>
    <p:sldId id="353" r:id="rId102"/>
    <p:sldId id="354" r:id="rId103"/>
    <p:sldId id="355" r:id="rId104"/>
    <p:sldId id="356" r:id="rId105"/>
    <p:sldId id="357" r:id="rId106"/>
    <p:sldId id="358" r:id="rId107"/>
    <p:sldId id="359" r:id="rId108"/>
    <p:sldId id="360" r:id="rId109"/>
    <p:sldId id="361" r:id="rId110"/>
    <p:sldId id="365" r:id="rId111"/>
    <p:sldId id="368" r:id="rId112"/>
    <p:sldId id="369" r:id="rId113"/>
    <p:sldId id="366" r:id="rId114"/>
    <p:sldId id="367" r:id="rId115"/>
    <p:sldId id="371" r:id="rId116"/>
    <p:sldId id="372" r:id="rId117"/>
    <p:sldId id="373" r:id="rId118"/>
    <p:sldId id="374" r:id="rId119"/>
    <p:sldId id="375" r:id="rId120"/>
    <p:sldId id="376" r:id="rId121"/>
    <p:sldId id="377" r:id="rId122"/>
    <p:sldId id="378" r:id="rId123"/>
    <p:sldId id="379" r:id="rId124"/>
    <p:sldId id="380" r:id="rId125"/>
    <p:sldId id="396" r:id="rId126"/>
    <p:sldId id="382" r:id="rId127"/>
    <p:sldId id="381"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8" autoAdjust="0"/>
  </p:normalViewPr>
  <p:slideViewPr>
    <p:cSldViewPr>
      <p:cViewPr varScale="1">
        <p:scale>
          <a:sx n="61" d="100"/>
          <a:sy n="61" d="100"/>
        </p:scale>
        <p:origin x="16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2804ED83-6A52-4B62-8FF6-B6209779CD7F}" type="datetimeFigureOut">
              <a:rPr lang="en-US"/>
              <a:pPr>
                <a:defRPr/>
              </a:pPr>
              <a:t>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CAB4F35-76E4-4194-B43F-68EC1B04FD60}" type="slidenum">
              <a:rPr lang="en-US" altLang="en-US"/>
              <a:pPr/>
              <a:t>‹#›</a:t>
            </a:fld>
            <a:endParaRPr lang="en-US" altLang="en-US"/>
          </a:p>
        </p:txBody>
      </p:sp>
    </p:spTree>
    <p:extLst>
      <p:ext uri="{BB962C8B-B14F-4D97-AF65-F5344CB8AC3E}">
        <p14:creationId xmlns:p14="http://schemas.microsoft.com/office/powerpoint/2010/main" val="336119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07A2428-557E-4CE8-B31A-243BCDB4F5C2}"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35ADAE-25C8-4983-8717-E830EC5D2219}" type="slidenum">
              <a:rPr lang="en-US" altLang="en-US"/>
              <a:pPr>
                <a:spcBef>
                  <a:spcPct val="0"/>
                </a:spcBef>
              </a:pPr>
              <a:t>13</a:t>
            </a:fld>
            <a:endParaRPr lang="en-US" altLang="en-US"/>
          </a:p>
        </p:txBody>
      </p:sp>
    </p:spTree>
    <p:extLst>
      <p:ext uri="{BB962C8B-B14F-4D97-AF65-F5344CB8AC3E}">
        <p14:creationId xmlns:p14="http://schemas.microsoft.com/office/powerpoint/2010/main" val="23890673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990F65-0F28-431B-8761-53CE89E25EB9}" type="slidenum">
              <a:rPr lang="en-US" altLang="en-US"/>
              <a:pPr>
                <a:spcBef>
                  <a:spcPct val="0"/>
                </a:spcBef>
              </a:pPr>
              <a:t>106</a:t>
            </a:fld>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156-157.</a:t>
            </a:r>
          </a:p>
          <a:p>
            <a:pPr eaLnBrk="1" hangingPunct="1">
              <a:spcBef>
                <a:spcPct val="0"/>
              </a:spcBef>
            </a:pPr>
            <a:endParaRPr lang="en-US" altLang="en-US"/>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B695CF-6BC0-469C-B291-26AA857DE41F}" type="slidenum">
              <a:rPr lang="en-US" altLang="en-US"/>
              <a:pPr>
                <a:spcBef>
                  <a:spcPct val="0"/>
                </a:spcBef>
              </a:pPr>
              <a:t>107</a:t>
            </a:fld>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E786B1-A21E-4A62-BE18-8FC220B2FEB3}" type="slidenum">
              <a:rPr lang="en-US" altLang="en-US"/>
              <a:pPr>
                <a:spcBef>
                  <a:spcPct val="0"/>
                </a:spcBef>
              </a:pPr>
              <a:t>108</a:t>
            </a:fld>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9073BF9-78E4-4F3B-94E6-DD176D6054B4}" type="slidenum">
              <a:rPr lang="en-US" altLang="en-US"/>
              <a:pPr>
                <a:spcBef>
                  <a:spcPct val="0"/>
                </a:spcBef>
              </a:pPr>
              <a:t>109</a:t>
            </a:fld>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65BE023-07B2-4D9E-B377-8605D7D742F7}" type="slidenum">
              <a:rPr lang="en-US" altLang="en-US"/>
              <a:pPr>
                <a:spcBef>
                  <a:spcPct val="0"/>
                </a:spcBef>
              </a:pPr>
              <a:t>110</a:t>
            </a:fld>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B09188-609D-42BE-840E-18F74CA334E3}" type="slidenum">
              <a:rPr lang="en-US" altLang="en-US"/>
              <a:pPr>
                <a:spcBef>
                  <a:spcPct val="0"/>
                </a:spcBef>
              </a:pPr>
              <a:t>111</a:t>
            </a:fld>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3B6C270-C5D1-4096-A605-22D23C0C317C}" type="slidenum">
              <a:rPr lang="en-US" altLang="en-US"/>
              <a:pPr>
                <a:spcBef>
                  <a:spcPct val="0"/>
                </a:spcBef>
              </a:pPr>
              <a:t>112</a:t>
            </a:fld>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30EA31C-71EA-46C4-9916-0AC637753D42}" type="slidenum">
              <a:rPr lang="en-US" altLang="en-US"/>
              <a:pPr>
                <a:spcBef>
                  <a:spcPct val="0"/>
                </a:spcBef>
              </a:pPr>
              <a:t>113</a:t>
            </a:fld>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18D3D5-C50A-472C-922E-4A430A555EE4}" type="slidenum">
              <a:rPr lang="en-US" altLang="en-US"/>
              <a:pPr>
                <a:spcBef>
                  <a:spcPct val="0"/>
                </a:spcBef>
              </a:pPr>
              <a:t>114</a:t>
            </a:fld>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C4662A-6600-43EE-8120-2CCCEC053CED}" type="slidenum">
              <a:rPr lang="en-US" altLang="en-US"/>
              <a:pPr>
                <a:spcBef>
                  <a:spcPct val="0"/>
                </a:spcBef>
              </a:pPr>
              <a:t>115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A9C46C-F84F-4941-9D26-8E8AB6290C17}" type="slidenum">
              <a:rPr lang="en-US" altLang="en-US"/>
              <a:pPr>
                <a:spcBef>
                  <a:spcPct val="0"/>
                </a:spcBef>
              </a:pPr>
              <a:t>14</a:t>
            </a:fld>
            <a:endParaRPr lang="en-US" altLang="en-US"/>
          </a:p>
        </p:txBody>
      </p:sp>
    </p:spTree>
    <p:extLst>
      <p:ext uri="{BB962C8B-B14F-4D97-AF65-F5344CB8AC3E}">
        <p14:creationId xmlns:p14="http://schemas.microsoft.com/office/powerpoint/2010/main" val="24572787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8B4B6D-30CB-4963-B1B1-9780AD861628}" type="slidenum">
              <a:rPr lang="en-US" altLang="en-US"/>
              <a:pPr>
                <a:spcBef>
                  <a:spcPct val="0"/>
                </a:spcBef>
              </a:pPr>
              <a:t>116</a:t>
            </a:fld>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F380E4-EBD9-4A2E-AE40-58E64250FBE7}" type="slidenum">
              <a:rPr lang="en-US" altLang="en-US"/>
              <a:pPr>
                <a:spcBef>
                  <a:spcPct val="0"/>
                </a:spcBef>
              </a:pPr>
              <a:t>117</a:t>
            </a:fld>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0037586-6162-44B8-B428-EF8F9B854A48}" type="slidenum">
              <a:rPr lang="en-US" altLang="en-US"/>
              <a:pPr>
                <a:spcBef>
                  <a:spcPct val="0"/>
                </a:spcBef>
              </a:pPr>
              <a:t>118</a:t>
            </a:fld>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3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29F6990-A93B-46AE-8E12-25F758B71CFC}" type="slidenum">
              <a:rPr lang="en-US" altLang="en-US"/>
              <a:pPr>
                <a:spcBef>
                  <a:spcPct val="0"/>
                </a:spcBef>
              </a:pPr>
              <a:t>119</a:t>
            </a:fld>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163-164.</a:t>
            </a:r>
          </a:p>
          <a:p>
            <a:pPr eaLnBrk="1" hangingPunct="1">
              <a:spcBef>
                <a:spcPct val="0"/>
              </a:spcBef>
            </a:pPr>
            <a:endParaRPr lang="en-US" altLang="en-US"/>
          </a:p>
        </p:txBody>
      </p:sp>
      <p:sp>
        <p:nvSpPr>
          <p:cNvPr id="235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27AE26D-F9B2-43F6-915C-B4A29ED43282}" type="slidenum">
              <a:rPr lang="en-US" altLang="en-US"/>
              <a:pPr>
                <a:spcBef>
                  <a:spcPct val="0"/>
                </a:spcBef>
              </a:pPr>
              <a:t>120</a:t>
            </a:fld>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Regular JOIN is also sometimes referred to as an INNER JOIN, to differentiate it from the OUTER JOIN.</a:t>
            </a:r>
          </a:p>
        </p:txBody>
      </p:sp>
      <p:sp>
        <p:nvSpPr>
          <p:cNvPr id="237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9B2B6D3-F585-4433-8D1D-B3724699C9A7}" type="slidenum">
              <a:rPr lang="en-US" altLang="en-US"/>
              <a:pPr>
                <a:spcBef>
                  <a:spcPct val="0"/>
                </a:spcBef>
              </a:pPr>
              <a:t>121</a:t>
            </a:fld>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39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AD39A37-0E66-403C-9926-0614304DB775}" type="slidenum">
              <a:rPr lang="en-US" altLang="en-US"/>
              <a:pPr>
                <a:spcBef>
                  <a:spcPct val="0"/>
                </a:spcBef>
              </a:pPr>
              <a:t>122</a:t>
            </a:fld>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1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F1E4DE5-4FF6-4F21-B8A9-6959DF1E49CC}" type="slidenum">
              <a:rPr lang="en-US" altLang="en-US"/>
              <a:pPr>
                <a:spcBef>
                  <a:spcPct val="0"/>
                </a:spcBef>
              </a:pPr>
              <a:t>123</a:t>
            </a:fld>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3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456C46D-568C-4BB6-A170-737D35841495}" type="slidenum">
              <a:rPr lang="en-US" altLang="en-US"/>
              <a:pPr>
                <a:spcBef>
                  <a:spcPct val="0"/>
                </a:spcBef>
              </a:pPr>
              <a:t>124</a:t>
            </a:fld>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5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16423F-BED1-4779-AC76-A59B720805DF}" type="slidenum">
              <a:rPr lang="en-US" altLang="en-US"/>
              <a:pPr>
                <a:spcBef>
                  <a:spcPct val="0"/>
                </a:spcBef>
              </a:pPr>
              <a:t>125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982413-EFDE-435B-9329-4326AB4386A6}" type="slidenum">
              <a:rPr lang="en-US" altLang="en-US"/>
              <a:pPr>
                <a:spcBef>
                  <a:spcPct val="0"/>
                </a:spcBef>
              </a:pPr>
              <a:t>17</a:t>
            </a:fld>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47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6F888D1-2D23-4A5C-94D1-9AA5C69EE65A}" type="slidenum">
              <a:rPr lang="en-US" altLang="en-US"/>
              <a:pPr>
                <a:spcBef>
                  <a:spcPct val="0"/>
                </a:spcBef>
              </a:pPr>
              <a:t>126</a:t>
            </a:fld>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A7570F-72E3-4FF3-AC6A-45B8237D851B}" type="slidenum">
              <a:rPr lang="en-US" altLang="en-US"/>
              <a:pPr>
                <a:spcBef>
                  <a:spcPct val="0"/>
                </a:spcBef>
              </a:pPr>
              <a:t>127</a:t>
            </a:fld>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1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F5FF0F4-E9D9-477C-9BAD-520EDDE562F1}" type="slidenum">
              <a:rPr lang="en-US" altLang="en-US"/>
              <a:pPr>
                <a:spcBef>
                  <a:spcPct val="0"/>
                </a:spcBef>
              </a:pPr>
              <a:t>128</a:t>
            </a:fld>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485EB5D-5C90-4E6A-A23A-C2C3416AFA6F}" type="slidenum">
              <a:rPr lang="en-US" altLang="en-US"/>
              <a:pPr>
                <a:spcBef>
                  <a:spcPct val="0"/>
                </a:spcBef>
              </a:pPr>
              <a:t>129</a:t>
            </a:fld>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4217BD-F9C9-4418-99B9-CD5272F8E70B}" type="slidenum">
              <a:rPr lang="en-US" altLang="en-US"/>
              <a:pPr>
                <a:spcBef>
                  <a:spcPct val="0"/>
                </a:spcBef>
              </a:pPr>
              <a:t>130</a:t>
            </a:fld>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19FCE0-E5A5-4742-A426-CB30E9BA7528}" type="slidenum">
              <a:rPr lang="en-US" altLang="en-US"/>
              <a:pPr>
                <a:spcBef>
                  <a:spcPct val="0"/>
                </a:spcBef>
              </a:pPr>
              <a:t>131</a:t>
            </a:fld>
            <a:endParaRPr lang="en-US"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455B6A-DBE4-422B-A945-4CDC8194CD40}" type="slidenum">
              <a:rPr lang="en-US" altLang="en-US"/>
              <a:pPr>
                <a:spcBef>
                  <a:spcPct val="0"/>
                </a:spcBef>
              </a:pPr>
              <a:t>132</a:t>
            </a:fld>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8E29F2-28DC-4689-A109-8FEA45C7ACE9}" type="slidenum">
              <a:rPr lang="en-US" altLang="en-US"/>
              <a:pPr>
                <a:spcBef>
                  <a:spcPct val="0"/>
                </a:spcBef>
              </a:pPr>
              <a:t>133</a:t>
            </a:fld>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640E0F-6754-4F33-BF69-A63205467F66}" type="slidenum">
              <a:rPr lang="en-US" altLang="en-US"/>
              <a:pPr>
                <a:spcBef>
                  <a:spcPct val="0"/>
                </a:spcBef>
              </a:pPr>
              <a:t>134</a:t>
            </a:fld>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168.</a:t>
            </a:r>
          </a:p>
        </p:txBody>
      </p:sp>
      <p:sp>
        <p:nvSpPr>
          <p:cNvPr id="266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109AAE9-C64B-43B0-B6B3-3C1050FC8123}" type="slidenum">
              <a:rPr lang="en-US" altLang="en-US"/>
              <a:pPr>
                <a:spcBef>
                  <a:spcPct val="0"/>
                </a:spcBef>
              </a:pPr>
              <a:t>135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0E882A3-DAC7-41AC-8270-64FD8BD54DDF}" type="slidenum">
              <a:rPr lang="en-US" altLang="en-US"/>
              <a:pPr>
                <a:spcBef>
                  <a:spcPct val="0"/>
                </a:spcBef>
              </a:pPr>
              <a:t>18</a:t>
            </a:fld>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8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8CE625D-0137-4965-8B9D-FEB5F580D651}" type="slidenum">
              <a:rPr lang="en-US" altLang="en-US"/>
              <a:pPr>
                <a:spcBef>
                  <a:spcPct val="0"/>
                </a:spcBef>
              </a:pPr>
              <a:t>136</a:t>
            </a:fld>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168-169.</a:t>
            </a:r>
          </a:p>
        </p:txBody>
      </p:sp>
      <p:sp>
        <p:nvSpPr>
          <p:cNvPr id="270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9FD349C-492D-4B47-95EF-1DF83264FE2F}" type="slidenum">
              <a:rPr lang="en-US" altLang="en-US"/>
              <a:pPr>
                <a:spcBef>
                  <a:spcPct val="0"/>
                </a:spcBef>
              </a:pPr>
              <a:t>137</a:t>
            </a:fld>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standard is discussed on Page 169.</a:t>
            </a:r>
          </a:p>
          <a:p>
            <a:pPr eaLnBrk="1" hangingPunct="1">
              <a:spcBef>
                <a:spcPct val="0"/>
              </a:spcBef>
            </a:pPr>
            <a:endParaRPr lang="en-US" altLang="en-US"/>
          </a:p>
        </p:txBody>
      </p:sp>
      <p:sp>
        <p:nvSpPr>
          <p:cNvPr id="272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811880-7F82-4A40-BAEF-8C7062B254D8}" type="slidenum">
              <a:rPr lang="en-US" altLang="en-US"/>
              <a:pPr>
                <a:spcBef>
                  <a:spcPct val="0"/>
                </a:spcBef>
              </a:pPr>
              <a:t>138</a:t>
            </a:fld>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syntax differences are discussed on Paged 170-174.  The differences are minor, and a user of SQL in one RDBMS is be able to switch to another RDBMS with very little additional learning effort.</a:t>
            </a:r>
          </a:p>
          <a:p>
            <a:pPr eaLnBrk="1" hangingPunct="1">
              <a:spcBef>
                <a:spcPct val="0"/>
              </a:spcBef>
            </a:pPr>
            <a:endParaRPr lang="en-US" altLang="en-US"/>
          </a:p>
        </p:txBody>
      </p:sp>
      <p:sp>
        <p:nvSpPr>
          <p:cNvPr id="274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6DB47F-4E36-4076-BFCD-92C75CA8C1AE}" type="slidenum">
              <a:rPr lang="en-US" altLang="en-US"/>
              <a:pPr>
                <a:spcBef>
                  <a:spcPct val="0"/>
                </a:spcBef>
              </a:pPr>
              <a:t>139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AD94209-C513-482D-951A-C5DBED1DEEC2}" type="slidenum">
              <a:rPr lang="en-US" altLang="en-US"/>
              <a:pPr>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81DB892-8D78-4D22-925B-BC59028DC3AC}" type="slidenum">
              <a:rPr lang="en-US" altLang="en-US"/>
              <a:pPr>
                <a:spcBef>
                  <a:spcPct val="0"/>
                </a:spcBef>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131-132.</a:t>
            </a:r>
          </a:p>
          <a:p>
            <a:pPr eaLnBrk="1" hangingPunct="1">
              <a:spcBef>
                <a:spcPct val="0"/>
              </a:spcBef>
            </a:pPr>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267976B-7CD0-466B-A739-0565428D978D}" type="slidenum">
              <a:rPr lang="en-US" altLang="en-US"/>
              <a:pPr>
                <a:spcBef>
                  <a:spcPct val="0"/>
                </a:spcBef>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CC2C3BB-7E7C-48BA-989E-B12F2CB01023}" type="slidenum">
              <a:rPr lang="en-US" altLang="en-US"/>
              <a:pPr>
                <a:spcBef>
                  <a:spcPct val="0"/>
                </a:spcBef>
              </a:pPr>
              <a:t>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D3724C-5351-42DE-8A45-538CBABCEC11}" type="slidenum">
              <a:rPr lang="en-US" altLang="en-US"/>
              <a:pPr>
                <a:spcBef>
                  <a:spcPct val="0"/>
                </a:spcBef>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2AB00F8-53D4-41FA-AEF9-E51AB46D80BF}" type="slidenum">
              <a:rPr lang="en-US" altLang="en-US"/>
              <a:pPr>
                <a:spcBef>
                  <a:spcPct val="0"/>
                </a:spcBef>
              </a:pPr>
              <a:t>24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1835F4-D9A2-4607-AFF4-128847FDC834}" type="slidenum">
              <a:rPr lang="en-US" altLang="en-US"/>
              <a:pPr>
                <a:spcBef>
                  <a:spcPct val="0"/>
                </a:spcBef>
              </a:pPr>
              <a:t>25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153.</a:t>
            </a:r>
          </a:p>
          <a:p>
            <a:pPr eaLnBrk="1" hangingPunct="1">
              <a:spcBef>
                <a:spcPct val="0"/>
              </a:spcBef>
            </a:pPr>
            <a:endParaRPr lang="en-US" altLang="en-US"/>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E6D20F0-1C7E-4566-ADDE-57A4D5DDEB61}" type="slidenum">
              <a:rPr lang="en-US" altLang="en-US"/>
              <a:pPr>
                <a:spcBef>
                  <a:spcPct val="0"/>
                </a:spcBef>
              </a:pPr>
              <a:t>26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8D9B676-8D9A-4A94-A60C-BCC2CC8989D1}" type="slidenum">
              <a:rPr lang="en-US" altLang="en-US"/>
              <a:pPr>
                <a:spcBef>
                  <a:spcPct val="0"/>
                </a:spcBef>
              </a:pPr>
              <a:t>27</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134.</a:t>
            </a:r>
          </a:p>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C552884-5E93-4366-B65B-F2110B7C113C}" type="slidenum">
              <a:rPr lang="en-US" altLang="en-US"/>
              <a:pPr>
                <a:spcBef>
                  <a:spcPct val="0"/>
                </a:spcBef>
              </a:pPr>
              <a:t>28</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022E19F-049C-43CC-AE57-46190DF63C14}" type="slidenum">
              <a:rPr lang="en-US" altLang="en-US"/>
              <a:pPr>
                <a:spcBef>
                  <a:spcPct val="0"/>
                </a:spcBef>
              </a:pPr>
              <a:t>29</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3BCADD-EDE5-4C0E-ADFE-D25435A3F279}" type="slidenum">
              <a:rPr lang="en-US" altLang="en-US"/>
              <a:pPr>
                <a:spcBef>
                  <a:spcPct val="0"/>
                </a:spcBef>
              </a:pPr>
              <a:t>30</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BDF7F7-7DD4-4275-86DE-77969FE03EAD}" type="slidenum">
              <a:rPr lang="en-US" altLang="en-US"/>
              <a:pPr>
                <a:spcBef>
                  <a:spcPct val="0"/>
                </a:spcBef>
              </a:pPr>
              <a:t>31</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B3C895-10E2-4D90-B14B-03601541D7E1}" type="slidenum">
              <a:rPr lang="en-US" altLang="en-US"/>
              <a:pPr>
                <a:spcBef>
                  <a:spcPct val="0"/>
                </a:spcBef>
              </a:pPr>
              <a:t>32</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F53A897-EDD1-4046-A330-FB4865648ECD}" type="slidenum">
              <a:rPr lang="en-US" altLang="en-US"/>
              <a:pPr>
                <a:spcBef>
                  <a:spcPct val="0"/>
                </a:spcBef>
              </a:pPr>
              <a:t>33</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71ED921-AED6-45E0-A557-BFAE5CF2EE5F}" type="slidenum">
              <a:rPr lang="en-US" altLang="en-US"/>
              <a:pPr>
                <a:spcBef>
                  <a:spcPct val="0"/>
                </a:spcBef>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4</a:t>
            </a:fld>
            <a:endParaRPr lang="en-US" altLang="en-US"/>
          </a:p>
        </p:txBody>
      </p:sp>
    </p:spTree>
    <p:extLst>
      <p:ext uri="{BB962C8B-B14F-4D97-AF65-F5344CB8AC3E}">
        <p14:creationId xmlns:p14="http://schemas.microsoft.com/office/powerpoint/2010/main" val="43461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281F1BB-DC49-4159-A39E-FD149C42C0FC}" type="slidenum">
              <a:rPr lang="en-US" altLang="en-US"/>
              <a:pPr>
                <a:spcBef>
                  <a:spcPct val="0"/>
                </a:spcBef>
              </a:pPr>
              <a:t>35</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3CC440A-B779-4643-A93F-7F89105B99E1}" type="slidenum">
              <a:rPr lang="en-US" altLang="en-US"/>
              <a:pPr>
                <a:spcBef>
                  <a:spcPct val="0"/>
                </a:spcBef>
              </a:pPr>
              <a:t>36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9F884F-52B8-4C13-92C3-A039E8435360}" type="slidenum">
              <a:rPr lang="en-US" altLang="en-US"/>
              <a:pPr>
                <a:spcBef>
                  <a:spcPct val="0"/>
                </a:spcBef>
              </a:pPr>
              <a:t>37</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19A33E-0ABE-4C78-9232-71CA33575198}" type="slidenum">
              <a:rPr lang="en-US" altLang="en-US"/>
              <a:pPr>
                <a:spcBef>
                  <a:spcPct val="0"/>
                </a:spcBef>
              </a:pPr>
              <a:t>38</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391D69-7036-4528-B91E-29062C123639}" type="slidenum">
              <a:rPr lang="en-US" altLang="en-US"/>
              <a:pPr>
                <a:spcBef>
                  <a:spcPct val="0"/>
                </a:spcBef>
              </a:pPr>
              <a:t>39</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5FE527-5B36-43D9-A76E-DA3C1DBEA2C9}" type="slidenum">
              <a:rPr lang="en-US" altLang="en-US"/>
              <a:pPr>
                <a:spcBef>
                  <a:spcPct val="0"/>
                </a:spcBef>
              </a:pPr>
              <a:t>40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E466A09-D8B2-46FC-BB8A-F6B685A93496}" type="slidenum">
              <a:rPr lang="en-US" altLang="en-US"/>
              <a:pPr>
                <a:spcBef>
                  <a:spcPct val="0"/>
                </a:spcBef>
              </a:pPr>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4B91D52-5997-417D-AB21-920302ABCC2A}" type="slidenum">
              <a:rPr lang="en-US" altLang="en-US"/>
              <a:pPr>
                <a:spcBef>
                  <a:spcPct val="0"/>
                </a:spcBef>
              </a:pPr>
              <a:t>42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3B20AF-F033-4D20-AE8E-85B7B76CD7E9}" type="slidenum">
              <a:rPr lang="en-US" altLang="en-US"/>
              <a:pPr>
                <a:spcBef>
                  <a:spcPct val="0"/>
                </a:spcBef>
              </a:pPr>
              <a:t>43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CBA65C0-F0C8-484C-9119-B657B0B75723}" type="slidenum">
              <a:rPr lang="en-US" altLang="en-US"/>
              <a:pPr>
                <a:spcBef>
                  <a:spcPct val="0"/>
                </a:spcBef>
              </a:pPr>
              <a:t>44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5</a:t>
            </a:fld>
            <a:endParaRPr lang="en-US" altLang="en-US"/>
          </a:p>
        </p:txBody>
      </p:sp>
    </p:spTree>
    <p:extLst>
      <p:ext uri="{BB962C8B-B14F-4D97-AF65-F5344CB8AC3E}">
        <p14:creationId xmlns:p14="http://schemas.microsoft.com/office/powerpoint/2010/main" val="3578751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8B8F67-66C8-49B9-9925-30B937DD78D2}" type="slidenum">
              <a:rPr lang="en-US" altLang="en-US"/>
              <a:pPr>
                <a:spcBef>
                  <a:spcPct val="0"/>
                </a:spcBef>
              </a:pPr>
              <a:t>45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BDFDC84-ED37-479C-9699-349FCFBB17FB}" type="slidenum">
              <a:rPr lang="en-US" altLang="en-US"/>
              <a:pPr>
                <a:spcBef>
                  <a:spcPct val="0"/>
                </a:spcBef>
              </a:pPr>
              <a:t>46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Functions SUM and AVG operate on numeric values only.</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384E80E-A734-4CD1-96A4-1AA0BD0A2488}" type="slidenum">
              <a:rPr lang="en-US" altLang="en-US"/>
              <a:pPr>
                <a:spcBef>
                  <a:spcPct val="0"/>
                </a:spcBef>
              </a:pPr>
              <a:t>48</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BC4E3E-CA2B-467B-9BA9-CF0B721D39D3}" type="slidenum">
              <a:rPr lang="en-US" altLang="en-US"/>
              <a:pPr>
                <a:spcBef>
                  <a:spcPct val="0"/>
                </a:spcBef>
              </a:pPr>
              <a:t>49</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DDDDD2-E84F-4F7F-8D82-3C7B1FF0AD7C}" type="slidenum">
              <a:rPr lang="en-US" altLang="en-US"/>
              <a:pPr>
                <a:spcBef>
                  <a:spcPct val="0"/>
                </a:spcBef>
              </a:pPr>
              <a:t>50</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3D7A24-C738-4A0F-909F-029896594BC7}" type="slidenum">
              <a:rPr lang="en-US" altLang="en-US"/>
              <a:pPr>
                <a:spcBef>
                  <a:spcPct val="0"/>
                </a:spcBef>
              </a:pPr>
              <a:t>51</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8B23C7-CB3F-4764-BFDF-B3FE6C72F8B3}" type="slidenum">
              <a:rPr lang="en-US" altLang="en-US"/>
              <a:pPr>
                <a:spcBef>
                  <a:spcPct val="0"/>
                </a:spcBef>
              </a:pPr>
              <a:t>52</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74AA42A-CEAD-4C60-8DC4-A2AF25F5E27C}" type="slidenum">
              <a:rPr lang="en-US" altLang="en-US"/>
              <a:pPr>
                <a:spcBef>
                  <a:spcPct val="0"/>
                </a:spcBef>
              </a:pPr>
              <a:t>53</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a:p>
            <a:pPr eaLnBrk="1" hangingPunct="1">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6361E94-1D22-4BF8-9B49-DB13046AF819}" type="slidenum">
              <a:rPr lang="en-US" altLang="en-US"/>
              <a:pPr>
                <a:spcBef>
                  <a:spcPct val="0"/>
                </a:spcBef>
              </a:pPr>
              <a:t>54</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B3B7AA-9502-4EAA-894D-0D71E16940CC}" type="slidenum">
              <a:rPr lang="en-US" altLang="en-US"/>
              <a:pPr>
                <a:spcBef>
                  <a:spcPct val="0"/>
                </a:spcBef>
              </a:pPr>
              <a:t>55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F56223F-3C91-4A0D-B2DB-17C58D7ACE1F}" type="slidenum">
              <a:rPr lang="en-US" altLang="en-US"/>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142.</a:t>
            </a:r>
          </a:p>
          <a:p>
            <a:pPr eaLnBrk="1" hangingPunct="1">
              <a:spcBef>
                <a:spcPct val="0"/>
              </a:spcBef>
            </a:pPr>
            <a:endParaRPr lang="en-US" altLang="en-US"/>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E983604-AC93-40B9-ACE2-A008545069D5}" type="slidenum">
              <a:rPr lang="en-US" altLang="en-US"/>
              <a:pPr>
                <a:spcBef>
                  <a:spcPct val="0"/>
                </a:spcBef>
              </a:pPr>
              <a:t>56</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a:t>
            </a:r>
          </a:p>
          <a:p>
            <a:pPr eaLnBrk="1" hangingPunct="1">
              <a:spcBef>
                <a:spcPct val="0"/>
              </a:spcBef>
            </a:pP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95EF0DC-7B5B-4ADD-A0DD-A7CBBD1CCE26}" type="slidenum">
              <a:rPr lang="en-US" altLang="en-US"/>
              <a:pPr>
                <a:spcBef>
                  <a:spcPct val="0"/>
                </a:spcBef>
              </a:pPr>
              <a:t>57</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142-143.</a:t>
            </a:r>
          </a:p>
          <a:p>
            <a:pPr eaLnBrk="1" hangingPunct="1">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0587DAF-43F8-4C27-8249-2D814B8BA7FF}" type="slidenum">
              <a:rPr lang="en-US" altLang="en-US"/>
              <a:pPr>
                <a:spcBef>
                  <a:spcPct val="0"/>
                </a:spcBef>
              </a:pPr>
              <a:t>58</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574FE78-1D75-4AC8-9E05-51522AABF4FF}" type="slidenum">
              <a:rPr lang="en-US" altLang="en-US"/>
              <a:pPr>
                <a:spcBef>
                  <a:spcPct val="0"/>
                </a:spcBef>
              </a:pPr>
              <a:t>59</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5C6042-EE53-4F4C-ACEF-23880A3E4C73}" type="slidenum">
              <a:rPr lang="en-US" altLang="en-US"/>
              <a:pPr>
                <a:spcBef>
                  <a:spcPct val="0"/>
                </a:spcBef>
              </a:pPr>
              <a:t>60</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143-144.</a:t>
            </a:r>
          </a:p>
          <a:p>
            <a:pPr eaLnBrk="1" hangingPunct="1">
              <a:spcBef>
                <a:spcPct val="0"/>
              </a:spcBef>
            </a:pPr>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E3C39A-2FD8-48B1-99CD-B6237808F993}" type="slidenum">
              <a:rPr lang="en-US" altLang="en-US"/>
              <a:pPr>
                <a:spcBef>
                  <a:spcPct val="0"/>
                </a:spcBef>
              </a:pPr>
              <a:t>61</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38147B8-E8A7-410C-BCD5-8E7DAD79F263}" type="slidenum">
              <a:rPr lang="en-US" altLang="en-US"/>
              <a:pPr>
                <a:spcBef>
                  <a:spcPct val="0"/>
                </a:spcBef>
              </a:pPr>
              <a:t>62</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144.</a:t>
            </a:r>
          </a:p>
          <a:p>
            <a:pPr eaLnBrk="1" hangingPunct="1">
              <a:spcBef>
                <a:spcPct val="0"/>
              </a:spcBef>
            </a:pP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4BFAB0-CAC4-4932-A803-662DA32C3525}" type="slidenum">
              <a:rPr lang="en-US" altLang="en-US"/>
              <a:pPr>
                <a:spcBef>
                  <a:spcPct val="0"/>
                </a:spcBef>
              </a:pPr>
              <a:t>63</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144-145.</a:t>
            </a:r>
          </a:p>
          <a:p>
            <a:pPr eaLnBrk="1" hangingPunct="1">
              <a:spcBef>
                <a:spcPct val="0"/>
              </a:spcBef>
            </a:pPr>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4D34C2B-B216-43BA-8B78-CFE864B150AE}" type="slidenum">
              <a:rPr lang="en-US" altLang="en-US"/>
              <a:pPr>
                <a:spcBef>
                  <a:spcPct val="0"/>
                </a:spcBef>
              </a:pPr>
              <a:t>64</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05A291-4DC2-4368-AEA9-BBD0C88565AF}" type="slidenum">
              <a:rPr lang="en-US" altLang="en-US"/>
              <a:pPr>
                <a:spcBef>
                  <a:spcPct val="0"/>
                </a:spcBef>
              </a:pPr>
              <a:t>65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4EAF3BB-E828-4A12-9DAA-2632298CE19A}" type="slidenum">
              <a:rPr lang="en-US" altLang="en-US"/>
              <a:pPr>
                <a:spcBef>
                  <a:spcPct val="0"/>
                </a:spcBef>
              </a:pPr>
              <a:t>7</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4E88F7D-68B1-4315-9B6E-7597BB124FAE}" type="slidenum">
              <a:rPr lang="en-US" altLang="en-US"/>
              <a:pPr>
                <a:spcBef>
                  <a:spcPct val="0"/>
                </a:spcBef>
              </a:pPr>
              <a:t>66</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FAF4ECF-7BEF-4172-B53B-F651E25E0D0E}" type="slidenum">
              <a:rPr lang="en-US" altLang="en-US"/>
              <a:pPr>
                <a:spcBef>
                  <a:spcPct val="0"/>
                </a:spcBef>
              </a:pPr>
              <a:t>67</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E80B64-33F7-4B7A-BBA2-4E5A8FF0E159}" type="slidenum">
              <a:rPr lang="en-US" altLang="en-US"/>
              <a:pPr>
                <a:spcBef>
                  <a:spcPct val="0"/>
                </a:spcBef>
              </a:pPr>
              <a:t>68</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A query may contain another query (or queries). </a:t>
            </a:r>
          </a:p>
          <a:p>
            <a:pPr eaLnBrk="1" hangingPunct="1">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7DDAA9A-5382-4E00-AAA7-2BDEB9A4827C}" type="slidenum">
              <a:rPr lang="en-US" altLang="en-US"/>
              <a:pPr>
                <a:spcBef>
                  <a:spcPct val="0"/>
                </a:spcBef>
              </a:pPr>
              <a:t>69</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38B075B-A9B1-4FCC-B1DD-0B106C00E894}" type="slidenum">
              <a:rPr lang="en-US" altLang="en-US"/>
              <a:pPr>
                <a:spcBef>
                  <a:spcPct val="0"/>
                </a:spcBef>
              </a:pPr>
              <a:t>70</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146-147.</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8C218B-B11B-4071-9945-8FDC377B00F9}" type="slidenum">
              <a:rPr lang="en-US" altLang="en-US"/>
              <a:pPr>
                <a:spcBef>
                  <a:spcPct val="0"/>
                </a:spcBef>
              </a:pPr>
              <a:t>71</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5A7F019-6B7F-4720-B408-959C5485EE8E}" type="slidenum">
              <a:rPr lang="en-US" altLang="en-US"/>
              <a:pPr>
                <a:spcBef>
                  <a:spcPct val="0"/>
                </a:spcBef>
              </a:pPr>
              <a:t>72</a:t>
            </a:fld>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147.</a:t>
            </a:r>
          </a:p>
          <a:p>
            <a:pPr eaLnBrk="1" hangingPunct="1">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D77AB0-65B9-444B-BF24-CE47C2A7694C}" type="slidenum">
              <a:rPr lang="en-US" altLang="en-US"/>
              <a:pPr>
                <a:spcBef>
                  <a:spcPct val="0"/>
                </a:spcBef>
              </a:pPr>
              <a:t>73</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147-148.</a:t>
            </a:r>
          </a:p>
          <a:p>
            <a:pPr eaLnBrk="1" hangingPunct="1">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9F7CDE-E34A-484D-8980-69433A5E43C8}" type="slidenum">
              <a:rPr lang="en-US" altLang="en-US"/>
              <a:pPr>
                <a:spcBef>
                  <a:spcPct val="0"/>
                </a:spcBef>
              </a:pPr>
              <a:t>74</a:t>
            </a:fld>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E52D6D-C9E1-44DC-BA43-6C1B7962B763}" type="slidenum">
              <a:rPr lang="en-US" altLang="en-US"/>
              <a:pPr>
                <a:spcBef>
                  <a:spcPct val="0"/>
                </a:spcBef>
              </a:pPr>
              <a:t>75</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024C75-901F-41C1-BD6E-F3587667A41E}" type="slidenum">
              <a:rPr lang="en-US" altLang="en-US"/>
              <a:pPr>
                <a:spcBef>
                  <a:spcPct val="0"/>
                </a:spcBef>
              </a:pPr>
              <a:t>8</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184E14B-A559-4249-980C-09368642BA2A}" type="slidenum">
              <a:rPr lang="en-US" altLang="en-US"/>
              <a:pPr>
                <a:spcBef>
                  <a:spcPct val="0"/>
                </a:spcBef>
              </a:pPr>
              <a:t>76</a:t>
            </a:fld>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280739B-4808-44F6-A0E8-5F02E05E5AA8}" type="slidenum">
              <a:rPr lang="en-US" altLang="en-US"/>
              <a:pPr>
                <a:spcBef>
                  <a:spcPct val="0"/>
                </a:spcBef>
              </a:pPr>
              <a:t>77</a:t>
            </a:fld>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AA0682-C46C-4423-BD85-39481E94120C}" type="slidenum">
              <a:rPr lang="en-US" altLang="en-US"/>
              <a:pPr>
                <a:spcBef>
                  <a:spcPct val="0"/>
                </a:spcBef>
              </a:pPr>
              <a:t>78</a:t>
            </a:fld>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288C1F-EADA-4EC8-AEAF-FDCE77ACC674}" type="slidenum">
              <a:rPr lang="en-US" altLang="en-US"/>
              <a:pPr>
                <a:spcBef>
                  <a:spcPct val="0"/>
                </a:spcBef>
              </a:pPr>
              <a:t>79</a:t>
            </a:fld>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97D20D-9D1A-453A-8A96-AE860C39BAE5}" type="slidenum">
              <a:rPr lang="en-US" altLang="en-US"/>
              <a:pPr>
                <a:spcBef>
                  <a:spcPct val="0"/>
                </a:spcBef>
              </a:pPr>
              <a:t>80</a:t>
            </a:fld>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F1F75E1-6E9B-48BC-9582-F27167D4E1C1}" type="slidenum">
              <a:rPr lang="en-US" altLang="en-US"/>
              <a:pPr>
                <a:spcBef>
                  <a:spcPct val="0"/>
                </a:spcBef>
              </a:pPr>
              <a:t>81</a:t>
            </a:fld>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6455DE-070E-4146-930E-7C6E919794CB}" type="slidenum">
              <a:rPr lang="en-US" altLang="en-US"/>
              <a:pPr>
                <a:spcBef>
                  <a:spcPct val="0"/>
                </a:spcBef>
              </a:pPr>
              <a:t>82</a:t>
            </a:fld>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Columns can also have aliases but their use is more restricted within a query.</a:t>
            </a:r>
          </a:p>
          <a:p>
            <a:pPr eaLnBrk="1" hangingPunct="1">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0AD7E3A-78CF-4642-B89A-CB9718D68B6A}" type="slidenum">
              <a:rPr lang="en-US" altLang="en-US"/>
              <a:pPr>
                <a:spcBef>
                  <a:spcPct val="0"/>
                </a:spcBef>
              </a:pPr>
              <a:t>83</a:t>
            </a:fld>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993FCC4-A372-4C52-9641-5F5B7E109216}" type="slidenum">
              <a:rPr lang="en-US" altLang="en-US"/>
              <a:pPr>
                <a:spcBef>
                  <a:spcPct val="0"/>
                </a:spcBef>
              </a:pPr>
              <a:t>84</a:t>
            </a:fld>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EA98DF-4C05-4423-9F20-B4EA00379CAD}" type="slidenum">
              <a:rPr lang="en-US" altLang="en-US"/>
              <a:pPr>
                <a:spcBef>
                  <a:spcPct val="0"/>
                </a:spcBef>
              </a:pPr>
              <a:t>85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FD12CBD-3258-4EE6-A0AB-0E6CD20B7D3C}" type="slidenum">
              <a:rPr lang="en-US" altLang="en-US"/>
              <a:pPr>
                <a:spcBef>
                  <a:spcPct val="0"/>
                </a:spcBef>
              </a:pPr>
              <a:t>9</a:t>
            </a:fld>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5D8813-09A0-40C2-BC8E-AE7B97C5F0FC}" type="slidenum">
              <a:rPr lang="en-US" altLang="en-US"/>
              <a:pPr>
                <a:spcBef>
                  <a:spcPct val="0"/>
                </a:spcBef>
              </a:pPr>
              <a:t>86</a:t>
            </a:fld>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91F43E8-EC47-475F-8D30-10354C77C6C4}" type="slidenum">
              <a:rPr lang="en-US" altLang="en-US"/>
              <a:pPr>
                <a:spcBef>
                  <a:spcPct val="0"/>
                </a:spcBef>
              </a:pPr>
              <a:t>87</a:t>
            </a:fld>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F55F42-C8E6-410A-9C48-5BDDEB0C69A4}" type="slidenum">
              <a:rPr lang="en-US" altLang="en-US"/>
              <a:pPr>
                <a:spcBef>
                  <a:spcPct val="0"/>
                </a:spcBef>
              </a:pPr>
              <a:t>88</a:t>
            </a:fld>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704BA7-6925-460D-A58D-1FC17FDF4BB8}" type="slidenum">
              <a:rPr lang="en-US" altLang="en-US"/>
              <a:pPr>
                <a:spcBef>
                  <a:spcPct val="0"/>
                </a:spcBef>
              </a:pPr>
              <a:t>89</a:t>
            </a:fld>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065C65F-FE20-4F2F-A3A5-3EA9F3BAE2B6}" type="slidenum">
              <a:rPr lang="en-US" altLang="en-US"/>
              <a:pPr>
                <a:spcBef>
                  <a:spcPct val="0"/>
                </a:spcBef>
              </a:pPr>
              <a:t>90</a:t>
            </a:fld>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153-154.</a:t>
            </a:r>
          </a:p>
          <a:p>
            <a:pPr eaLnBrk="1" hangingPunct="1">
              <a:spcBef>
                <a:spcPct val="0"/>
              </a:spcBef>
            </a:pPr>
            <a:endParaRPr lang="en-US" altLang="en-US"/>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1AB81B-9555-4B82-AB71-A6BE80334DC7}" type="slidenum">
              <a:rPr lang="en-US" altLang="en-US"/>
              <a:pPr>
                <a:spcBef>
                  <a:spcPct val="0"/>
                </a:spcBef>
              </a:pPr>
              <a:t>91</a:t>
            </a:fld>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296CF4-7894-4F20-A088-501306DEC648}" type="slidenum">
              <a:rPr lang="en-US" altLang="en-US"/>
              <a:pPr>
                <a:spcBef>
                  <a:spcPct val="0"/>
                </a:spcBef>
              </a:pPr>
              <a:t>92</a:t>
            </a:fld>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154.</a:t>
            </a:r>
          </a:p>
          <a:p>
            <a:pPr eaLnBrk="1" hangingPunct="1">
              <a:spcBef>
                <a:spcPct val="0"/>
              </a:spcBef>
            </a:pPr>
            <a:endParaRPr lang="en-US" alt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49148E-720F-4D15-9C03-1DAEA763A5D5}" type="slidenum">
              <a:rPr lang="en-US" altLang="en-US"/>
              <a:pPr>
                <a:spcBef>
                  <a:spcPct val="0"/>
                </a:spcBef>
              </a:pPr>
              <a:t>93</a:t>
            </a:fld>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84035AF-CDA9-4900-958B-32F2DC7C8BF3}" type="slidenum">
              <a:rPr lang="en-US" altLang="en-US"/>
              <a:pPr>
                <a:spcBef>
                  <a:spcPct val="0"/>
                </a:spcBef>
              </a:pPr>
              <a:t>94</a:t>
            </a:fld>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B28A94A-480D-469E-80B0-95467F9DDD91}" type="slidenum">
              <a:rPr lang="en-US" altLang="en-US"/>
              <a:pPr>
                <a:spcBef>
                  <a:spcPct val="0"/>
                </a:spcBef>
              </a:pPr>
              <a:t>95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B84D36-A0F7-4CAA-AAB1-C546AE9229F1}" type="slidenum">
              <a:rPr lang="en-US" altLang="en-US"/>
              <a:pPr>
                <a:spcBef>
                  <a:spcPct val="0"/>
                </a:spcBef>
              </a:pPr>
              <a:t>11</a:t>
            </a:fld>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AE1C27C-5C02-4D09-967A-7D5CE22F1000}" type="slidenum">
              <a:rPr lang="en-US" altLang="en-US"/>
              <a:pPr>
                <a:spcBef>
                  <a:spcPct val="0"/>
                </a:spcBef>
              </a:pPr>
              <a:t>96</a:t>
            </a:fld>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F63AB4-FB8B-4D52-BE1B-D6B2F3D75740}" type="slidenum">
              <a:rPr lang="en-US" altLang="en-US"/>
              <a:pPr>
                <a:spcBef>
                  <a:spcPct val="0"/>
                </a:spcBef>
              </a:pPr>
              <a:t>97</a:t>
            </a:fld>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0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ADD754-0E54-45C6-81A5-E1F54BA2701D}" type="slidenum">
              <a:rPr lang="en-US" altLang="en-US"/>
              <a:pPr>
                <a:spcBef>
                  <a:spcPct val="0"/>
                </a:spcBef>
              </a:pPr>
              <a:t>98</a:t>
            </a:fld>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B1C554C-9F53-42F7-9DAF-7823E986F1CB}" type="slidenum">
              <a:rPr lang="en-US" altLang="en-US"/>
              <a:pPr>
                <a:spcBef>
                  <a:spcPct val="0"/>
                </a:spcBef>
              </a:pPr>
              <a:t>99</a:t>
            </a:fld>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451659-0EB5-4577-AC62-F180305E1ABF}" type="slidenum">
              <a:rPr lang="en-US" altLang="en-US"/>
              <a:pPr>
                <a:spcBef>
                  <a:spcPct val="0"/>
                </a:spcBef>
              </a:pPr>
              <a:t>100</a:t>
            </a:fld>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1BF4804-4D5F-4975-9D2F-C209C22DF843}" type="slidenum">
              <a:rPr lang="en-US" altLang="en-US"/>
              <a:pPr>
                <a:spcBef>
                  <a:spcPct val="0"/>
                </a:spcBef>
              </a:pPr>
              <a:t>101</a:t>
            </a:fld>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C57396D-10EE-43DC-8A26-763C36B974A4}" type="slidenum">
              <a:rPr lang="en-US" altLang="en-US"/>
              <a:pPr>
                <a:spcBef>
                  <a:spcPct val="0"/>
                </a:spcBef>
              </a:pPr>
              <a:t>102</a:t>
            </a:fld>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155-156.</a:t>
            </a:r>
          </a:p>
          <a:p>
            <a:pPr eaLnBrk="1" hangingPunct="1">
              <a:spcBef>
                <a:spcPct val="0"/>
              </a:spcBef>
            </a:pPr>
            <a:endParaRPr lang="en-US" altLang="en-US"/>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0DCD79-AFC1-4B3E-A214-7665AD229AED}" type="slidenum">
              <a:rPr lang="en-US" altLang="en-US"/>
              <a:pPr>
                <a:spcBef>
                  <a:spcPct val="0"/>
                </a:spcBef>
              </a:pPr>
              <a:t>103</a:t>
            </a:fld>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8E1C4AA-92C2-441D-A3B3-224ACF71EC11}" type="slidenum">
              <a:rPr lang="en-US" altLang="en-US"/>
              <a:pPr>
                <a:spcBef>
                  <a:spcPct val="0"/>
                </a:spcBef>
              </a:pPr>
              <a:t>104</a:t>
            </a:fld>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156.</a:t>
            </a:r>
          </a:p>
          <a:p>
            <a:pPr eaLnBrk="1" hangingPunct="1">
              <a:spcBef>
                <a:spcPct val="0"/>
              </a:spcBef>
            </a:pPr>
            <a:endParaRPr lang="en-US" altLang="en-US"/>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59125A2-3CD2-460F-A4F2-8E175E8F4AE2}" type="slidenum">
              <a:rPr lang="en-US" altLang="en-US"/>
              <a:pPr>
                <a:spcBef>
                  <a:spcPct val="0"/>
                </a:spcBef>
              </a:pPr>
              <a:t>105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1897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5 – Slide  </a:t>
            </a:r>
            <a:fld id="{23E82BB3-E6A7-4832-978B-C5439D8E7D72}" type="slidenum">
              <a:rPr lang="en-US" altLang="en-US" b="1"/>
              <a:pPr/>
              <a:t>‹#›</a:t>
            </a:fld>
            <a:endParaRPr lang="en-US" altLang="en-US" b="1"/>
          </a:p>
        </p:txBody>
      </p:sp>
    </p:spTree>
    <p:extLst>
      <p:ext uri="{BB962C8B-B14F-4D97-AF65-F5344CB8AC3E}">
        <p14:creationId xmlns:p14="http://schemas.microsoft.com/office/powerpoint/2010/main" val="23099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a:t>Click to edit Master title style</a:t>
            </a:r>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5 – Slide  </a:t>
            </a:r>
            <a:fld id="{C3875EA0-A629-4173-A77C-018BCD4B95CE}" type="slidenum">
              <a:rPr lang="en-US" altLang="en-US" b="1"/>
              <a:pPr/>
              <a:t>‹#›</a:t>
            </a:fld>
            <a:endParaRPr lang="en-US" altLang="en-US" b="1"/>
          </a:p>
        </p:txBody>
      </p:sp>
    </p:spTree>
    <p:extLst>
      <p:ext uri="{BB962C8B-B14F-4D97-AF65-F5344CB8AC3E}">
        <p14:creationId xmlns:p14="http://schemas.microsoft.com/office/powerpoint/2010/main" val="4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5 – Slide  </a:t>
            </a:r>
            <a:fld id="{57BD9BC3-604C-4DDF-B259-AE6A6D23D4B1}" type="slidenum">
              <a:rPr lang="en-US" altLang="en-US" b="1"/>
              <a:pPr/>
              <a:t>‹#›</a:t>
            </a:fld>
            <a:endParaRPr lang="en-US" altLang="en-US" b="1"/>
          </a:p>
        </p:txBody>
      </p:sp>
    </p:spTree>
    <p:extLst>
      <p:ext uri="{BB962C8B-B14F-4D97-AF65-F5344CB8AC3E}">
        <p14:creationId xmlns:p14="http://schemas.microsoft.com/office/powerpoint/2010/main" val="14463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itchFamily="34" charset="0"/>
              </a:defRPr>
            </a:lvl1pPr>
          </a:lstStyle>
          <a:p>
            <a:r>
              <a:rPr lang="en-US" altLang="en-US"/>
              <a:t>Chapter 5 – Slide  </a:t>
            </a:r>
            <a:fld id="{AF1934C3-F158-4808-A779-B7964E524988}" type="slidenum">
              <a:rPr lang="en-US" altLang="en-US" b="1"/>
              <a:pPr/>
              <a:t>‹#›</a:t>
            </a:fld>
            <a:endParaRPr lang="en-US" altLang="en-US" b="1"/>
          </a:p>
        </p:txBody>
      </p:sp>
      <p:sp>
        <p:nvSpPr>
          <p:cNvPr id="16" name="Footer Placeholder 3"/>
          <p:cNvSpPr txBox="1">
            <a:spLocks/>
          </p:cNvSpPr>
          <p:nvPr userDrawn="1"/>
        </p:nvSpPr>
        <p:spPr>
          <a:xfrm>
            <a:off x="3352800" y="6629400"/>
            <a:ext cx="3276600"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sz="900" dirty="0"/>
              <a:t>Copyright (c) 2016 Nenad Jukic and Prospect Press</a:t>
            </a:r>
            <a:endParaRPr lang="en-US" sz="900" i="1" dirty="0"/>
          </a:p>
        </p:txBody>
      </p:sp>
    </p:spTree>
  </p:cSld>
  <p:clrMap bg1="lt1" tx1="dk1" bg2="lt2" tx2="dk2" accent1="accent1" accent2="accent2" accent3="accent3" accent4="accent4" accent5="accent5" accent6="accent6" hlink="hlink" folHlink="folHlink"/>
  <p:sldLayoutIdLst>
    <p:sldLayoutId id="2147483751" r:id="rId1"/>
    <p:sldLayoutId id="2147483748" r:id="rId2"/>
    <p:sldLayoutId id="2147483749" r:id="rId3"/>
    <p:sldLayoutId id="214748375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cap="none" dirty="0">
                <a:effectLst>
                  <a:reflection endPos="0" dir="5400000" sy="-90000" algn="bl" rotWithShape="0"/>
                </a:effectLst>
              </a:rPr>
              <a:t>SQL</a:t>
            </a:r>
          </a:p>
        </p:txBody>
      </p:sp>
      <p:sp>
        <p:nvSpPr>
          <p:cNvPr id="4099" name="Subtitle 2"/>
          <p:cNvSpPr>
            <a:spLocks noGrp="1"/>
          </p:cNvSpPr>
          <p:nvPr>
            <p:ph type="subTitle" idx="1"/>
          </p:nvPr>
        </p:nvSpPr>
        <p:spPr/>
        <p:txBody>
          <a:bodyPr/>
          <a:lstStyle/>
          <a:p>
            <a:pPr eaLnBrk="1" hangingPunct="1"/>
            <a:r>
              <a:rPr lang="en-US" altLang="en-US" b="1" dirty="0">
                <a:solidFill>
                  <a:srgbClr val="443329"/>
                </a:solidFill>
              </a:rPr>
              <a:t>SQL Languages</a:t>
            </a:r>
          </a:p>
          <a:p>
            <a:pPr eaLnBrk="1" hangingPunct="1"/>
            <a:r>
              <a:rPr lang="en-US" altLang="en-US" b="1" dirty="0">
                <a:solidFill>
                  <a:srgbClr val="443329"/>
                </a:solidFill>
              </a:rPr>
              <a:t>DQL</a:t>
            </a:r>
          </a:p>
          <a:p>
            <a:pPr eaLnBrk="1" hangingPunct="1"/>
            <a:r>
              <a:rPr lang="en-US" altLang="en-US" b="1" dirty="0">
                <a:solidFill>
                  <a:srgbClr val="443329"/>
                </a:solidFill>
              </a:rPr>
              <a:t>DML</a:t>
            </a:r>
          </a:p>
          <a:p>
            <a:pPr eaLnBrk="1" hangingPunct="1"/>
            <a:r>
              <a:rPr lang="en-US" altLang="en-US" b="1" dirty="0">
                <a:solidFill>
                  <a:srgbClr val="443329"/>
                </a:solidFill>
              </a:rPr>
              <a:t>DDL</a:t>
            </a:r>
          </a:p>
          <a:p>
            <a:pPr eaLnBrk="1" hangingPunct="1"/>
            <a:r>
              <a:rPr lang="en-US" altLang="en-US" b="1" dirty="0">
                <a:solidFill>
                  <a:srgbClr val="443329"/>
                </a:solidFill>
              </a:rPr>
              <a:t>DCL</a:t>
            </a:r>
          </a:p>
          <a:p>
            <a:pPr eaLnBrk="1" hangingPunct="1"/>
            <a:r>
              <a:rPr lang="en-US" altLang="en-US" b="1" dirty="0">
                <a:solidFill>
                  <a:srgbClr val="443329"/>
                </a:solidFill>
              </a:rPr>
              <a:t>DTL</a:t>
            </a:r>
          </a:p>
          <a:p>
            <a:pPr eaLnBrk="1" hangingPunct="1"/>
            <a:r>
              <a:rPr lang="en-US" altLang="en-US" b="1">
                <a:solidFill>
                  <a:srgbClr val="443329"/>
                </a:solidFill>
              </a:rPr>
              <a:t>D what the … L</a:t>
            </a:r>
            <a:endParaRPr altLang="en-US" b="1" dirty="0">
              <a:solidFill>
                <a:srgbClr val="44332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5D99-B930-4758-A6D8-F15155D94321}"/>
              </a:ext>
            </a:extLst>
          </p:cNvPr>
          <p:cNvSpPr>
            <a:spLocks noGrp="1"/>
          </p:cNvSpPr>
          <p:nvPr>
            <p:ph type="title"/>
          </p:nvPr>
        </p:nvSpPr>
        <p:spPr/>
        <p:txBody>
          <a:bodyPr/>
          <a:lstStyle/>
          <a:p>
            <a:r>
              <a:rPr lang="en-US" dirty="0"/>
              <a:t>DDL</a:t>
            </a:r>
          </a:p>
        </p:txBody>
      </p:sp>
      <p:graphicFrame>
        <p:nvGraphicFramePr>
          <p:cNvPr id="6" name="Content Placeholder 5">
            <a:extLst>
              <a:ext uri="{FF2B5EF4-FFF2-40B4-BE49-F238E27FC236}">
                <a16:creationId xmlns:a16="http://schemas.microsoft.com/office/drawing/2014/main" id="{9BC95E2D-3337-477E-8E35-8C75023333F7}"/>
              </a:ext>
            </a:extLst>
          </p:cNvPr>
          <p:cNvGraphicFramePr>
            <a:graphicFrameLocks noGrp="1"/>
          </p:cNvGraphicFramePr>
          <p:nvPr>
            <p:ph idx="1"/>
            <p:extLst>
              <p:ext uri="{D42A27DB-BD31-4B8C-83A1-F6EECF244321}">
                <p14:modId xmlns:p14="http://schemas.microsoft.com/office/powerpoint/2010/main" val="2095343135"/>
              </p:ext>
            </p:extLst>
          </p:nvPr>
        </p:nvGraphicFramePr>
        <p:xfrm>
          <a:off x="1143000" y="2593927"/>
          <a:ext cx="6467476" cy="2560320"/>
        </p:xfrm>
        <a:graphic>
          <a:graphicData uri="http://schemas.openxmlformats.org/drawingml/2006/table">
            <a:tbl>
              <a:tblPr/>
              <a:tblGrid>
                <a:gridCol w="3233738">
                  <a:extLst>
                    <a:ext uri="{9D8B030D-6E8A-4147-A177-3AD203B41FA5}">
                      <a16:colId xmlns:a16="http://schemas.microsoft.com/office/drawing/2014/main" val="1819352339"/>
                    </a:ext>
                  </a:extLst>
                </a:gridCol>
                <a:gridCol w="3233738">
                  <a:extLst>
                    <a:ext uri="{9D8B030D-6E8A-4147-A177-3AD203B41FA5}">
                      <a16:colId xmlns:a16="http://schemas.microsoft.com/office/drawing/2014/main" val="3694703011"/>
                    </a:ext>
                  </a:extLst>
                </a:gridCol>
              </a:tblGrid>
              <a:tr h="0">
                <a:tc>
                  <a:txBody>
                    <a:bodyPr/>
                    <a:lstStyle/>
                    <a:p>
                      <a:pPr algn="l" fontAlgn="t"/>
                      <a:r>
                        <a:rPr lang="en-US" b="1"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tc>
                  <a:txBody>
                    <a:bodyPr/>
                    <a:lstStyle/>
                    <a:p>
                      <a:pPr algn="l" fontAlgn="t"/>
                      <a:r>
                        <a:rPr lang="en-US"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extLst>
                  <a:ext uri="{0D108BD9-81ED-4DB2-BD59-A6C34878D82A}">
                    <a16:rowId xmlns:a16="http://schemas.microsoft.com/office/drawing/2014/main" val="1579785080"/>
                  </a:ext>
                </a:extLst>
              </a:tr>
              <a:tr h="0">
                <a:tc>
                  <a:txBody>
                    <a:bodyPr/>
                    <a:lstStyle/>
                    <a:p>
                      <a:pPr algn="l" fontAlgn="t"/>
                      <a:r>
                        <a:rPr lang="en-US" dirty="0">
                          <a:effectLst/>
                        </a:rPr>
                        <a:t>create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to create new table or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42160381"/>
                  </a:ext>
                </a:extLst>
              </a:tr>
              <a:tr h="0">
                <a:tc>
                  <a:txBody>
                    <a:bodyPr/>
                    <a:lstStyle/>
                    <a:p>
                      <a:pPr algn="l" fontAlgn="t"/>
                      <a:r>
                        <a:rPr lang="en-US">
                          <a:effectLst/>
                        </a:rPr>
                        <a:t>alter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for alteration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5683496"/>
                  </a:ext>
                </a:extLst>
              </a:tr>
              <a:tr h="0">
                <a:tc>
                  <a:txBody>
                    <a:bodyPr/>
                    <a:lstStyle/>
                    <a:p>
                      <a:pPr algn="l" fontAlgn="t"/>
                      <a:r>
                        <a:rPr lang="en-US">
                          <a:effectLst/>
                        </a:rPr>
                        <a:t>truncate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delete data from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6915568"/>
                  </a:ext>
                </a:extLst>
              </a:tr>
              <a:tr h="0">
                <a:tc>
                  <a:txBody>
                    <a:bodyPr/>
                    <a:lstStyle/>
                    <a:p>
                      <a:pPr algn="l" fontAlgn="t"/>
                      <a:r>
                        <a:rPr lang="en-US">
                          <a:effectLst/>
                        </a:rPr>
                        <a:t>drop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to drop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14087055"/>
                  </a:ext>
                </a:extLst>
              </a:tr>
              <a:tr h="0">
                <a:tc>
                  <a:txBody>
                    <a:bodyPr/>
                    <a:lstStyle/>
                    <a:p>
                      <a:pPr algn="l" fontAlgn="t"/>
                      <a:r>
                        <a:rPr lang="en-US">
                          <a:effectLst/>
                        </a:rPr>
                        <a:t>rename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to rename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38603888"/>
                  </a:ext>
                </a:extLst>
              </a:tr>
            </a:tbl>
          </a:graphicData>
        </a:graphic>
      </p:graphicFrame>
      <p:sp>
        <p:nvSpPr>
          <p:cNvPr id="4" name="Footer Placeholder 3">
            <a:extLst>
              <a:ext uri="{FF2B5EF4-FFF2-40B4-BE49-F238E27FC236}">
                <a16:creationId xmlns:a16="http://schemas.microsoft.com/office/drawing/2014/main" id="{D33A795F-2D15-4040-99A9-DA27C48BCAF5}"/>
              </a:ext>
            </a:extLst>
          </p:cNvPr>
          <p:cNvSpPr>
            <a:spLocks noGrp="1"/>
          </p:cNvSpPr>
          <p:nvPr>
            <p:ph type="ftr" sz="quarter" idx="10"/>
          </p:nvPr>
        </p:nvSpPr>
        <p:spPr/>
        <p:txBody>
          <a:bodyPr/>
          <a:lstStyle/>
          <a:p>
            <a:pPr>
              <a:defRPr/>
            </a:pPr>
            <a:r>
              <a:rPr lang="en-US"/>
              <a:t>Jukić, Vrbsky, Nestorov – Database Systems </a:t>
            </a:r>
          </a:p>
        </p:txBody>
      </p:sp>
      <p:sp>
        <p:nvSpPr>
          <p:cNvPr id="5" name="Slide Number Placeholder 4">
            <a:extLst>
              <a:ext uri="{FF2B5EF4-FFF2-40B4-BE49-F238E27FC236}">
                <a16:creationId xmlns:a16="http://schemas.microsoft.com/office/drawing/2014/main" id="{8413A6AD-727D-4A1D-9891-5C30DD50F8AA}"/>
              </a:ext>
            </a:extLst>
          </p:cNvPr>
          <p:cNvSpPr>
            <a:spLocks noGrp="1"/>
          </p:cNvSpPr>
          <p:nvPr>
            <p:ph type="sldNum" sz="quarter" idx="11"/>
          </p:nvPr>
        </p:nvSpPr>
        <p:spPr/>
        <p:txBody>
          <a:bodyPr/>
          <a:lstStyle/>
          <a:p>
            <a:r>
              <a:rPr lang="en-US" altLang="en-US"/>
              <a:t>Chapter 5 – Slide  </a:t>
            </a:r>
            <a:fld id="{23E82BB3-E6A7-4832-978B-C5439D8E7D72}" type="slidenum">
              <a:rPr lang="en-US" altLang="en-US" b="1" smtClean="0"/>
              <a:pPr/>
              <a:t>10</a:t>
            </a:fld>
            <a:endParaRPr lang="en-US" altLang="en-US" b="1"/>
          </a:p>
        </p:txBody>
      </p:sp>
      <p:sp>
        <p:nvSpPr>
          <p:cNvPr id="8" name="Rectangle 7">
            <a:extLst>
              <a:ext uri="{FF2B5EF4-FFF2-40B4-BE49-F238E27FC236}">
                <a16:creationId xmlns:a16="http://schemas.microsoft.com/office/drawing/2014/main" id="{C7637588-0D80-475F-AA98-AE195D7B8FAE}"/>
              </a:ext>
            </a:extLst>
          </p:cNvPr>
          <p:cNvSpPr/>
          <p:nvPr/>
        </p:nvSpPr>
        <p:spPr>
          <a:xfrm>
            <a:off x="533400" y="1508764"/>
            <a:ext cx="8305800" cy="646331"/>
          </a:xfrm>
          <a:prstGeom prst="rect">
            <a:avLst/>
          </a:prstGeom>
        </p:spPr>
        <p:txBody>
          <a:bodyPr wrap="square">
            <a:spAutoFit/>
          </a:bodyPr>
          <a:lstStyle/>
          <a:p>
            <a:pPr lvl="0"/>
            <a:r>
              <a:rPr lang="en-US" altLang="en-US" dirty="0">
                <a:solidFill>
                  <a:srgbClr val="000000"/>
                </a:solidFill>
                <a:latin typeface="Arial" panose="020B0604020202020204" pitchFamily="34" charset="0"/>
                <a:cs typeface="Arial" panose="020B0604020202020204" pitchFamily="34" charset="0"/>
              </a:rPr>
              <a:t>All DDL commands are auto-committed. That means it saves all the changes permanently in the database.</a:t>
            </a:r>
            <a:endParaRPr lang="en-US" altLang="en-US" sz="1100" dirty="0"/>
          </a:p>
        </p:txBody>
      </p:sp>
    </p:spTree>
    <p:extLst>
      <p:ext uri="{BB962C8B-B14F-4D97-AF65-F5344CB8AC3E}">
        <p14:creationId xmlns:p14="http://schemas.microsoft.com/office/powerpoint/2010/main" val="6339492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3539"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30a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30a :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30a result:</a:t>
            </a:r>
          </a:p>
          <a:p>
            <a:pPr marL="0" indent="0" eaLnBrk="1" hangingPunct="1">
              <a:buFont typeface="Wingdings" pitchFamily="2" charset="2"/>
              <a:buNone/>
            </a:pPr>
            <a:r>
              <a:rPr altLang="en-US" sz="1600" b="1" i="1"/>
              <a:t>(same result)</a:t>
            </a:r>
          </a:p>
        </p:txBody>
      </p:sp>
      <p:sp>
        <p:nvSpPr>
          <p:cNvPr id="1935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35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29562A5-67DE-429B-AFAB-59B92E06C50C}" type="slidenum">
              <a:rPr lang="en-US" altLang="en-US" sz="900" b="1">
                <a:solidFill>
                  <a:schemeClr val="tx1"/>
                </a:solidFill>
              </a:rPr>
              <a:pPr>
                <a:spcBef>
                  <a:spcPct val="0"/>
                </a:spcBef>
                <a:buClrTx/>
                <a:buSzTx/>
                <a:buFontTx/>
                <a:buNone/>
              </a:pPr>
              <a:t>100</a:t>
            </a:fld>
            <a:endParaRPr lang="en-US" altLang="en-US" sz="900" b="1">
              <a:solidFill>
                <a:schemeClr val="tx1"/>
              </a:solidFill>
            </a:endParaRPr>
          </a:p>
        </p:txBody>
      </p:sp>
      <p:pic>
        <p:nvPicPr>
          <p:cNvPr id="193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5587" name="Content Placeholder 2"/>
          <p:cNvSpPr>
            <a:spLocks noGrp="1"/>
          </p:cNvSpPr>
          <p:nvPr>
            <p:ph idx="1"/>
          </p:nvPr>
        </p:nvSpPr>
        <p:spPr/>
        <p:txBody>
          <a:bodyPr/>
          <a:lstStyle/>
          <a:p>
            <a:pPr eaLnBrk="1" hangingPunct="1"/>
            <a:r>
              <a:rPr altLang="en-US" b="1"/>
              <a:t>Set operators</a:t>
            </a:r>
          </a:p>
          <a:p>
            <a:pPr lvl="1" eaLnBrk="1" hangingPunct="1">
              <a:buFont typeface="Arial" charset="0"/>
              <a:buChar char="•"/>
            </a:pPr>
            <a:r>
              <a:rPr altLang="en-US"/>
              <a:t>Standard set operators: </a:t>
            </a:r>
            <a:r>
              <a:rPr altLang="en-US" b="1"/>
              <a:t>union</a:t>
            </a:r>
            <a:r>
              <a:rPr altLang="en-US"/>
              <a:t>, </a:t>
            </a:r>
            <a:r>
              <a:rPr altLang="en-US" b="1"/>
              <a:t>intersection</a:t>
            </a:r>
            <a:r>
              <a:rPr altLang="en-US"/>
              <a:t>, and </a:t>
            </a:r>
            <a:r>
              <a:rPr altLang="en-US" b="1"/>
              <a:t>difference</a:t>
            </a:r>
          </a:p>
          <a:p>
            <a:pPr lvl="1" eaLnBrk="1" hangingPunct="1">
              <a:buFont typeface="Arial" charset="0"/>
              <a:buChar char="•"/>
            </a:pPr>
            <a:r>
              <a:rPr altLang="en-US"/>
              <a:t>Used to combine the results of two or more SELECT statements that are </a:t>
            </a:r>
            <a:r>
              <a:rPr altLang="en-US" i="1"/>
              <a:t>union compatible</a:t>
            </a:r>
          </a:p>
          <a:p>
            <a:pPr lvl="1" eaLnBrk="1" hangingPunct="1">
              <a:buFont typeface="Arial" charset="0"/>
              <a:buChar char="•"/>
            </a:pPr>
            <a:r>
              <a:rPr altLang="en-US"/>
              <a:t>Two sets of columns are </a:t>
            </a:r>
            <a:r>
              <a:rPr altLang="en-US" b="1"/>
              <a:t>union compatible </a:t>
            </a:r>
            <a:r>
              <a:rPr altLang="en-US"/>
              <a:t>if they contain the same number of columns, and if the data types of the columns in one set match the data types of the columns in the other set</a:t>
            </a:r>
          </a:p>
          <a:p>
            <a:pPr lvl="2" eaLnBrk="1" hangingPunct="1"/>
            <a:r>
              <a:rPr altLang="en-US"/>
              <a:t>The first column in one set has a compatible data type with the data type of the first column in the other set, the second column in one set has a compatible data type with the data type of the second column in the other set, and so on.</a:t>
            </a:r>
          </a:p>
          <a:p>
            <a:pPr lvl="1" eaLnBrk="1" hangingPunct="1">
              <a:buFont typeface="Arial" charset="0"/>
              <a:buChar char="•"/>
            </a:pPr>
            <a:r>
              <a:rPr altLang="en-US"/>
              <a:t>The set operators can combine results from SELECT statements querying relations, views, or other SELECT queries.</a:t>
            </a:r>
          </a:p>
        </p:txBody>
      </p:sp>
      <p:sp>
        <p:nvSpPr>
          <p:cNvPr id="1955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55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42192CA-CDCB-4367-8E6E-48E196E73BC7}" type="slidenum">
              <a:rPr lang="en-US" altLang="en-US" sz="900" b="1">
                <a:solidFill>
                  <a:schemeClr val="tx1"/>
                </a:solidFill>
              </a:rPr>
              <a:pPr>
                <a:spcBef>
                  <a:spcPct val="0"/>
                </a:spcBef>
                <a:buClrTx/>
                <a:buSzTx/>
                <a:buFontTx/>
                <a:buNone/>
              </a:pPr>
              <a:t>101</a:t>
            </a:fld>
            <a:endParaRPr lang="en-US" altLang="en-US" sz="900" b="1">
              <a:solidFill>
                <a:schemeClr val="tx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7635" name="Content Placeholder 2"/>
          <p:cNvSpPr>
            <a:spLocks noGrp="1"/>
          </p:cNvSpPr>
          <p:nvPr>
            <p:ph idx="1"/>
          </p:nvPr>
        </p:nvSpPr>
        <p:spPr/>
        <p:txBody>
          <a:bodyPr/>
          <a:lstStyle/>
          <a:p>
            <a:pPr eaLnBrk="1" hangingPunct="1"/>
            <a:r>
              <a:rPr altLang="en-US" b="1"/>
              <a:t>UNION</a:t>
            </a:r>
          </a:p>
          <a:p>
            <a:pPr lvl="1" eaLnBrk="1" hangingPunct="1">
              <a:buFont typeface="Arial" charset="0"/>
              <a:buChar char="•"/>
            </a:pPr>
            <a:r>
              <a:rPr altLang="en-US"/>
              <a:t>Used to combine the union compatible results of two SELECT statements by listing all rows from the result of the first SELECT statement and all rows from the result of the other SELECT statement</a:t>
            </a:r>
          </a:p>
          <a:p>
            <a:pPr lvl="2" eaLnBrk="1" hangingPunct="1"/>
            <a:r>
              <a:rPr altLang="en-US"/>
              <a:t>If two or more rows are identical only one of them is shown (duplicates are eliminated from the result)</a:t>
            </a:r>
          </a:p>
        </p:txBody>
      </p:sp>
      <p:sp>
        <p:nvSpPr>
          <p:cNvPr id="1976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76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EC33E1A-0D96-4C05-93E2-8EF82F7C4818}" type="slidenum">
              <a:rPr lang="en-US" altLang="en-US" sz="900" b="1">
                <a:solidFill>
                  <a:schemeClr val="tx1"/>
                </a:solidFill>
              </a:rPr>
              <a:pPr>
                <a:spcBef>
                  <a:spcPct val="0"/>
                </a:spcBef>
                <a:buClrTx/>
                <a:buSzTx/>
                <a:buFontTx/>
                <a:buNone/>
              </a:pPr>
              <a:t>102</a:t>
            </a:fld>
            <a:endParaRPr lang="en-US" altLang="en-US" sz="900" b="1">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9683"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36 text: 	</a:t>
            </a:r>
            <a:r>
              <a:rPr altLang="en-US" sz="2000" i="1"/>
              <a:t>Retrieve the product ID, product name, and product price for 		each product that has more than three items sold within all 		sales transactions or whose items were sold in more than one 		sales transaction</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UNION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36 result:</a:t>
            </a:r>
          </a:p>
        </p:txBody>
      </p:sp>
      <p:sp>
        <p:nvSpPr>
          <p:cNvPr id="1996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96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8F22A9-2C1D-4083-80FD-84832DA20C4E}" type="slidenum">
              <a:rPr lang="en-US" altLang="en-US" sz="900" b="1">
                <a:solidFill>
                  <a:schemeClr val="tx1"/>
                </a:solidFill>
              </a:rPr>
              <a:pPr>
                <a:spcBef>
                  <a:spcPct val="0"/>
                </a:spcBef>
                <a:buClrTx/>
                <a:buSzTx/>
                <a:buFontTx/>
                <a:buNone/>
              </a:pPr>
              <a:t>103</a:t>
            </a:fld>
            <a:endParaRPr lang="en-US" altLang="en-US" sz="900" b="1">
              <a:solidFill>
                <a:schemeClr val="tx1"/>
              </a:solidFill>
            </a:endParaRPr>
          </a:p>
        </p:txBody>
      </p:sp>
      <p:pic>
        <p:nvPicPr>
          <p:cNvPr id="199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0"/>
            <a:ext cx="37147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1731" name="Content Placeholder 2"/>
          <p:cNvSpPr>
            <a:spLocks noGrp="1"/>
          </p:cNvSpPr>
          <p:nvPr>
            <p:ph idx="1"/>
          </p:nvPr>
        </p:nvSpPr>
        <p:spPr/>
        <p:txBody>
          <a:bodyPr/>
          <a:lstStyle/>
          <a:p>
            <a:pPr eaLnBrk="1" hangingPunct="1"/>
            <a:r>
              <a:rPr altLang="en-US" b="1"/>
              <a:t>INTERSECT</a:t>
            </a:r>
          </a:p>
          <a:p>
            <a:pPr lvl="1" eaLnBrk="1" hangingPunct="1">
              <a:buFont typeface="Arial" charset="0"/>
              <a:buChar char="•"/>
            </a:pPr>
            <a:r>
              <a:rPr altLang="en-US"/>
              <a:t>Used to combine the results of two SELECT statements that are union compatible by listing every row that appears in the result of both of the SELECT statements</a:t>
            </a:r>
          </a:p>
        </p:txBody>
      </p:sp>
      <p:sp>
        <p:nvSpPr>
          <p:cNvPr id="2017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17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22CEA0B-3009-4C0E-9CF1-1D7E441AB759}" type="slidenum">
              <a:rPr lang="en-US" altLang="en-US" sz="900" b="1">
                <a:solidFill>
                  <a:schemeClr val="tx1"/>
                </a:solidFill>
              </a:rPr>
              <a:pPr>
                <a:spcBef>
                  <a:spcPct val="0"/>
                </a:spcBef>
                <a:buClrTx/>
                <a:buSzTx/>
                <a:buFontTx/>
                <a:buNone/>
              </a:pPr>
              <a:t>104</a:t>
            </a:fld>
            <a:endParaRPr lang="en-US" altLang="en-US" sz="900" b="1">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3779"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37 text: 	</a:t>
            </a:r>
            <a:r>
              <a:rPr altLang="en-US" sz="2000" i="1"/>
              <a:t>Retrieve the product ID, product name, and product price for		each product that has more than three items sold within all 		sales transactions and whose items were sold in more than 		one sales transaction</a:t>
            </a:r>
            <a:br>
              <a:rPr altLang="en-US" sz="2000" i="1"/>
            </a:br>
            <a:endParaRPr altLang="en-US" sz="2000" i="1"/>
          </a:p>
          <a:p>
            <a:pPr marL="0" indent="0" eaLnBrk="1" hangingPunct="1">
              <a:buFont typeface="Wingdings" pitchFamily="2" charset="2"/>
              <a:buNone/>
            </a:pPr>
            <a:r>
              <a:rPr altLang="en-US" sz="2000" b="1" i="1"/>
              <a:t>Query 37: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INTERSECT</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37 result:</a:t>
            </a:r>
          </a:p>
        </p:txBody>
      </p:sp>
      <p:sp>
        <p:nvSpPr>
          <p:cNvPr id="203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37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C3CEF8-6F9A-47A6-95DA-846E787286E6}" type="slidenum">
              <a:rPr lang="en-US" altLang="en-US" sz="900" b="1">
                <a:solidFill>
                  <a:schemeClr val="tx1"/>
                </a:solidFill>
              </a:rPr>
              <a:pPr>
                <a:spcBef>
                  <a:spcPct val="0"/>
                </a:spcBef>
                <a:buClrTx/>
                <a:buSzTx/>
                <a:buFontTx/>
                <a:buNone/>
              </a:pPr>
              <a:t>105</a:t>
            </a:fld>
            <a:endParaRPr lang="en-US" altLang="en-US" sz="900" b="1">
              <a:solidFill>
                <a:schemeClr val="tx1"/>
              </a:solidFill>
            </a:endParaRPr>
          </a:p>
        </p:txBody>
      </p:sp>
      <p:pic>
        <p:nvPicPr>
          <p:cNvPr id="2037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373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5827" name="Content Placeholder 2"/>
          <p:cNvSpPr>
            <a:spLocks noGrp="1"/>
          </p:cNvSpPr>
          <p:nvPr>
            <p:ph idx="1"/>
          </p:nvPr>
        </p:nvSpPr>
        <p:spPr/>
        <p:txBody>
          <a:bodyPr/>
          <a:lstStyle/>
          <a:p>
            <a:pPr eaLnBrk="1" hangingPunct="1"/>
            <a:r>
              <a:rPr altLang="en-US" b="1"/>
              <a:t>MINUS (EXCEPT)</a:t>
            </a:r>
          </a:p>
          <a:p>
            <a:pPr lvl="1" eaLnBrk="1" hangingPunct="1">
              <a:buFont typeface="Arial" charset="0"/>
              <a:buChar char="•"/>
            </a:pPr>
            <a:r>
              <a:rPr altLang="en-US"/>
              <a:t>Used to combine the results of two SELECT statements that are union compatible by listing every row from the result of the first SELECT statement that does not appear in the result of the other SELECT statement</a:t>
            </a:r>
          </a:p>
        </p:txBody>
      </p:sp>
      <p:sp>
        <p:nvSpPr>
          <p:cNvPr id="2058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58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7C851CC-50C8-4A5B-9B6A-C16D0C6EB7CE}" type="slidenum">
              <a:rPr lang="en-US" altLang="en-US" sz="900" b="1">
                <a:solidFill>
                  <a:schemeClr val="tx1"/>
                </a:solidFill>
              </a:rPr>
              <a:pPr>
                <a:spcBef>
                  <a:spcPct val="0"/>
                </a:spcBef>
                <a:buClrTx/>
                <a:buSzTx/>
                <a:buFontTx/>
                <a:buNone/>
              </a:pPr>
              <a:t>106</a:t>
            </a:fld>
            <a:endParaRPr lang="en-US" altLang="en-US" sz="900" b="1">
              <a:solidFill>
                <a:schemeClr val="tx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7875"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38 text: 	</a:t>
            </a:r>
            <a:r>
              <a:rPr altLang="en-US" sz="2000" i="1"/>
              <a:t>Retrieve the product ID, product name, and product price for 		each product that has more than three items sold within all 		sales transactions but whose items were not sold in more than 		one sales transaction</a:t>
            </a:r>
            <a:br>
              <a:rPr altLang="en-US" sz="2000" i="1"/>
            </a:br>
            <a:endParaRPr altLang="en-US" sz="2000" i="1"/>
          </a:p>
          <a:p>
            <a:pPr marL="0" indent="0" eaLnBrk="1" hangingPunct="1">
              <a:buFont typeface="Wingdings" pitchFamily="2" charset="2"/>
              <a:buNone/>
            </a:pPr>
            <a:r>
              <a:rPr altLang="en-US" sz="2000" b="1" i="1"/>
              <a:t>Query 38: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MINUS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38 result:</a:t>
            </a:r>
          </a:p>
        </p:txBody>
      </p:sp>
      <p:sp>
        <p:nvSpPr>
          <p:cNvPr id="2078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7877"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9DCB32B-27A2-4809-9817-CE07090E94D2}" type="slidenum">
              <a:rPr lang="en-US" altLang="en-US" sz="900" b="1">
                <a:solidFill>
                  <a:schemeClr val="tx1"/>
                </a:solidFill>
              </a:rPr>
              <a:pPr>
                <a:spcBef>
                  <a:spcPct val="0"/>
                </a:spcBef>
                <a:buClrTx/>
                <a:buSzTx/>
                <a:buFontTx/>
                <a:buNone/>
              </a:pPr>
              <a:t>107</a:t>
            </a:fld>
            <a:endParaRPr lang="en-US" altLang="en-US" sz="900" b="1">
              <a:solidFill>
                <a:schemeClr val="tx1"/>
              </a:solidFill>
            </a:endParaRPr>
          </a:p>
        </p:txBody>
      </p:sp>
      <p:pic>
        <p:nvPicPr>
          <p:cNvPr id="207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37814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a:t>
            </a:r>
            <a:r>
              <a:rPr lang="en-US" altLang="en-US" sz="1900"/>
              <a:t>HAFH Realty Company Property Management Database</a:t>
            </a:r>
          </a:p>
        </p:txBody>
      </p:sp>
      <p:sp>
        <p:nvSpPr>
          <p:cNvPr id="209924"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FED67D8-F861-4EFD-BF68-DF97FA76B630}" type="slidenum">
              <a:rPr lang="en-US" altLang="en-US" sz="900" b="1">
                <a:solidFill>
                  <a:schemeClr val="tx1"/>
                </a:solidFill>
              </a:rPr>
              <a:pPr>
                <a:spcBef>
                  <a:spcPct val="0"/>
                </a:spcBef>
                <a:buClrTx/>
                <a:buSzTx/>
                <a:buFontTx/>
                <a:buNone/>
              </a:pPr>
              <a:t>108</a:t>
            </a:fld>
            <a:endParaRPr lang="en-US" altLang="en-US" sz="900" b="1">
              <a:solidFill>
                <a:schemeClr val="tx1"/>
              </a:solidFill>
            </a:endParaRPr>
          </a:p>
        </p:txBody>
      </p:sp>
      <p:pic>
        <p:nvPicPr>
          <p:cNvPr id="2099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14350"/>
            <a:ext cx="81819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6A9539-22C4-48D8-9028-CB8715E7681C}" type="slidenum">
              <a:rPr lang="en-US" altLang="en-US" sz="900" b="1">
                <a:solidFill>
                  <a:schemeClr val="tx1"/>
                </a:solidFill>
              </a:rPr>
              <a:pPr>
                <a:spcBef>
                  <a:spcPct val="0"/>
                </a:spcBef>
                <a:buClrTx/>
                <a:buSzTx/>
                <a:buFontTx/>
                <a:buNone/>
              </a:pPr>
              <a:t>109</a:t>
            </a:fld>
            <a:endParaRPr lang="en-US" altLang="en-US" sz="900"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lstStyle/>
          <a:p>
            <a:pPr eaLnBrk="1" hangingPunct="1"/>
            <a:r>
              <a:rPr altLang="en-US" cap="none">
                <a:ea typeface="MS PGothic" pitchFamily="34" charset="-128"/>
              </a:rPr>
              <a:t>CREATE TABLE</a:t>
            </a:r>
          </a:p>
        </p:txBody>
      </p:sp>
      <p:sp>
        <p:nvSpPr>
          <p:cNvPr id="19459" name="Content Placeholder 2"/>
          <p:cNvSpPr>
            <a:spLocks noGrp="1"/>
          </p:cNvSpPr>
          <p:nvPr>
            <p:ph idx="1"/>
          </p:nvPr>
        </p:nvSpPr>
        <p:spPr/>
        <p:txBody>
          <a:bodyPr/>
          <a:lstStyle/>
          <a:p>
            <a:pPr eaLnBrk="1" hangingPunct="1"/>
            <a:r>
              <a:rPr altLang="en-US" b="1"/>
              <a:t>CREATE TABLE</a:t>
            </a:r>
          </a:p>
          <a:p>
            <a:pPr lvl="1" eaLnBrk="1" hangingPunct="1">
              <a:buFont typeface="Arial" charset="0"/>
              <a:buChar char="•"/>
            </a:pPr>
            <a:r>
              <a:rPr altLang="en-US"/>
              <a:t>Used for creating and connecting relational tables</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4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0380A46-1F01-4073-B5EF-F48DC4FB1835}"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sp>
        <p:nvSpPr>
          <p:cNvPr id="2" name="Rectangle 1"/>
          <p:cNvSpPr/>
          <p:nvPr/>
        </p:nvSpPr>
        <p:spPr>
          <a:xfrm>
            <a:off x="495300" y="3124200"/>
            <a:ext cx="7924800" cy="2893100"/>
          </a:xfrm>
          <a:prstGeom prst="rect">
            <a:avLst/>
          </a:prstGeom>
        </p:spPr>
        <p:txBody>
          <a:bodyPr wrap="square">
            <a:spAutoFit/>
          </a:bodyPr>
          <a:lstStyle/>
          <a:p>
            <a:pPr>
              <a:lnSpc>
                <a:spcPct val="90000"/>
              </a:lnSpc>
              <a:tabLst>
                <a:tab pos="1489075" algn="l"/>
                <a:tab pos="1949450" algn="l"/>
                <a:tab pos="3036888" algn="l"/>
              </a:tabLst>
            </a:pPr>
            <a:r>
              <a:rPr kumimoji="0" lang="en-US" altLang="en-US" sz="2000" dirty="0"/>
              <a:t>Example</a:t>
            </a:r>
            <a:r>
              <a:rPr lang="en-US" altLang="en-US" sz="2000" dirty="0"/>
              <a:t>:</a:t>
            </a:r>
          </a:p>
          <a:p>
            <a:pPr>
              <a:lnSpc>
                <a:spcPct val="90000"/>
              </a:lnSpc>
              <a:buFont typeface="Monotype Sorts"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 </a:t>
            </a:r>
            <a:r>
              <a:rPr lang="en-US" altLang="en-US" sz="2000" b="1" dirty="0"/>
              <a:t>not null,</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pPr>
              <a:lnSpc>
                <a:spcPct val="90000"/>
              </a:lnSpc>
              <a:tabLst>
                <a:tab pos="1489075" algn="l"/>
                <a:tab pos="1949450" algn="l"/>
                <a:tab pos="3036888" algn="l"/>
              </a:tabLst>
            </a:pPr>
            <a:endParaRPr lang="en-US" altLang="en-US" sz="2000" b="1" dirty="0"/>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null, ’Biology’, 66000);</a:t>
            </a:r>
          </a:p>
          <a:p>
            <a:endParaRPr lang="en-US" alt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mfname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mlname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mbdate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msalary 		NUMERIC(9,2)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mbonus 		NUMERIC(9,2),</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mresbuildingid 	CHAR(3),</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mphone 		CHAR(11)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mphone),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(managerid) REFERENCES manager(managerid)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bnooffloors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(bmanagerid) REFERENCES manager(managerid)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A17F850-5DFA-4841-9813-A2A818719643}" type="slidenum">
              <a:rPr lang="en-US" altLang="en-US" sz="900" b="1">
                <a:solidFill>
                  <a:schemeClr val="tx1"/>
                </a:solidFill>
              </a:rPr>
              <a:pPr>
                <a:spcBef>
                  <a:spcPct val="0"/>
                </a:spcBef>
                <a:buClrTx/>
                <a:buSzTx/>
                <a:buFontTx/>
                <a:buNone/>
              </a:pPr>
              <a:t>110</a:t>
            </a:fld>
            <a:endParaRPr lang="en-US" altLang="en-US" sz="900" b="1">
              <a:solidFill>
                <a:schemeClr val="tx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datelast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datenext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(insid) REFERENCES inspector(insid),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corpclient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ccname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ccindustry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cclocation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ccidreferredby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(ccid),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UNIQUE (ccname),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77716DD-793A-4F29-92A6-4A1CFEFA3EAD}" type="slidenum">
              <a:rPr lang="en-US" altLang="en-US" sz="900" b="1">
                <a:solidFill>
                  <a:schemeClr val="tx1"/>
                </a:solidFill>
              </a:rPr>
              <a:pPr>
                <a:spcBef>
                  <a:spcPct val="0"/>
                </a:spcBef>
                <a:buClrTx/>
                <a:buSzTx/>
                <a:buFontTx/>
                <a:buNone/>
              </a:pPr>
              <a:t>111</a:t>
            </a:fld>
            <a:endParaRPr lang="en-US" altLang="en-US" sz="900" b="1">
              <a:solidFill>
                <a:schemeClr val="tx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apartment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anoofbedrooms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 REFERENCES corpclient(ccid)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staffmember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(smemberid)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cleaning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apartment(buildingid,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cleaningfk2 FOREIGN KEY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88ACF57-3C31-421E-A526-B6452BA64838}" type="slidenum">
              <a:rPr lang="en-US" altLang="en-US" sz="900" b="1">
                <a:solidFill>
                  <a:schemeClr val="tx1"/>
                </a:solidFill>
              </a:rPr>
              <a:pPr>
                <a:spcBef>
                  <a:spcPct val="0"/>
                </a:spcBef>
                <a:buClrTx/>
                <a:buSzTx/>
                <a:buFontTx/>
                <a:buNone/>
              </a:pPr>
              <a:t>112</a:t>
            </a:fld>
            <a:endParaRPr lang="en-US" altLang="en-US" sz="900" b="1">
              <a:solidFill>
                <a:schemeClr val="tx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442CEA5-A753-434E-B5C6-B97619B1BE4F}" type="slidenum">
              <a:rPr lang="en-US" altLang="en-US" sz="900" b="1">
                <a:solidFill>
                  <a:schemeClr val="tx1"/>
                </a:solidFill>
              </a:rPr>
              <a:pPr>
                <a:spcBef>
                  <a:spcPct val="0"/>
                </a:spcBef>
                <a:buClrTx/>
                <a:buSzTx/>
                <a:buFontTx/>
                <a:buNone/>
              </a:pPr>
              <a:t>113</a:t>
            </a:fld>
            <a:endParaRPr lang="en-US" altLang="en-US" sz="900" b="1">
              <a:solidFill>
                <a:schemeClr val="tx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920D5E-EC7E-4F6E-98ED-F82B176321E6}" type="slidenum">
              <a:rPr lang="en-US" altLang="en-US" sz="900" b="1">
                <a:solidFill>
                  <a:schemeClr val="tx1"/>
                </a:solidFill>
              </a:rPr>
              <a:pPr>
                <a:spcBef>
                  <a:spcPct val="0"/>
                </a:spcBef>
                <a:buClrTx/>
                <a:buSzTx/>
                <a:buFontTx/>
                <a:buNone/>
              </a:pPr>
              <a:t>114</a:t>
            </a:fld>
            <a:endParaRPr lang="en-US" altLang="en-US" sz="900" b="1">
              <a:solidFill>
                <a:schemeClr val="tx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('M12','555-2222');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('M12','555-3232');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('M23','555-9988');</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('M34','555-9999');</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('B1', '5', 'M12');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('B2', '6',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('B3', '4',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('B4', '4', 'M34');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('I11', 'Jane');</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('I22', 'Niko');</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('I33', 'Mick');</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6F5CB0-5F2E-4B5F-BCA5-844D7F5CD4FC}" type="slidenum">
              <a:rPr lang="en-US" altLang="en-US" sz="900" b="1">
                <a:solidFill>
                  <a:schemeClr val="tx1"/>
                </a:solidFill>
              </a:rPr>
              <a:pPr>
                <a:spcBef>
                  <a:spcPct val="0"/>
                </a:spcBef>
                <a:buClrTx/>
                <a:buSzTx/>
                <a:buFontTx/>
                <a:buNone/>
              </a:pPr>
              <a:t>115</a:t>
            </a:fld>
            <a:endParaRPr lang="en-US" altLang="en-US" sz="900" b="1">
              <a:solidFill>
                <a:schemeClr val="tx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'21', 1,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'41', 1,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'11', 2,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'31', 2,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('B3', '11', 2, 'C777');</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('B4', '11', 2, 'C777');</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('5432', 'Brian');</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('9876', 'Boris');</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('7652', 'Caroline');</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'21',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'41',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'11',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'31',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('B3', '11',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2672FD-FA7C-4BAD-9185-DEFFA038DEF2}" type="slidenum">
              <a:rPr lang="en-US" altLang="en-US" sz="900" b="1">
                <a:solidFill>
                  <a:schemeClr val="tx1"/>
                </a:solidFill>
              </a:rPr>
              <a:pPr>
                <a:spcBef>
                  <a:spcPct val="0"/>
                </a:spcBef>
                <a:buClrTx/>
                <a:buSzTx/>
                <a:buFontTx/>
                <a:buNone/>
              </a:pPr>
              <a:t>116</a:t>
            </a:fld>
            <a:endParaRPr lang="en-US" altLang="en-US" sz="900" b="1">
              <a:solidFill>
                <a:schemeClr val="tx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28355"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Alter Statement 5: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ADD CONSTRAINT 	fkresidesin</a:t>
            </a:r>
            <a:br>
              <a:rPr altLang="en-US" sz="1800">
                <a:latin typeface="Courier New" pitchFamily="49" charset="0"/>
                <a:cs typeface="Courier New" pitchFamily="49" charset="0"/>
              </a:rPr>
            </a:br>
            <a:r>
              <a:rPr altLang="en-US" sz="1800">
                <a:latin typeface="Courier New" pitchFamily="49" charset="0"/>
                <a:cs typeface="Courier New" pitchFamily="49" charset="0"/>
              </a:rPr>
              <a:t>			FOREIGN KEY (mresbuildingid) </a:t>
            </a:r>
            <a:br>
              <a:rPr altLang="en-US" sz="1800">
                <a:latin typeface="Courier New" pitchFamily="49" charset="0"/>
                <a:cs typeface="Courier New" pitchFamily="49" charset="0"/>
              </a:rPr>
            </a:br>
            <a:r>
              <a:rPr altLang="en-US" sz="1800">
                <a:latin typeface="Courier New" pitchFamily="49" charset="0"/>
                <a:cs typeface="Courier New" pitchFamily="49" charset="0"/>
              </a:rPr>
              <a:t>				REFERENCES building (buildingid);</a:t>
            </a:r>
          </a:p>
          <a:p>
            <a:pPr marL="0" indent="0" eaLnBrk="1" hangingPunct="1">
              <a:lnSpc>
                <a:spcPct val="90000"/>
              </a:lnSpc>
              <a:buFont typeface="Wingdings" pitchFamily="2" charset="2"/>
              <a:buNone/>
            </a:pPr>
            <a:endParaRPr altLang="en-US" sz="2000" b="1" i="1"/>
          </a:p>
          <a:p>
            <a:pPr marL="0" indent="0" eaLnBrk="1" hangingPunct="1">
              <a:lnSpc>
                <a:spcPct val="90000"/>
              </a:lnSpc>
              <a:buFont typeface="Wingdings" pitchFamily="2" charset="2"/>
              <a:buNone/>
            </a:pPr>
            <a:r>
              <a:rPr altLang="en-US" sz="2000" b="1" i="1"/>
              <a:t>Update Statement 4: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'B1'</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'M12';</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5: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'B2'</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'M23';</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6: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'B4'</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'M34';</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6: </a:t>
            </a:r>
            <a:r>
              <a:rPr altLang="en-US" sz="20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MODIFY 	(mresbuildingid NOT NULL);</a:t>
            </a:r>
            <a:endParaRPr altLang="en-US" sz="1700" b="1" i="1">
              <a:latin typeface="Courier New" pitchFamily="49" charset="0"/>
              <a:cs typeface="Courier New" pitchFamily="49" charset="0"/>
            </a:endParaRPr>
          </a:p>
        </p:txBody>
      </p:sp>
      <p:sp>
        <p:nvSpPr>
          <p:cNvPr id="228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78CA983-2FAA-4A75-B694-288199238DA5}" type="slidenum">
              <a:rPr lang="en-US" altLang="en-US" sz="900" b="1">
                <a:solidFill>
                  <a:schemeClr val="tx1"/>
                </a:solidFill>
              </a:rPr>
              <a:pPr>
                <a:spcBef>
                  <a:spcPct val="0"/>
                </a:spcBef>
                <a:buClrTx/>
                <a:buSzTx/>
                <a:buFontTx/>
                <a:buNone/>
              </a:pPr>
              <a:t>117</a:t>
            </a:fld>
            <a:endParaRPr lang="en-US" altLang="en-US" sz="900" b="1">
              <a:solidFill>
                <a:schemeClr val="tx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pitchFamily="2" charset="2"/>
              <a:buNone/>
            </a:pPr>
            <a:r>
              <a:rPr altLang="en-US" sz="2000" b="1" i="1"/>
              <a:t>DROP TABLE sequence HAFH database—First seven tables:	</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cleaning;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staffmember;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apartment;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corpclient;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inspector;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managerphone;</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Alter Statement 7: </a:t>
            </a:r>
            <a:r>
              <a:rPr altLang="en-US" sz="19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DROP CONSTRAINT fkresidesin;</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1800" b="1" i="1"/>
              <a:t>DROP TABLE sequence HAFH database—Last two tables:	</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building;</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manager;</a:t>
            </a:r>
            <a:endParaRPr altLang="en-US" sz="1800" b="1" i="1">
              <a:latin typeface="Courier New" pitchFamily="49" charset="0"/>
              <a:cs typeface="Courier New" pitchFamily="49" charset="0"/>
            </a:endParaRPr>
          </a:p>
        </p:txBody>
      </p:sp>
      <p:sp>
        <p:nvSpPr>
          <p:cNvPr id="230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216D138-8CDC-4D0E-880D-DBD155738D12}" type="slidenum">
              <a:rPr lang="en-US" altLang="en-US" sz="900" b="1">
                <a:solidFill>
                  <a:schemeClr val="tx1"/>
                </a:solidFill>
              </a:rPr>
              <a:pPr>
                <a:spcBef>
                  <a:spcPct val="0"/>
                </a:spcBef>
                <a:buClrTx/>
                <a:buSzTx/>
                <a:buFontTx/>
                <a:buNone/>
              </a:pPr>
              <a:t>118</a:t>
            </a:fld>
            <a:endParaRPr lang="en-US" altLang="en-US" sz="900" b="1">
              <a:solidFill>
                <a:schemeClr val="tx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2451" name="Content Placeholder 2"/>
          <p:cNvSpPr>
            <a:spLocks noGrp="1"/>
          </p:cNvSpPr>
          <p:nvPr>
            <p:ph idx="1"/>
          </p:nvPr>
        </p:nvSpPr>
        <p:spPr/>
        <p:txBody>
          <a:bodyPr/>
          <a:lstStyle/>
          <a:p>
            <a:pPr eaLnBrk="1" hangingPunct="1"/>
            <a:r>
              <a:rPr altLang="en-US" b="1"/>
              <a:t>Self-JOIN</a:t>
            </a:r>
          </a:p>
          <a:p>
            <a:pPr lvl="1" eaLnBrk="1" hangingPunct="1">
              <a:buFont typeface="Arial" charset="0"/>
              <a:buChar char="•"/>
            </a:pPr>
            <a:r>
              <a:rPr altLang="en-US"/>
              <a:t>A join statement that includes a relation that contains a foreign key referring to itself, and joins a relation with itself in a query</a:t>
            </a:r>
          </a:p>
        </p:txBody>
      </p:sp>
      <p:sp>
        <p:nvSpPr>
          <p:cNvPr id="2324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2453"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B0F5B1-6A57-4315-BF01-1DCBE6B70044}" type="slidenum">
              <a:rPr lang="en-US" altLang="en-US" sz="900" b="1">
                <a:solidFill>
                  <a:schemeClr val="tx1"/>
                </a:solidFill>
              </a:rPr>
              <a:pPr>
                <a:spcBef>
                  <a:spcPct val="0"/>
                </a:spcBef>
                <a:buClrTx/>
                <a:buSzTx/>
                <a:buFontTx/>
                <a:buNone/>
              </a:pPr>
              <a:t>119</a:t>
            </a:fld>
            <a:endParaRPr lang="en-US" altLang="en-US" sz="9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create table course (</a:t>
            </a:r>
            <a:br>
              <a:rPr lang="en-US" dirty="0"/>
            </a:br>
            <a:r>
              <a:rPr lang="en-US" dirty="0"/>
              <a:t>        </a:t>
            </a:r>
            <a:r>
              <a:rPr lang="en-US" dirty="0" err="1"/>
              <a:t>course_id</a:t>
            </a:r>
            <a:r>
              <a:rPr lang="en-US" dirty="0"/>
              <a:t>        varchar(8) primary key,</a:t>
            </a:r>
            <a:br>
              <a:rPr lang="en-US" dirty="0"/>
            </a:br>
            <a:r>
              <a:rPr lang="en-US" dirty="0"/>
              <a:t>        title                  varchar(50),</a:t>
            </a:r>
            <a:br>
              <a:rPr lang="en-US" dirty="0"/>
            </a:br>
            <a:r>
              <a:rPr lang="en-US" dirty="0"/>
              <a:t>        </a:t>
            </a:r>
            <a:r>
              <a:rPr lang="en-US" dirty="0" err="1"/>
              <a:t>dept_name</a:t>
            </a:r>
            <a:r>
              <a:rPr lang="en-US" dirty="0"/>
              <a:t>      varchar(20),</a:t>
            </a:r>
            <a:br>
              <a:rPr lang="en-US" dirty="0"/>
            </a:br>
            <a:r>
              <a:rPr lang="en-US" dirty="0"/>
              <a:t>        credits             numeric(2,0),</a:t>
            </a:r>
            <a:br>
              <a:rPr lang="en-US" dirty="0"/>
            </a:br>
            <a:r>
              <a:rPr lang="en-US" dirty="0"/>
              <a:t>        foreign key (</a:t>
            </a:r>
            <a:r>
              <a:rPr lang="en-US" dirty="0" err="1"/>
              <a:t>dept_name</a:t>
            </a:r>
            <a:r>
              <a:rPr lang="en-US" dirty="0"/>
              <a:t>) references department) );</a:t>
            </a:r>
          </a:p>
          <a:p>
            <a:endParaRPr lang="en-US" dirty="0"/>
          </a:p>
          <a:p>
            <a:r>
              <a:rPr lang="en-US" dirty="0"/>
              <a:t>Primary key declaration can be combined with attribute declaration as shown above</a:t>
            </a:r>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12</a:t>
            </a:fld>
            <a:endParaRPr lang="en-US" altLang="en-US" b="1"/>
          </a:p>
        </p:txBody>
      </p:sp>
    </p:spTree>
    <p:extLst>
      <p:ext uri="{BB962C8B-B14F-4D97-AF65-F5344CB8AC3E}">
        <p14:creationId xmlns:p14="http://schemas.microsoft.com/office/powerpoint/2010/main" val="737154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44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39 text: 	</a:t>
            </a:r>
            <a:r>
              <a:rPr altLang="en-US" sz="2000" i="1"/>
              <a:t>For all corporate clients that were referred by other corporate </a:t>
            </a:r>
            <a:br>
              <a:rPr altLang="en-US" sz="2000" i="1"/>
            </a:br>
            <a:r>
              <a:rPr altLang="en-US" sz="2000" i="1"/>
              <a:t>		clients, retrieve the name of the corporate client and the name 		of the corporate client that referred it</a:t>
            </a:r>
            <a:br>
              <a:rPr altLang="en-US" sz="2000" i="1"/>
            </a:br>
            <a:endParaRPr altLang="en-US" sz="2000" i="1"/>
          </a:p>
          <a:p>
            <a:pPr marL="0" indent="0" eaLnBrk="1" hangingPunct="1">
              <a:buFont typeface="Wingdings" pitchFamily="2" charset="2"/>
              <a:buNone/>
            </a:pPr>
            <a:r>
              <a:rPr altLang="en-US" sz="2000" b="1" i="1"/>
              <a:t>Query 39: 	</a:t>
            </a:r>
            <a:r>
              <a:rPr altLang="en-US" sz="1800">
                <a:latin typeface="Courier New" pitchFamily="49" charset="0"/>
                <a:cs typeface="Courier New" pitchFamily="49" charset="0"/>
              </a:rPr>
              <a:t>SELECT c.ccname AS client, r.ccname AS recommender</a:t>
            </a:r>
            <a:br>
              <a:rPr altLang="en-US" sz="1800">
                <a:latin typeface="Courier New" pitchFamily="49" charset="0"/>
                <a:cs typeface="Courier New" pitchFamily="49" charset="0"/>
              </a:rPr>
            </a:br>
            <a:r>
              <a:rPr altLang="en-US" sz="1800">
                <a:latin typeface="Courier New" pitchFamily="49" charset="0"/>
                <a:cs typeface="Courier New" pitchFamily="49" charset="0"/>
              </a:rPr>
              <a:t>		FROM corpclient c, corpclient r</a:t>
            </a:r>
            <a:br>
              <a:rPr altLang="en-US" sz="1800">
                <a:latin typeface="Courier New" pitchFamily="49" charset="0"/>
                <a:cs typeface="Courier New" pitchFamily="49" charset="0"/>
              </a:rPr>
            </a:br>
            <a:r>
              <a:rPr altLang="en-US" sz="1800">
                <a:latin typeface="Courier New" pitchFamily="49" charset="0"/>
                <a:cs typeface="Courier New" pitchFamily="49" charset="0"/>
              </a:rPr>
              <a:t>		WHERE r.ccid = c.ccidreferredby;</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39 result:</a:t>
            </a:r>
          </a:p>
        </p:txBody>
      </p:sp>
      <p:sp>
        <p:nvSpPr>
          <p:cNvPr id="2345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450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329C97B-664C-47FA-A29B-27BF7E51FF48}" type="slidenum">
              <a:rPr lang="en-US" altLang="en-US" sz="900" b="1">
                <a:solidFill>
                  <a:schemeClr val="tx1"/>
                </a:solidFill>
              </a:rPr>
              <a:pPr>
                <a:spcBef>
                  <a:spcPct val="0"/>
                </a:spcBef>
                <a:buClrTx/>
                <a:buSzTx/>
                <a:buFontTx/>
                <a:buNone/>
              </a:pPr>
              <a:t>120</a:t>
            </a:fld>
            <a:endParaRPr lang="en-US" altLang="en-US" sz="900" b="1">
              <a:solidFill>
                <a:schemeClr val="tx1"/>
              </a:solidFill>
            </a:endParaRPr>
          </a:p>
        </p:txBody>
      </p:sp>
      <p:pic>
        <p:nvPicPr>
          <p:cNvPr id="2345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91000"/>
            <a:ext cx="2762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36547" name="Content Placeholder 2"/>
          <p:cNvSpPr>
            <a:spLocks noGrp="1"/>
          </p:cNvSpPr>
          <p:nvPr>
            <p:ph idx="1"/>
          </p:nvPr>
        </p:nvSpPr>
        <p:spPr/>
        <p:txBody>
          <a:bodyPr/>
          <a:lstStyle/>
          <a:p>
            <a:pPr eaLnBrk="1" hangingPunct="1"/>
            <a:r>
              <a:rPr altLang="en-US" b="1"/>
              <a:t>OUTER JOIN</a:t>
            </a:r>
          </a:p>
          <a:p>
            <a:pPr lvl="1" eaLnBrk="1" hangingPunct="1">
              <a:buFont typeface="Arial" charset="0"/>
              <a:buChar char="•"/>
            </a:pPr>
            <a:r>
              <a:rPr altLang="en-US"/>
              <a:t>Variation of the JOIN operation that supplements the results with the records from one relation that have no match in the other relation</a:t>
            </a:r>
          </a:p>
          <a:p>
            <a:pPr lvl="2" eaLnBrk="1" hangingPunct="1"/>
            <a:r>
              <a:rPr altLang="en-US" b="1"/>
              <a:t>LEFT OUTER JOIN</a:t>
            </a:r>
          </a:p>
          <a:p>
            <a:pPr lvl="2" eaLnBrk="1" hangingPunct="1"/>
            <a:r>
              <a:rPr altLang="en-US" b="1"/>
              <a:t>RIGHT OUTER JOIN</a:t>
            </a:r>
          </a:p>
          <a:p>
            <a:pPr lvl="2" eaLnBrk="1" hangingPunct="1"/>
            <a:r>
              <a:rPr altLang="en-US" b="1"/>
              <a:t>FULL OUTER JOIN</a:t>
            </a:r>
          </a:p>
        </p:txBody>
      </p:sp>
      <p:sp>
        <p:nvSpPr>
          <p:cNvPr id="2365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654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A9D18-C7E7-4553-B28B-F13A5E8E6E65}" type="slidenum">
              <a:rPr lang="en-US" altLang="en-US" sz="900" b="1">
                <a:solidFill>
                  <a:schemeClr val="tx1"/>
                </a:solidFill>
              </a:rPr>
              <a:pPr>
                <a:spcBef>
                  <a:spcPct val="0"/>
                </a:spcBef>
                <a:buClrTx/>
                <a:buSzTx/>
                <a:buFontTx/>
                <a:buNone/>
              </a:pPr>
              <a:t>121</a:t>
            </a:fld>
            <a:endParaRPr lang="en-US" altLang="en-US" sz="900" b="1">
              <a:solidFill>
                <a:schemeClr val="tx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bwMode="auto"/>
        <p:txBody>
          <a:bodyPr/>
          <a:lstStyle/>
          <a:p>
            <a:pPr eaLnBrk="1" hangingPunct="1"/>
            <a:r>
              <a:rPr altLang="en-US" cap="none">
                <a:ea typeface="MS PGothic" pitchFamily="34" charset="-128"/>
              </a:rPr>
              <a:t>INNER JOIN</a:t>
            </a:r>
          </a:p>
        </p:txBody>
      </p:sp>
      <p:sp>
        <p:nvSpPr>
          <p:cNvPr id="2385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40: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WHERE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40 result:</a:t>
            </a:r>
          </a:p>
        </p:txBody>
      </p:sp>
      <p:sp>
        <p:nvSpPr>
          <p:cNvPr id="2385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859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1E4EDE-650F-4593-9366-55E5EDEC6D0B}" type="slidenum">
              <a:rPr lang="en-US" altLang="en-US" sz="900" b="1">
                <a:solidFill>
                  <a:schemeClr val="tx1"/>
                </a:solidFill>
              </a:rPr>
              <a:pPr>
                <a:spcBef>
                  <a:spcPct val="0"/>
                </a:spcBef>
                <a:buClrTx/>
                <a:buSzTx/>
                <a:buFontTx/>
                <a:buNone/>
              </a:pPr>
              <a:t>122</a:t>
            </a:fld>
            <a:endParaRPr lang="en-US" altLang="en-US" sz="900" b="1">
              <a:solidFill>
                <a:schemeClr val="tx1"/>
              </a:solidFill>
            </a:endParaRPr>
          </a:p>
        </p:txBody>
      </p:sp>
      <p:pic>
        <p:nvPicPr>
          <p:cNvPr id="2385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06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41: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LEFT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41 result:</a:t>
            </a:r>
          </a:p>
        </p:txBody>
      </p:sp>
      <p:sp>
        <p:nvSpPr>
          <p:cNvPr id="240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0645"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C24F43-E4F5-4E7E-8C30-DBE25C4CC8E3}" type="slidenum">
              <a:rPr lang="en-US" altLang="en-US" sz="900" b="1">
                <a:solidFill>
                  <a:schemeClr val="tx1"/>
                </a:solidFill>
              </a:rPr>
              <a:pPr>
                <a:spcBef>
                  <a:spcPct val="0"/>
                </a:spcBef>
                <a:buClrTx/>
                <a:buSzTx/>
                <a:buFontTx/>
                <a:buNone/>
              </a:pPr>
              <a:t>123</a:t>
            </a:fld>
            <a:endParaRPr lang="en-US" altLang="en-US" sz="900" b="1">
              <a:solidFill>
                <a:schemeClr val="tx1"/>
              </a:solidFill>
            </a:endParaRPr>
          </a:p>
        </p:txBody>
      </p:sp>
      <p:pic>
        <p:nvPicPr>
          <p:cNvPr id="2406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26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42: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RIGHT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42 result:</a:t>
            </a:r>
          </a:p>
        </p:txBody>
      </p:sp>
      <p:sp>
        <p:nvSpPr>
          <p:cNvPr id="2426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2693"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4DD15AF-2FA0-432D-A4A7-A09A87A040F9}" type="slidenum">
              <a:rPr lang="en-US" altLang="en-US" sz="900" b="1">
                <a:solidFill>
                  <a:schemeClr val="tx1"/>
                </a:solidFill>
              </a:rPr>
              <a:pPr>
                <a:spcBef>
                  <a:spcPct val="0"/>
                </a:spcBef>
                <a:buClrTx/>
                <a:buSzTx/>
                <a:buFontTx/>
                <a:buNone/>
              </a:pPr>
              <a:t>124</a:t>
            </a:fld>
            <a:endParaRPr lang="en-US" altLang="en-US" sz="900" b="1">
              <a:solidFill>
                <a:schemeClr val="tx1"/>
              </a:solidFill>
            </a:endParaRPr>
          </a:p>
        </p:txBody>
      </p:sp>
      <p:pic>
        <p:nvPicPr>
          <p:cNvPr id="2426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33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t>OUTER Join</a:t>
            </a:r>
          </a:p>
        </p:txBody>
      </p:sp>
      <p:sp>
        <p:nvSpPr>
          <p:cNvPr id="2447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43: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FULL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43 result:</a:t>
            </a:r>
          </a:p>
        </p:txBody>
      </p:sp>
      <p:sp>
        <p:nvSpPr>
          <p:cNvPr id="2447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4741"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C52FEB9-48A1-4616-B31C-256CC825072B}" type="slidenum">
              <a:rPr lang="en-US" altLang="en-US" sz="900" b="1">
                <a:solidFill>
                  <a:schemeClr val="tx1"/>
                </a:solidFill>
              </a:rPr>
              <a:pPr>
                <a:spcBef>
                  <a:spcPct val="0"/>
                </a:spcBef>
                <a:buClrTx/>
                <a:buSzTx/>
                <a:buFontTx/>
                <a:buNone/>
              </a:pPr>
              <a:t>125</a:t>
            </a:fld>
            <a:endParaRPr lang="en-US" altLang="en-US" sz="900" b="1">
              <a:solidFill>
                <a:schemeClr val="tx1"/>
              </a:solidFill>
            </a:endParaRPr>
          </a:p>
        </p:txBody>
      </p:sp>
      <p:pic>
        <p:nvPicPr>
          <p:cNvPr id="2447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8957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 FOREIGN KEY COMBINATION</a:t>
            </a:r>
            <a:br>
              <a:rPr cap="none">
                <a:ea typeface="MS PGothic" pitchFamily="34" charset="-128"/>
              </a:rPr>
            </a:br>
            <a:endParaRPr cap="none">
              <a:ea typeface="MS PGothic" pitchFamily="34" charset="-128"/>
            </a:endParaRPr>
          </a:p>
        </p:txBody>
      </p:sp>
      <p:sp>
        <p:nvSpPr>
          <p:cNvPr id="246787" name="Content Placeholder 2"/>
          <p:cNvSpPr>
            <a:spLocks noGrp="1"/>
          </p:cNvSpPr>
          <p:nvPr>
            <p:ph idx="1"/>
          </p:nvPr>
        </p:nvSpPr>
        <p:spPr/>
        <p:txBody>
          <a:bodyPr/>
          <a:lstStyle/>
          <a:p>
            <a:pPr eaLnBrk="1" hangingPunct="1"/>
            <a:r>
              <a:rPr altLang="en-US" b="1"/>
              <a:t>Join without using a primary key/foreign key combination </a:t>
            </a:r>
          </a:p>
          <a:p>
            <a:pPr lvl="1" eaLnBrk="1" hangingPunct="1">
              <a:buFont typeface="Arial" charset="0"/>
              <a:buChar char="•"/>
            </a:pPr>
            <a:r>
              <a:rPr altLang="en-US"/>
              <a:t>It is possible to join two tables without joining a foreign key column in one table with a primary key column in another table.</a:t>
            </a:r>
          </a:p>
          <a:p>
            <a:pPr lvl="1" eaLnBrk="1" hangingPunct="1">
              <a:buFont typeface="Arial" charset="0"/>
              <a:buChar char="•"/>
            </a:pPr>
            <a:r>
              <a:rPr altLang="en-US"/>
              <a:t>A JOIN condition can connect a column from one table with a column from the other table as long as those columns contain the same values.</a:t>
            </a:r>
            <a:endParaRPr altLang="en-US" b="1"/>
          </a:p>
        </p:txBody>
      </p:sp>
      <p:sp>
        <p:nvSpPr>
          <p:cNvPr id="2467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6789"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5FC27A8-8A8B-484B-BA09-32E389A7A170}" type="slidenum">
              <a:rPr lang="en-US" altLang="en-US" sz="900" b="1">
                <a:solidFill>
                  <a:schemeClr val="tx1"/>
                </a:solidFill>
              </a:rPr>
              <a:pPr>
                <a:spcBef>
                  <a:spcPct val="0"/>
                </a:spcBef>
                <a:buClrTx/>
                <a:buSzTx/>
                <a:buFontTx/>
                <a:buNone/>
              </a:pPr>
              <a:t>126</a:t>
            </a:fld>
            <a:endParaRPr lang="en-US" altLang="en-US" sz="900" b="1">
              <a:solidFill>
                <a:schemeClr val="tx1"/>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KEY/FOREIGN KEY COMBINATION</a:t>
            </a:r>
            <a:br>
              <a:rPr cap="none">
                <a:ea typeface="MS PGothic" pitchFamily="34" charset="-128"/>
              </a:rPr>
            </a:br>
            <a:endParaRPr cap="none">
              <a:ea typeface="MS PGothic" pitchFamily="34" charset="-128"/>
            </a:endParaRPr>
          </a:p>
        </p:txBody>
      </p:sp>
      <p:sp>
        <p:nvSpPr>
          <p:cNvPr id="24883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8836"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42D011A-BE57-4F26-826A-D37FC2E5CE41}" type="slidenum">
              <a:rPr lang="en-US" altLang="en-US" sz="900" b="1">
                <a:solidFill>
                  <a:schemeClr val="tx1"/>
                </a:solidFill>
              </a:rPr>
              <a:pPr>
                <a:spcBef>
                  <a:spcPct val="0"/>
                </a:spcBef>
                <a:buClrTx/>
                <a:buSzTx/>
                <a:buFontTx/>
                <a:buNone/>
              </a:pPr>
              <a:t>127</a:t>
            </a:fld>
            <a:endParaRPr lang="en-US" altLang="en-US" sz="900" b="1">
              <a:solidFill>
                <a:schemeClr val="tx1"/>
              </a:solidFill>
            </a:endParaRPr>
          </a:p>
        </p:txBody>
      </p:sp>
      <p:sp>
        <p:nvSpPr>
          <p:cNvPr id="24883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44 text: 	</a:t>
            </a:r>
            <a:r>
              <a:rPr altLang="en-US" sz="2000" i="1"/>
              <a:t>For each manager who has a staff member with the same 			name as the manager’s first name, show the manager’s ID, 		first name, and last name and the ID of the staff members who 		have the same name as the manager’s first name</a:t>
            </a:r>
            <a:br>
              <a:rPr altLang="en-US" sz="2000" i="1"/>
            </a:br>
            <a:endParaRPr altLang="en-US" sz="2000" i="1"/>
          </a:p>
          <a:p>
            <a:pPr marL="0" indent="0" eaLnBrk="1" hangingPunct="1">
              <a:buFont typeface="Wingdings" pitchFamily="2" charset="2"/>
              <a:buNone/>
            </a:pPr>
            <a:r>
              <a:rPr altLang="en-US" sz="2000" b="1" i="1"/>
              <a:t>Query 44: 	</a:t>
            </a:r>
            <a:r>
              <a:rPr altLang="en-US" sz="1800">
                <a:latin typeface="Courier New" pitchFamily="49" charset="0"/>
                <a:cs typeface="Courier New" pitchFamily="49" charset="0"/>
              </a:rPr>
              <a:t>SELECT m.managerid, m.mfname, m.mlname, s.smemberid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m.mfname = s.smembername;</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44 result:</a:t>
            </a:r>
          </a:p>
        </p:txBody>
      </p:sp>
      <p:pic>
        <p:nvPicPr>
          <p:cNvPr id="2488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2576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0883" name="Content Placeholder 2"/>
          <p:cNvSpPr>
            <a:spLocks noGrp="1"/>
          </p:cNvSpPr>
          <p:nvPr>
            <p:ph idx="1"/>
          </p:nvPr>
        </p:nvSpPr>
        <p:spPr/>
        <p:txBody>
          <a:bodyPr/>
          <a:lstStyle/>
          <a:p>
            <a:pPr eaLnBrk="1" hangingPunct="1"/>
            <a:r>
              <a:rPr altLang="en-US" b="1"/>
              <a:t>IS NULL</a:t>
            </a:r>
          </a:p>
          <a:p>
            <a:pPr lvl="1" eaLnBrk="1" hangingPunct="1">
              <a:buFont typeface="Arial" charset="0"/>
              <a:buChar char="•"/>
            </a:pPr>
            <a:r>
              <a:rPr altLang="en-US"/>
              <a:t>Used in queries that contain comparisons with an empty value in a column of a record</a:t>
            </a:r>
          </a:p>
        </p:txBody>
      </p:sp>
      <p:sp>
        <p:nvSpPr>
          <p:cNvPr id="2508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088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B214B-3CFE-49E2-B507-390A03F8B4BF}" type="slidenum">
              <a:rPr lang="en-US" altLang="en-US" sz="900" b="1">
                <a:solidFill>
                  <a:schemeClr val="tx1"/>
                </a:solidFill>
              </a:rPr>
              <a:pPr>
                <a:spcBef>
                  <a:spcPct val="0"/>
                </a:spcBef>
                <a:buClrTx/>
                <a:buSzTx/>
                <a:buFontTx/>
                <a:buNone/>
              </a:pPr>
              <a:t>128</a:t>
            </a:fld>
            <a:endParaRPr lang="en-US" altLang="en-US" sz="900" b="1">
              <a:solidFill>
                <a:schemeClr val="tx1"/>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29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45 text: 	</a:t>
            </a:r>
            <a:r>
              <a:rPr altLang="en-US" sz="2000" i="1"/>
              <a:t>Retrieve records for all managers who do not have a bonus</a:t>
            </a:r>
          </a:p>
          <a:p>
            <a:pPr marL="0" indent="0" eaLnBrk="1" hangingPunct="1">
              <a:buFont typeface="Wingdings" pitchFamily="2" charset="2"/>
              <a:buNone/>
            </a:pPr>
            <a:endParaRPr altLang="en-US" sz="2000"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45: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WHERE 		mbonus IS NULL;</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45 result:</a:t>
            </a:r>
          </a:p>
        </p:txBody>
      </p:sp>
      <p:sp>
        <p:nvSpPr>
          <p:cNvPr id="2529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293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062AC91-9ADF-473A-BAC2-CB82FC2AF839}" type="slidenum">
              <a:rPr lang="en-US" altLang="en-US" sz="900" b="1">
                <a:solidFill>
                  <a:schemeClr val="tx1"/>
                </a:solidFill>
              </a:rPr>
              <a:pPr>
                <a:spcBef>
                  <a:spcPct val="0"/>
                </a:spcBef>
                <a:buClrTx/>
                <a:buSzTx/>
                <a:buFontTx/>
                <a:buNone/>
              </a:pPr>
              <a:t>129</a:t>
            </a:fld>
            <a:endParaRPr lang="en-US" altLang="en-US" sz="900" b="1">
              <a:solidFill>
                <a:schemeClr val="tx1"/>
              </a:solidFill>
            </a:endParaRPr>
          </a:p>
        </p:txBody>
      </p:sp>
      <p:pic>
        <p:nvPicPr>
          <p:cNvPr id="2529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19600"/>
            <a:ext cx="65055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bwMode="auto"/>
        <p:txBody>
          <a:bodyPr/>
          <a:lstStyle/>
          <a:p>
            <a:pPr eaLnBrk="1" hangingPunct="1"/>
            <a:r>
              <a:rPr altLang="en-US" cap="none" dirty="0">
                <a:ea typeface="MS PGothic" pitchFamily="34" charset="-128"/>
              </a:rPr>
              <a:t>ALTER TABLE</a:t>
            </a:r>
          </a:p>
        </p:txBody>
      </p:sp>
      <p:sp>
        <p:nvSpPr>
          <p:cNvPr id="168963" name="Content Placeholder 2"/>
          <p:cNvSpPr>
            <a:spLocks noGrp="1"/>
          </p:cNvSpPr>
          <p:nvPr>
            <p:ph idx="1"/>
          </p:nvPr>
        </p:nvSpPr>
        <p:spPr/>
        <p:txBody>
          <a:bodyPr/>
          <a:lstStyle/>
          <a:p>
            <a:pPr eaLnBrk="1" hangingPunct="1"/>
            <a:r>
              <a:rPr altLang="en-US" b="1" dirty="0"/>
              <a:t>ALTER TABLE</a:t>
            </a:r>
          </a:p>
          <a:p>
            <a:pPr lvl="1" eaLnBrk="1" hangingPunct="1">
              <a:buFont typeface="Arial" charset="0"/>
              <a:buChar char="•"/>
            </a:pPr>
            <a:r>
              <a:rPr altLang="en-US" dirty="0"/>
              <a:t>Used to change the structure of the relation, once the relation is already created</a:t>
            </a:r>
          </a:p>
          <a:p>
            <a:pPr lvl="1" eaLnBrk="1" hangingPunct="1">
              <a:buFont typeface="Arial" charset="0"/>
              <a:buChar char="•"/>
            </a:pPr>
            <a:endParaRPr lang="en-US" altLang="en-US" dirty="0"/>
          </a:p>
          <a:p>
            <a:pPr marL="0" indent="0" eaLnBrk="1" hangingPunct="1">
              <a:buNone/>
            </a:pPr>
            <a:r>
              <a:rPr lang="en-US" altLang="en-US" b="1" i="1" dirty="0"/>
              <a:t>Alter Statement 1:	</a:t>
            </a:r>
            <a:r>
              <a:rPr lang="en-US" altLang="en-US" sz="2000" dirty="0">
                <a:latin typeface="Courier New" pitchFamily="49" charset="0"/>
                <a:cs typeface="Courier New" pitchFamily="49" charset="0"/>
              </a:rPr>
              <a:t>ALTER TABLE vendor ADD</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 CHAR(11));</a:t>
            </a:r>
          </a:p>
          <a:p>
            <a:pPr marL="0" indent="0" eaLnBrk="1" hangingPunct="1">
              <a:buNone/>
            </a:pPr>
            <a:endParaRPr lang="en-US" altLang="en-US" sz="2000" b="1" i="1" dirty="0">
              <a:latin typeface="Courier New" pitchFamily="49" charset="0"/>
              <a:cs typeface="Courier New" pitchFamily="49" charset="0"/>
            </a:endParaRPr>
          </a:p>
          <a:p>
            <a:pPr marL="0" indent="0" eaLnBrk="1" hangingPunct="1">
              <a:buNone/>
            </a:pPr>
            <a:r>
              <a:rPr lang="en-US" altLang="en-US" b="1" i="1" dirty="0"/>
              <a:t>Alter Statement 2:	</a:t>
            </a:r>
            <a:r>
              <a:rPr lang="en-US" altLang="en-US" sz="2000" dirty="0">
                <a:latin typeface="Courier New" pitchFamily="49" charset="0"/>
                <a:cs typeface="Courier New" pitchFamily="49" charset="0"/>
              </a:rPr>
              <a:t>ALTER TABLE vendor DROP</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a:t>
            </a:r>
          </a:p>
          <a:p>
            <a:pPr marL="0" indent="0" eaLnBrk="1" hangingPunct="1">
              <a:buNone/>
            </a:pPr>
            <a:endParaRPr lang="en-US" altLang="en-US" sz="2000" b="1" i="1" dirty="0">
              <a:latin typeface="Courier New" pitchFamily="49" charset="0"/>
              <a:cs typeface="Courier New" pitchFamily="49" charset="0"/>
            </a:endParaRPr>
          </a:p>
          <a:p>
            <a:pPr lvl="1" eaLnBrk="1" hangingPunct="1">
              <a:buFont typeface="Arial" charset="0"/>
              <a:buChar char="•"/>
            </a:pPr>
            <a:endParaRPr altLang="en-US" dirty="0"/>
          </a:p>
        </p:txBody>
      </p:sp>
      <p:sp>
        <p:nvSpPr>
          <p:cNvPr id="1689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89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F8B2029-BFB8-439D-8290-0CDFB61D489F}" type="slidenum">
              <a:rPr lang="en-US" altLang="en-US" sz="900" b="1">
                <a:solidFill>
                  <a:schemeClr val="tx1"/>
                </a:solidFill>
              </a:rPr>
              <a:pPr>
                <a:spcBef>
                  <a:spcPct val="0"/>
                </a:spcBef>
                <a:buClrTx/>
                <a:buSzTx/>
                <a:buFontTx/>
                <a:buNone/>
              </a:pPr>
              <a:t>13</a:t>
            </a:fld>
            <a:endParaRPr lang="en-US" altLang="en-US" sz="900" b="1">
              <a:solidFill>
                <a:schemeClr val="tx1"/>
              </a:solidFill>
            </a:endParaRPr>
          </a:p>
        </p:txBody>
      </p:sp>
      <p:sp>
        <p:nvSpPr>
          <p:cNvPr id="6" name="Content Placeholder 2"/>
          <p:cNvSpPr txBox="1">
            <a:spLocks/>
          </p:cNvSpPr>
          <p:nvPr/>
        </p:nvSpPr>
        <p:spPr bwMode="auto">
          <a:xfrm>
            <a:off x="533400" y="2895600"/>
            <a:ext cx="7696200" cy="403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Tx/>
              <a:buSzPct val="90000"/>
              <a:buFont typeface="Wingdings" pitchFamily="2" charset="2"/>
              <a:buChar char="§"/>
              <a:defRPr lang="en-US" sz="2400" kern="12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Tx/>
              <a:buSzPct val="90000"/>
              <a:buFont typeface="Arial" pitchFamily="34" charset="0"/>
              <a:buChar char="•"/>
              <a:defRPr lang="en-US" sz="2000" kern="120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Tx/>
              <a:buSzPct val="60000"/>
              <a:buFont typeface="Courier New" pitchFamily="49" charset="0"/>
              <a:buChar char="o"/>
              <a:defRPr lang="en-US" sz="18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Tx/>
              <a:buSzPct val="50000"/>
              <a:buFont typeface="Wingdings 2" pitchFamily="18" charset="2"/>
              <a:buChar char=""/>
              <a:defRPr lang="en-US" sz="16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Tx/>
              <a:buSzPct val="40000"/>
              <a:buFont typeface="Wingdings" pitchFamily="2" charset="2"/>
              <a:buChar char="v"/>
              <a:defRPr lang="en-US" sz="1400" kern="120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eaLnBrk="1" hangingPunct="1">
              <a:buFont typeface="Wingdings" pitchFamily="2" charset="2"/>
              <a:buNone/>
            </a:pPr>
            <a:endParaRPr lang="en-US" altLang="en-US" sz="2000" b="1" i="1" dirty="0">
              <a:latin typeface="Courier New" pitchFamily="49" charset="0"/>
              <a:cs typeface="Courier New" pitchFamily="49" charset="0"/>
            </a:endParaRPr>
          </a:p>
        </p:txBody>
      </p:sp>
    </p:spTree>
    <p:extLst>
      <p:ext uri="{BB962C8B-B14F-4D97-AF65-F5344CB8AC3E}">
        <p14:creationId xmlns:p14="http://schemas.microsoft.com/office/powerpoint/2010/main" val="15727393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4979" name="Content Placeholder 2"/>
          <p:cNvSpPr>
            <a:spLocks noGrp="1"/>
          </p:cNvSpPr>
          <p:nvPr>
            <p:ph idx="1"/>
          </p:nvPr>
        </p:nvSpPr>
        <p:spPr/>
        <p:txBody>
          <a:bodyPr/>
          <a:lstStyle/>
          <a:p>
            <a:pPr eaLnBrk="1" hangingPunct="1"/>
            <a:r>
              <a:rPr altLang="en-US" b="1"/>
              <a:t>EXISTS</a:t>
            </a:r>
          </a:p>
          <a:p>
            <a:pPr lvl="1" eaLnBrk="1" hangingPunct="1">
              <a:buFont typeface="Arial" charset="0"/>
              <a:buChar char="•"/>
            </a:pPr>
            <a:r>
              <a:rPr altLang="en-US"/>
              <a:t>In queries where the inner query (nested query) uses columns from the relations listed in the SELECT part of the outer query, the inner query is referred to as a </a:t>
            </a:r>
            <a:r>
              <a:rPr altLang="en-US" b="1"/>
              <a:t>correlated subquery</a:t>
            </a:r>
          </a:p>
          <a:p>
            <a:pPr lvl="1" eaLnBrk="1" hangingPunct="1">
              <a:buFont typeface="Arial" charset="0"/>
              <a:buChar char="•"/>
            </a:pPr>
            <a:r>
              <a:rPr altLang="en-US"/>
              <a:t>In such cases, the EXISTS operator can be used to check if the result of the inner correlated query is empty</a:t>
            </a:r>
          </a:p>
        </p:txBody>
      </p:sp>
      <p:sp>
        <p:nvSpPr>
          <p:cNvPr id="2549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498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E4603BF-00B5-4757-8A53-BFC33466028F}" type="slidenum">
              <a:rPr lang="en-US" altLang="en-US" sz="900" b="1">
                <a:solidFill>
                  <a:schemeClr val="tx1"/>
                </a:solidFill>
              </a:rPr>
              <a:pPr>
                <a:spcBef>
                  <a:spcPct val="0"/>
                </a:spcBef>
                <a:buClrTx/>
                <a:buSzTx/>
                <a:buFontTx/>
                <a:buNone/>
              </a:pPr>
              <a:t>130</a:t>
            </a:fld>
            <a:endParaRPr lang="en-US" altLang="en-US" sz="900" b="1">
              <a:solidFill>
                <a:schemeClr val="tx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70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46 text: 	</a:t>
            </a:r>
            <a:r>
              <a:rPr altLang="en-US" sz="2000" i="1"/>
              <a:t>Retrieve records for all buildings that have managers living in</a:t>
            </a:r>
            <a:br>
              <a:rPr altLang="en-US" sz="2000" i="1"/>
            </a:br>
            <a:r>
              <a:rPr altLang="en-US" sz="2000" i="1"/>
              <a:t>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46 result:</a:t>
            </a:r>
          </a:p>
        </p:txBody>
      </p:sp>
      <p:sp>
        <p:nvSpPr>
          <p:cNvPr id="2570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702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11AE5D7-3978-4624-B10F-2A3B001EB708}" type="slidenum">
              <a:rPr lang="en-US" altLang="en-US" sz="900" b="1">
                <a:solidFill>
                  <a:schemeClr val="tx1"/>
                </a:solidFill>
              </a:rPr>
              <a:pPr>
                <a:spcBef>
                  <a:spcPct val="0"/>
                </a:spcBef>
                <a:buClrTx/>
                <a:buSzTx/>
                <a:buFontTx/>
                <a:buNone/>
              </a:pPr>
              <a:t>131</a:t>
            </a:fld>
            <a:endParaRPr lang="en-US" altLang="en-US" sz="900" b="1">
              <a:solidFill>
                <a:schemeClr val="tx1"/>
              </a:solidFill>
            </a:endParaRPr>
          </a:p>
        </p:txBody>
      </p:sp>
      <p:pic>
        <p:nvPicPr>
          <p:cNvPr id="2570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861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59075" name="Content Placeholder 2"/>
          <p:cNvSpPr>
            <a:spLocks noGrp="1"/>
          </p:cNvSpPr>
          <p:nvPr>
            <p:ph idx="1"/>
          </p:nvPr>
        </p:nvSpPr>
        <p:spPr/>
        <p:txBody>
          <a:bodyPr/>
          <a:lstStyle/>
          <a:p>
            <a:pPr eaLnBrk="1" hangingPunct="1"/>
            <a:r>
              <a:rPr altLang="en-US" b="1"/>
              <a:t>NOT</a:t>
            </a:r>
          </a:p>
          <a:p>
            <a:pPr lvl="1" eaLnBrk="1" hangingPunct="1">
              <a:buFont typeface="Arial" charset="0"/>
              <a:buChar char="•"/>
            </a:pPr>
            <a:r>
              <a:rPr altLang="en-US"/>
              <a:t>Can be used in conjunction with the condition comparison statements returning the Boolean values TRUE or FALSE</a:t>
            </a:r>
          </a:p>
        </p:txBody>
      </p:sp>
      <p:sp>
        <p:nvSpPr>
          <p:cNvPr id="259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907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BD8306F-F909-407A-BF94-EA35A6D8D695}" type="slidenum">
              <a:rPr lang="en-US" altLang="en-US" sz="900" b="1">
                <a:solidFill>
                  <a:schemeClr val="tx1"/>
                </a:solidFill>
              </a:rPr>
              <a:pPr>
                <a:spcBef>
                  <a:spcPct val="0"/>
                </a:spcBef>
                <a:buClrTx/>
                <a:buSzTx/>
                <a:buFontTx/>
                <a:buNone/>
              </a:pPr>
              <a:t>132</a:t>
            </a:fld>
            <a:endParaRPr lang="en-US" altLang="en-US" sz="900" b="1">
              <a:solidFill>
                <a:schemeClr val="tx1"/>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6112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47 text: 	</a:t>
            </a:r>
            <a:r>
              <a:rPr altLang="en-US" sz="2000" i="1"/>
              <a:t>Retrieve records for all buildings that do not have managers		living in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NOT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47 result:</a:t>
            </a:r>
          </a:p>
        </p:txBody>
      </p:sp>
      <p:sp>
        <p:nvSpPr>
          <p:cNvPr id="261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1125"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37644C6-464B-4F97-AC0C-683F4D361FE7}" type="slidenum">
              <a:rPr lang="en-US" altLang="en-US" sz="900" b="1">
                <a:solidFill>
                  <a:schemeClr val="tx1"/>
                </a:solidFill>
              </a:rPr>
              <a:pPr>
                <a:spcBef>
                  <a:spcPct val="0"/>
                </a:spcBef>
                <a:buClrTx/>
                <a:buSzTx/>
                <a:buFontTx/>
                <a:buNone/>
              </a:pPr>
              <a:t>133</a:t>
            </a:fld>
            <a:endParaRPr lang="en-US" altLang="en-US" sz="900" b="1">
              <a:solidFill>
                <a:schemeClr val="tx1"/>
              </a:solidFill>
            </a:endParaRPr>
          </a:p>
        </p:txBody>
      </p:sp>
      <p:pic>
        <p:nvPicPr>
          <p:cNvPr id="2611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95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3171" name="Content Placeholder 2"/>
          <p:cNvSpPr>
            <a:spLocks noGrp="1"/>
          </p:cNvSpPr>
          <p:nvPr>
            <p:ph idx="1"/>
          </p:nvPr>
        </p:nvSpPr>
        <p:spPr/>
        <p:txBody>
          <a:bodyPr/>
          <a:lstStyle/>
          <a:p>
            <a:pPr eaLnBrk="1" hangingPunct="1"/>
            <a:r>
              <a:rPr altLang="en-US" b="1"/>
              <a:t>Inserting from a query</a:t>
            </a:r>
          </a:p>
          <a:p>
            <a:pPr lvl="1" eaLnBrk="1" hangingPunct="1">
              <a:buFont typeface="Arial" charset="0"/>
              <a:buChar char="•"/>
            </a:pPr>
            <a:r>
              <a:rPr altLang="en-US"/>
              <a:t>A query retrieving the data from one relation can be used to populate another relation</a:t>
            </a:r>
          </a:p>
        </p:txBody>
      </p:sp>
      <p:sp>
        <p:nvSpPr>
          <p:cNvPr id="263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317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F15E5D-89DF-445B-A8F8-D9D72F0FD13E}" type="slidenum">
              <a:rPr lang="en-US" altLang="en-US" sz="900" b="1">
                <a:solidFill>
                  <a:schemeClr val="tx1"/>
                </a:solidFill>
              </a:rPr>
              <a:pPr>
                <a:spcBef>
                  <a:spcPct val="0"/>
                </a:spcBef>
                <a:buClrTx/>
                <a:buSzTx/>
                <a:buFontTx/>
                <a:buNone/>
              </a:pPr>
              <a:t>134</a:t>
            </a:fld>
            <a:endParaRPr lang="en-US" altLang="en-US" sz="900" b="1">
              <a:solidFill>
                <a:schemeClr val="tx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5219" name="Content Placeholder 2"/>
          <p:cNvSpPr>
            <a:spLocks noGrp="1"/>
          </p:cNvSpPr>
          <p:nvPr>
            <p:ph idx="1"/>
          </p:nvPr>
        </p:nvSpPr>
        <p:spPr>
          <a:xfrm>
            <a:off x="0" y="1371600"/>
            <a:ext cx="9144000" cy="5105400"/>
          </a:xfrm>
        </p:spPr>
        <p:txBody>
          <a:bodyPr/>
          <a:lstStyle/>
          <a:p>
            <a:pPr marL="0" indent="0" eaLnBrk="1" hangingPunct="1">
              <a:buFont typeface="Wingdings" pitchFamily="2" charset="2"/>
              <a:buNone/>
            </a:pPr>
            <a:r>
              <a:rPr altLang="en-US" sz="2000" b="1" i="1"/>
              <a:t>Create Table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	CREATE TABLE cleaningdenormalized</a:t>
            </a:r>
            <a:br>
              <a:rPr altLang="en-US" sz="1800">
                <a:latin typeface="Courier New" pitchFamily="49" charset="0"/>
                <a:cs typeface="Courier New" pitchFamily="49" charset="0"/>
              </a:rPr>
            </a:br>
            <a:r>
              <a:rPr altLang="en-US" sz="1800">
                <a:latin typeface="Courier New" pitchFamily="49" charset="0"/>
                <a:cs typeface="Courier New" pitchFamily="49" charset="0"/>
              </a:rPr>
              <a:t>	( 	buildingid 	CHAR(3)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aptno 		CHAR(5)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smemberid 	CHAR(4)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smembername 	VARCHAR(15)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PRIMARY KEY (buildingid, aptno, smemberid));</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Insert Statement 2:</a:t>
            </a:r>
          </a:p>
          <a:p>
            <a:pPr marL="0" indent="0" eaLnBrk="1" hangingPunct="1">
              <a:buFont typeface="Wingdings" pitchFamily="2" charset="2"/>
              <a:buNone/>
            </a:pPr>
            <a:r>
              <a:rPr altLang="en-US" sz="1800">
                <a:latin typeface="Courier New" pitchFamily="49" charset="0"/>
                <a:cs typeface="Courier New" pitchFamily="49" charset="0"/>
              </a:rPr>
              <a:t>	INSERT INTO cleaningdenormalized </a:t>
            </a:r>
            <a:br>
              <a:rPr altLang="en-US" sz="1800">
                <a:latin typeface="Courier New" pitchFamily="49" charset="0"/>
                <a:cs typeface="Courier New" pitchFamily="49" charset="0"/>
              </a:rPr>
            </a:br>
            <a:r>
              <a:rPr altLang="en-US" sz="1800">
                <a:latin typeface="Courier New" pitchFamily="49" charset="0"/>
                <a:cs typeface="Courier New" pitchFamily="49" charset="0"/>
              </a:rPr>
              <a:t>	SELECT	c.buildingid, c.aptno, s.smemberid, s.smembername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cleaning c,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c.smemberid = s.smemberid;</a:t>
            </a:r>
            <a:r>
              <a:rPr altLang="en-US" sz="2000">
                <a:latin typeface="Courier New" pitchFamily="49" charset="0"/>
                <a:cs typeface="Courier New" pitchFamily="49" charset="0"/>
              </a:rPr>
              <a:t>		</a:t>
            </a:r>
            <a:r>
              <a:rPr altLang="en-US" sz="1600">
                <a:latin typeface="Courier New" pitchFamily="49" charset="0"/>
                <a:cs typeface="Courier New" pitchFamily="49" charset="0"/>
              </a:rPr>
              <a:t>	</a:t>
            </a:r>
            <a:endParaRPr altLang="en-US" sz="1800" b="1" i="1">
              <a:latin typeface="Courier New" pitchFamily="49" charset="0"/>
              <a:cs typeface="Courier New" pitchFamily="49" charset="0"/>
            </a:endParaRPr>
          </a:p>
        </p:txBody>
      </p:sp>
      <p:sp>
        <p:nvSpPr>
          <p:cNvPr id="265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522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47018E-1BE7-417B-B776-BC14B7E062E0}" type="slidenum">
              <a:rPr lang="en-US" altLang="en-US" sz="900" b="1">
                <a:solidFill>
                  <a:schemeClr val="tx1"/>
                </a:solidFill>
              </a:rPr>
              <a:pPr>
                <a:spcBef>
                  <a:spcPct val="0"/>
                </a:spcBef>
                <a:buClrTx/>
                <a:buSzTx/>
                <a:buFontTx/>
                <a:buNone/>
              </a:pPr>
              <a:t>135</a:t>
            </a:fld>
            <a:endParaRPr lang="en-US" altLang="en-US" sz="900" b="1">
              <a:solidFill>
                <a:schemeClr val="tx1"/>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bwMode="auto"/>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7267" name="Content Placeholder 2"/>
          <p:cNvSpPr>
            <a:spLocks noGrp="1"/>
          </p:cNvSpPr>
          <p:nvPr>
            <p:ph idx="1"/>
          </p:nvPr>
        </p:nvSpPr>
        <p:spPr/>
        <p:txBody>
          <a:bodyPr/>
          <a:lstStyle/>
          <a:p>
            <a:pPr eaLnBrk="1" hangingPunct="1"/>
            <a:r>
              <a:rPr altLang="en-US" b="1"/>
              <a:t>Inappropriate use of Observed Values in SQL</a:t>
            </a:r>
          </a:p>
          <a:p>
            <a:pPr lvl="1" eaLnBrk="1" hangingPunct="1">
              <a:buFont typeface="Arial" charset="0"/>
              <a:buChar char="•"/>
            </a:pPr>
            <a:r>
              <a:rPr altLang="en-US"/>
              <a:t>A common beginner’s SQL mistake occurs when novice user creates a simplistic query that produces the correct result by inappropriately using observed values</a:t>
            </a:r>
          </a:p>
        </p:txBody>
      </p:sp>
      <p:sp>
        <p:nvSpPr>
          <p:cNvPr id="267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7269"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E238C1-9806-406F-A6A3-BA3CEF56D77B}" type="slidenum">
              <a:rPr lang="en-US" altLang="en-US" sz="900" b="1">
                <a:solidFill>
                  <a:schemeClr val="tx1"/>
                </a:solidFill>
              </a:rPr>
              <a:pPr>
                <a:spcBef>
                  <a:spcPct val="0"/>
                </a:spcBef>
                <a:buClrTx/>
                <a:buSzTx/>
                <a:buFontTx/>
                <a:buNone/>
              </a:pPr>
              <a:t>136</a:t>
            </a:fld>
            <a:endParaRPr lang="en-US" altLang="en-US" sz="900" b="1">
              <a:solidFill>
                <a:schemeClr val="tx1"/>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38100" y="304800"/>
            <a:ext cx="9067800" cy="838200"/>
          </a:xfrm>
        </p:spPr>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931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9316"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D1243E-7340-4EC5-B532-F3D83B5F1794}" type="slidenum">
              <a:rPr lang="en-US" altLang="en-US" sz="900" b="1">
                <a:solidFill>
                  <a:schemeClr val="tx1"/>
                </a:solidFill>
              </a:rPr>
              <a:pPr>
                <a:spcBef>
                  <a:spcPct val="0"/>
                </a:spcBef>
                <a:buClrTx/>
                <a:buSzTx/>
                <a:buFontTx/>
                <a:buNone/>
              </a:pPr>
              <a:t>137</a:t>
            </a:fld>
            <a:endParaRPr lang="en-US" altLang="en-US" sz="900" b="1">
              <a:solidFill>
                <a:schemeClr val="tx1"/>
              </a:solidFill>
            </a:endParaRPr>
          </a:p>
        </p:txBody>
      </p:sp>
      <p:sp>
        <p:nvSpPr>
          <p:cNvPr id="269317" name="Content Placeholder 2"/>
          <p:cNvSpPr>
            <a:spLocks noGrp="1"/>
          </p:cNvSpPr>
          <p:nvPr>
            <p:ph idx="1"/>
          </p:nvPr>
        </p:nvSpPr>
        <p:spPr>
          <a:xfrm>
            <a:off x="0" y="990600"/>
            <a:ext cx="9144000" cy="5715000"/>
          </a:xfrm>
        </p:spPr>
        <p:txBody>
          <a:bodyPr/>
          <a:lstStyle/>
          <a:p>
            <a:pPr marL="0" indent="0" eaLnBrk="1" hangingPunct="1">
              <a:buFont typeface="Wingdings" pitchFamily="2" charset="2"/>
              <a:buNone/>
            </a:pPr>
            <a:r>
              <a:rPr altLang="en-US" sz="2000" b="1" i="1"/>
              <a:t>Request A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br>
              <a:rPr altLang="en-US" sz="1000" i="1"/>
            </a:br>
            <a:endParaRPr altLang="en-US" sz="1000" i="1"/>
          </a:p>
          <a:p>
            <a:pPr marL="0" indent="0" eaLnBrk="1" hangingPunct="1">
              <a:buFont typeface="Wingdings" pitchFamily="2" charset="2"/>
              <a:buNone/>
            </a:pPr>
            <a:r>
              <a:rPr altLang="en-US" sz="2000" b="1" i="1"/>
              <a:t>SQL Query A: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1000" b="1" i="1"/>
          </a:p>
          <a:p>
            <a:pPr marL="0" indent="0" eaLnBrk="1" hangingPunct="1">
              <a:buFont typeface="Wingdings" pitchFamily="2" charset="2"/>
              <a:buNone/>
            </a:pPr>
            <a:endParaRPr altLang="en-US" sz="1000" b="1" i="1"/>
          </a:p>
          <a:p>
            <a:pPr marL="0" indent="0" eaLnBrk="1" hangingPunct="1">
              <a:buFont typeface="Wingdings" pitchFamily="2" charset="2"/>
              <a:buNone/>
            </a:pPr>
            <a:r>
              <a:rPr altLang="en-US" sz="2000" b="1" i="1"/>
              <a:t>SQL Query B: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 ('3X3','4X4');</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1800" b="1" i="1"/>
              <a:t>Query A and B</a:t>
            </a:r>
            <a:br>
              <a:rPr altLang="en-US" sz="1800" b="1" i="1"/>
            </a:br>
            <a:r>
              <a:rPr altLang="en-US" sz="1800" b="1" i="1"/>
              <a:t>Result:</a:t>
            </a:r>
            <a:endParaRPr altLang="en-US" sz="1800">
              <a:latin typeface="Courier New" pitchFamily="49" charset="0"/>
              <a:cs typeface="Courier New" pitchFamily="49" charset="0"/>
            </a:endParaRPr>
          </a:p>
        </p:txBody>
      </p:sp>
      <p:pic>
        <p:nvPicPr>
          <p:cNvPr id="269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334000"/>
            <a:ext cx="325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1363" name="Content Placeholder 2"/>
          <p:cNvSpPr>
            <a:spLocks noGrp="1"/>
          </p:cNvSpPr>
          <p:nvPr>
            <p:ph idx="1"/>
          </p:nvPr>
        </p:nvSpPr>
        <p:spPr/>
        <p:txBody>
          <a:bodyPr/>
          <a:lstStyle/>
          <a:p>
            <a:pPr eaLnBrk="1" hangingPunct="1"/>
            <a:r>
              <a:rPr altLang="en-US" b="1"/>
              <a:t>SQL Standard </a:t>
            </a:r>
          </a:p>
          <a:p>
            <a:pPr lvl="1" eaLnBrk="1" hangingPunct="1">
              <a:buFont typeface="Arial" charset="0"/>
              <a:buChar char="•"/>
            </a:pPr>
            <a:r>
              <a:rPr altLang="en-US"/>
              <a:t>SQL became the standard language for querying data contained in a relational database</a:t>
            </a:r>
          </a:p>
        </p:txBody>
      </p:sp>
      <p:sp>
        <p:nvSpPr>
          <p:cNvPr id="271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136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8133402-8F83-4181-BF18-959927A051B1}" type="slidenum">
              <a:rPr lang="en-US" altLang="en-US" sz="900" b="1">
                <a:solidFill>
                  <a:schemeClr val="tx1"/>
                </a:solidFill>
              </a:rPr>
              <a:pPr>
                <a:spcBef>
                  <a:spcPct val="0"/>
                </a:spcBef>
                <a:buClrTx/>
                <a:buSzTx/>
                <a:buFontTx/>
                <a:buNone/>
              </a:pPr>
              <a:t>138</a:t>
            </a:fld>
            <a:endParaRPr lang="en-US" altLang="en-US" sz="900" b="1">
              <a:solidFill>
                <a:schemeClr val="tx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3411" name="Content Placeholder 2"/>
          <p:cNvSpPr>
            <a:spLocks noGrp="1"/>
          </p:cNvSpPr>
          <p:nvPr>
            <p:ph idx="1"/>
          </p:nvPr>
        </p:nvSpPr>
        <p:spPr>
          <a:xfrm>
            <a:off x="304800" y="1219200"/>
            <a:ext cx="8686800" cy="5257800"/>
          </a:xfrm>
        </p:spPr>
        <p:txBody>
          <a:bodyPr/>
          <a:lstStyle/>
          <a:p>
            <a:pPr eaLnBrk="1" hangingPunct="1"/>
            <a:r>
              <a:rPr altLang="en-US" b="1"/>
              <a:t>SQL standard and SQL syntax differences</a:t>
            </a:r>
          </a:p>
          <a:p>
            <a:pPr lvl="1" eaLnBrk="1" hangingPunct="1">
              <a:buFont typeface="Arial" charset="0"/>
              <a:buChar char="•"/>
            </a:pPr>
            <a:r>
              <a:rPr altLang="en-US"/>
              <a:t>Minor SQL syntax differences exist in SQL implementations in various popular RDBMS packages, such as differences in:</a:t>
            </a:r>
          </a:p>
          <a:p>
            <a:pPr lvl="2" eaLnBrk="1" hangingPunct="1"/>
            <a:r>
              <a:rPr altLang="en-US"/>
              <a:t>DATE and TIME data types</a:t>
            </a:r>
          </a:p>
          <a:p>
            <a:pPr lvl="2" eaLnBrk="1" hangingPunct="1"/>
            <a:r>
              <a:rPr altLang="en-US"/>
              <a:t>FOREIGN KEY syntax</a:t>
            </a:r>
          </a:p>
          <a:p>
            <a:pPr lvl="2" eaLnBrk="1" hangingPunct="1"/>
            <a:r>
              <a:rPr altLang="en-US"/>
              <a:t>Usage of AS keyword with aliases</a:t>
            </a:r>
          </a:p>
          <a:p>
            <a:pPr lvl="2" eaLnBrk="1" hangingPunct="1"/>
            <a:r>
              <a:rPr altLang="en-US"/>
              <a:t>ALTER TABLE syntax</a:t>
            </a:r>
          </a:p>
          <a:p>
            <a:pPr lvl="2" eaLnBrk="1" hangingPunct="1"/>
            <a:r>
              <a:rPr altLang="en-US"/>
              <a:t>Set operators</a:t>
            </a:r>
          </a:p>
          <a:p>
            <a:pPr lvl="2" eaLnBrk="1" hangingPunct="1"/>
            <a:r>
              <a:rPr altLang="en-US"/>
              <a:t>FULL OUTER JOIN implementation</a:t>
            </a:r>
          </a:p>
          <a:p>
            <a:pPr lvl="2" eaLnBrk="1" hangingPunct="1"/>
            <a:r>
              <a:rPr altLang="en-US"/>
              <a:t>Constraint management</a:t>
            </a:r>
          </a:p>
          <a:p>
            <a:pPr lvl="2" eaLnBrk="1" hangingPunct="1"/>
            <a:r>
              <a:rPr altLang="en-US"/>
              <a:t>GROUP BY restrictions</a:t>
            </a:r>
          </a:p>
        </p:txBody>
      </p:sp>
      <p:sp>
        <p:nvSpPr>
          <p:cNvPr id="273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3413"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5FC1055-1156-4A3E-B9D3-C18EA5A5D196}" type="slidenum">
              <a:rPr lang="en-US" altLang="en-US" sz="900" b="1">
                <a:solidFill>
                  <a:schemeClr val="tx1"/>
                </a:solidFill>
              </a:rPr>
              <a:pPr>
                <a:spcBef>
                  <a:spcPct val="0"/>
                </a:spcBef>
                <a:buClrTx/>
                <a:buSzTx/>
                <a:buFontTx/>
                <a:buNone/>
              </a:pPr>
              <a:t>139</a:t>
            </a:fld>
            <a:endParaRPr lang="en-US" altLang="en-US" sz="900"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a:lstStyle/>
          <a:p>
            <a:pPr eaLnBrk="1" hangingPunct="1"/>
            <a:r>
              <a:rPr lang="en-US" altLang="en-US" cap="none" dirty="0">
                <a:ea typeface="MS PGothic" pitchFamily="34" charset="-128"/>
              </a:rPr>
              <a:t>DDL - </a:t>
            </a:r>
            <a:r>
              <a:rPr altLang="en-US" cap="none" dirty="0">
                <a:ea typeface="MS PGothic" pitchFamily="34" charset="-128"/>
              </a:rPr>
              <a:t>DROP TABLE</a:t>
            </a:r>
            <a:r>
              <a:rPr lang="en-US" altLang="en-US" cap="none" dirty="0">
                <a:ea typeface="MS PGothic" pitchFamily="34" charset="-128"/>
              </a:rPr>
              <a:t> </a:t>
            </a:r>
            <a:endParaRPr altLang="en-US" cap="none" dirty="0">
              <a:ea typeface="MS PGothic" pitchFamily="34" charset="-128"/>
            </a:endParaRPr>
          </a:p>
        </p:txBody>
      </p:sp>
      <p:sp>
        <p:nvSpPr>
          <p:cNvPr id="29699" name="Content Placeholder 2"/>
          <p:cNvSpPr>
            <a:spLocks noGrp="1"/>
          </p:cNvSpPr>
          <p:nvPr>
            <p:ph idx="1"/>
          </p:nvPr>
        </p:nvSpPr>
        <p:spPr/>
        <p:txBody>
          <a:bodyPr/>
          <a:lstStyle/>
          <a:p>
            <a:pPr eaLnBrk="1" hangingPunct="1"/>
            <a:r>
              <a:rPr altLang="en-US" b="1" dirty="0"/>
              <a:t>DROP TABLE</a:t>
            </a:r>
          </a:p>
          <a:p>
            <a:pPr lvl="1" eaLnBrk="1" hangingPunct="1">
              <a:buFont typeface="Arial" charset="0"/>
              <a:buChar char="•"/>
            </a:pPr>
            <a:r>
              <a:rPr altLang="en-US" dirty="0"/>
              <a:t>Used to remove a table from the database</a:t>
            </a:r>
            <a:endParaRPr lang="en-US" altLang="en-US" dirty="0"/>
          </a:p>
          <a:p>
            <a:pPr lvl="1" eaLnBrk="1" hangingPunct="1">
              <a:buFont typeface="Arial" charset="0"/>
              <a:buChar char="•"/>
            </a:pPr>
            <a:r>
              <a:rPr lang="en-US" altLang="en-US" dirty="0">
                <a:solidFill>
                  <a:srgbClr val="0070C0"/>
                </a:solidFill>
              </a:rPr>
              <a:t>DROP TABLE Students;</a:t>
            </a:r>
          </a:p>
          <a:p>
            <a:pPr eaLnBrk="1" hangingPunct="1">
              <a:buFont typeface="Arial" charset="0"/>
              <a:buChar char="•"/>
            </a:pPr>
            <a:endParaRPr lang="en-US" altLang="en-US" dirty="0"/>
          </a:p>
          <a:p>
            <a:pPr eaLnBrk="1" hangingPunct="1">
              <a:buFont typeface="Arial" charset="0"/>
              <a:buChar char="•"/>
            </a:pPr>
            <a:r>
              <a:rPr lang="en-US" altLang="en-US" b="1" dirty="0"/>
              <a:t>TRUNCATE TABLE</a:t>
            </a:r>
          </a:p>
          <a:p>
            <a:pPr lvl="1" eaLnBrk="1" hangingPunct="1">
              <a:buFont typeface="Arial" charset="0"/>
              <a:buChar char="•"/>
            </a:pPr>
            <a:r>
              <a:rPr lang="en-US" altLang="en-US" b="1" dirty="0">
                <a:solidFill>
                  <a:srgbClr val="0070C0"/>
                </a:solidFill>
              </a:rPr>
              <a:t>truncate table Student;</a:t>
            </a:r>
          </a:p>
          <a:p>
            <a:pPr lvl="1" eaLnBrk="1" hangingPunct="1">
              <a:buFont typeface="Arial" charset="0"/>
              <a:buChar char="•"/>
            </a:pPr>
            <a:r>
              <a:rPr lang="en-US" altLang="en-US" dirty="0"/>
              <a:t>Removes all tuples in Student table and reinitialize the table.</a:t>
            </a:r>
          </a:p>
          <a:p>
            <a:pPr lvl="1" eaLnBrk="1" hangingPunct="1">
              <a:buFont typeface="Arial" charset="0"/>
              <a:buChar char="•"/>
            </a:pPr>
            <a:r>
              <a:rPr lang="en-US" altLang="en-US" dirty="0">
                <a:solidFill>
                  <a:srgbClr val="FF0000"/>
                </a:solidFill>
              </a:rPr>
              <a:t>Different than DELETE command as delete just removes the tuples.</a:t>
            </a:r>
          </a:p>
          <a:p>
            <a:pPr lvl="1" eaLnBrk="1" hangingPunct="1">
              <a:buFont typeface="Arial" charset="0"/>
              <a:buChar char="•"/>
            </a:pPr>
            <a:r>
              <a:rPr lang="en-US" altLang="en-US" dirty="0"/>
              <a:t>Truncate does note delete he scheme of the table.</a:t>
            </a:r>
          </a:p>
          <a:p>
            <a:pPr lvl="1" eaLnBrk="1" hangingPunct="1">
              <a:buFont typeface="Arial" charset="0"/>
              <a:buChar char="•"/>
            </a:pPr>
            <a:endParaRPr lang="en-US" altLang="en-US" dirty="0"/>
          </a:p>
          <a:p>
            <a:pPr lvl="1" eaLnBrk="1" hangingPunct="1">
              <a:buFont typeface="Arial" charset="0"/>
              <a:buChar char="•"/>
            </a:pPr>
            <a:endParaRPr altLang="en-US" dirty="0"/>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243DCB8-C710-4985-A5B4-67950624C202}"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spTree>
    <p:extLst>
      <p:ext uri="{BB962C8B-B14F-4D97-AF65-F5344CB8AC3E}">
        <p14:creationId xmlns:p14="http://schemas.microsoft.com/office/powerpoint/2010/main" val="17621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Integrity Constraints in Create Table</a:t>
            </a:r>
          </a:p>
        </p:txBody>
      </p:sp>
      <p:sp>
        <p:nvSpPr>
          <p:cNvPr id="2" name="Footer Placeholder 1"/>
          <p:cNvSpPr>
            <a:spLocks noGrp="1"/>
          </p:cNvSpPr>
          <p:nvPr>
            <p:ph type="ftr" sz="quarter" idx="10"/>
          </p:nvPr>
        </p:nvSpPr>
        <p:spPr/>
        <p:txBody>
          <a:bodyPr/>
          <a:lstStyle/>
          <a:p>
            <a:pPr>
              <a:defRPr/>
            </a:pPr>
            <a:r>
              <a:rPr lang="en-US"/>
              <a:t>Jukić, Vrbsky, Nestorov – Database Systems </a:t>
            </a:r>
          </a:p>
        </p:txBody>
      </p:sp>
      <p:sp>
        <p:nvSpPr>
          <p:cNvPr id="3" name="Slide Number Placeholder 2"/>
          <p:cNvSpPr>
            <a:spLocks noGrp="1"/>
          </p:cNvSpPr>
          <p:nvPr>
            <p:ph type="sldNum" sz="quarter" idx="11"/>
          </p:nvPr>
        </p:nvSpPr>
        <p:spPr/>
        <p:txBody>
          <a:bodyPr/>
          <a:lstStyle/>
          <a:p>
            <a:r>
              <a:rPr lang="en-US" altLang="en-US"/>
              <a:t>Chapter 5 – Slide  </a:t>
            </a:r>
            <a:fld id="{57BD9BC3-604C-4DDF-B259-AE6A6D23D4B1}" type="slidenum">
              <a:rPr lang="en-US" altLang="en-US" b="1" smtClean="0"/>
              <a:pPr/>
              <a:t>15</a:t>
            </a:fld>
            <a:endParaRPr lang="en-US" altLang="en-US" b="1"/>
          </a:p>
        </p:txBody>
      </p:sp>
      <p:sp>
        <p:nvSpPr>
          <p:cNvPr id="4" name="Rectangle 3"/>
          <p:cNvSpPr>
            <a:spLocks noGrp="1" noChangeArrowheads="1"/>
          </p:cNvSpPr>
          <p:nvPr/>
        </p:nvSpPr>
        <p:spPr bwMode="auto">
          <a:xfrm>
            <a:off x="838200" y="1219200"/>
            <a:ext cx="66389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en-US" altLang="en-US" sz="2000" b="1"/>
              <a:t>not null</a:t>
            </a:r>
            <a:endParaRPr lang="en-US" altLang="en-US" b="1"/>
          </a:p>
          <a:p>
            <a:r>
              <a:rPr lang="en-US" altLang="en-US" sz="2000" b="1"/>
              <a:t>primary key</a:t>
            </a:r>
            <a:r>
              <a:rPr lang="en-US" altLang="en-US" sz="2000"/>
              <a:t> (</a:t>
            </a:r>
            <a:r>
              <a:rPr lang="en-US" altLang="en-US" sz="2000" i="1"/>
              <a:t>A</a:t>
            </a:r>
            <a:r>
              <a:rPr lang="en-US" altLang="en-US" sz="2000" baseline="-25000"/>
              <a:t>1</a:t>
            </a:r>
            <a:r>
              <a:rPr lang="en-US" altLang="en-US" sz="2000"/>
              <a:t>, ..., </a:t>
            </a:r>
            <a:r>
              <a:rPr lang="en-US" altLang="en-US" sz="2000" i="1"/>
              <a:t>A</a:t>
            </a:r>
            <a:r>
              <a:rPr lang="en-US" altLang="en-US" sz="2000" i="1" baseline="-25000"/>
              <a:t>n </a:t>
            </a:r>
            <a:r>
              <a:rPr lang="en-US" altLang="en-US" sz="2000"/>
              <a:t>)</a:t>
            </a:r>
            <a:endParaRPr lang="en-US" altLang="en-US"/>
          </a:p>
          <a:p>
            <a:r>
              <a:rPr lang="en-US" altLang="en-US" sz="2000" b="1"/>
              <a:t>foreign key </a:t>
            </a:r>
            <a:r>
              <a:rPr lang="en-US" altLang="en-US" sz="2000"/>
              <a:t>(</a:t>
            </a:r>
            <a:r>
              <a:rPr lang="en-US" altLang="en-US" sz="2000" i="1"/>
              <a:t>A</a:t>
            </a:r>
            <a:r>
              <a:rPr lang="en-US" altLang="en-US" sz="2000" baseline="-25000"/>
              <a:t>m</a:t>
            </a:r>
            <a:r>
              <a:rPr lang="en-US" altLang="en-US" sz="2000"/>
              <a:t>, ..., </a:t>
            </a:r>
            <a:r>
              <a:rPr lang="en-US" altLang="en-US" sz="2000" i="1"/>
              <a:t>A</a:t>
            </a:r>
            <a:r>
              <a:rPr lang="en-US" altLang="en-US" sz="2000" i="1" baseline="-25000"/>
              <a:t>n </a:t>
            </a:r>
            <a:r>
              <a:rPr lang="en-US" altLang="en-US" sz="2000"/>
              <a:t>) </a:t>
            </a:r>
            <a:r>
              <a:rPr lang="en-US" altLang="en-US" sz="2000" b="1"/>
              <a:t>references </a:t>
            </a:r>
            <a:r>
              <a:rPr lang="en-US" altLang="en-US" sz="2000" i="1"/>
              <a:t>r</a:t>
            </a:r>
            <a:endParaRPr lang="en-US" altLang="en-US"/>
          </a:p>
        </p:txBody>
      </p:sp>
      <p:sp>
        <p:nvSpPr>
          <p:cNvPr id="5" name="Rectangle 4"/>
          <p:cNvSpPr>
            <a:spLocks noChangeArrowheads="1"/>
          </p:cNvSpPr>
          <p:nvPr/>
        </p:nvSpPr>
        <p:spPr bwMode="auto">
          <a:xfrm>
            <a:off x="385762" y="2895600"/>
            <a:ext cx="83724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defPPr>
              <a:defRPr lang="en-US"/>
            </a:defPPr>
            <a:lvl1pPr algn="l" rtl="0" eaLnBrk="0" fontAlgn="base" hangingPunct="0">
              <a:spcBef>
                <a:spcPct val="0"/>
              </a:spcBef>
              <a:spcAft>
                <a:spcPct val="0"/>
              </a:spcAft>
              <a:defRPr sz="1600" kern="1200">
                <a:solidFill>
                  <a:schemeClr val="tx1"/>
                </a:solidFill>
                <a:latin typeface="Helvetica" charset="0"/>
                <a:ea typeface="+mn-ea"/>
                <a:cs typeface="+mn-cs"/>
              </a:defRPr>
            </a:lvl1pPr>
            <a:lvl2pPr marL="457200" algn="l" rtl="0" eaLnBrk="0" fontAlgn="base" hangingPunct="0">
              <a:spcBef>
                <a:spcPct val="0"/>
              </a:spcBef>
              <a:spcAft>
                <a:spcPct val="0"/>
              </a:spcAft>
              <a:defRPr sz="1600" kern="1200">
                <a:solidFill>
                  <a:schemeClr val="tx1"/>
                </a:solidFill>
                <a:latin typeface="Helvetica" charset="0"/>
                <a:ea typeface="+mn-ea"/>
                <a:cs typeface="+mn-cs"/>
              </a:defRPr>
            </a:lvl2pPr>
            <a:lvl3pPr marL="914400" algn="l" rtl="0" eaLnBrk="0" fontAlgn="base" hangingPunct="0">
              <a:spcBef>
                <a:spcPct val="0"/>
              </a:spcBef>
              <a:spcAft>
                <a:spcPct val="0"/>
              </a:spcAft>
              <a:defRPr sz="1600" kern="1200">
                <a:solidFill>
                  <a:schemeClr val="tx1"/>
                </a:solidFill>
                <a:latin typeface="Helvetica" charset="0"/>
                <a:ea typeface="+mn-ea"/>
                <a:cs typeface="+mn-cs"/>
              </a:defRPr>
            </a:lvl3pPr>
            <a:lvl4pPr marL="1371600" algn="l" rtl="0" eaLnBrk="0" fontAlgn="base" hangingPunct="0">
              <a:spcBef>
                <a:spcPct val="0"/>
              </a:spcBef>
              <a:spcAft>
                <a:spcPct val="0"/>
              </a:spcAft>
              <a:defRPr sz="1600" kern="1200">
                <a:solidFill>
                  <a:schemeClr val="tx1"/>
                </a:solidFill>
                <a:latin typeface="Helvetica" charset="0"/>
                <a:ea typeface="+mn-ea"/>
                <a:cs typeface="+mn-cs"/>
              </a:defRPr>
            </a:lvl4pPr>
            <a:lvl5pPr marL="1828800" algn="l" rtl="0" eaLnBrk="0" fontAlgn="base" hangingPunct="0">
              <a:spcBef>
                <a:spcPct val="0"/>
              </a:spcBef>
              <a:spcAft>
                <a:spcPct val="0"/>
              </a:spcAft>
              <a:defRPr sz="1600" kern="1200">
                <a:solidFill>
                  <a:schemeClr val="tx1"/>
                </a:solidFill>
                <a:latin typeface="Helvetica" charset="0"/>
                <a:ea typeface="+mn-ea"/>
                <a:cs typeface="+mn-cs"/>
              </a:defRPr>
            </a:lvl5pPr>
            <a:lvl6pPr marL="2286000" algn="l" defTabSz="914400" rtl="0" eaLnBrk="1" latinLnBrk="0" hangingPunct="1">
              <a:defRPr sz="1600" kern="1200">
                <a:solidFill>
                  <a:schemeClr val="tx1"/>
                </a:solidFill>
                <a:latin typeface="Helvetica" charset="0"/>
                <a:ea typeface="+mn-ea"/>
                <a:cs typeface="+mn-cs"/>
              </a:defRPr>
            </a:lvl6pPr>
            <a:lvl7pPr marL="2743200" algn="l" defTabSz="914400" rtl="0" eaLnBrk="1" latinLnBrk="0" hangingPunct="1">
              <a:defRPr sz="1600" kern="1200">
                <a:solidFill>
                  <a:schemeClr val="tx1"/>
                </a:solidFill>
                <a:latin typeface="Helvetica" charset="0"/>
                <a:ea typeface="+mn-ea"/>
                <a:cs typeface="+mn-cs"/>
              </a:defRPr>
            </a:lvl7pPr>
            <a:lvl8pPr marL="3200400" algn="l" defTabSz="914400" rtl="0" eaLnBrk="1" latinLnBrk="0" hangingPunct="1">
              <a:defRPr sz="1600" kern="1200">
                <a:solidFill>
                  <a:schemeClr val="tx1"/>
                </a:solidFill>
                <a:latin typeface="Helvetica" charset="0"/>
                <a:ea typeface="+mn-ea"/>
                <a:cs typeface="+mn-cs"/>
              </a:defRPr>
            </a:lvl8pPr>
            <a:lvl9pPr marL="3657600" algn="l" defTabSz="914400" rtl="0" eaLnBrk="1" latinLnBrk="0" hangingPunct="1">
              <a:defRPr sz="1600" kern="1200">
                <a:solidFill>
                  <a:schemeClr val="tx1"/>
                </a:solidFill>
                <a:latin typeface="Helvetica" charset="0"/>
                <a:ea typeface="+mn-ea"/>
                <a:cs typeface="+mn-cs"/>
              </a:defRPr>
            </a:lvl9pPr>
          </a:lstStyle>
          <a:p>
            <a:pPr>
              <a:spcBef>
                <a:spcPct val="0"/>
              </a:spcBef>
              <a:buClrTx/>
              <a:buSzTx/>
              <a:buFontTx/>
              <a:buNone/>
            </a:pPr>
            <a:r>
              <a:rPr kumimoji="0" lang="en-US" altLang="en-US" sz="2000"/>
              <a:t>Example:  Declare</a:t>
            </a:r>
            <a:r>
              <a:rPr kumimoji="0" lang="en-US" altLang="en-US" sz="1800"/>
              <a:t> </a:t>
            </a:r>
            <a:r>
              <a:rPr kumimoji="0" lang="en-US" altLang="en-US" sz="2000" i="1"/>
              <a:t>dept_name</a:t>
            </a:r>
            <a:r>
              <a:rPr kumimoji="0" lang="en-US" altLang="en-US" sz="1800"/>
              <a:t> </a:t>
            </a:r>
            <a:r>
              <a:rPr kumimoji="0" lang="en-US" altLang="en-US" sz="2000"/>
              <a:t>as the primary key for</a:t>
            </a:r>
            <a:r>
              <a:rPr kumimoji="0" lang="en-US" altLang="en-US" sz="1800"/>
              <a:t> </a:t>
            </a:r>
            <a:r>
              <a:rPr kumimoji="0" lang="en-US" altLang="en-US" sz="2000" i="1"/>
              <a:t>department</a:t>
            </a:r>
            <a:endParaRPr kumimoji="0" lang="en-US" altLang="en-US" sz="1800" i="1"/>
          </a:p>
          <a:p>
            <a:pPr>
              <a:spcBef>
                <a:spcPct val="0"/>
              </a:spcBef>
              <a:buClrTx/>
              <a:buSzTx/>
              <a:buFontTx/>
              <a:buNone/>
            </a:pPr>
            <a:r>
              <a:rPr kumimoji="0" lang="en-US" altLang="en-US" sz="2000"/>
              <a:t>.</a:t>
            </a:r>
            <a:endParaRPr kumimoji="0" lang="en-US" altLang="en-US" sz="1800" b="1"/>
          </a:p>
          <a:p>
            <a:pPr>
              <a:spcBef>
                <a:spcPct val="0"/>
              </a:spcBef>
              <a:buClrTx/>
              <a:buSzTx/>
              <a:buFontTx/>
              <a:buNone/>
            </a:pPr>
            <a:r>
              <a:rPr kumimoji="0" lang="en-US" altLang="en-US" sz="1800"/>
              <a:t>	</a:t>
            </a:r>
            <a:r>
              <a:rPr lang="en-US" altLang="en-US" sz="1800" b="1"/>
              <a:t>create table</a:t>
            </a:r>
            <a:r>
              <a:rPr lang="en-US" altLang="en-US" sz="1800"/>
              <a:t> </a:t>
            </a:r>
            <a:r>
              <a:rPr lang="en-US" altLang="en-US" sz="1800" i="1"/>
              <a:t>instructor</a:t>
            </a:r>
            <a:r>
              <a:rPr lang="en-US" altLang="en-US" sz="1800"/>
              <a:t> (</a:t>
            </a:r>
            <a:br>
              <a:rPr lang="en-US" altLang="en-US" sz="1800"/>
            </a:br>
            <a:r>
              <a:rPr lang="en-US" altLang="en-US" sz="1800"/>
              <a:t>                             </a:t>
            </a:r>
            <a:r>
              <a:rPr lang="en-US" altLang="en-US" sz="1800" i="1"/>
              <a:t>ID</a:t>
            </a:r>
            <a:r>
              <a:rPr lang="en-US" altLang="en-US" sz="1800"/>
              <a:t>                </a:t>
            </a:r>
            <a:r>
              <a:rPr lang="en-US" altLang="en-US" sz="1800" b="1"/>
              <a:t>char</a:t>
            </a:r>
            <a:r>
              <a:rPr lang="en-US" altLang="en-US" sz="1800"/>
              <a:t>(5),</a:t>
            </a:r>
            <a:br>
              <a:rPr lang="en-US" altLang="en-US" sz="1800"/>
            </a:br>
            <a:r>
              <a:rPr lang="en-US" altLang="en-US" sz="1800"/>
              <a:t>                             </a:t>
            </a:r>
            <a:r>
              <a:rPr lang="en-US" altLang="en-US" sz="1800" i="1"/>
              <a:t>name           </a:t>
            </a:r>
            <a:r>
              <a:rPr lang="en-US" altLang="en-US" sz="1800" b="1"/>
              <a:t>varchar</a:t>
            </a:r>
            <a:r>
              <a:rPr lang="en-US" altLang="en-US" sz="1800"/>
              <a:t>(20) </a:t>
            </a:r>
            <a:r>
              <a:rPr lang="en-US" altLang="en-US" sz="1800" b="1"/>
              <a:t>not null,</a:t>
            </a:r>
            <a:br>
              <a:rPr lang="en-US" altLang="en-US" sz="1800" b="1" i="1"/>
            </a:br>
            <a:r>
              <a:rPr lang="en-US" altLang="en-US" sz="1800" b="1" i="1"/>
              <a:t>                             </a:t>
            </a:r>
            <a:r>
              <a:rPr lang="en-US" altLang="en-US" sz="1800" i="1"/>
              <a:t>dept_name  </a:t>
            </a:r>
            <a:r>
              <a:rPr lang="en-US" altLang="en-US" sz="1800" b="1"/>
              <a:t>varchar</a:t>
            </a:r>
            <a:r>
              <a:rPr lang="en-US" altLang="en-US" sz="1800"/>
              <a:t>(20),</a:t>
            </a:r>
            <a:br>
              <a:rPr lang="en-US" altLang="en-US" sz="1800"/>
            </a:br>
            <a:r>
              <a:rPr lang="en-US" altLang="en-US" sz="1800"/>
              <a:t>                             </a:t>
            </a:r>
            <a:r>
              <a:rPr lang="en-US" altLang="en-US" sz="1800" i="1"/>
              <a:t>salary</a:t>
            </a:r>
            <a:r>
              <a:rPr lang="en-US" altLang="en-US" sz="1800"/>
              <a:t>           </a:t>
            </a:r>
            <a:r>
              <a:rPr lang="en-US" altLang="en-US" sz="1800" b="1"/>
              <a:t>numeric</a:t>
            </a:r>
            <a:r>
              <a:rPr lang="en-US" altLang="en-US" sz="1800"/>
              <a:t>(8,2),</a:t>
            </a:r>
            <a:br>
              <a:rPr lang="en-US" altLang="en-US" sz="1800"/>
            </a:br>
            <a:r>
              <a:rPr lang="en-US" altLang="en-US" sz="1800"/>
              <a:t>                             </a:t>
            </a:r>
            <a:r>
              <a:rPr kumimoji="0" lang="en-US" altLang="en-US" sz="2000" b="1"/>
              <a:t>primary key </a:t>
            </a:r>
            <a:r>
              <a:rPr lang="en-US" altLang="en-US" sz="2000"/>
              <a:t>(</a:t>
            </a:r>
            <a:r>
              <a:rPr kumimoji="0" lang="en-US" altLang="en-US" sz="2000" i="1"/>
              <a:t>ID</a:t>
            </a:r>
            <a:r>
              <a:rPr lang="en-US" altLang="en-US" sz="2000"/>
              <a:t>),</a:t>
            </a:r>
            <a:br>
              <a:rPr lang="en-US" altLang="en-US" sz="2000"/>
            </a:br>
            <a:r>
              <a:rPr lang="en-US" altLang="en-US" sz="2000"/>
              <a:t>                          </a:t>
            </a:r>
            <a:r>
              <a:rPr lang="en-US" altLang="en-US" sz="2000" b="1"/>
              <a:t>foreign key </a:t>
            </a:r>
            <a:r>
              <a:rPr lang="en-US" altLang="en-US" sz="2000" i="1"/>
              <a:t>(dept_name</a:t>
            </a:r>
            <a:r>
              <a:rPr lang="en-US" altLang="en-US" sz="2000"/>
              <a:t>) </a:t>
            </a:r>
            <a:r>
              <a:rPr lang="en-US" altLang="en-US" sz="2000" b="1"/>
              <a:t>references </a:t>
            </a:r>
            <a:r>
              <a:rPr lang="en-US" altLang="en-US" sz="2000" i="1"/>
              <a:t>department</a:t>
            </a:r>
            <a:r>
              <a:rPr kumimoji="0" lang="en-US" altLang="en-US" sz="2000" i="1"/>
              <a:t>)</a:t>
            </a:r>
            <a:endParaRPr kumimoji="0" lang="en-US" altLang="en-US" sz="1800" i="1"/>
          </a:p>
        </p:txBody>
      </p:sp>
    </p:spTree>
    <p:extLst>
      <p:ext uri="{BB962C8B-B14F-4D97-AF65-F5344CB8AC3E}">
        <p14:creationId xmlns:p14="http://schemas.microsoft.com/office/powerpoint/2010/main" val="109387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in Create Table</a:t>
            </a:r>
          </a:p>
        </p:txBody>
      </p:sp>
      <p:sp>
        <p:nvSpPr>
          <p:cNvPr id="3" name="Content Placeholder 2"/>
          <p:cNvSpPr>
            <a:spLocks noGrp="1"/>
          </p:cNvSpPr>
          <p:nvPr>
            <p:ph idx="1"/>
          </p:nvPr>
        </p:nvSpPr>
        <p:spPr>
          <a:xfrm>
            <a:off x="304800" y="1554162"/>
            <a:ext cx="8686800" cy="4999037"/>
          </a:xfrm>
        </p:spPr>
        <p:txBody>
          <a:bodyPr>
            <a:normAutofit fontScale="92500" lnSpcReduction="10000"/>
          </a:bodyPr>
          <a:lstStyle/>
          <a:p>
            <a:r>
              <a:rPr lang="en-US" b="1" dirty="0"/>
              <a:t>create table student (</a:t>
            </a:r>
            <a:br>
              <a:rPr lang="en-US" dirty="0"/>
            </a:br>
            <a:r>
              <a:rPr lang="en-US" dirty="0"/>
              <a:t>        ID                    varchar(5),</a:t>
            </a:r>
            <a:br>
              <a:rPr lang="en-US" dirty="0"/>
            </a:br>
            <a:r>
              <a:rPr lang="en-US" dirty="0"/>
              <a:t>        name               varchar(20) not null,</a:t>
            </a:r>
            <a:br>
              <a:rPr lang="en-US" dirty="0"/>
            </a:br>
            <a:r>
              <a:rPr lang="en-US" dirty="0"/>
              <a:t>        </a:t>
            </a:r>
            <a:r>
              <a:rPr lang="en-US" dirty="0" err="1"/>
              <a:t>dept_name</a:t>
            </a:r>
            <a:r>
              <a:rPr lang="en-US" dirty="0"/>
              <a:t>      varchar(20),</a:t>
            </a:r>
            <a:br>
              <a:rPr lang="en-US" dirty="0"/>
            </a:br>
            <a:r>
              <a:rPr lang="en-US" dirty="0"/>
              <a:t>        </a:t>
            </a:r>
            <a:r>
              <a:rPr lang="en-US" dirty="0" err="1"/>
              <a:t>tot_cred</a:t>
            </a:r>
            <a:r>
              <a:rPr lang="en-US" dirty="0"/>
              <a:t>           numeric(3,0),</a:t>
            </a:r>
            <a:br>
              <a:rPr lang="en-US" dirty="0"/>
            </a:br>
            <a:r>
              <a:rPr lang="en-US" dirty="0"/>
              <a:t>        primary key (ID),</a:t>
            </a:r>
            <a:br>
              <a:rPr lang="en-US" dirty="0"/>
            </a:br>
            <a:r>
              <a:rPr lang="en-US" dirty="0"/>
              <a:t>        </a:t>
            </a:r>
            <a:r>
              <a:rPr lang="en-US" b="1" dirty="0"/>
              <a:t>foreign key (</a:t>
            </a:r>
            <a:r>
              <a:rPr lang="en-US" b="1" dirty="0" err="1">
                <a:solidFill>
                  <a:srgbClr val="FF0000"/>
                </a:solidFill>
              </a:rPr>
              <a:t>dept_name</a:t>
            </a:r>
            <a:r>
              <a:rPr lang="en-US" b="1" dirty="0"/>
              <a:t>) references department) );</a:t>
            </a:r>
          </a:p>
          <a:p>
            <a:endParaRPr lang="en-US" dirty="0"/>
          </a:p>
          <a:p>
            <a:r>
              <a:rPr lang="en-US" b="1" dirty="0"/>
              <a:t>create table department (</a:t>
            </a:r>
            <a:br>
              <a:rPr lang="en-US" dirty="0"/>
            </a:br>
            <a:r>
              <a:rPr lang="en-US" dirty="0"/>
              <a:t>        ID                   	varchar(5),</a:t>
            </a:r>
            <a:br>
              <a:rPr lang="en-US" dirty="0"/>
            </a:br>
            <a:r>
              <a:rPr lang="en-US" dirty="0"/>
              <a:t>        </a:t>
            </a:r>
            <a:r>
              <a:rPr lang="en-US" dirty="0" err="1">
                <a:solidFill>
                  <a:srgbClr val="FF0000"/>
                </a:solidFill>
              </a:rPr>
              <a:t>dept_name</a:t>
            </a:r>
            <a:r>
              <a:rPr lang="en-US" dirty="0">
                <a:solidFill>
                  <a:srgbClr val="FF0000"/>
                </a:solidFill>
              </a:rPr>
              <a:t>   	varchar(20),</a:t>
            </a:r>
            <a:br>
              <a:rPr lang="en-US" dirty="0"/>
            </a:br>
            <a:r>
              <a:rPr lang="en-US" dirty="0"/>
              <a:t>        building	varchar(8),</a:t>
            </a:r>
            <a:br>
              <a:rPr lang="en-US" dirty="0"/>
            </a:br>
            <a:r>
              <a:rPr lang="en-US" dirty="0"/>
              <a:t>        budget        	 numeric(4,2),</a:t>
            </a:r>
            <a:br>
              <a:rPr lang="en-US" dirty="0"/>
            </a:br>
            <a:r>
              <a:rPr lang="en-US" dirty="0"/>
              <a:t>	primary key (ID),</a:t>
            </a:r>
            <a:br>
              <a:rPr lang="en-US" dirty="0"/>
            </a:br>
            <a:r>
              <a:rPr lang="en-US" dirty="0"/>
              <a:t>);</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16</a:t>
            </a:fld>
            <a:endParaRPr lang="en-US" altLang="en-US" b="1"/>
          </a:p>
        </p:txBody>
      </p:sp>
    </p:spTree>
    <p:extLst>
      <p:ext uri="{BB962C8B-B14F-4D97-AF65-F5344CB8AC3E}">
        <p14:creationId xmlns:p14="http://schemas.microsoft.com/office/powerpoint/2010/main" val="272778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50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 </a:t>
            </a:r>
            <a:r>
              <a:rPr lang="en-US" altLang="en-US" sz="1900"/>
              <a:t>ZAGI Retail Company Sales Department Database</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457200"/>
            <a:ext cx="88201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E6FAE89-ED56-422E-9D5C-D987293737E4}" type="slidenum">
              <a:rPr lang="en-US" altLang="en-US" sz="900" b="1">
                <a:solidFill>
                  <a:schemeClr val="tx1"/>
                </a:solidFill>
              </a:rPr>
              <a:pPr>
                <a:spcBef>
                  <a:spcPct val="0"/>
                </a:spcBef>
                <a:buClrTx/>
                <a:buSzTx/>
                <a:buFontTx/>
                <a:buNone/>
              </a:pPr>
              <a:t>17</a:t>
            </a:fld>
            <a:endParaRPr lang="en-US" altLang="en-US" sz="900" b="1">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555"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ZAGI Retail Company Sales Department Database</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698500"/>
            <a:ext cx="8310562"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786EAB-D5EE-40F3-873D-905D96E5AF19}" type="slidenum">
              <a:rPr lang="en-US" altLang="en-US" sz="900" b="1">
                <a:solidFill>
                  <a:schemeClr val="tx1"/>
                </a:solidFill>
              </a:rPr>
              <a:pPr>
                <a:spcBef>
                  <a:spcPct val="0"/>
                </a:spcBef>
                <a:buClrTx/>
                <a:buSzTx/>
                <a:buFontTx/>
                <a:buNone/>
              </a:pPr>
              <a:t>18</a:t>
            </a:fld>
            <a:endParaRPr lang="en-US" altLang="en-US" sz="900" b="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60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5604"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vendor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category</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product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productprice</a:t>
            </a:r>
            <a:r>
              <a:rPr lang="en-US" altLang="en-US" sz="1400" dirty="0">
                <a:solidFill>
                  <a:schemeClr val="tx1"/>
                </a:solidFill>
                <a:latin typeface="Courier New" pitchFamily="49" charset="0"/>
                <a:cs typeface="Courier New" pitchFamily="49" charset="0"/>
              </a:rPr>
              <a:t> 	NUMERIC(7,2)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REFERENCES vendor(</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REFERENCES category(</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region</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p:txBody>
      </p:sp>
      <p:sp>
        <p:nvSpPr>
          <p:cNvPr id="256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D0E354F-53C5-48A3-BD93-5C5E9CCF474A}" type="slidenum">
              <a:rPr lang="en-US" altLang="en-US" sz="900" b="1">
                <a:solidFill>
                  <a:schemeClr val="tx1"/>
                </a:solidFill>
              </a:rPr>
              <a:pPr>
                <a:spcBef>
                  <a:spcPct val="0"/>
                </a:spcBef>
                <a:buClrTx/>
                <a:buSzTx/>
                <a:buFontTx/>
                <a:buNone/>
              </a:pPr>
              <a:t>19</a:t>
            </a:fld>
            <a:endParaRPr lang="en-US" altLang="en-US" sz="9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sz="2700" b="1" dirty="0"/>
              <a:t>SQL - Structured Query Language </a:t>
            </a:r>
            <a:br>
              <a:rPr lang="en-US" altLang="en-US" b="1" dirty="0"/>
            </a:br>
            <a:endParaRPr altLang="en-US" cap="none" dirty="0">
              <a:ea typeface="MS PGothic" pitchFamily="34" charset="-128"/>
            </a:endParaRPr>
          </a:p>
        </p:txBody>
      </p:sp>
      <p:sp>
        <p:nvSpPr>
          <p:cNvPr id="5123" name="Content Placeholder 2"/>
          <p:cNvSpPr>
            <a:spLocks noGrp="1"/>
          </p:cNvSpPr>
          <p:nvPr>
            <p:ph idx="1"/>
          </p:nvPr>
        </p:nvSpPr>
        <p:spPr/>
        <p:txBody>
          <a:bodyPr>
            <a:normAutofit/>
          </a:bodyPr>
          <a:lstStyle/>
          <a:p>
            <a:pPr eaLnBrk="1" hangingPunct="1"/>
            <a:r>
              <a:rPr altLang="en-US" dirty="0"/>
              <a:t>SQL is used for</a:t>
            </a:r>
            <a:r>
              <a:rPr lang="en-US" altLang="en-US" dirty="0"/>
              <a:t> CRUD</a:t>
            </a:r>
            <a:r>
              <a:rPr altLang="en-US" dirty="0"/>
              <a:t>:</a:t>
            </a:r>
          </a:p>
          <a:p>
            <a:pPr lvl="1" eaLnBrk="1" hangingPunct="1">
              <a:buFont typeface="Arial" charset="0"/>
              <a:buChar char="•"/>
            </a:pPr>
            <a:r>
              <a:rPr altLang="en-US" i="1" dirty="0"/>
              <a:t>Creating databases</a:t>
            </a:r>
          </a:p>
          <a:p>
            <a:pPr lvl="1" eaLnBrk="1" hangingPunct="1">
              <a:buFont typeface="Arial" charset="0"/>
              <a:buChar char="•"/>
            </a:pPr>
            <a:r>
              <a:rPr altLang="en-US" i="1" dirty="0"/>
              <a:t>Adding, modifying and deleting database structures</a:t>
            </a:r>
          </a:p>
          <a:p>
            <a:pPr lvl="1" eaLnBrk="1" hangingPunct="1">
              <a:buFont typeface="Arial" charset="0"/>
              <a:buChar char="•"/>
            </a:pPr>
            <a:r>
              <a:rPr altLang="en-US" i="1" dirty="0"/>
              <a:t>Inserting, deleting, and modifying records in databases</a:t>
            </a:r>
          </a:p>
          <a:p>
            <a:pPr lvl="1" eaLnBrk="1" hangingPunct="1">
              <a:buFont typeface="Arial" charset="0"/>
              <a:buChar char="•"/>
            </a:pPr>
            <a:r>
              <a:rPr altLang="en-US" i="1" dirty="0"/>
              <a:t>Querying databases (data retrieval)</a:t>
            </a:r>
            <a:endParaRPr lang="en-US" altLang="en-US" i="1" dirty="0"/>
          </a:p>
          <a:p>
            <a:pPr lvl="1" eaLnBrk="1" hangingPunct="1">
              <a:buFont typeface="Arial" charset="0"/>
              <a:buChar char="•"/>
            </a:pPr>
            <a:r>
              <a:rPr lang="en-US" altLang="en-US" i="1" dirty="0"/>
              <a:t>Create/Update Database Users</a:t>
            </a:r>
            <a:endParaRPr altLang="en-US" i="1" dirty="0"/>
          </a:p>
          <a:p>
            <a:pPr eaLnBrk="1" hangingPunct="1"/>
            <a:endParaRPr lang="en-US" altLang="en-US" dirty="0"/>
          </a:p>
          <a:p>
            <a:pPr eaLnBrk="1" hangingPunct="1"/>
            <a:r>
              <a:rPr altLang="en-US" dirty="0"/>
              <a:t>SQL functions as a standard relational database language </a:t>
            </a:r>
          </a:p>
          <a:p>
            <a:pPr lvl="1" eaLnBrk="1" hangingPunct="1">
              <a:buFont typeface="Arial" charset="0"/>
              <a:buChar char="•"/>
            </a:pPr>
            <a:r>
              <a:rPr altLang="en-US" dirty="0"/>
              <a:t>It can be used (with minor dialectical variations) with the majority of relational DBMS software tools</a:t>
            </a:r>
          </a:p>
        </p:txBody>
      </p:sp>
      <p:sp>
        <p:nvSpPr>
          <p:cNvPr id="5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443085-2619-49F8-B5D2-CB77F01227AB}" type="slidenum">
              <a:rPr lang="en-US" altLang="en-US" sz="900" b="1">
                <a:solidFill>
                  <a:schemeClr val="tx1"/>
                </a:solidFill>
              </a:rPr>
              <a:pPr>
                <a:spcBef>
                  <a:spcPct val="0"/>
                </a:spcBef>
                <a:buClrTx/>
                <a:buSzTx/>
                <a:buFontTx/>
                <a:buNone/>
              </a:pPr>
              <a:t>2</a:t>
            </a:fld>
            <a:endParaRPr lang="en-US" altLang="en-US" sz="900"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651"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7652" name="TextBox 4"/>
          <p:cNvSpPr txBox="1">
            <a:spLocks noChangeArrowheads="1"/>
          </p:cNvSpPr>
          <p:nvPr/>
        </p:nvSpPr>
        <p:spPr bwMode="auto">
          <a:xfrm>
            <a:off x="609600" y="354013"/>
            <a:ext cx="7713663" cy="6338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store</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REFERENCES region(</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customer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salestransaction</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tdate</a:t>
            </a:r>
            <a:r>
              <a:rPr lang="en-US" altLang="en-US" sz="1400" dirty="0">
                <a:solidFill>
                  <a:schemeClr val="tx1"/>
                </a:solidFill>
                <a:latin typeface="Courier New" pitchFamily="49" charset="0"/>
                <a:cs typeface="Courier New" pitchFamily="49" charset="0"/>
              </a:rPr>
              <a:t> 		DATE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REFERENCES customer(</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REFERENCES store(</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soldvia</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noofitems</a:t>
            </a:r>
            <a:r>
              <a:rPr lang="en-US" altLang="en-US" sz="1400" dirty="0">
                <a:solidFill>
                  <a:schemeClr val="tx1"/>
                </a:solidFill>
                <a:latin typeface="Courier New" pitchFamily="49" charset="0"/>
                <a:cs typeface="Courier New" pitchFamily="49" charset="0"/>
              </a:rPr>
              <a:t> 	INT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(productid) REFERENCES product(productid),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REFERENCES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15CC1C-A729-4802-8E68-B81AD93031AB}" type="slidenum">
              <a:rPr lang="en-US" altLang="en-US" sz="900" b="1">
                <a:solidFill>
                  <a:schemeClr val="tx1"/>
                </a:solidFill>
              </a:rPr>
              <a:pPr>
                <a:spcBef>
                  <a:spcPct val="0"/>
                </a:spcBef>
                <a:buClrTx/>
                <a:buSzTx/>
                <a:buFontTx/>
                <a:buNone/>
              </a:pPr>
              <a:t>20</a:t>
            </a:fld>
            <a:endParaRPr lang="en-US" altLang="en-US" sz="900" b="1">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1747" name="Content Placeholder 2"/>
          <p:cNvSpPr txBox="1">
            <a:spLocks/>
          </p:cNvSpPr>
          <p:nvPr/>
        </p:nvSpPr>
        <p:spPr bwMode="auto">
          <a:xfrm>
            <a:off x="-11113" y="0"/>
            <a:ext cx="868680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DROP TABLE statements </a:t>
            </a:r>
            <a:r>
              <a:rPr lang="en-US" altLang="en-US" sz="1900"/>
              <a:t>for</a:t>
            </a:r>
            <a:r>
              <a:rPr lang="en-US" altLang="en-US" sz="1900" b="1"/>
              <a:t> </a:t>
            </a:r>
            <a:r>
              <a:rPr lang="en-US" altLang="en-US" sz="1900"/>
              <a:t>ZAGI Retail Company Sales Department Database</a:t>
            </a:r>
          </a:p>
        </p:txBody>
      </p:sp>
      <p:sp>
        <p:nvSpPr>
          <p:cNvPr id="31748" name="TextBox 4"/>
          <p:cNvSpPr txBox="1">
            <a:spLocks noChangeArrowheads="1"/>
          </p:cNvSpPr>
          <p:nvPr/>
        </p:nvSpPr>
        <p:spPr bwMode="auto">
          <a:xfrm>
            <a:off x="623888" y="16002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p:txBody>
      </p:sp>
      <p:sp>
        <p:nvSpPr>
          <p:cNvPr id="31749" name="Content Placeholder 2"/>
          <p:cNvSpPr txBox="1">
            <a:spLocks/>
          </p:cNvSpPr>
          <p:nvPr/>
        </p:nvSpPr>
        <p:spPr bwMode="auto">
          <a:xfrm>
            <a:off x="153988" y="1066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INVALID SEQUENCE</a:t>
            </a:r>
          </a:p>
        </p:txBody>
      </p:sp>
      <p:sp>
        <p:nvSpPr>
          <p:cNvPr id="31750" name="TextBox 6"/>
          <p:cNvSpPr txBox="1">
            <a:spLocks noChangeArrowheads="1"/>
          </p:cNvSpPr>
          <p:nvPr/>
        </p:nvSpPr>
        <p:spPr bwMode="auto">
          <a:xfrm>
            <a:off x="623888" y="43434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p:txBody>
      </p:sp>
      <p:sp>
        <p:nvSpPr>
          <p:cNvPr id="31751" name="Content Placeholder 2"/>
          <p:cNvSpPr txBox="1">
            <a:spLocks/>
          </p:cNvSpPr>
          <p:nvPr/>
        </p:nvSpPr>
        <p:spPr bwMode="auto">
          <a:xfrm>
            <a:off x="153988" y="38100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VALID SEQUENCE</a:t>
            </a:r>
          </a:p>
        </p:txBody>
      </p:sp>
      <p:sp>
        <p:nvSpPr>
          <p:cNvPr id="3175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A90F254-7D28-40E7-B61E-5CE442E177EA}" type="slidenum">
              <a:rPr lang="en-US" altLang="en-US" sz="900" b="1">
                <a:solidFill>
                  <a:schemeClr val="tx1"/>
                </a:solidFill>
              </a:rPr>
              <a:pPr>
                <a:spcBef>
                  <a:spcPct val="0"/>
                </a:spcBef>
                <a:buClrTx/>
                <a:buSzTx/>
                <a:buFontTx/>
                <a:buNone/>
              </a:pPr>
              <a:t>21</a:t>
            </a:fld>
            <a:endParaRPr lang="en-US" altLang="en-US" sz="900" b="1">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p:txBody>
          <a:bodyPr/>
          <a:lstStyle/>
          <a:p>
            <a:pPr eaLnBrk="1" hangingPunct="1"/>
            <a:r>
              <a:rPr altLang="en-US" cap="none">
                <a:ea typeface="MS PGothic" pitchFamily="34" charset="-128"/>
              </a:rPr>
              <a:t>INSERT INTO</a:t>
            </a:r>
          </a:p>
        </p:txBody>
      </p:sp>
      <p:sp>
        <p:nvSpPr>
          <p:cNvPr id="33795" name="Content Placeholder 2"/>
          <p:cNvSpPr>
            <a:spLocks noGrp="1"/>
          </p:cNvSpPr>
          <p:nvPr>
            <p:ph idx="1"/>
          </p:nvPr>
        </p:nvSpPr>
        <p:spPr/>
        <p:txBody>
          <a:bodyPr/>
          <a:lstStyle/>
          <a:p>
            <a:pPr eaLnBrk="1" hangingPunct="1"/>
            <a:r>
              <a:rPr altLang="en-US" b="1" dirty="0"/>
              <a:t>INSERT INTO</a:t>
            </a:r>
          </a:p>
          <a:p>
            <a:pPr lvl="1" eaLnBrk="1" hangingPunct="1">
              <a:buFont typeface="Arial" charset="0"/>
              <a:buChar char="•"/>
            </a:pPr>
            <a:r>
              <a:rPr altLang="en-US" dirty="0"/>
              <a:t>Used to populate the created relations with data</a:t>
            </a: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dirty="0">
                <a:solidFill>
                  <a:srgbClr val="FF0000"/>
                </a:solidFill>
              </a:rPr>
              <a:t>OMAR ONLY - GOTO MYSQL AND SHOW DATABASE COMMANDS</a:t>
            </a:r>
          </a:p>
          <a:p>
            <a:pPr lvl="1" eaLnBrk="1" hangingPunct="1">
              <a:buFont typeface="Arial" charset="0"/>
              <a:buChar char="•"/>
            </a:pPr>
            <a:endParaRPr altLang="en-US" dirty="0"/>
          </a:p>
        </p:txBody>
      </p:sp>
      <p:sp>
        <p:nvSpPr>
          <p:cNvPr id="337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37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EBA47A0-34A7-467B-AAF3-970B28E5BF07}" type="slidenum">
              <a:rPr lang="en-US" altLang="en-US" sz="900" b="1">
                <a:solidFill>
                  <a:schemeClr val="tx1"/>
                </a:solidFill>
              </a:rPr>
              <a:pPr>
                <a:spcBef>
                  <a:spcPct val="0"/>
                </a:spcBef>
                <a:buClrTx/>
                <a:buSzTx/>
                <a:buFontTx/>
                <a:buNone/>
              </a:pPr>
              <a:t>22</a:t>
            </a:fld>
            <a:endParaRPr lang="en-US" altLang="en-US" sz="900" b="1">
              <a:solidFill>
                <a:schemeClr val="tx1"/>
              </a:solidFill>
            </a:endParaRPr>
          </a:p>
        </p:txBody>
      </p:sp>
      <p:graphicFrame>
        <p:nvGraphicFramePr>
          <p:cNvPr id="2" name="Object 1">
            <a:extLst>
              <a:ext uri="{FF2B5EF4-FFF2-40B4-BE49-F238E27FC236}">
                <a16:creationId xmlns:a16="http://schemas.microsoft.com/office/drawing/2014/main" id="{5BE1A409-5BC9-4E63-9F43-C1644CE0C638}"/>
              </a:ext>
            </a:extLst>
          </p:cNvPr>
          <p:cNvGraphicFramePr>
            <a:graphicFrameLocks noChangeAspect="1"/>
          </p:cNvGraphicFramePr>
          <p:nvPr>
            <p:extLst>
              <p:ext uri="{D42A27DB-BD31-4B8C-83A1-F6EECF244321}">
                <p14:modId xmlns:p14="http://schemas.microsoft.com/office/powerpoint/2010/main" val="1790393683"/>
              </p:ext>
            </p:extLst>
          </p:nvPr>
        </p:nvGraphicFramePr>
        <p:xfrm>
          <a:off x="3828393" y="3657600"/>
          <a:ext cx="4056800" cy="1646237"/>
        </p:xfrm>
        <a:graphic>
          <a:graphicData uri="http://schemas.openxmlformats.org/presentationml/2006/ole">
            <mc:AlternateContent xmlns:mc="http://schemas.openxmlformats.org/markup-compatibility/2006">
              <mc:Choice xmlns:v="urn:schemas-microsoft-com:vml" Requires="v">
                <p:oleObj spid="_x0000_s6154" name="Packager Shell Object" showAsIcon="1" r:id="rId4" imgW="1205640" imgH="488520" progId="Package">
                  <p:embed/>
                </p:oleObj>
              </mc:Choice>
              <mc:Fallback>
                <p:oleObj name="Packager Shell Object" showAsIcon="1" r:id="rId4" imgW="1205640" imgH="488520" progId="Package">
                  <p:embed/>
                  <p:pic>
                    <p:nvPicPr>
                      <p:cNvPr id="0" name=""/>
                      <p:cNvPicPr/>
                      <p:nvPr/>
                    </p:nvPicPr>
                    <p:blipFill>
                      <a:blip r:embed="rId5"/>
                      <a:stretch>
                        <a:fillRect/>
                      </a:stretch>
                    </p:blipFill>
                    <p:spPr>
                      <a:xfrm>
                        <a:off x="3828393" y="3657600"/>
                        <a:ext cx="4056800" cy="16462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D8764DC7-FEEE-4421-BF2B-50725C2F0C1B}"/>
              </a:ext>
            </a:extLst>
          </p:cNvPr>
          <p:cNvGraphicFramePr>
            <a:graphicFrameLocks noChangeAspect="1"/>
          </p:cNvGraphicFramePr>
          <p:nvPr>
            <p:extLst>
              <p:ext uri="{D42A27DB-BD31-4B8C-83A1-F6EECF244321}">
                <p14:modId xmlns:p14="http://schemas.microsoft.com/office/powerpoint/2010/main" val="2050859286"/>
              </p:ext>
            </p:extLst>
          </p:nvPr>
        </p:nvGraphicFramePr>
        <p:xfrm>
          <a:off x="141890" y="3798175"/>
          <a:ext cx="3602480" cy="1646237"/>
        </p:xfrm>
        <a:graphic>
          <a:graphicData uri="http://schemas.openxmlformats.org/presentationml/2006/ole">
            <mc:AlternateContent xmlns:mc="http://schemas.openxmlformats.org/markup-compatibility/2006">
              <mc:Choice xmlns:v="urn:schemas-microsoft-com:vml" Requires="v">
                <p:oleObj spid="_x0000_s6155" name="Packager Shell Object" showAsIcon="1" r:id="rId6" imgW="1069920" imgH="488520" progId="Package">
                  <p:embed/>
                </p:oleObj>
              </mc:Choice>
              <mc:Fallback>
                <p:oleObj name="Packager Shell Object" showAsIcon="1" r:id="rId6" imgW="1069920" imgH="488520" progId="Package">
                  <p:embed/>
                  <p:pic>
                    <p:nvPicPr>
                      <p:cNvPr id="0" name=""/>
                      <p:cNvPicPr/>
                      <p:nvPr/>
                    </p:nvPicPr>
                    <p:blipFill>
                      <a:blip r:embed="rId7"/>
                      <a:stretch>
                        <a:fillRect/>
                      </a:stretch>
                    </p:blipFill>
                    <p:spPr>
                      <a:xfrm>
                        <a:off x="141890" y="3798175"/>
                        <a:ext cx="3602480" cy="164623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5843"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ZAGI Retail Company Sales Department Database</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914400"/>
            <a:ext cx="8869362"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1AE167E-B19F-4BFD-9763-2B10C3AC86C3}" type="slidenum">
              <a:rPr lang="en-US" altLang="en-US" sz="900" b="1">
                <a:solidFill>
                  <a:schemeClr val="tx1"/>
                </a:solidFill>
              </a:rPr>
              <a:pPr>
                <a:spcBef>
                  <a:spcPct val="0"/>
                </a:spcBef>
                <a:buClrTx/>
                <a:buSzTx/>
                <a:buFontTx/>
                <a:buNone/>
              </a:pPr>
              <a:t>23</a:t>
            </a:fld>
            <a:endParaRPr lang="en-US" altLang="en-US" sz="900" b="1">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7891"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7892" name="TextBox 8"/>
          <p:cNvSpPr txBox="1">
            <a:spLocks noChangeArrowheads="1"/>
          </p:cNvSpPr>
          <p:nvPr/>
        </p:nvSpPr>
        <p:spPr bwMode="auto">
          <a:xfrm>
            <a:off x="457200" y="914400"/>
            <a:ext cx="8382000" cy="504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PG','Pacifica</a:t>
            </a:r>
            <a:r>
              <a:rPr lang="en-US" altLang="en-US" sz="1400" dirty="0">
                <a:solidFill>
                  <a:schemeClr val="tx1"/>
                </a:solidFill>
                <a:latin typeface="Courier New" pitchFamily="49" charset="0"/>
                <a:cs typeface="Courier New" pitchFamily="49" charset="0"/>
              </a:rPr>
              <a:t> Gear');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MK','Mountain</a:t>
            </a:r>
            <a:r>
              <a:rPr lang="en-US" altLang="en-US" sz="1400" dirty="0">
                <a:solidFill>
                  <a:schemeClr val="tx1"/>
                </a:solidFill>
                <a:latin typeface="Courier New" pitchFamily="49" charset="0"/>
                <a:cs typeface="Courier New" pitchFamily="49" charset="0"/>
              </a:rPr>
              <a:t> King');</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CP','Camping</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FW','Footwear</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('1X1','Zzz Bag',100,'PG','CP');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('2X2','Easy Boot',70,'MK','FW');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('3X3','Cosy Sock',15,'MK','FW');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('4X4','Dura Boot',90,'PG','FW');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('5X5','Tiny Tent',150,'MK','CP');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('6X6','Biggy Tent',250,'MK','CP');</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C','Chicagoland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T','Tristate</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('S1','60600','C');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('S2','60605','C');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('S3','35400','T');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('1-2-333','Tina','60137');</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('2-3-444','Tony','60611');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('3-4-555','Pam','35401');</a:t>
            </a:r>
          </a:p>
        </p:txBody>
      </p:sp>
      <p:sp>
        <p:nvSpPr>
          <p:cNvPr id="378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A4F3570-0424-47BE-BCCC-6312B6FA50FA}" type="slidenum">
              <a:rPr lang="en-US" altLang="en-US" sz="900" b="1">
                <a:solidFill>
                  <a:schemeClr val="tx1"/>
                </a:solidFill>
              </a:rPr>
              <a:pPr>
                <a:spcBef>
                  <a:spcPct val="0"/>
                </a:spcBef>
                <a:buClrTx/>
                <a:buSzTx/>
                <a:buFontTx/>
                <a:buNone/>
              </a:pPr>
              <a:t>24</a:t>
            </a:fld>
            <a:endParaRPr lang="en-US" altLang="en-US" sz="900" b="1">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993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9940" name="TextBox 8"/>
          <p:cNvSpPr txBox="1">
            <a:spLocks noChangeArrowheads="1"/>
          </p:cNvSpPr>
          <p:nvPr/>
        </p:nvSpPr>
        <p:spPr bwMode="auto">
          <a:xfrm>
            <a:off x="457200" y="914400"/>
            <a:ext cx="8382000" cy="332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('T111','1-2-333','S1','01/Jan/2013');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('T222','2-3-444','S2','01/Jan/2013');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('T333','1-2-333','S3','02/Jan/2013');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('T444','3-4-555','S3','02/Jan/2013');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('T555','2-3-444','S3','02/Jan/2013');</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('1X1','T111',1);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('2X2','T222',1);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('3X3','T333',5);</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('1X1','T333',1);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('4X4','T444',1);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('2X2','T444',2);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('4X4','T555',4);</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('5X5','T555',2);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('6X6','T555',1);</a:t>
            </a:r>
          </a:p>
        </p:txBody>
      </p:sp>
      <p:sp>
        <p:nvSpPr>
          <p:cNvPr id="399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575F1E1-5DC6-4744-A075-EE28A7EBA85D}" type="slidenum">
              <a:rPr lang="en-US" altLang="en-US" sz="900" b="1">
                <a:solidFill>
                  <a:schemeClr val="tx1"/>
                </a:solidFill>
              </a:rPr>
              <a:pPr>
                <a:spcBef>
                  <a:spcPct val="0"/>
                </a:spcBef>
                <a:buClrTx/>
                <a:buSzTx/>
                <a:buFontTx/>
                <a:buNone/>
              </a:pPr>
              <a:t>25</a:t>
            </a:fld>
            <a:endParaRPr lang="en-US" altLang="en-US" sz="900" b="1">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SELECT</a:t>
            </a:r>
          </a:p>
        </p:txBody>
      </p:sp>
      <p:sp>
        <p:nvSpPr>
          <p:cNvPr id="171010" name="Title 1"/>
          <p:cNvSpPr>
            <a:spLocks noGrp="1"/>
          </p:cNvSpPr>
          <p:nvPr>
            <p:ph type="title"/>
          </p:nvPr>
        </p:nvSpPr>
        <p:spPr bwMode="auto"/>
        <p:txBody>
          <a:bodyPr/>
          <a:lstStyle/>
          <a:p>
            <a:pPr eaLnBrk="1" hangingPunct="1"/>
            <a:r>
              <a:rPr lang="en-US" altLang="en-US" cap="none" dirty="0">
                <a:ea typeface="MS PGothic" pitchFamily="34" charset="-128"/>
              </a:rPr>
              <a:t>DQL</a:t>
            </a:r>
            <a:endParaRPr altLang="en-US" cap="none" dirty="0">
              <a:ea typeface="MS PGothic" pitchFamily="34" charset="-128"/>
            </a:endParaRPr>
          </a:p>
        </p:txBody>
      </p:sp>
      <p:sp>
        <p:nvSpPr>
          <p:cNvPr id="171012"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1013"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BA0FCF3-1B53-47E4-ACE4-BACEE70D9199}" type="slidenum">
              <a:rPr lang="en-US" altLang="en-US" sz="900" b="1">
                <a:solidFill>
                  <a:schemeClr val="tx1"/>
                </a:solidFill>
              </a:rPr>
              <a:pPr>
                <a:spcBef>
                  <a:spcPct val="0"/>
                </a:spcBef>
                <a:buClrTx/>
                <a:buSzTx/>
                <a:buFontTx/>
                <a:buNone/>
              </a:pPr>
              <a:t>26</a:t>
            </a:fld>
            <a:endParaRPr lang="en-US" altLang="en-US" sz="900" b="1">
              <a:solidFill>
                <a:schemeClr val="tx1"/>
              </a:solidFill>
            </a:endParaRPr>
          </a:p>
        </p:txBody>
      </p:sp>
    </p:spTree>
    <p:extLst>
      <p:ext uri="{BB962C8B-B14F-4D97-AF65-F5344CB8AC3E}">
        <p14:creationId xmlns:p14="http://schemas.microsoft.com/office/powerpoint/2010/main" val="2355959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152400" y="1261299"/>
            <a:ext cx="82296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Used for the retrieval of data from the database relations</a:t>
            </a:r>
          </a:p>
          <a:p>
            <a:pPr lvl="1" eaLnBrk="1" fontAlgn="auto" hangingPunct="1">
              <a:spcAft>
                <a:spcPts val="0"/>
              </a:spcAft>
              <a:defRPr/>
            </a:pPr>
            <a:r>
              <a:rPr dirty="0">
                <a:ea typeface="+mn-ea"/>
              </a:rPr>
              <a:t>Most commonly issued SQL statement</a:t>
            </a:r>
          </a:p>
          <a:p>
            <a:pPr lvl="1" eaLnBrk="1" fontAlgn="auto" hangingPunct="1">
              <a:spcAft>
                <a:spcPts val="0"/>
              </a:spcAft>
              <a:defRPr/>
            </a:pPr>
            <a:r>
              <a:rPr dirty="0">
                <a:ea typeface="+mn-ea"/>
              </a:rPr>
              <a:t>Basic form:</a:t>
            </a:r>
          </a:p>
          <a:p>
            <a:pPr marL="2171700" lvl="5" indent="0">
              <a:buFont typeface="Wingdings 2"/>
              <a:buNone/>
              <a:defRPr/>
            </a:pPr>
            <a:r>
              <a:rPr lang="en-US" sz="2000" dirty="0">
                <a:latin typeface="Courier New" pitchFamily="49" charset="0"/>
                <a:cs typeface="Courier New" pitchFamily="49" charset="0"/>
              </a:rPr>
              <a:t>SELECT 	&lt;columns&gt;</a:t>
            </a:r>
          </a:p>
          <a:p>
            <a:pPr marL="2171700" lvl="5" indent="0">
              <a:buFont typeface="Wingdings 2"/>
              <a:buNone/>
              <a:defRPr/>
            </a:pPr>
            <a:r>
              <a:rPr lang="en-US" sz="2000" dirty="0">
                <a:latin typeface="Courier New" pitchFamily="49" charset="0"/>
                <a:cs typeface="Courier New" pitchFamily="49" charset="0"/>
              </a:rPr>
              <a:t>FROM 	&lt;table&gt;</a:t>
            </a:r>
          </a:p>
        </p:txBody>
      </p:sp>
      <p:sp>
        <p:nvSpPr>
          <p:cNvPr id="419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19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89C379-C12D-4FC3-991D-9B6437CD9582}" type="slidenum">
              <a:rPr lang="en-US" altLang="en-US" sz="900" b="1">
                <a:solidFill>
                  <a:schemeClr val="tx1"/>
                </a:solidFill>
              </a:rPr>
              <a:pPr>
                <a:spcBef>
                  <a:spcPct val="0"/>
                </a:spcBef>
                <a:buClrTx/>
                <a:buSzTx/>
                <a:buFontTx/>
                <a:buNone/>
              </a:pPr>
              <a:t>27</a:t>
            </a:fld>
            <a:endParaRPr lang="en-US" altLang="en-US" sz="900" b="1">
              <a:solidFill>
                <a:schemeClr val="tx1"/>
              </a:solidFill>
            </a:endParaRPr>
          </a:p>
        </p:txBody>
      </p:sp>
      <p:sp>
        <p:nvSpPr>
          <p:cNvPr id="2" name="Rectangle 1"/>
          <p:cNvSpPr/>
          <p:nvPr/>
        </p:nvSpPr>
        <p:spPr>
          <a:xfrm>
            <a:off x="431800" y="3581400"/>
            <a:ext cx="8534400" cy="2862322"/>
          </a:xfrm>
          <a:prstGeom prst="rect">
            <a:avLst/>
          </a:prstGeom>
        </p:spPr>
        <p:txBody>
          <a:bodyPr wrap="square">
            <a:spAutoFit/>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err="1"/>
              <a:t>r</a:t>
            </a:r>
            <a:r>
              <a:rPr lang="en-US" altLang="en-US" i="1" baseline="-25000" dirty="0" err="1"/>
              <a:t>m</a:t>
            </a:r>
            <a:br>
              <a:rPr lang="en-US" altLang="en-US" dirty="0"/>
            </a:br>
            <a:r>
              <a:rPr lang="en-US" altLang="en-US" dirty="0"/>
              <a:t>	</a:t>
            </a:r>
            <a:r>
              <a:rPr lang="en-US" altLang="en-US" b="1" dirty="0"/>
              <a:t>where </a:t>
            </a:r>
            <a:r>
              <a:rPr lang="en-US" altLang="en-US" i="1" dirty="0"/>
              <a:t>P</a:t>
            </a:r>
            <a:br>
              <a:rPr lang="en-US" altLang="en-US" sz="1600" i="1" dirty="0"/>
            </a:br>
            <a:endParaRPr lang="en-US" altLang="en-US" sz="1600" dirty="0"/>
          </a:p>
          <a:p>
            <a:pPr lvl="1">
              <a:buSzPct val="90000"/>
              <a:tabLst>
                <a:tab pos="2055813" algn="l"/>
              </a:tabLst>
            </a:pPr>
            <a:r>
              <a:rPr lang="en-US" altLang="en-US" i="1" dirty="0"/>
              <a:t>A</a:t>
            </a:r>
            <a:r>
              <a:rPr lang="en-US" altLang="en-US" i="1" baseline="-25000" dirty="0"/>
              <a:t>i </a:t>
            </a:r>
            <a:r>
              <a:rPr lang="en-US" altLang="en-US" dirty="0"/>
              <a:t>represents an attribute</a:t>
            </a:r>
            <a:endParaRPr lang="en-US" altLang="en-US" sz="1600" dirty="0"/>
          </a:p>
          <a:p>
            <a:pPr lvl="1">
              <a:buSzPct val="90000"/>
              <a:tabLst>
                <a:tab pos="2055813" algn="l"/>
              </a:tabLst>
            </a:pPr>
            <a:r>
              <a:rPr lang="en-US" altLang="en-US" i="1" dirty="0" err="1"/>
              <a:t>R</a:t>
            </a:r>
            <a:r>
              <a:rPr lang="en-US" altLang="en-US" i="1" baseline="-25000" dirty="0" err="1"/>
              <a:t>i</a:t>
            </a:r>
            <a:r>
              <a:rPr lang="en-US" altLang="en-US" i="1" baseline="-25000" dirty="0"/>
              <a:t> </a:t>
            </a:r>
            <a:r>
              <a:rPr lang="en-US" altLang="en-US" dirty="0"/>
              <a:t>represents a relation</a:t>
            </a:r>
            <a:endParaRPr lang="en-US" altLang="en-US" sz="1600" dirty="0"/>
          </a:p>
          <a:p>
            <a:pPr lvl="1">
              <a:buSzPct val="90000"/>
              <a:tabLst>
                <a:tab pos="2055813" algn="l"/>
              </a:tabLst>
            </a:pPr>
            <a:r>
              <a:rPr lang="en-US" altLang="en-US" i="1" dirty="0"/>
              <a:t>P</a:t>
            </a:r>
            <a:r>
              <a:rPr lang="en-US" altLang="en-US" dirty="0"/>
              <a:t> is a predicate.</a:t>
            </a:r>
            <a:endParaRPr lang="en-US" altLang="en-US" sz="1600" dirty="0"/>
          </a:p>
          <a:p>
            <a:pPr>
              <a:tabLst>
                <a:tab pos="2055813" algn="l"/>
              </a:tabLst>
            </a:pPr>
            <a:r>
              <a:rPr lang="en-US" altLang="en-US" b="1" dirty="0"/>
              <a:t>The result of an SQL query is a relation.</a:t>
            </a:r>
            <a:endParaRPr lang="en-US" altLang="en-US" sz="1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4035" name="Content Placeholder 2"/>
          <p:cNvSpPr>
            <a:spLocks noGrp="1"/>
          </p:cNvSpPr>
          <p:nvPr>
            <p:ph idx="1"/>
          </p:nvPr>
        </p:nvSpPr>
        <p:spPr>
          <a:xfrm>
            <a:off x="457200" y="1554163"/>
            <a:ext cx="8686800" cy="4525962"/>
          </a:xfrm>
        </p:spPr>
        <p:txBody>
          <a:bodyPr/>
          <a:lstStyle/>
          <a:p>
            <a:pPr marL="0" indent="0" eaLnBrk="1" hangingPunct="1">
              <a:buFont typeface="Wingdings" pitchFamily="2" charset="2"/>
              <a:buNone/>
            </a:pPr>
            <a:r>
              <a:rPr altLang="en-US" sz="2000" b="1" i="1" dirty="0"/>
              <a:t>Query 1 text: 	</a:t>
            </a:r>
            <a:r>
              <a:rPr altLang="en-US" sz="2000" i="1" dirty="0"/>
              <a:t>Retrieve the entire contents of the relation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 	</a:t>
            </a:r>
            <a:r>
              <a:rPr altLang="en-US" sz="1800" b="1" dirty="0">
                <a:latin typeface="Courier New" pitchFamily="49" charset="0"/>
                <a:cs typeface="Courier New" pitchFamily="49" charset="0"/>
              </a:rPr>
              <a:t>SELECT</a:t>
            </a:r>
            <a:r>
              <a:rPr altLang="en-US" sz="1800" dirty="0">
                <a:latin typeface="Courier New" pitchFamily="49" charset="0"/>
                <a:cs typeface="Courier New" pitchFamily="49" charset="0"/>
              </a:rPr>
              <a:t> productid, </a:t>
            </a:r>
            <a:r>
              <a:rPr altLang="en-US" sz="1800" dirty="0" err="1">
                <a:latin typeface="Courier New" pitchFamily="49" charset="0"/>
                <a:cs typeface="Courier New" pitchFamily="49" charset="0"/>
              </a:rPr>
              <a:t>productname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categoryid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b="1" dirty="0">
                <a:latin typeface="Courier New" pitchFamily="49" charset="0"/>
                <a:cs typeface="Courier New" pitchFamily="49" charset="0"/>
              </a:rPr>
              <a:t>FROM</a:t>
            </a:r>
            <a:r>
              <a:rPr altLang="en-US" sz="1800" dirty="0">
                <a:latin typeface="Courier New" pitchFamily="49" charset="0"/>
                <a:cs typeface="Courier New" pitchFamily="49" charset="0"/>
              </a:rPr>
              <a:t>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1 result:</a:t>
            </a:r>
          </a:p>
        </p:txBody>
      </p:sp>
      <p:sp>
        <p:nvSpPr>
          <p:cNvPr id="440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40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519A65-9021-4728-9511-7D438C3494EA}" type="slidenum">
              <a:rPr lang="en-US" altLang="en-US" sz="900" b="1">
                <a:solidFill>
                  <a:schemeClr val="tx1"/>
                </a:solidFill>
              </a:rPr>
              <a:pPr>
                <a:spcBef>
                  <a:spcPct val="0"/>
                </a:spcBef>
                <a:buClrTx/>
                <a:buSzTx/>
                <a:buFontTx/>
                <a:buNone/>
              </a:pPr>
              <a:t>28</a:t>
            </a:fld>
            <a:endParaRPr lang="en-US" altLang="en-US" sz="900" b="1">
              <a:solidFill>
                <a:schemeClr val="tx1"/>
              </a:solidFill>
            </a:endParaRPr>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608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 text: 	</a:t>
            </a:r>
            <a:r>
              <a:rPr altLang="en-US" sz="2000" i="1"/>
              <a:t>Retrieve the entire contents of the relation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result:</a:t>
            </a:r>
          </a:p>
        </p:txBody>
      </p:sp>
      <p:sp>
        <p:nvSpPr>
          <p:cNvPr id="460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60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5E0CC6D-25DB-4D20-8258-CBF68917DEF0}" type="slidenum">
              <a:rPr lang="en-US" altLang="en-US" sz="900" b="1">
                <a:solidFill>
                  <a:schemeClr val="tx1"/>
                </a:solidFill>
              </a:rPr>
              <a:pPr>
                <a:spcBef>
                  <a:spcPct val="0"/>
                </a:spcBef>
                <a:buClrTx/>
                <a:buSzTx/>
                <a:buFontTx/>
                <a:buNone/>
              </a:pPr>
              <a:t>29</a:t>
            </a:fld>
            <a:endParaRPr lang="en-US" altLang="en-US" sz="900" b="1">
              <a:solidFill>
                <a:schemeClr val="tx1"/>
              </a:solidFill>
            </a:endParaRP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fontScale="55000" lnSpcReduction="20000"/>
          </a:bodyPr>
          <a:lstStyle/>
          <a:p>
            <a:pPr eaLnBrk="1" hangingPunct="1">
              <a:buFont typeface="Arial" charset="0"/>
              <a:buChar char="•"/>
            </a:pPr>
            <a:r>
              <a:rPr altLang="en-US" sz="3800" dirty="0"/>
              <a:t>Data Definition Language (</a:t>
            </a:r>
            <a:r>
              <a:rPr lang="en-US" altLang="en-US" sz="3800" b="1" dirty="0">
                <a:solidFill>
                  <a:srgbClr val="0070C0"/>
                </a:solidFill>
              </a:rPr>
              <a:t>DDL</a:t>
            </a:r>
            <a:r>
              <a:rPr altLang="en-US" sz="3800" dirty="0"/>
              <a:t>)</a:t>
            </a:r>
            <a:endParaRPr lang="en-US" altLang="en-US" sz="3800" dirty="0"/>
          </a:p>
          <a:p>
            <a:pPr lvl="1" eaLnBrk="1" hangingPunct="1">
              <a:buFont typeface="Arial" charset="0"/>
              <a:buChar char="•"/>
            </a:pPr>
            <a:r>
              <a:rPr lang="en-US" altLang="en-US" sz="2900" dirty="0"/>
              <a:t>Used to create Database Objects. </a:t>
            </a:r>
            <a:endParaRPr altLang="en-US" sz="2900" dirty="0"/>
          </a:p>
          <a:p>
            <a:pPr eaLnBrk="1" hangingPunct="1">
              <a:buFont typeface="Arial" charset="0"/>
              <a:buChar char="•"/>
            </a:pPr>
            <a:endParaRPr lang="en-US" altLang="en-US" sz="3800" dirty="0"/>
          </a:p>
          <a:p>
            <a:pPr eaLnBrk="1" hangingPunct="1">
              <a:buFont typeface="Arial" charset="0"/>
              <a:buChar char="•"/>
            </a:pPr>
            <a:r>
              <a:rPr altLang="en-US" sz="3800" dirty="0"/>
              <a:t>Data Manipulation Language (</a:t>
            </a:r>
            <a:r>
              <a:rPr altLang="en-US" sz="3800" b="1" dirty="0">
                <a:solidFill>
                  <a:srgbClr val="0070C0"/>
                </a:solidFill>
              </a:rPr>
              <a:t>DML</a:t>
            </a:r>
            <a:r>
              <a:rPr altLang="en-US" sz="3800" dirty="0"/>
              <a:t>)</a:t>
            </a:r>
            <a:r>
              <a:rPr lang="en-US" altLang="en-US" sz="3800" dirty="0"/>
              <a:t> - </a:t>
            </a:r>
            <a:r>
              <a:rPr lang="en-US" altLang="en-US" sz="3200" dirty="0"/>
              <a:t>Used to update data in a db.  </a:t>
            </a:r>
          </a:p>
          <a:p>
            <a:pPr lvl="1" eaLnBrk="1" hangingPunct="1">
              <a:buFont typeface="Arial" charset="0"/>
              <a:buChar char="•"/>
            </a:pPr>
            <a:r>
              <a:rPr lang="en-US" altLang="en-US" sz="2800" dirty="0"/>
              <a:t>insert, update, delete, merge</a:t>
            </a:r>
            <a:endParaRPr altLang="en-US" sz="2800" dirty="0"/>
          </a:p>
          <a:p>
            <a:pPr eaLnBrk="1" hangingPunct="1">
              <a:buFont typeface="Arial" charset="0"/>
              <a:buChar char="•"/>
            </a:pPr>
            <a:endParaRPr lang="en-US" altLang="en-US" sz="3800" dirty="0"/>
          </a:p>
          <a:p>
            <a:pPr eaLnBrk="1" hangingPunct="1">
              <a:buFont typeface="Arial" charset="0"/>
              <a:buChar char="•"/>
            </a:pPr>
            <a:r>
              <a:rPr altLang="en-US" sz="3800" dirty="0"/>
              <a:t>Data Control Language (</a:t>
            </a:r>
            <a:r>
              <a:rPr lang="en-US" altLang="en-US" sz="3800" b="1" dirty="0">
                <a:solidFill>
                  <a:srgbClr val="0070C0"/>
                </a:solidFill>
              </a:rPr>
              <a:t>DCL</a:t>
            </a:r>
            <a:r>
              <a:rPr altLang="en-US" sz="3800" dirty="0"/>
              <a:t>)</a:t>
            </a:r>
            <a:r>
              <a:rPr lang="en-US" altLang="en-US" sz="3800" dirty="0"/>
              <a:t>: </a:t>
            </a:r>
            <a:r>
              <a:rPr lang="en-US" altLang="en-US" sz="3200" dirty="0"/>
              <a:t>used to control access to data stored in a database (Authorization). Examples of DCL commands include:</a:t>
            </a:r>
          </a:p>
          <a:p>
            <a:pPr lvl="1" eaLnBrk="1" hangingPunct="1">
              <a:buFont typeface="Arial" charset="0"/>
              <a:buChar char="•"/>
            </a:pPr>
            <a:r>
              <a:rPr lang="en-US" altLang="en-US" sz="3200" b="1" dirty="0"/>
              <a:t>GRANT</a:t>
            </a:r>
            <a:r>
              <a:rPr lang="en-US" altLang="en-US" sz="3200" dirty="0"/>
              <a:t> , </a:t>
            </a:r>
            <a:r>
              <a:rPr lang="en-US" altLang="en-US" sz="3200" b="1" dirty="0"/>
              <a:t>REVOKE</a:t>
            </a:r>
            <a:r>
              <a:rPr lang="en-US" altLang="en-US" sz="3200" dirty="0"/>
              <a:t> </a:t>
            </a:r>
          </a:p>
          <a:p>
            <a:pPr eaLnBrk="1" hangingPunct="1">
              <a:buFont typeface="Arial" charset="0"/>
              <a:buChar char="•"/>
            </a:pPr>
            <a:endParaRPr lang="en-US" altLang="en-US" sz="4200" dirty="0"/>
          </a:p>
          <a:p>
            <a:pPr eaLnBrk="1" hangingPunct="1">
              <a:buFont typeface="Arial" charset="0"/>
              <a:buChar char="•"/>
            </a:pPr>
            <a:r>
              <a:rPr altLang="en-US" sz="4200" dirty="0"/>
              <a:t>Transaction Control Language (</a:t>
            </a:r>
            <a:r>
              <a:rPr lang="en-US" altLang="en-US" sz="4200" b="1" dirty="0">
                <a:solidFill>
                  <a:srgbClr val="0070C0"/>
                </a:solidFill>
              </a:rPr>
              <a:t>TCL</a:t>
            </a:r>
            <a:r>
              <a:rPr altLang="en-US" sz="4200" dirty="0"/>
              <a:t>)</a:t>
            </a:r>
            <a:endParaRPr lang="en-US" altLang="en-US" sz="3600" dirty="0"/>
          </a:p>
          <a:p>
            <a:pPr lvl="2" eaLnBrk="1" hangingPunct="1">
              <a:buFont typeface="Arial" charset="0"/>
              <a:buChar char="•"/>
            </a:pPr>
            <a:r>
              <a:rPr lang="en-US" altLang="en-US" sz="2900" dirty="0"/>
              <a:t>These are used to manage the changes made by DML statements as </a:t>
            </a:r>
            <a:r>
              <a:rPr lang="en-US" altLang="en-US" sz="2900" dirty="0" err="1"/>
              <a:t>Trasnactions</a:t>
            </a:r>
            <a:r>
              <a:rPr lang="en-US" altLang="en-US" sz="2900" dirty="0"/>
              <a:t>. </a:t>
            </a:r>
          </a:p>
          <a:p>
            <a:pPr lvl="2" eaLnBrk="1" hangingPunct="1">
              <a:buFont typeface="Arial" charset="0"/>
              <a:buChar char="•"/>
            </a:pPr>
            <a:r>
              <a:rPr lang="en-US" altLang="en-US" sz="2900" dirty="0"/>
              <a:t>It also allows statements to be grouped together into logical transactions.</a:t>
            </a:r>
          </a:p>
          <a:p>
            <a:pPr lvl="3" eaLnBrk="1" hangingPunct="1">
              <a:buFont typeface="Arial" charset="0"/>
              <a:buChar char="•"/>
            </a:pPr>
            <a:r>
              <a:rPr lang="en-US" altLang="en-US" sz="2600" b="1" dirty="0"/>
              <a:t>commit</a:t>
            </a:r>
            <a:r>
              <a:rPr lang="en-US" altLang="en-US" sz="2600" dirty="0"/>
              <a:t>;  </a:t>
            </a:r>
            <a:r>
              <a:rPr lang="en-US" altLang="en-US" sz="2600" b="1" dirty="0"/>
              <a:t>rollback</a:t>
            </a:r>
            <a:r>
              <a:rPr lang="en-US" altLang="en-US" sz="2600" dirty="0"/>
              <a:t> to </a:t>
            </a:r>
            <a:r>
              <a:rPr lang="en-US" altLang="en-US" sz="2600" dirty="0" err="1"/>
              <a:t>savepoint</a:t>
            </a:r>
            <a:r>
              <a:rPr lang="en-US" altLang="en-US" sz="2600" dirty="0"/>
              <a:t>-name;  </a:t>
            </a:r>
            <a:r>
              <a:rPr lang="en-US" altLang="en-US" sz="2600" b="1" dirty="0" err="1"/>
              <a:t>savepoint</a:t>
            </a:r>
            <a:r>
              <a:rPr lang="en-US" altLang="en-US" sz="2600" dirty="0"/>
              <a:t> </a:t>
            </a:r>
            <a:r>
              <a:rPr lang="en-US" altLang="en-US" sz="2600" dirty="0" err="1"/>
              <a:t>savepoint</a:t>
            </a:r>
            <a:r>
              <a:rPr lang="en-US" altLang="en-US" sz="2600" dirty="0"/>
              <a:t>-name;</a:t>
            </a:r>
          </a:p>
          <a:p>
            <a:pPr eaLnBrk="1" hangingPunct="1">
              <a:buFont typeface="Arial" charset="0"/>
              <a:buChar char="•"/>
            </a:pPr>
            <a:endParaRPr lang="en-US" sz="3800" dirty="0"/>
          </a:p>
          <a:p>
            <a:pPr eaLnBrk="1" hangingPunct="1">
              <a:buFont typeface="Arial" charset="0"/>
              <a:buChar char="•"/>
            </a:pPr>
            <a:r>
              <a:rPr lang="en-US" sz="3800" dirty="0"/>
              <a:t>Data Query Language (DQL)</a:t>
            </a:r>
          </a:p>
          <a:p>
            <a:pPr lvl="1" eaLnBrk="1" hangingPunct="1">
              <a:buFont typeface="Arial" charset="0"/>
              <a:buChar char="•"/>
            </a:pPr>
            <a:r>
              <a:rPr lang="en-US" altLang="en-US" sz="2800" b="1" dirty="0"/>
              <a:t>SELECT</a:t>
            </a:r>
            <a:endParaRPr altLang="en-US" sz="2800" b="1"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81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 text: 	</a:t>
            </a:r>
            <a:r>
              <a:rPr altLang="en-US" sz="2000" i="1"/>
              <a:t>Retrieve the entire contents of the relation PRODUCT and 	</a:t>
            </a:r>
            <a:br>
              <a:rPr altLang="en-US" sz="2000" i="1"/>
            </a:br>
            <a:r>
              <a:rPr altLang="en-US" sz="2000" i="1"/>
              <a:t>		show the columns in the following order: ProductName, </a:t>
            </a:r>
            <a:br>
              <a:rPr altLang="en-US" sz="2000" i="1"/>
            </a:br>
            <a:r>
              <a:rPr altLang="en-US" sz="2000" i="1"/>
              <a:t>		ProductID, VendorID, CategoryID,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 	</a:t>
            </a:r>
            <a:r>
              <a:rPr altLang="en-US" sz="1800">
                <a:latin typeface="Courier New" pitchFamily="49" charset="0"/>
                <a:cs typeface="Courier New" pitchFamily="49" charset="0"/>
              </a:rPr>
              <a:t>SELECT 	productname, productid,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2 result:</a:t>
            </a:r>
          </a:p>
        </p:txBody>
      </p:sp>
      <p:sp>
        <p:nvSpPr>
          <p:cNvPr id="481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81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F79FE00-EFCD-4CC9-9D65-3C887A9DCF1C}" type="slidenum">
              <a:rPr lang="en-US" altLang="en-US" sz="900" b="1">
                <a:solidFill>
                  <a:schemeClr val="tx1"/>
                </a:solidFill>
              </a:rPr>
              <a:pPr>
                <a:spcBef>
                  <a:spcPct val="0"/>
                </a:spcBef>
                <a:buClrTx/>
                <a:buSzTx/>
                <a:buFontTx/>
                <a:buNone/>
              </a:pPr>
              <a:t>30</a:t>
            </a:fld>
            <a:endParaRPr lang="en-US" altLang="en-US" sz="900" b="1">
              <a:solidFill>
                <a:schemeClr val="tx1"/>
              </a:solidFill>
            </a:endParaRPr>
          </a:p>
        </p:txBody>
      </p:sp>
      <p:pic>
        <p:nvPicPr>
          <p:cNvPr id="481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3625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01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 text: 	</a:t>
            </a:r>
            <a:r>
              <a:rPr altLang="en-US" sz="2000" i="1"/>
              <a:t>For the relation PRODUCT, show the columns ProductID and </a:t>
            </a:r>
            <a:br>
              <a:rPr altLang="en-US" sz="2000" i="1"/>
            </a:br>
            <a:r>
              <a:rPr altLang="en-US" sz="2000" i="1"/>
              <a:t>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 	</a:t>
            </a:r>
            <a:r>
              <a:rPr altLang="en-US" sz="1800">
                <a:latin typeface="Courier New" pitchFamily="49" charset="0"/>
                <a:cs typeface="Courier New" pitchFamily="49" charset="0"/>
              </a:rPr>
              <a:t>SELECT 	productid,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 result:</a:t>
            </a:r>
          </a:p>
        </p:txBody>
      </p:sp>
      <p:sp>
        <p:nvSpPr>
          <p:cNvPr id="501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01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7CE815-0BD8-4A40-B857-2E01274286FC}" type="slidenum">
              <a:rPr lang="en-US" altLang="en-US" sz="900" b="1">
                <a:solidFill>
                  <a:schemeClr val="tx1"/>
                </a:solidFill>
              </a:rPr>
              <a:pPr>
                <a:spcBef>
                  <a:spcPct val="0"/>
                </a:spcBef>
                <a:buClrTx/>
                <a:buSzTx/>
                <a:buFontTx/>
                <a:buNone/>
              </a:pPr>
              <a:t>31</a:t>
            </a:fld>
            <a:endParaRPr lang="en-US" altLang="en-US" sz="900" b="1">
              <a:solidFill>
                <a:schemeClr val="tx1"/>
              </a:solidFill>
            </a:endParaRPr>
          </a:p>
        </p:txBody>
      </p:sp>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343400"/>
            <a:ext cx="25527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In addition to displaying columns, the SELECT clause can be used to display derived attributes (calculated columns) represented as expressions</a:t>
            </a:r>
          </a:p>
          <a:p>
            <a:pPr lvl="1" eaLnBrk="1" fontAlgn="auto" hangingPunct="1">
              <a:spcAft>
                <a:spcPts val="0"/>
              </a:spcAft>
              <a:defRPr/>
            </a:pPr>
            <a:r>
              <a:rPr dirty="0">
                <a:ea typeface="+mn-ea"/>
              </a:rPr>
              <a:t>SELECT statement can be structured as follows:</a:t>
            </a:r>
          </a:p>
          <a:p>
            <a:pPr marL="2171700" lvl="5" indent="0">
              <a:buFont typeface="Wingdings 2"/>
              <a:buNone/>
              <a:defRPr/>
            </a:pPr>
            <a:r>
              <a:rPr lang="en-US" sz="2000" dirty="0">
                <a:latin typeface="Courier New" pitchFamily="49" charset="0"/>
                <a:cs typeface="Courier New" pitchFamily="49" charset="0"/>
              </a:rPr>
              <a:t>SELECT 	&lt;columns, </a:t>
            </a:r>
            <a:r>
              <a:rPr lang="en-US" sz="2000" dirty="0">
                <a:solidFill>
                  <a:srgbClr val="FF0000"/>
                </a:solidFill>
                <a:latin typeface="Courier New" pitchFamily="49" charset="0"/>
                <a:cs typeface="Courier New" pitchFamily="49" charset="0"/>
              </a:rPr>
              <a:t>expressions</a:t>
            </a:r>
            <a:r>
              <a:rPr lang="en-US" sz="2000" dirty="0">
                <a:latin typeface="Courier New" pitchFamily="49" charset="0"/>
                <a:cs typeface="Courier New" pitchFamily="49" charset="0"/>
              </a:rPr>
              <a:t>&gt;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FROM 	&lt;table&gt;</a:t>
            </a:r>
          </a:p>
        </p:txBody>
      </p:sp>
      <p:sp>
        <p:nvSpPr>
          <p:cNvPr id="522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22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4E451DA-8AD1-427B-8F0D-4793D504834B}" type="slidenum">
              <a:rPr lang="en-US" altLang="en-US" sz="900" b="1">
                <a:solidFill>
                  <a:schemeClr val="tx1"/>
                </a:solidFill>
              </a:rPr>
              <a:pPr>
                <a:spcBef>
                  <a:spcPct val="0"/>
                </a:spcBef>
                <a:buClrTx/>
                <a:buSzTx/>
                <a:buFontTx/>
                <a:buNone/>
              </a:pPr>
              <a:t>32</a:t>
            </a:fld>
            <a:endParaRPr lang="en-US" altLang="en-US" sz="900" b="1">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4102100"/>
            <a:ext cx="38957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4276"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3a text: 	</a:t>
            </a:r>
            <a:r>
              <a:rPr altLang="en-US" sz="2000" i="1" dirty="0"/>
              <a:t>For the relation PRODUCT, show the columns </a:t>
            </a:r>
            <a:r>
              <a:rPr altLang="en-US" sz="2000" i="1" dirty="0" err="1"/>
              <a:t>ProductID</a:t>
            </a:r>
            <a:r>
              <a:rPr altLang="en-US" sz="2000" i="1" dirty="0"/>
              <a:t> and </a:t>
            </a:r>
            <a:br>
              <a:rPr altLang="en-US" sz="2000" i="1" dirty="0"/>
            </a:br>
            <a:r>
              <a:rPr altLang="en-US" sz="2000" i="1" dirty="0"/>
              <a:t>		</a:t>
            </a:r>
            <a:r>
              <a:rPr altLang="en-US" sz="2000" i="1" dirty="0" err="1"/>
              <a:t>ProductPrice</a:t>
            </a:r>
            <a:r>
              <a:rPr altLang="en-US" sz="2000" i="1" dirty="0"/>
              <a:t> and a column showing </a:t>
            </a:r>
            <a:r>
              <a:rPr altLang="en-US" sz="2000" i="1" dirty="0" err="1"/>
              <a:t>ProductPrice</a:t>
            </a:r>
            <a:r>
              <a:rPr altLang="en-US" sz="2000" i="1" dirty="0"/>
              <a:t> increased by </a:t>
            </a:r>
            <a:br>
              <a:rPr altLang="en-US" sz="2000" i="1" dirty="0"/>
            </a:br>
            <a:r>
              <a:rPr altLang="en-US" sz="2000" i="1" dirty="0"/>
              <a:t>		10%</a:t>
            </a:r>
            <a:br>
              <a:rPr altLang="en-US" sz="2000" i="1" dirty="0"/>
            </a:br>
            <a:endParaRPr altLang="en-US" sz="2000" b="1" i="1" dirty="0"/>
          </a:p>
          <a:p>
            <a:pPr marL="0" indent="0" eaLnBrk="1" hangingPunct="1">
              <a:buFont typeface="Wingdings" pitchFamily="2" charset="2"/>
              <a:buNone/>
            </a:pPr>
            <a:r>
              <a:rPr altLang="en-US" sz="2000" b="1" i="1" dirty="0"/>
              <a:t>Query 3a: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a:solidFill>
                  <a:srgbClr val="FF0000"/>
                </a:solidFill>
                <a:latin typeface="Courier New" pitchFamily="49" charset="0"/>
                <a:cs typeface="Courier New" pitchFamily="49" charset="0"/>
              </a:rPr>
              <a:t>* 1.1</a:t>
            </a:r>
            <a:br>
              <a:rPr altLang="en-US" sz="1800" dirty="0">
                <a:solidFill>
                  <a:srgbClr val="FF0000"/>
                </a:solidFill>
                <a:latin typeface="Courier New" pitchFamily="49" charset="0"/>
                <a:cs typeface="Courier New" pitchFamily="49" charset="0"/>
              </a:rPr>
            </a:br>
            <a:r>
              <a:rPr altLang="en-US" sz="1800" dirty="0">
                <a:latin typeface="Courier New" pitchFamily="49" charset="0"/>
                <a:cs typeface="Courier New" pitchFamily="49" charset="0"/>
              </a:rPr>
              <a:t>		FROM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3a result:</a:t>
            </a:r>
          </a:p>
        </p:txBody>
      </p:sp>
      <p:sp>
        <p:nvSpPr>
          <p:cNvPr id="5427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427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079D496-FED2-49D5-A8CD-4FA4006C653F}" type="slidenum">
              <a:rPr lang="en-US" altLang="en-US" sz="900" b="1">
                <a:solidFill>
                  <a:schemeClr val="tx1"/>
                </a:solidFill>
              </a:rPr>
              <a:pPr>
                <a:spcBef>
                  <a:spcPct val="0"/>
                </a:spcBef>
                <a:buClrTx/>
                <a:buSzTx/>
                <a:buFontTx/>
                <a:buNone/>
              </a:pPr>
              <a:t>33</a:t>
            </a:fld>
            <a:endParaRPr lang="en-US" altLang="en-US" sz="900" b="1">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The SELECT FROM statement can contain other optional keywords, such as WHERE, GROUP BY, HAVING, and ORDER BY, appearing in this order: :</a:t>
            </a:r>
          </a:p>
          <a:p>
            <a:pPr marL="2171700" lvl="5" indent="0">
              <a:buFont typeface="Wingdings 2"/>
              <a:buNone/>
              <a:defRPr/>
            </a:pPr>
            <a:r>
              <a:rPr lang="en-US" sz="2000" dirty="0">
                <a:latin typeface="Courier New" pitchFamily="49" charset="0"/>
                <a:cs typeface="Courier New" pitchFamily="49" charset="0"/>
              </a:rPr>
              <a:t>SELECT &lt;columns, expressions&gt;</a:t>
            </a:r>
          </a:p>
          <a:p>
            <a:pPr marL="2171700" lvl="5" indent="0">
              <a:buFont typeface="Wingdings 2"/>
              <a:buNone/>
              <a:defRPr/>
            </a:pPr>
            <a:r>
              <a:rPr lang="en-US" sz="2000" dirty="0">
                <a:latin typeface="Courier New" pitchFamily="49" charset="0"/>
                <a:cs typeface="Courier New" pitchFamily="49" charset="0"/>
              </a:rPr>
              <a:t>FROM &lt;tables&gt;</a:t>
            </a:r>
          </a:p>
          <a:p>
            <a:pPr marL="2171700" lvl="5" indent="0">
              <a:buFont typeface="Wingdings 2"/>
              <a:buNone/>
              <a:defRPr/>
            </a:pPr>
            <a:r>
              <a:rPr lang="en-US" sz="2000" dirty="0">
                <a:latin typeface="Courier New" pitchFamily="49" charset="0"/>
                <a:cs typeface="Courier New" pitchFamily="49" charset="0"/>
              </a:rPr>
              <a:t>WHERE &lt;row selection condition&gt;</a:t>
            </a:r>
          </a:p>
          <a:p>
            <a:pPr marL="2171700" lvl="5" indent="0">
              <a:buFont typeface="Wingdings 2"/>
              <a:buNone/>
              <a:defRPr/>
            </a:pPr>
            <a:r>
              <a:rPr lang="en-US" sz="2000" dirty="0">
                <a:latin typeface="Courier New" pitchFamily="49" charset="0"/>
                <a:cs typeface="Courier New" pitchFamily="49" charset="0"/>
              </a:rPr>
              <a:t>GROUP BY &lt;grouping columns&gt;</a:t>
            </a:r>
          </a:p>
          <a:p>
            <a:pPr marL="2171700" lvl="5" indent="0">
              <a:buFont typeface="Wingdings 2"/>
              <a:buNone/>
              <a:defRPr/>
            </a:pPr>
            <a:r>
              <a:rPr lang="en-US" sz="2000" dirty="0">
                <a:latin typeface="Courier New" pitchFamily="49" charset="0"/>
                <a:cs typeface="Courier New" pitchFamily="49" charset="0"/>
              </a:rPr>
              <a:t>HAVING &lt;group selection condition&gt;</a:t>
            </a:r>
          </a:p>
          <a:p>
            <a:pPr marL="2171700" lvl="5" indent="0">
              <a:buFont typeface="Wingdings 2"/>
              <a:buNone/>
              <a:defRPr/>
            </a:pPr>
            <a:r>
              <a:rPr lang="en-US" sz="2000" dirty="0">
                <a:latin typeface="Courier New" pitchFamily="49" charset="0"/>
                <a:cs typeface="Courier New" pitchFamily="49" charset="0"/>
              </a:rPr>
              <a:t>ORDER BY &lt;sorting columns, expressions&gt;</a:t>
            </a:r>
          </a:p>
        </p:txBody>
      </p:sp>
      <p:sp>
        <p:nvSpPr>
          <p:cNvPr id="563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63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36B16EB-DBED-4E77-88CF-1E957C39B831}" type="slidenum">
              <a:rPr lang="en-US" altLang="en-US" sz="900" b="1">
                <a:solidFill>
                  <a:schemeClr val="tx1"/>
                </a:solidFill>
              </a:rPr>
              <a:pPr>
                <a:spcBef>
                  <a:spcPct val="0"/>
                </a:spcBef>
                <a:buClrTx/>
                <a:buSzTx/>
                <a:buFontTx/>
                <a:buNone/>
              </a:pPr>
              <a:t>34</a:t>
            </a:fld>
            <a:endParaRPr lang="en-US" altLang="en-US" sz="900" b="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58371" name="Content Placeholder 2"/>
          <p:cNvSpPr>
            <a:spLocks noGrp="1"/>
          </p:cNvSpPr>
          <p:nvPr>
            <p:ph idx="1"/>
          </p:nvPr>
        </p:nvSpPr>
        <p:spPr/>
        <p:txBody>
          <a:bodyPr/>
          <a:lstStyle/>
          <a:p>
            <a:pPr eaLnBrk="1" hangingPunct="1"/>
            <a:r>
              <a:rPr altLang="en-US" b="1"/>
              <a:t>WHERE</a:t>
            </a:r>
          </a:p>
          <a:p>
            <a:pPr lvl="1" eaLnBrk="1" hangingPunct="1">
              <a:buFont typeface="Arial" charset="0"/>
              <a:buChar char="•"/>
            </a:pPr>
            <a:r>
              <a:rPr altLang="en-US"/>
              <a:t>WHERE condition determines which rows should be retrieved and consequently which rows should not be retrieved</a:t>
            </a:r>
          </a:p>
          <a:p>
            <a:pPr lvl="1" eaLnBrk="1" hangingPunct="1">
              <a:buFont typeface="Arial" charset="0"/>
              <a:buChar char="•"/>
            </a:pPr>
            <a:r>
              <a:rPr altLang="en-US" sz="2100"/>
              <a:t>The logical condition determining which records to retrieve can use one of the following logical comparison operators:</a:t>
            </a:r>
          </a:p>
          <a:p>
            <a:pPr marL="1771650" lvl="4" indent="0" eaLnBrk="1" hangingPunct="1">
              <a:buFont typeface="Wingdings" pitchFamily="2" charset="2"/>
              <a:buNone/>
            </a:pPr>
            <a:r>
              <a:rPr altLang="en-US" sz="2000">
                <a:latin typeface="Calibri Light" pitchFamily="34" charset="0"/>
              </a:rPr>
              <a:t>= 	Equal to</a:t>
            </a:r>
            <a:br>
              <a:rPr altLang="en-US" sz="2000">
                <a:latin typeface="Calibri Light" pitchFamily="34" charset="0"/>
              </a:rPr>
            </a:br>
            <a:r>
              <a:rPr altLang="en-US" sz="2000">
                <a:latin typeface="Calibri Light" pitchFamily="34" charset="0"/>
              </a:rPr>
              <a:t>&lt;	Less than</a:t>
            </a:r>
            <a:br>
              <a:rPr altLang="en-US" sz="2000">
                <a:latin typeface="Calibri Light" pitchFamily="34" charset="0"/>
              </a:rPr>
            </a:br>
            <a:r>
              <a:rPr altLang="en-US" sz="2000">
                <a:latin typeface="Calibri Light" pitchFamily="34" charset="0"/>
              </a:rPr>
              <a:t>&gt; 	Greater than</a:t>
            </a:r>
            <a:br>
              <a:rPr altLang="en-US" sz="2000">
                <a:latin typeface="Calibri Light" pitchFamily="34" charset="0"/>
              </a:rPr>
            </a:br>
            <a:r>
              <a:rPr altLang="en-US" sz="2000">
                <a:latin typeface="Calibri Light" pitchFamily="34" charset="0"/>
              </a:rPr>
              <a:t>&lt;=	Less than or equal to</a:t>
            </a:r>
            <a:br>
              <a:rPr altLang="en-US" sz="2000">
                <a:latin typeface="Calibri Light" pitchFamily="34" charset="0"/>
              </a:rPr>
            </a:br>
            <a:r>
              <a:rPr altLang="en-US" sz="2000">
                <a:latin typeface="Calibri Light" pitchFamily="34" charset="0"/>
              </a:rPr>
              <a:t>&gt;= 	Greater than or equal to</a:t>
            </a:r>
            <a:br>
              <a:rPr altLang="en-US" sz="2000">
                <a:latin typeface="Calibri Light" pitchFamily="34" charset="0"/>
              </a:rPr>
            </a:br>
            <a:r>
              <a:rPr altLang="en-US" sz="2000">
                <a:latin typeface="Calibri Light" pitchFamily="34" charset="0"/>
              </a:rPr>
              <a:t>!= 	Not equal to</a:t>
            </a:r>
            <a:br>
              <a:rPr altLang="en-US" sz="2000">
                <a:latin typeface="Calibri Light" pitchFamily="34" charset="0"/>
              </a:rPr>
            </a:br>
            <a:r>
              <a:rPr altLang="en-US" sz="2000">
                <a:latin typeface="Calibri Light" pitchFamily="34" charset="0"/>
              </a:rPr>
              <a:t>&lt;&gt; 	Not equal to (alternative notation)</a:t>
            </a:r>
          </a:p>
        </p:txBody>
      </p:sp>
      <p:sp>
        <p:nvSpPr>
          <p:cNvPr id="583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83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881642C-770B-40F2-B8F3-07026B2869AB}" type="slidenum">
              <a:rPr lang="en-US" altLang="en-US" sz="900" b="1">
                <a:solidFill>
                  <a:schemeClr val="tx1"/>
                </a:solidFill>
              </a:rPr>
              <a:pPr>
                <a:spcBef>
                  <a:spcPct val="0"/>
                </a:spcBef>
                <a:buClrTx/>
                <a:buSzTx/>
                <a:buFontTx/>
                <a:buNone/>
              </a:pPr>
              <a:t>35</a:t>
            </a:fld>
            <a:endParaRPr lang="en-US" altLang="en-US" sz="900" b="1">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041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 text: 	</a:t>
            </a:r>
            <a:r>
              <a:rPr altLang="en-US" sz="2000" i="1"/>
              <a:t>Retrieve the product ID, product name, vendor ID, and </a:t>
            </a:r>
            <a:br>
              <a:rPr altLang="en-US" sz="2000" i="1"/>
            </a:br>
            <a:r>
              <a:rPr altLang="en-US" sz="2000" i="1"/>
              <a:t>		product price for each product whose price is above $100</a:t>
            </a:r>
            <a:br>
              <a:rPr altLang="en-US" sz="2000" i="1"/>
            </a:br>
            <a:endParaRPr altLang="en-US" sz="2000" b="1" i="1"/>
          </a:p>
          <a:p>
            <a:pPr marL="0" indent="0" eaLnBrk="1" hangingPunct="1">
              <a:buFont typeface="Wingdings" pitchFamily="2" charset="2"/>
              <a:buNone/>
            </a:pPr>
            <a:r>
              <a:rPr altLang="en-US" sz="2000" b="1" i="1"/>
              <a:t>Query 4: 	</a:t>
            </a:r>
            <a:r>
              <a:rPr altLang="en-US" sz="1800">
                <a:latin typeface="Courier New" pitchFamily="49" charset="0"/>
                <a:cs typeface="Courier New" pitchFamily="49" charset="0"/>
              </a:rPr>
              <a:t>SELECT 	productid, productname,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4 result:</a:t>
            </a:r>
          </a:p>
        </p:txBody>
      </p:sp>
      <p:sp>
        <p:nvSpPr>
          <p:cNvPr id="604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04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FAC261-5D51-446C-8801-5ABBEBFC4315}" type="slidenum">
              <a:rPr lang="en-US" altLang="en-US" sz="900" b="1">
                <a:solidFill>
                  <a:schemeClr val="tx1"/>
                </a:solidFill>
              </a:rPr>
              <a:pPr>
                <a:spcBef>
                  <a:spcPct val="0"/>
                </a:spcBef>
                <a:buClrTx/>
                <a:buSzTx/>
                <a:buFontTx/>
                <a:buNone/>
              </a:pPr>
              <a:t>36</a:t>
            </a:fld>
            <a:endParaRPr lang="en-US" altLang="en-US" sz="900" b="1">
              <a:solidFill>
                <a:schemeClr val="tx1"/>
              </a:solidFill>
            </a:endParaRPr>
          </a:p>
        </p:txBody>
      </p:sp>
      <p:pic>
        <p:nvPicPr>
          <p:cNvPr id="604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45243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246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5 text: 	</a:t>
            </a:r>
            <a:r>
              <a:rPr altLang="en-US" sz="2000" i="1"/>
              <a:t>Retrieve the product ID, product name, vendor ID, and </a:t>
            </a:r>
            <a:br>
              <a:rPr altLang="en-US" sz="2000" i="1"/>
            </a:br>
            <a:r>
              <a:rPr altLang="en-US" sz="2000" i="1"/>
              <a:t>		product price for each product in the FW category whose price</a:t>
            </a:r>
            <a:br>
              <a:rPr altLang="en-US" sz="2000" i="1"/>
            </a:br>
            <a:r>
              <a:rPr altLang="en-US" sz="2000" i="1"/>
              <a:t>		is equal to or below $110</a:t>
            </a:r>
            <a:br>
              <a:rPr altLang="en-US" sz="2000" i="1"/>
            </a:br>
            <a:endParaRPr altLang="en-US" sz="2000" b="1" i="1"/>
          </a:p>
          <a:p>
            <a:pPr marL="0" indent="0" eaLnBrk="1" hangingPunct="1">
              <a:buFont typeface="Wingdings" pitchFamily="2" charset="2"/>
              <a:buNone/>
            </a:pPr>
            <a:r>
              <a:rPr altLang="en-US" sz="2000" b="1" i="1"/>
              <a:t>Query 5: 	</a:t>
            </a:r>
            <a:r>
              <a:rPr altLang="en-US" sz="1800">
                <a:latin typeface="Courier New" pitchFamily="49" charset="0"/>
                <a:cs typeface="Courier New" pitchFamily="49" charset="0"/>
              </a:rPr>
              <a:t>SELECT 	productid, productname,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110 AND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 'FW';</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5 result:</a:t>
            </a:r>
          </a:p>
        </p:txBody>
      </p:sp>
      <p:sp>
        <p:nvSpPr>
          <p:cNvPr id="624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24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9B12B9-E7C7-4E55-91D0-8DA4B9DB1F7E}" type="slidenum">
              <a:rPr lang="en-US" altLang="en-US" sz="900" b="1">
                <a:solidFill>
                  <a:schemeClr val="tx1"/>
                </a:solidFill>
              </a:rPr>
              <a:pPr>
                <a:spcBef>
                  <a:spcPct val="0"/>
                </a:spcBef>
                <a:buClrTx/>
                <a:buSzTx/>
                <a:buFontTx/>
                <a:buNone/>
              </a:pPr>
              <a:t>37</a:t>
            </a:fld>
            <a:endParaRPr lang="en-US" altLang="en-US" sz="900" b="1">
              <a:solidFill>
                <a:schemeClr val="tx1"/>
              </a:solidFill>
            </a:endParaRP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4724400"/>
            <a:ext cx="44577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4515" name="Content Placeholder 2"/>
          <p:cNvSpPr>
            <a:spLocks noGrp="1"/>
          </p:cNvSpPr>
          <p:nvPr>
            <p:ph idx="1"/>
          </p:nvPr>
        </p:nvSpPr>
        <p:spPr/>
        <p:txBody>
          <a:bodyPr/>
          <a:lstStyle/>
          <a:p>
            <a:pPr eaLnBrk="1" hangingPunct="1"/>
            <a:r>
              <a:rPr altLang="en-US" b="1"/>
              <a:t>DISTINCT</a:t>
            </a:r>
          </a:p>
          <a:p>
            <a:pPr lvl="1" eaLnBrk="1" hangingPunct="1">
              <a:buFont typeface="Arial" charset="0"/>
              <a:buChar char="•"/>
            </a:pPr>
            <a:r>
              <a:rPr altLang="en-US"/>
              <a:t>Can be used in conjunction with the SELECT statement</a:t>
            </a:r>
            <a:endParaRPr altLang="en-US">
              <a:latin typeface="Courier New" pitchFamily="49" charset="0"/>
              <a:cs typeface="Courier New" pitchFamily="49" charset="0"/>
            </a:endParaRPr>
          </a:p>
          <a:p>
            <a:pPr lvl="1" eaLnBrk="1" hangingPunct="1">
              <a:buFont typeface="Arial" charset="0"/>
              <a:buChar char="•"/>
            </a:pPr>
            <a:r>
              <a:rPr altLang="en-US"/>
              <a:t>Eliminates duplicate values from a query result</a:t>
            </a:r>
          </a:p>
        </p:txBody>
      </p:sp>
      <p:sp>
        <p:nvSpPr>
          <p:cNvPr id="645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45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54D6E82-7AC5-4C86-B451-A252B3DCC87B}" type="slidenum">
              <a:rPr lang="en-US" altLang="en-US" sz="900" b="1">
                <a:solidFill>
                  <a:schemeClr val="tx1"/>
                </a:solidFill>
              </a:rPr>
              <a:pPr>
                <a:spcBef>
                  <a:spcPct val="0"/>
                </a:spcBef>
                <a:buClrTx/>
                <a:buSzTx/>
                <a:buFontTx/>
                <a:buNone/>
              </a:pPr>
              <a:t>38</a:t>
            </a:fld>
            <a:endParaRPr lang="en-US" altLang="en-US" sz="900" b="1">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65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6 text: 	</a:t>
            </a:r>
            <a:r>
              <a:rPr altLang="en-US" sz="2000" i="1"/>
              <a:t>Retrieve the VendorID value for each record in the relation </a:t>
            </a:r>
            <a:br>
              <a:rPr altLang="en-US" sz="2000" i="1"/>
            </a:br>
            <a:r>
              <a:rPr altLang="en-US" sz="2000" i="1"/>
              <a:t>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a:t>
            </a:r>
            <a:r>
              <a:rPr altLang="en-US" sz="1800">
                <a:latin typeface="Courier New" pitchFamily="49" charset="0"/>
                <a:cs typeface="Courier New" pitchFamily="49" charset="0"/>
              </a:rPr>
              <a:t>SELECT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result:</a:t>
            </a:r>
          </a:p>
        </p:txBody>
      </p:sp>
      <p:sp>
        <p:nvSpPr>
          <p:cNvPr id="665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65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B44A492-A3B4-47E5-9AED-8967460DE8BF}" type="slidenum">
              <a:rPr lang="en-US" altLang="en-US" sz="900" b="1">
                <a:solidFill>
                  <a:schemeClr val="tx1"/>
                </a:solidFill>
              </a:rPr>
              <a:pPr>
                <a:spcBef>
                  <a:spcPct val="0"/>
                </a:spcBef>
                <a:buClrTx/>
                <a:buSzTx/>
                <a:buFontTx/>
                <a:buNone/>
              </a:pPr>
              <a:t>39</a:t>
            </a:fld>
            <a:endParaRPr lang="en-US" altLang="en-US" sz="900" b="1">
              <a:solidFill>
                <a:schemeClr val="tx1"/>
              </a:solidFill>
            </a:endParaRPr>
          </a:p>
        </p:txBody>
      </p:sp>
      <p:pic>
        <p:nvPicPr>
          <p:cNvPr id="66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15335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lang="en-US" altLang="en-US" cap="none" dirty="0">
                <a:ea typeface="MS PGothic" pitchFamily="34" charset="-128"/>
              </a:rPr>
              <a:t>INTRODUCTION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295400"/>
            <a:ext cx="8686800" cy="4784725"/>
          </a:xfrm>
        </p:spPr>
        <p:txBody>
          <a:bodyPr>
            <a:normAutofit fontScale="92500"/>
          </a:bodyPr>
          <a:lstStyle/>
          <a:p>
            <a:pPr eaLnBrk="1" hangingPunct="1">
              <a:buFont typeface="Arial" charset="0"/>
              <a:buChar char="•"/>
            </a:pPr>
            <a:r>
              <a:rPr altLang="en-US" sz="3200" dirty="0"/>
              <a:t>Data Control Language (</a:t>
            </a:r>
            <a:r>
              <a:rPr lang="en-US" altLang="en-US" sz="3300" b="1" dirty="0">
                <a:solidFill>
                  <a:srgbClr val="0070C0"/>
                </a:solidFill>
              </a:rPr>
              <a:t>DCL</a:t>
            </a:r>
            <a:r>
              <a:rPr altLang="en-US" sz="3200" dirty="0"/>
              <a:t>)</a:t>
            </a:r>
            <a:r>
              <a:rPr lang="en-US" altLang="en-US" sz="3200" dirty="0"/>
              <a:t>: </a:t>
            </a:r>
          </a:p>
          <a:p>
            <a:pPr lvl="1" eaLnBrk="1" hangingPunct="1">
              <a:buFont typeface="Arial" charset="0"/>
              <a:buChar char="•"/>
            </a:pPr>
            <a:r>
              <a:rPr lang="en-US" altLang="en-US" sz="2600" dirty="0"/>
              <a:t>used to control access to data stored in a database (Authorization). Examples of DCL commands include:</a:t>
            </a:r>
          </a:p>
          <a:p>
            <a:pPr lvl="2" eaLnBrk="1" hangingPunct="1">
              <a:buFont typeface="Arial" charset="0"/>
              <a:buChar char="•"/>
            </a:pPr>
            <a:r>
              <a:rPr lang="en-US" altLang="en-US" sz="2400" b="1" dirty="0"/>
              <a:t>GRANT</a:t>
            </a:r>
            <a:r>
              <a:rPr lang="en-US" altLang="en-US" sz="2400" dirty="0"/>
              <a:t> to allow specified users to perform specified tasks.</a:t>
            </a:r>
          </a:p>
          <a:p>
            <a:pPr lvl="2" eaLnBrk="1" hangingPunct="1">
              <a:buFont typeface="Arial" charset="0"/>
              <a:buChar char="•"/>
            </a:pPr>
            <a:r>
              <a:rPr lang="en-US" altLang="en-US" sz="2400" b="1" dirty="0"/>
              <a:t>REVOKE</a:t>
            </a:r>
            <a:r>
              <a:rPr lang="en-US" altLang="en-US" sz="2400" dirty="0"/>
              <a:t> to cancel previously granted or denied permissions.</a:t>
            </a:r>
          </a:p>
          <a:p>
            <a:pPr lvl="1" eaLnBrk="1" hangingPunct="1">
              <a:buFont typeface="Arial" charset="0"/>
              <a:buChar char="•"/>
            </a:pPr>
            <a:r>
              <a:rPr lang="en-US" altLang="en-US" sz="2800" dirty="0"/>
              <a:t>Examples:</a:t>
            </a:r>
          </a:p>
          <a:p>
            <a:pPr lvl="2" eaLnBrk="1" hangingPunct="1">
              <a:buFont typeface="Arial" charset="0"/>
              <a:buChar char="•"/>
            </a:pPr>
            <a:r>
              <a:rPr lang="en-US" altLang="en-US" sz="2600" b="1" dirty="0"/>
              <a:t>grant</a:t>
            </a:r>
            <a:r>
              <a:rPr lang="en-US" altLang="en-US" sz="2600" dirty="0"/>
              <a:t> create table to username;</a:t>
            </a:r>
          </a:p>
          <a:p>
            <a:pPr lvl="2" eaLnBrk="1" hangingPunct="1">
              <a:buFont typeface="Arial" charset="0"/>
              <a:buChar char="•"/>
            </a:pPr>
            <a:r>
              <a:rPr lang="en-US" altLang="en-US" sz="2600" b="1" dirty="0"/>
              <a:t>alter</a:t>
            </a:r>
            <a:r>
              <a:rPr lang="en-US" altLang="en-US" sz="2600" dirty="0"/>
              <a:t> user username quota unlimited on system;</a:t>
            </a:r>
          </a:p>
          <a:p>
            <a:pPr lvl="2" eaLnBrk="1" hangingPunct="1">
              <a:buFont typeface="Arial" charset="0"/>
              <a:buChar char="•"/>
            </a:pPr>
            <a:r>
              <a:rPr lang="en-US" altLang="en-US" sz="2600" b="1" dirty="0"/>
              <a:t>grant</a:t>
            </a:r>
            <a:r>
              <a:rPr lang="en-US" altLang="en-US" sz="2600" dirty="0"/>
              <a:t> create any table to username;</a:t>
            </a:r>
          </a:p>
          <a:p>
            <a:pPr lvl="2" eaLnBrk="1" hangingPunct="1">
              <a:buFont typeface="Arial" charset="0"/>
              <a:buChar char="•"/>
            </a:pPr>
            <a:r>
              <a:rPr lang="en-US" altLang="en-US" sz="2600" b="1" dirty="0"/>
              <a:t>grant</a:t>
            </a:r>
            <a:r>
              <a:rPr lang="en-US" altLang="en-US" sz="2600" dirty="0"/>
              <a:t> drop any table to username;</a:t>
            </a:r>
          </a:p>
          <a:p>
            <a:pPr lvl="2" eaLnBrk="1" hangingPunct="1">
              <a:buFont typeface="Arial" charset="0"/>
              <a:buChar char="•"/>
            </a:pPr>
            <a:endParaRPr lang="en-US"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4</a:t>
            </a:fld>
            <a:endParaRPr lang="en-US" altLang="en-US" sz="900" b="1">
              <a:solidFill>
                <a:schemeClr val="tx1"/>
              </a:solidFill>
            </a:endParaRPr>
          </a:p>
        </p:txBody>
      </p:sp>
    </p:spTree>
    <p:extLst>
      <p:ext uri="{BB962C8B-B14F-4D97-AF65-F5344CB8AC3E}">
        <p14:creationId xmlns:p14="http://schemas.microsoft.com/office/powerpoint/2010/main" val="643913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86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7 text: 	</a:t>
            </a:r>
            <a:r>
              <a:rPr altLang="en-US" sz="2000" i="1"/>
              <a:t>Show one instance of all the different VendorID values in the </a:t>
            </a:r>
            <a:br>
              <a:rPr altLang="en-US" sz="2000" i="1"/>
            </a:br>
            <a:r>
              <a:rPr altLang="en-US" sz="2000" i="1"/>
              <a:t>		relation PRODUCT</a:t>
            </a:r>
            <a:br>
              <a:rPr altLang="en-US" sz="2000" i="1"/>
            </a:br>
            <a:br>
              <a:rPr altLang="en-US" sz="2000" i="1"/>
            </a:br>
            <a:r>
              <a:rPr altLang="en-US" sz="2000" b="1" i="1"/>
              <a:t>Query 7: 	</a:t>
            </a:r>
            <a:r>
              <a:rPr altLang="en-US" sz="1800">
                <a:latin typeface="Courier New" pitchFamily="49" charset="0"/>
                <a:cs typeface="Courier New" pitchFamily="49" charset="0"/>
              </a:rPr>
              <a:t>SELECT 	DISTINCT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7 result:</a:t>
            </a:r>
          </a:p>
        </p:txBody>
      </p:sp>
      <p:sp>
        <p:nvSpPr>
          <p:cNvPr id="686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86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E35526-487A-40B6-AFD0-B9036E3F0566}" type="slidenum">
              <a:rPr lang="en-US" altLang="en-US" sz="900" b="1">
                <a:solidFill>
                  <a:schemeClr val="tx1"/>
                </a:solidFill>
              </a:rPr>
              <a:pPr>
                <a:spcBef>
                  <a:spcPct val="0"/>
                </a:spcBef>
                <a:buClrTx/>
                <a:buSzTx/>
                <a:buFontTx/>
                <a:buNone/>
              </a:pPr>
              <a:t>40</a:t>
            </a:fld>
            <a:endParaRPr lang="en-US" altLang="en-US" sz="900" b="1">
              <a:solidFill>
                <a:schemeClr val="tx1"/>
              </a:solidFill>
            </a:endParaRPr>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15525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0659" name="Content Placeholder 2"/>
          <p:cNvSpPr>
            <a:spLocks noGrp="1"/>
          </p:cNvSpPr>
          <p:nvPr>
            <p:ph idx="1"/>
          </p:nvPr>
        </p:nvSpPr>
        <p:spPr/>
        <p:txBody>
          <a:bodyPr/>
          <a:lstStyle/>
          <a:p>
            <a:pPr eaLnBrk="1" hangingPunct="1"/>
            <a:r>
              <a:rPr altLang="en-US" b="1"/>
              <a:t>ORDER BY</a:t>
            </a:r>
          </a:p>
          <a:p>
            <a:pPr lvl="1" eaLnBrk="1" hangingPunct="1">
              <a:buFont typeface="Arial" charset="0"/>
              <a:buChar char="•"/>
            </a:pPr>
            <a:r>
              <a:rPr altLang="en-US"/>
              <a:t>Used to sort the results of the query by one or more columns (or expressions)</a:t>
            </a:r>
          </a:p>
        </p:txBody>
      </p:sp>
      <p:sp>
        <p:nvSpPr>
          <p:cNvPr id="706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06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C71172F-62F0-45A0-BED5-B21FFE1F67D5}" type="slidenum">
              <a:rPr lang="en-US" altLang="en-US" sz="900" b="1">
                <a:solidFill>
                  <a:schemeClr val="tx1"/>
                </a:solidFill>
              </a:rPr>
              <a:pPr>
                <a:spcBef>
                  <a:spcPct val="0"/>
                </a:spcBef>
                <a:buClrTx/>
                <a:buSzTx/>
                <a:buFontTx/>
                <a:buNone/>
              </a:pPr>
              <a:t>41</a:t>
            </a:fld>
            <a:endParaRPr lang="en-US" altLang="en-US" sz="900" b="1">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27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8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a:t>
            </a:r>
            <a:br>
              <a:rPr altLang="en-US" sz="2000" i="1"/>
            </a:br>
            <a:br>
              <a:rPr altLang="en-US" sz="2000" i="1"/>
            </a:br>
            <a:r>
              <a:rPr altLang="en-US" sz="2000" b="1" i="1"/>
              <a:t>Query 8: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8 result:</a:t>
            </a:r>
          </a:p>
        </p:txBody>
      </p:sp>
      <p:sp>
        <p:nvSpPr>
          <p:cNvPr id="727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27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88FAAD-CD0A-4838-BDCC-17CA0467C0A7}" type="slidenum">
              <a:rPr lang="en-US" altLang="en-US" sz="900" b="1">
                <a:solidFill>
                  <a:schemeClr val="tx1"/>
                </a:solidFill>
              </a:rPr>
              <a:pPr>
                <a:spcBef>
                  <a:spcPct val="0"/>
                </a:spcBef>
                <a:buClrTx/>
                <a:buSzTx/>
                <a:buFontTx/>
                <a:buNone/>
              </a:pPr>
              <a:t>42</a:t>
            </a:fld>
            <a:endParaRPr lang="en-US" altLang="en-US" sz="900" b="1">
              <a:solidFill>
                <a:schemeClr val="tx1"/>
              </a:solidFill>
            </a:endParaRPr>
          </a:p>
        </p:txBody>
      </p:sp>
      <p:pic>
        <p:nvPicPr>
          <p:cNvPr id="727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648200"/>
            <a:ext cx="45624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475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9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 in descending order</a:t>
            </a:r>
            <a:br>
              <a:rPr altLang="en-US" sz="2000" i="1"/>
            </a:br>
            <a:br>
              <a:rPr altLang="en-US" sz="2000" i="1"/>
            </a:br>
            <a:r>
              <a:rPr altLang="en-US" sz="2000" b="1" i="1"/>
              <a:t>Query 9: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DESC;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9 result:</a:t>
            </a:r>
          </a:p>
        </p:txBody>
      </p:sp>
      <p:sp>
        <p:nvSpPr>
          <p:cNvPr id="747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47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EE77D71-35D8-428A-A4E5-85FC29E8E191}" type="slidenum">
              <a:rPr lang="en-US" altLang="en-US" sz="900" b="1">
                <a:solidFill>
                  <a:schemeClr val="tx1"/>
                </a:solidFill>
              </a:rPr>
              <a:pPr>
                <a:spcBef>
                  <a:spcPct val="0"/>
                </a:spcBef>
                <a:buClrTx/>
                <a:buSzTx/>
                <a:buFontTx/>
                <a:buNone/>
              </a:pPr>
              <a:t>43</a:t>
            </a:fld>
            <a:endParaRPr lang="en-US" altLang="en-US" sz="900" b="1">
              <a:solidFill>
                <a:schemeClr val="tx1"/>
              </a:solidFill>
            </a:endParaRP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45624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68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10 text: 	</a:t>
            </a:r>
            <a:r>
              <a:rPr altLang="en-US" sz="2000" i="1"/>
              <a:t>Retrieve the product ID, product name, category ID, and </a:t>
            </a:r>
            <a:br>
              <a:rPr altLang="en-US" sz="2000" i="1"/>
            </a:br>
            <a:r>
              <a:rPr altLang="en-US" sz="2000" i="1"/>
              <a:t>		product price for each product, sorted by category ID and, </a:t>
            </a:r>
            <a:br>
              <a:rPr altLang="en-US" sz="2000" i="1"/>
            </a:br>
            <a:r>
              <a:rPr altLang="en-US" sz="2000" i="1"/>
              <a:t>		within the same category ID, by product price</a:t>
            </a:r>
            <a:br>
              <a:rPr altLang="en-US" sz="2000" i="1"/>
            </a:br>
            <a:br>
              <a:rPr altLang="en-US" sz="2000" i="1"/>
            </a:br>
            <a:r>
              <a:rPr altLang="en-US" sz="2000" b="1" i="1"/>
              <a:t>Query 10 :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categoryid,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10 result:</a:t>
            </a:r>
          </a:p>
        </p:txBody>
      </p:sp>
      <p:sp>
        <p:nvSpPr>
          <p:cNvPr id="768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68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274E00-2749-4FEE-A682-E6EC1C145E48}" type="slidenum">
              <a:rPr lang="en-US" altLang="en-US" sz="900" b="1">
                <a:solidFill>
                  <a:schemeClr val="tx1"/>
                </a:solidFill>
              </a:rPr>
              <a:pPr>
                <a:spcBef>
                  <a:spcPct val="0"/>
                </a:spcBef>
                <a:buClrTx/>
                <a:buSzTx/>
                <a:buFontTx/>
                <a:buNone/>
              </a:pPr>
              <a:t>44</a:t>
            </a:fld>
            <a:endParaRPr lang="en-US" altLang="en-US" sz="900" b="1">
              <a:solidFill>
                <a:schemeClr val="tx1"/>
              </a:solidFill>
            </a:endParaRPr>
          </a:p>
        </p:txBody>
      </p:sp>
      <p:pic>
        <p:nvPicPr>
          <p:cNvPr id="768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191000"/>
            <a:ext cx="4533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78851" name="Content Placeholder 2"/>
          <p:cNvSpPr>
            <a:spLocks noGrp="1"/>
          </p:cNvSpPr>
          <p:nvPr>
            <p:ph idx="1"/>
          </p:nvPr>
        </p:nvSpPr>
        <p:spPr/>
        <p:txBody>
          <a:bodyPr/>
          <a:lstStyle/>
          <a:p>
            <a:pPr eaLnBrk="1" hangingPunct="1"/>
            <a:r>
              <a:rPr altLang="en-US" b="1"/>
              <a:t>LIKE</a:t>
            </a:r>
          </a:p>
          <a:p>
            <a:pPr lvl="1" eaLnBrk="1" hangingPunct="1">
              <a:buFont typeface="Arial" charset="0"/>
              <a:buChar char="•"/>
            </a:pPr>
            <a:r>
              <a:rPr altLang="en-US"/>
              <a:t>Used for retrieval of records whose values partially match a certain criteria</a:t>
            </a:r>
          </a:p>
        </p:txBody>
      </p:sp>
      <p:sp>
        <p:nvSpPr>
          <p:cNvPr id="788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88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EF5ACD-202C-4F7E-99FA-77C994162D51}" type="slidenum">
              <a:rPr lang="en-US" altLang="en-US" sz="900" b="1">
                <a:solidFill>
                  <a:schemeClr val="tx1"/>
                </a:solidFill>
              </a:rPr>
              <a:pPr>
                <a:spcBef>
                  <a:spcPct val="0"/>
                </a:spcBef>
                <a:buClrTx/>
                <a:buSzTx/>
                <a:buFontTx/>
                <a:buNone/>
              </a:pPr>
              <a:t>45</a:t>
            </a:fld>
            <a:endParaRPr lang="en-US" altLang="en-US" sz="900" b="1">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808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11 text: 	</a:t>
            </a:r>
            <a:r>
              <a:rPr altLang="en-US" sz="2000" i="1" dirty="0"/>
              <a:t>Retrieve the record for each product whose product name </a:t>
            </a:r>
            <a:br>
              <a:rPr altLang="en-US" sz="2000" i="1" dirty="0"/>
            </a:br>
            <a:r>
              <a:rPr altLang="en-US" sz="2000" i="1" dirty="0"/>
              <a:t>		contains the phrase ’Boot’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11 : 	</a:t>
            </a:r>
            <a:r>
              <a:rPr altLang="en-US" dirty="0">
                <a:latin typeface="Courier New" pitchFamily="49" charset="0"/>
                <a:cs typeface="Courier New" pitchFamily="49" charset="0"/>
              </a:rPr>
              <a:t>SELECT 	*</a:t>
            </a:r>
            <a:br>
              <a:rPr altLang="en-US" dirty="0">
                <a:latin typeface="Courier New" pitchFamily="49" charset="0"/>
                <a:cs typeface="Courier New" pitchFamily="49" charset="0"/>
              </a:rPr>
            </a:br>
            <a:r>
              <a:rPr altLang="en-US" dirty="0">
                <a:latin typeface="Courier New" pitchFamily="49" charset="0"/>
                <a:cs typeface="Courier New" pitchFamily="49" charset="0"/>
              </a:rPr>
              <a:t>		FROM 		product</a:t>
            </a:r>
            <a:br>
              <a:rPr altLang="en-US" dirty="0">
                <a:latin typeface="Courier New" pitchFamily="49" charset="0"/>
                <a:cs typeface="Courier New" pitchFamily="49" charset="0"/>
              </a:rPr>
            </a:br>
            <a:r>
              <a:rPr altLang="en-US" dirty="0">
                <a:latin typeface="Courier New" pitchFamily="49" charset="0"/>
                <a:cs typeface="Courier New" pitchFamily="49" charset="0"/>
              </a:rPr>
              <a:t>		WHERE 	</a:t>
            </a:r>
            <a:r>
              <a:rPr altLang="en-US" dirty="0" err="1">
                <a:latin typeface="Courier New" pitchFamily="49" charset="0"/>
                <a:cs typeface="Courier New" pitchFamily="49" charset="0"/>
              </a:rPr>
              <a:t>productname</a:t>
            </a:r>
            <a:r>
              <a:rPr altLang="en-US" dirty="0">
                <a:latin typeface="Courier New" pitchFamily="49" charset="0"/>
                <a:cs typeface="Courier New" pitchFamily="49" charset="0"/>
              </a:rPr>
              <a:t> LIKE '%Boot%';	</a:t>
            </a:r>
          </a:p>
          <a:p>
            <a:pPr marL="0" indent="0" eaLnBrk="1" hangingPunct="1">
              <a:buFont typeface="Wingdings" pitchFamily="2" charset="2"/>
              <a:buNone/>
            </a:pP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11 result:</a:t>
            </a:r>
          </a:p>
        </p:txBody>
      </p:sp>
      <p:sp>
        <p:nvSpPr>
          <p:cNvPr id="809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09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9DF43C-5471-4B20-86A0-21A0B5B8FB86}" type="slidenum">
              <a:rPr lang="en-US" altLang="en-US" sz="900" b="1">
                <a:solidFill>
                  <a:schemeClr val="tx1"/>
                </a:solidFill>
              </a:rPr>
              <a:pPr>
                <a:spcBef>
                  <a:spcPct val="0"/>
                </a:spcBef>
                <a:buClrTx/>
                <a:buSzTx/>
                <a:buFontTx/>
                <a:buNone/>
              </a:pPr>
              <a:t>46</a:t>
            </a:fld>
            <a:endParaRPr lang="en-US" altLang="en-US" sz="900" b="1">
              <a:solidFill>
                <a:schemeClr val="tx1"/>
              </a:solidFill>
            </a:endParaRPr>
          </a:p>
        </p:txBody>
      </p:sp>
      <p:pic>
        <p:nvPicPr>
          <p:cNvPr id="809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43400"/>
            <a:ext cx="5372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dirty="0"/>
              <a:t>AGGREGATE FUNCTIONS</a:t>
            </a:r>
            <a:endParaRPr lang="en-US" dirty="0"/>
          </a:p>
        </p:txBody>
      </p:sp>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a:t>Jukić, Vrbsky, Nestorov – Database Systems </a:t>
            </a:r>
          </a:p>
        </p:txBody>
      </p:sp>
      <p:sp>
        <p:nvSpPr>
          <p:cNvPr id="5" name="Slide Number Placeholder 4"/>
          <p:cNvSpPr>
            <a:spLocks noGrp="1"/>
          </p:cNvSpPr>
          <p:nvPr>
            <p:ph type="sldNum" sz="quarter" idx="4294967295"/>
          </p:nvPr>
        </p:nvSpPr>
        <p:spPr>
          <a:xfrm>
            <a:off x="7924800" y="6629400"/>
            <a:ext cx="1219200" cy="228600"/>
          </a:xfrm>
        </p:spPr>
        <p:txBody>
          <a:bodyPr/>
          <a:lstStyle/>
          <a:p>
            <a:r>
              <a:rPr lang="en-US" altLang="en-US"/>
              <a:t>Chapter 5 – Slide  </a:t>
            </a:r>
            <a:fld id="{23E82BB3-E6A7-4832-978B-C5439D8E7D72}" type="slidenum">
              <a:rPr lang="en-US" altLang="en-US" b="1" smtClean="0"/>
              <a:pPr/>
              <a:t>47</a:t>
            </a:fld>
            <a:endParaRPr lang="en-US" altLang="en-US" b="1"/>
          </a:p>
        </p:txBody>
      </p:sp>
    </p:spTree>
    <p:extLst>
      <p:ext uri="{BB962C8B-B14F-4D97-AF65-F5344CB8AC3E}">
        <p14:creationId xmlns:p14="http://schemas.microsoft.com/office/powerpoint/2010/main" val="108393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p:txBody>
          <a:bodyPr/>
          <a:lstStyle/>
          <a:p>
            <a:pPr eaLnBrk="1" hangingPunct="1"/>
            <a:r>
              <a:rPr altLang="en-US" cap="none" dirty="0">
                <a:ea typeface="MS PGothic" pitchFamily="34" charset="-128"/>
              </a:rPr>
              <a:t>AGGREGATE FUNCTIONS</a:t>
            </a:r>
          </a:p>
        </p:txBody>
      </p:sp>
      <p:sp>
        <p:nvSpPr>
          <p:cNvPr id="82947" name="Content Placeholder 2"/>
          <p:cNvSpPr>
            <a:spLocks noGrp="1"/>
          </p:cNvSpPr>
          <p:nvPr>
            <p:ph idx="1"/>
          </p:nvPr>
        </p:nvSpPr>
        <p:spPr/>
        <p:txBody>
          <a:bodyPr/>
          <a:lstStyle/>
          <a:p>
            <a:pPr eaLnBrk="1" hangingPunct="1"/>
            <a:r>
              <a:rPr altLang="en-US" b="1"/>
              <a:t>Aggregate functions</a:t>
            </a:r>
          </a:p>
          <a:p>
            <a:pPr lvl="1" eaLnBrk="1" hangingPunct="1">
              <a:buFont typeface="Arial" charset="0"/>
              <a:buChar char="•"/>
            </a:pPr>
            <a:r>
              <a:rPr altLang="en-US"/>
              <a:t>For calculating and summarizing values in queries, SQL provides the following aggregate functions: </a:t>
            </a:r>
          </a:p>
          <a:p>
            <a:pPr lvl="2" eaLnBrk="1" hangingPunct="1"/>
            <a:r>
              <a:rPr altLang="en-US"/>
              <a:t>COUNT</a:t>
            </a:r>
          </a:p>
          <a:p>
            <a:pPr lvl="2" eaLnBrk="1" hangingPunct="1"/>
            <a:r>
              <a:rPr altLang="en-US"/>
              <a:t>SUM</a:t>
            </a:r>
          </a:p>
          <a:p>
            <a:pPr lvl="2" eaLnBrk="1" hangingPunct="1"/>
            <a:r>
              <a:rPr altLang="en-US"/>
              <a:t>AVG</a:t>
            </a:r>
          </a:p>
          <a:p>
            <a:pPr lvl="2" eaLnBrk="1" hangingPunct="1"/>
            <a:r>
              <a:rPr altLang="en-US"/>
              <a:t>MIN</a:t>
            </a:r>
          </a:p>
          <a:p>
            <a:pPr lvl="2" eaLnBrk="1" hangingPunct="1"/>
            <a:r>
              <a:rPr altLang="en-US"/>
              <a:t>MAX</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F74848D-19D4-40B3-AFA0-920811871A26}" type="slidenum">
              <a:rPr lang="en-US" altLang="en-US" sz="900" b="1">
                <a:solidFill>
                  <a:schemeClr val="tx1"/>
                </a:solidFill>
              </a:rPr>
              <a:pPr>
                <a:spcBef>
                  <a:spcPct val="0"/>
                </a:spcBef>
                <a:buClrTx/>
                <a:buSzTx/>
                <a:buFontTx/>
                <a:buNone/>
              </a:pPr>
              <a:t>48</a:t>
            </a:fld>
            <a:endParaRPr lang="en-US" altLang="en-US" sz="900" b="1">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49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12 text: 	</a:t>
            </a:r>
            <a:r>
              <a:rPr altLang="en-US" sz="2000" i="1"/>
              <a:t>Retrieve the average price of all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12 : 	</a:t>
            </a:r>
            <a:r>
              <a:rPr altLang="en-US" sz="1800">
                <a:latin typeface="Courier New" pitchFamily="49" charset="0"/>
                <a:cs typeface="Courier New" pitchFamily="49" charset="0"/>
              </a:rPr>
              <a:t>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12 result:</a:t>
            </a:r>
          </a:p>
        </p:txBody>
      </p:sp>
      <p:sp>
        <p:nvSpPr>
          <p:cNvPr id="849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5E7A306-01DC-4715-99AB-7744569C3040}" type="slidenum">
              <a:rPr lang="en-US" altLang="en-US" sz="900" b="1">
                <a:solidFill>
                  <a:schemeClr val="tx1"/>
                </a:solidFill>
              </a:rPr>
              <a:pPr>
                <a:spcBef>
                  <a:spcPct val="0"/>
                </a:spcBef>
                <a:buClrTx/>
                <a:buSzTx/>
                <a:buFontTx/>
                <a:buNone/>
              </a:pPr>
              <a:t>49</a:t>
            </a:fld>
            <a:endParaRPr lang="en-US" altLang="en-US" sz="900" b="1">
              <a:solidFill>
                <a:schemeClr val="tx1"/>
              </a:solidFill>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3733800"/>
            <a:ext cx="22383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a:bodyPr>
          <a:lstStyle/>
          <a:p>
            <a:pPr eaLnBrk="1" hangingPunct="1">
              <a:buFont typeface="Arial" charset="0"/>
              <a:buChar char="•"/>
            </a:pPr>
            <a:r>
              <a:rPr altLang="en-US" sz="3800" dirty="0"/>
              <a:t>Transaction Control Language (</a:t>
            </a:r>
            <a:r>
              <a:rPr lang="en-US" altLang="en-US" sz="3800" b="1" dirty="0">
                <a:solidFill>
                  <a:srgbClr val="0070C0"/>
                </a:solidFill>
              </a:rPr>
              <a:t>TCL</a:t>
            </a:r>
            <a:r>
              <a:rPr altLang="en-US" sz="3800" dirty="0"/>
              <a:t>)</a:t>
            </a:r>
            <a:r>
              <a:rPr lang="en-US" altLang="en-US" sz="3800" dirty="0"/>
              <a:t> </a:t>
            </a:r>
          </a:p>
          <a:p>
            <a:pPr lvl="1" eaLnBrk="1" hangingPunct="1">
              <a:buFont typeface="Arial" charset="0"/>
              <a:buChar char="•"/>
            </a:pPr>
            <a:r>
              <a:rPr lang="en-US" altLang="en-US" sz="2800" dirty="0"/>
              <a:t>used to manage transactions in a </a:t>
            </a:r>
            <a:r>
              <a:rPr lang="en-US" altLang="en-US" sz="2800" dirty="0" err="1"/>
              <a:t>db</a:t>
            </a:r>
            <a:r>
              <a:rPr lang="en-US" altLang="en-US" sz="2800" dirty="0"/>
              <a:t> </a:t>
            </a:r>
          </a:p>
          <a:p>
            <a:pPr lvl="1" eaLnBrk="1" hangingPunct="1">
              <a:buFont typeface="Arial" charset="0"/>
              <a:buChar char="•"/>
            </a:pPr>
            <a:r>
              <a:rPr lang="en-US" altLang="en-US" sz="3100" dirty="0"/>
              <a:t>These are used to manage the changes made by DML statements. </a:t>
            </a:r>
          </a:p>
          <a:p>
            <a:pPr lvl="1" eaLnBrk="1" hangingPunct="1">
              <a:buFont typeface="Arial" charset="0"/>
              <a:buChar char="•"/>
            </a:pPr>
            <a:r>
              <a:rPr lang="en-US" altLang="en-US" sz="3100" dirty="0"/>
              <a:t>It also allows statements to be grouped together into logical transactions.</a:t>
            </a:r>
          </a:p>
          <a:p>
            <a:pPr lvl="2" eaLnBrk="1" hangingPunct="1">
              <a:buFont typeface="Arial" charset="0"/>
              <a:buChar char="•"/>
            </a:pPr>
            <a:r>
              <a:rPr lang="en-US" altLang="en-US" sz="2800" b="1" dirty="0"/>
              <a:t>commit</a:t>
            </a:r>
            <a:r>
              <a:rPr lang="en-US" altLang="en-US" sz="2800" dirty="0"/>
              <a:t>; </a:t>
            </a:r>
          </a:p>
          <a:p>
            <a:pPr lvl="2" eaLnBrk="1" hangingPunct="1">
              <a:buFont typeface="Arial" charset="0"/>
              <a:buChar char="•"/>
            </a:pPr>
            <a:r>
              <a:rPr lang="en-US" altLang="en-US" sz="2800" b="1" dirty="0"/>
              <a:t>rollback</a:t>
            </a:r>
            <a:r>
              <a:rPr lang="en-US" altLang="en-US" sz="2800" dirty="0"/>
              <a:t> to </a:t>
            </a:r>
            <a:r>
              <a:rPr lang="en-US" altLang="en-US" sz="2800" dirty="0" err="1"/>
              <a:t>savepoint</a:t>
            </a:r>
            <a:r>
              <a:rPr lang="en-US" altLang="en-US" sz="2800" dirty="0"/>
              <a:t>-name;</a:t>
            </a:r>
          </a:p>
          <a:p>
            <a:pPr lvl="2" eaLnBrk="1" hangingPunct="1">
              <a:buFont typeface="Arial" charset="0"/>
              <a:buChar char="•"/>
            </a:pPr>
            <a:r>
              <a:rPr lang="en-US" altLang="en-US" sz="2800" b="1" dirty="0" err="1"/>
              <a:t>savepoint</a:t>
            </a:r>
            <a:r>
              <a:rPr lang="en-US" altLang="en-US" sz="2800" dirty="0"/>
              <a:t> </a:t>
            </a:r>
            <a:r>
              <a:rPr lang="en-US" altLang="en-US" sz="2800" dirty="0" err="1"/>
              <a:t>savepoint</a:t>
            </a:r>
            <a:r>
              <a:rPr lang="en-US" altLang="en-US" sz="2800" dirty="0"/>
              <a:t>-name;</a:t>
            </a:r>
            <a:endParaRPr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5</a:t>
            </a:fld>
            <a:endParaRPr lang="en-US" altLang="en-US" sz="900" b="1">
              <a:solidFill>
                <a:schemeClr val="tx1"/>
              </a:solidFill>
            </a:endParaRPr>
          </a:p>
        </p:txBody>
      </p:sp>
    </p:spTree>
    <p:extLst>
      <p:ext uri="{BB962C8B-B14F-4D97-AF65-F5344CB8AC3E}">
        <p14:creationId xmlns:p14="http://schemas.microsoft.com/office/powerpoint/2010/main" val="149591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70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13 text: 	</a:t>
            </a:r>
            <a:r>
              <a:rPr altLang="en-US" sz="2000" i="1"/>
              <a:t>Show how many products we offer for sale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13 : 	</a:t>
            </a:r>
            <a:r>
              <a:rPr altLang="en-US" sz="1800">
                <a:latin typeface="Courier New" pitchFamily="49" charset="0"/>
                <a:cs typeface="Courier New" pitchFamily="49" charset="0"/>
              </a:rPr>
              <a:t>SELECT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13 result:</a:t>
            </a:r>
          </a:p>
        </p:txBody>
      </p:sp>
      <p:sp>
        <p:nvSpPr>
          <p:cNvPr id="870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D8E981-D844-4360-8E28-DB8E0F6A9F02}" type="slidenum">
              <a:rPr lang="en-US" altLang="en-US" sz="900" b="1">
                <a:solidFill>
                  <a:schemeClr val="tx1"/>
                </a:solidFill>
              </a:rPr>
              <a:pPr>
                <a:spcBef>
                  <a:spcPct val="0"/>
                </a:spcBef>
                <a:buClrTx/>
                <a:buSzTx/>
                <a:buFontTx/>
                <a:buNone/>
              </a:pPr>
              <a:t>50</a:t>
            </a:fld>
            <a:endParaRPr lang="en-US" altLang="en-US" sz="900" b="1">
              <a:solidFill>
                <a:schemeClr val="tx1"/>
              </a:solidFill>
            </a:endParaRPr>
          </a:p>
        </p:txBody>
      </p:sp>
      <p:pic>
        <p:nvPicPr>
          <p:cNvPr id="870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1628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90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14 text: 	</a:t>
            </a:r>
            <a:r>
              <a:rPr altLang="en-US" sz="2000" i="1"/>
              <a:t>Retrieve the number of vendors that supply our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14 : 	</a:t>
            </a:r>
            <a:r>
              <a:rPr altLang="en-US" sz="1800">
                <a:latin typeface="Courier New" pitchFamily="49" charset="0"/>
                <a:cs typeface="Courier New" pitchFamily="49" charset="0"/>
              </a:rPr>
              <a:t>SELECT COUNT(DISTINCT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14 result:</a:t>
            </a:r>
          </a:p>
        </p:txBody>
      </p:sp>
      <p:sp>
        <p:nvSpPr>
          <p:cNvPr id="890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457F0F3-0FA3-4E09-B3D1-5A180F72D8FA}" type="slidenum">
              <a:rPr lang="en-US" altLang="en-US" sz="900" b="1">
                <a:solidFill>
                  <a:schemeClr val="tx1"/>
                </a:solidFill>
              </a:rPr>
              <a:pPr>
                <a:spcBef>
                  <a:spcPct val="0"/>
                </a:spcBef>
                <a:buClrTx/>
                <a:buSzTx/>
                <a:buFontTx/>
                <a:buNone/>
              </a:pPr>
              <a:t>51</a:t>
            </a:fld>
            <a:endParaRPr lang="en-US" altLang="en-US" sz="900" b="1">
              <a:solidFill>
                <a:schemeClr val="tx1"/>
              </a:solidFill>
            </a:endParaRPr>
          </a:p>
        </p:txBody>
      </p:sp>
      <p:pic>
        <p:nvPicPr>
          <p:cNvPr id="890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0"/>
            <a:ext cx="2905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911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15 text: 	</a:t>
            </a:r>
            <a:r>
              <a:rPr altLang="en-US" sz="2000" i="1"/>
              <a:t>Retrieve the number of products, average product price, lowest </a:t>
            </a:r>
            <a:br>
              <a:rPr altLang="en-US" sz="2000" i="1"/>
            </a:br>
            <a:r>
              <a:rPr altLang="en-US" sz="2000" i="1"/>
              <a:t>		product price, and highest product price in the CP product </a:t>
            </a:r>
            <a:br>
              <a:rPr altLang="en-US" sz="2000" i="1"/>
            </a:br>
            <a:r>
              <a:rPr altLang="en-US" sz="2000" i="1"/>
              <a:t>		category</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15 : 	</a:t>
            </a:r>
            <a:r>
              <a:rPr altLang="en-US" sz="1800">
                <a:latin typeface="Courier New" pitchFamily="49" charset="0"/>
                <a:cs typeface="Courier New" pitchFamily="49" charset="0"/>
              </a:rPr>
              <a:t>SELECT 	COUNT(*), AVG(productprice), 					MIN(productprice), MAX(productprice)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'CP';</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15 result:</a:t>
            </a:r>
          </a:p>
        </p:txBody>
      </p:sp>
      <p:sp>
        <p:nvSpPr>
          <p:cNvPr id="911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AAE9D3-FA8A-4420-BEE7-6DEB9F1FE7AD}" type="slidenum">
              <a:rPr lang="en-US" altLang="en-US" sz="900" b="1">
                <a:solidFill>
                  <a:schemeClr val="tx1"/>
                </a:solidFill>
              </a:rPr>
              <a:pPr>
                <a:spcBef>
                  <a:spcPct val="0"/>
                </a:spcBef>
                <a:buClrTx/>
                <a:buSzTx/>
                <a:buFontTx/>
                <a:buNone/>
              </a:pPr>
              <a:t>52</a:t>
            </a:fld>
            <a:endParaRPr lang="en-US" altLang="en-US" sz="900" b="1">
              <a:solidFill>
                <a:schemeClr val="tx1"/>
              </a:solidFill>
            </a:endParaRPr>
          </a:p>
        </p:txBody>
      </p:sp>
      <p:pic>
        <p:nvPicPr>
          <p:cNvPr id="911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57700"/>
            <a:ext cx="60293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3187" name="Content Placeholder 2"/>
          <p:cNvSpPr>
            <a:spLocks noGrp="1"/>
          </p:cNvSpPr>
          <p:nvPr>
            <p:ph idx="1"/>
          </p:nvPr>
        </p:nvSpPr>
        <p:spPr/>
        <p:txBody>
          <a:bodyPr/>
          <a:lstStyle/>
          <a:p>
            <a:pPr eaLnBrk="1" hangingPunct="1"/>
            <a:r>
              <a:rPr altLang="en-US" b="1"/>
              <a:t>GROUP BY</a:t>
            </a:r>
          </a:p>
          <a:p>
            <a:pPr lvl="1" eaLnBrk="1" hangingPunct="1">
              <a:buFont typeface="Arial" charset="0"/>
              <a:buChar char="•"/>
            </a:pPr>
            <a:r>
              <a:rPr altLang="en-US"/>
              <a:t>Enables summarizations across the groups of related data within tables</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3FC8875-521A-4BD1-8792-85088044BA9D}" type="slidenum">
              <a:rPr lang="en-US" altLang="en-US" sz="900" b="1">
                <a:solidFill>
                  <a:schemeClr val="tx1"/>
                </a:solidFill>
              </a:rPr>
              <a:pPr>
                <a:spcBef>
                  <a:spcPct val="0"/>
                </a:spcBef>
                <a:buClrTx/>
                <a:buSzTx/>
                <a:buFontTx/>
                <a:buNone/>
              </a:pPr>
              <a:t>53</a:t>
            </a:fld>
            <a:endParaRPr lang="en-US" altLang="en-US" sz="900" b="1">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52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16 text: 	</a:t>
            </a:r>
            <a:r>
              <a:rPr altLang="en-US" sz="2000" i="1" dirty="0"/>
              <a:t>For each vendor, retrieve the vendor ID, number of products </a:t>
            </a:r>
            <a:br>
              <a:rPr altLang="en-US" sz="2000" i="1" dirty="0"/>
            </a:br>
            <a:r>
              <a:rPr altLang="en-US" sz="2000" i="1" dirty="0"/>
              <a:t>		supplied by the vendor, and average price of the products </a:t>
            </a:r>
            <a:br>
              <a:rPr altLang="en-US" sz="2000" i="1" dirty="0"/>
            </a:br>
            <a:r>
              <a:rPr altLang="en-US" sz="2000" i="1" dirty="0"/>
              <a:t>		supplied by the vendor</a:t>
            </a:r>
            <a:br>
              <a:rPr altLang="en-US" sz="2000" i="1" dirty="0"/>
            </a:br>
            <a:endParaRPr altLang="en-US" sz="2000" i="1" dirty="0"/>
          </a:p>
          <a:p>
            <a:pPr marL="0" indent="0" eaLnBrk="1" hangingPunct="1">
              <a:buFont typeface="Wingdings" pitchFamily="2" charset="2"/>
              <a:buNone/>
            </a:pPr>
            <a:r>
              <a:rPr altLang="en-US" sz="2000" b="1" i="1" dirty="0"/>
              <a:t>Query 16 :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COUNT(*), AVG(</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GROUP BY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16 result:</a:t>
            </a:r>
          </a:p>
        </p:txBody>
      </p:sp>
      <p:sp>
        <p:nvSpPr>
          <p:cNvPr id="952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98695C9-36F5-4255-A434-9D3F9A02DB4F}" type="slidenum">
              <a:rPr lang="en-US" altLang="en-US" sz="900" b="1">
                <a:solidFill>
                  <a:schemeClr val="tx1"/>
                </a:solidFill>
              </a:rPr>
              <a:pPr>
                <a:spcBef>
                  <a:spcPct val="0"/>
                </a:spcBef>
                <a:buClrTx/>
                <a:buSzTx/>
                <a:buFontTx/>
                <a:buNone/>
              </a:pPr>
              <a:t>54</a:t>
            </a:fld>
            <a:endParaRPr lang="en-US" altLang="en-US" sz="900" b="1">
              <a:solidFill>
                <a:schemeClr val="tx1"/>
              </a:solidFill>
            </a:endParaRPr>
          </a:p>
        </p:txBody>
      </p:sp>
      <p:pic>
        <p:nvPicPr>
          <p:cNvPr id="952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7283" name="Content Placeholder 2"/>
          <p:cNvSpPr txBox="1">
            <a:spLocks/>
          </p:cNvSpPr>
          <p:nvPr/>
        </p:nvSpPr>
        <p:spPr bwMode="auto">
          <a:xfrm>
            <a:off x="-11113" y="0"/>
            <a:ext cx="915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i="1"/>
              <a:t>Query 16 illustration</a:t>
            </a:r>
          </a:p>
          <a:p>
            <a:pPr eaLnBrk="1" hangingPunct="1">
              <a:buFont typeface="Wingdings 2" pitchFamily="18" charset="2"/>
              <a:buNone/>
            </a:pPr>
            <a:endParaRPr lang="en-US" altLang="en-US" sz="2000" b="1"/>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3309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E634BBF-0348-493B-A39C-50E730A0EEE4}" type="slidenum">
              <a:rPr lang="en-US" altLang="en-US" sz="900" b="1">
                <a:solidFill>
                  <a:schemeClr val="tx1"/>
                </a:solidFill>
              </a:rPr>
              <a:pPr>
                <a:spcBef>
                  <a:spcPct val="0"/>
                </a:spcBef>
                <a:buClrTx/>
                <a:buSzTx/>
                <a:buFontTx/>
                <a:buNone/>
              </a:pPr>
              <a:t>55</a:t>
            </a:fld>
            <a:endParaRPr lang="en-US" altLang="en-US" sz="900" b="1">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93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pitchFamily="2" charset="2"/>
              <a:buNone/>
            </a:pPr>
            <a:r>
              <a:rPr altLang="en-US" sz="2000" b="1" i="1"/>
              <a:t>Query 16 : 	</a:t>
            </a:r>
            <a:r>
              <a:rPr altLang="en-US" sz="1800">
                <a:latin typeface="Courier New" pitchFamily="49" charset="0"/>
                <a:cs typeface="Courier New" pitchFamily="49" charset="0"/>
              </a:rPr>
              <a:t>SELECT 	vendorid, COUNT(*), AVG(productprice)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  </a:t>
            </a:r>
            <a:r>
              <a:rPr altLang="en-US" sz="1800" b="1">
                <a:solidFill>
                  <a:srgbClr val="FF0000"/>
                </a:solidFill>
                <a:latin typeface="Courier New" pitchFamily="49" charset="0"/>
                <a:cs typeface="Courier New" pitchFamily="49" charset="0"/>
              </a:rPr>
              <a:t>ERROR MESSAGE RETURNED</a:t>
            </a:r>
            <a:endParaRPr altLang="en-US" sz="2000" b="1" i="1">
              <a:solidFill>
                <a:srgbClr val="FF0000"/>
              </a:solidFill>
            </a:endParaRP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A743E67-1272-442F-AFC7-7D5A92DAF134}" type="slidenum">
              <a:rPr lang="en-US" altLang="en-US" sz="900" b="1">
                <a:solidFill>
                  <a:schemeClr val="tx1"/>
                </a:solidFill>
              </a:rPr>
              <a:pPr>
                <a:spcBef>
                  <a:spcPct val="0"/>
                </a:spcBef>
                <a:buClrTx/>
                <a:buSzTx/>
                <a:buFontTx/>
                <a:buNone/>
              </a:pPr>
              <a:t>56</a:t>
            </a:fld>
            <a:endParaRPr lang="en-US" altLang="en-US" sz="900" b="1">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13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17 text: 	</a:t>
            </a:r>
            <a:r>
              <a:rPr altLang="en-US" sz="2000" i="1"/>
              <a:t>For each vendor, retrieve the number of products supplied by		the vendor and the average price of the products supplied by 		the vendor</a:t>
            </a:r>
            <a:br>
              <a:rPr altLang="en-US" sz="2000" i="1"/>
            </a:br>
            <a:endParaRPr altLang="en-US" sz="2000" i="1"/>
          </a:p>
          <a:p>
            <a:pPr marL="0" indent="0" eaLnBrk="1" hangingPunct="1">
              <a:buFont typeface="Wingdings" pitchFamily="2" charset="2"/>
              <a:buNone/>
            </a:pPr>
            <a:r>
              <a:rPr altLang="en-US" sz="2000" b="1" i="1"/>
              <a:t>Query 17 : 	</a:t>
            </a:r>
            <a:r>
              <a:rPr altLang="en-US" sz="1800">
                <a:latin typeface="Courier New" pitchFamily="49" charset="0"/>
                <a:cs typeface="Courier New" pitchFamily="49" charset="0"/>
              </a:rPr>
              <a:t>SELECT 	COUNT(*),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17 result</a:t>
            </a:r>
            <a:br>
              <a:rPr altLang="en-US" sz="2000" b="1" i="1"/>
            </a:br>
            <a:r>
              <a:rPr altLang="en-US" sz="2000" b="1" i="1"/>
              <a:t>(vs. Query 16):</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6E3DA3-468C-49C8-9B86-63120BD982BB}" type="slidenum">
              <a:rPr lang="en-US" altLang="en-US" sz="900" b="1">
                <a:solidFill>
                  <a:schemeClr val="tx1"/>
                </a:solidFill>
              </a:rPr>
              <a:pPr>
                <a:spcBef>
                  <a:spcPct val="0"/>
                </a:spcBef>
                <a:buClrTx/>
                <a:buSzTx/>
                <a:buFontTx/>
                <a:buNone/>
              </a:pPr>
              <a:t>57</a:t>
            </a:fld>
            <a:endParaRPr lang="en-US" altLang="en-US" sz="900" b="1">
              <a:solidFill>
                <a:schemeClr val="tx1"/>
              </a:solidFill>
            </a:endParaRPr>
          </a:p>
        </p:txBody>
      </p:sp>
      <p:pic>
        <p:nvPicPr>
          <p:cNvPr id="1013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00525"/>
            <a:ext cx="30194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TextBox 4"/>
          <p:cNvSpPr txBox="1">
            <a:spLocks noChangeArrowheads="1"/>
          </p:cNvSpPr>
          <p:nvPr/>
        </p:nvSpPr>
        <p:spPr bwMode="auto">
          <a:xfrm>
            <a:off x="2424113"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17 result </a:t>
            </a:r>
          </a:p>
        </p:txBody>
      </p:sp>
      <p:sp>
        <p:nvSpPr>
          <p:cNvPr id="101385" name="TextBox 8"/>
          <p:cNvSpPr txBox="1">
            <a:spLocks noChangeArrowheads="1"/>
          </p:cNvSpPr>
          <p:nvPr/>
        </p:nvSpPr>
        <p:spPr bwMode="auto">
          <a:xfrm>
            <a:off x="5943600"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16 result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34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18 text: 	</a:t>
            </a:r>
            <a:r>
              <a:rPr altLang="en-US" sz="2000" i="1"/>
              <a:t>For each vendor, retrieve the vendor ID and the number of </a:t>
            </a:r>
            <a:br>
              <a:rPr altLang="en-US" sz="2000" i="1"/>
            </a:br>
            <a:r>
              <a:rPr altLang="en-US" sz="2000" i="1"/>
              <a:t>		products with a product price of $100 or higher supplied by the </a:t>
            </a:r>
            <a:br>
              <a:rPr altLang="en-US" sz="2000" i="1"/>
            </a:br>
            <a:r>
              <a:rPr altLang="en-US" sz="2000" i="1"/>
              <a:t>		vendor</a:t>
            </a:r>
            <a:br>
              <a:rPr altLang="en-US" sz="2000" i="1"/>
            </a:br>
            <a:endParaRPr altLang="en-US" sz="2000" i="1"/>
          </a:p>
          <a:p>
            <a:pPr marL="0" indent="0" eaLnBrk="1" hangingPunct="1">
              <a:buFont typeface="Wingdings" pitchFamily="2" charset="2"/>
              <a:buNone/>
            </a:pPr>
            <a:r>
              <a:rPr altLang="en-US" sz="2000" b="1" i="1"/>
              <a:t>Query 18 : 	</a:t>
            </a:r>
            <a:r>
              <a:rPr altLang="en-US" sz="1800">
                <a:latin typeface="Courier New" pitchFamily="49" charset="0"/>
                <a:cs typeface="Courier New" pitchFamily="49" charset="0"/>
              </a:rPr>
              <a:t>SELECT vendorid,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18 result:</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21FD1A-5A44-4D69-B17D-6AE16217C378}" type="slidenum">
              <a:rPr lang="en-US" altLang="en-US" sz="900" b="1">
                <a:solidFill>
                  <a:schemeClr val="tx1"/>
                </a:solidFill>
              </a:rPr>
              <a:pPr>
                <a:spcBef>
                  <a:spcPct val="0"/>
                </a:spcBef>
                <a:buClrTx/>
                <a:buSzTx/>
                <a:buFontTx/>
                <a:buNone/>
              </a:pPr>
              <a:t>58</a:t>
            </a:fld>
            <a:endParaRPr lang="en-US" altLang="en-US" sz="900" b="1">
              <a:solidFill>
                <a:schemeClr val="tx1"/>
              </a:solidFill>
            </a:endParaRPr>
          </a:p>
        </p:txBody>
      </p:sp>
      <p:pic>
        <p:nvPicPr>
          <p:cNvPr id="1034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3622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5475"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r>
              <a:rPr altLang="en-US" sz="2000" b="1" i="1"/>
              <a:t>Query 19 text: 	</a:t>
            </a:r>
            <a:r>
              <a:rPr altLang="en-US" sz="2000" i="1"/>
              <a:t>Consider the groups of products where each group contains		the products that are from the same category supplied by the 		same vendor.  For each such group, retrieve the vendor ID, </a:t>
            </a:r>
            <a:br>
              <a:rPr altLang="en-US" sz="2000" i="1"/>
            </a:br>
            <a:r>
              <a:rPr altLang="en-US" sz="2000" i="1"/>
              <a:t>		product category ID, number of products in the group, and </a:t>
            </a:r>
            <a:br>
              <a:rPr altLang="en-US" sz="2000" i="1"/>
            </a:br>
            <a:r>
              <a:rPr altLang="en-US" sz="2000" i="1"/>
              <a:t>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19 :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19 result:</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2569A56-7E08-4500-8AD4-4BA49A709488}" type="slidenum">
              <a:rPr lang="en-US" altLang="en-US" sz="900" b="1">
                <a:solidFill>
                  <a:schemeClr val="tx1"/>
                </a:solidFill>
              </a:rPr>
              <a:pPr>
                <a:spcBef>
                  <a:spcPct val="0"/>
                </a:spcBef>
                <a:buClrTx/>
                <a:buSzTx/>
                <a:buFontTx/>
                <a:buNone/>
              </a:pPr>
              <a:t>59</a:t>
            </a:fld>
            <a:endParaRPr lang="en-US" altLang="en-US" sz="900" b="1">
              <a:solidFill>
                <a:schemeClr val="tx1"/>
              </a:solidFill>
            </a:endParaRPr>
          </a:p>
        </p:txBody>
      </p:sp>
      <p:pic>
        <p:nvPicPr>
          <p:cNvPr id="1054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724400"/>
            <a:ext cx="47529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DDL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407856"/>
            <a:ext cx="8686800" cy="4672270"/>
          </a:xfrm>
          <a:extLst/>
        </p:spPr>
        <p:txBody>
          <a:bodyPr/>
          <a:lstStyle/>
          <a:p>
            <a:pPr eaLnBrk="1" fontAlgn="auto" hangingPunct="1">
              <a:spcAft>
                <a:spcPts val="0"/>
              </a:spcAft>
              <a:defRPr/>
            </a:pPr>
            <a:r>
              <a:rPr b="1" dirty="0">
                <a:ea typeface="+mn-ea"/>
              </a:rPr>
              <a:t>Data Definition Language (DDL)</a:t>
            </a:r>
          </a:p>
          <a:p>
            <a:pPr lvl="1" eaLnBrk="1" fontAlgn="auto" hangingPunct="1">
              <a:spcAft>
                <a:spcPts val="0"/>
              </a:spcAft>
              <a:defRPr/>
            </a:pPr>
            <a:r>
              <a:rPr dirty="0">
                <a:ea typeface="+mn-ea"/>
              </a:rPr>
              <a:t>Used to create and modify the structure of the database</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CREATE </a:t>
            </a:r>
          </a:p>
          <a:p>
            <a:pPr marL="3143250" lvl="7" indent="0">
              <a:buFont typeface="Wingdings 2"/>
              <a:buNone/>
              <a:defRPr/>
            </a:pPr>
            <a:r>
              <a:rPr lang="en-US" sz="2000" dirty="0">
                <a:latin typeface="Courier New" pitchFamily="49" charset="0"/>
                <a:cs typeface="Courier New" pitchFamily="49" charset="0"/>
              </a:rPr>
              <a:t>ALTER </a:t>
            </a:r>
          </a:p>
          <a:p>
            <a:pPr marL="3143250" lvl="7" indent="0">
              <a:buFont typeface="Wingdings 2"/>
              <a:buNone/>
              <a:defRPr/>
            </a:pPr>
            <a:r>
              <a:rPr lang="en-US" sz="2000" dirty="0">
                <a:latin typeface="Courier New" pitchFamily="49" charset="0"/>
                <a:cs typeface="Courier New" pitchFamily="49" charset="0"/>
              </a:rPr>
              <a:t>DROP </a:t>
            </a:r>
          </a:p>
        </p:txBody>
      </p:sp>
      <p:sp>
        <p:nvSpPr>
          <p:cNvPr id="9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2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E703AD8-0791-4783-AFCE-8493F0EE82B9}" type="slidenum">
              <a:rPr lang="en-US" altLang="en-US" sz="900" b="1">
                <a:solidFill>
                  <a:schemeClr val="tx1"/>
                </a:solidFill>
              </a:rPr>
              <a:pPr>
                <a:spcBef>
                  <a:spcPct val="0"/>
                </a:spcBef>
                <a:buClrTx/>
                <a:buSzTx/>
                <a:buFontTx/>
                <a:buNone/>
              </a:pPr>
              <a:t>6</a:t>
            </a:fld>
            <a:endParaRPr lang="en-US" altLang="en-US" sz="900" b="1">
              <a:solidFill>
                <a:schemeClr val="tx1"/>
              </a:solidFill>
            </a:endParaRPr>
          </a:p>
        </p:txBody>
      </p:sp>
      <p:sp>
        <p:nvSpPr>
          <p:cNvPr id="2" name="Rectangle 1"/>
          <p:cNvSpPr/>
          <p:nvPr/>
        </p:nvSpPr>
        <p:spPr>
          <a:xfrm>
            <a:off x="469900" y="3962400"/>
            <a:ext cx="7696200" cy="2554545"/>
          </a:xfrm>
          <a:prstGeom prst="rect">
            <a:avLst/>
          </a:prstGeom>
        </p:spPr>
        <p:txBody>
          <a:bodyPr wrap="square">
            <a:spAutoFit/>
          </a:bodyPr>
          <a:lstStyle/>
          <a:p>
            <a:pPr marL="342900" indent="-342900">
              <a:buFont typeface="Arial" panose="020B0604020202020204" pitchFamily="34" charset="0"/>
              <a:buChar char="•"/>
            </a:pPr>
            <a:r>
              <a:rPr lang="en-US" altLang="en-US" sz="2000" dirty="0"/>
              <a:t>The schema for each relation.</a:t>
            </a:r>
          </a:p>
          <a:p>
            <a:pPr marL="342900" indent="-342900">
              <a:buFont typeface="Arial" panose="020B0604020202020204" pitchFamily="34" charset="0"/>
              <a:buChar char="•"/>
            </a:pPr>
            <a:r>
              <a:rPr lang="en-US" altLang="en-US" sz="2000" dirty="0"/>
              <a:t>The domain of values associated with each attribute.</a:t>
            </a:r>
          </a:p>
          <a:p>
            <a:pPr marL="342900" indent="-342900">
              <a:buFont typeface="Arial" panose="020B0604020202020204" pitchFamily="34" charset="0"/>
              <a:buChar char="•"/>
            </a:pPr>
            <a:r>
              <a:rPr lang="en-US" altLang="en-US" sz="2000" dirty="0"/>
              <a:t>Integrity constraints</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And also other information such as </a:t>
            </a:r>
          </a:p>
          <a:p>
            <a:pPr marL="800100" lvl="1" indent="-342900">
              <a:buFont typeface="Arial" panose="020B0604020202020204" pitchFamily="34" charset="0"/>
              <a:buChar char="•"/>
            </a:pPr>
            <a:r>
              <a:rPr lang="en-US" altLang="en-US" sz="2000" dirty="0"/>
              <a:t>The set of indices to be maintained for each relations.</a:t>
            </a:r>
          </a:p>
          <a:p>
            <a:pPr marL="800100" lvl="1" indent="-342900">
              <a:buFont typeface="Arial" panose="020B0604020202020204" pitchFamily="34" charset="0"/>
              <a:buChar char="•"/>
            </a:pPr>
            <a:r>
              <a:rPr lang="en-US" altLang="en-US" sz="2000" dirty="0"/>
              <a:t>Security and authorization information for each relation.</a:t>
            </a:r>
          </a:p>
          <a:p>
            <a:pPr marL="800100" lvl="1" indent="-342900">
              <a:buFont typeface="Arial" panose="020B0604020202020204" pitchFamily="34" charset="0"/>
              <a:buChar char="•"/>
            </a:pPr>
            <a:r>
              <a:rPr lang="en-US" altLang="en-US" sz="2000" dirty="0"/>
              <a:t>The physical storage structure of each relation on disk.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7523"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20 text: 	</a:t>
            </a:r>
            <a:r>
              <a:rPr altLang="en-US" sz="2000" i="1"/>
              <a:t>For each product, retrieve the ProductID value and the total  </a:t>
            </a:r>
            <a:br>
              <a:rPr altLang="en-US" sz="2000" i="1"/>
            </a:br>
            <a:r>
              <a:rPr altLang="en-US" sz="2000" i="1"/>
              <a:t>		number 	of product items sold within all sales transactions.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20 :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20 result:</a:t>
            </a:r>
          </a:p>
        </p:txBody>
      </p:sp>
      <p:sp>
        <p:nvSpPr>
          <p:cNvPr id="1075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2DE5B3-FFE9-48E1-AF61-4BC0F4968C22}" type="slidenum">
              <a:rPr lang="en-US" altLang="en-US" sz="900" b="1">
                <a:solidFill>
                  <a:schemeClr val="tx1"/>
                </a:solidFill>
              </a:rPr>
              <a:pPr>
                <a:spcBef>
                  <a:spcPct val="0"/>
                </a:spcBef>
                <a:buClrTx/>
                <a:buSzTx/>
                <a:buFontTx/>
                <a:buNone/>
              </a:pPr>
              <a:t>60</a:t>
            </a:fld>
            <a:endParaRPr lang="en-US" altLang="en-US" sz="900" b="1">
              <a:solidFill>
                <a:schemeClr val="tx1"/>
              </a:solidFill>
            </a:endParaRPr>
          </a:p>
        </p:txBody>
      </p:sp>
      <p:pic>
        <p:nvPicPr>
          <p:cNvPr id="1075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2906713"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957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21 text: 	</a:t>
            </a:r>
            <a:r>
              <a:rPr altLang="en-US" sz="2000" i="1"/>
              <a:t>For each product, retrieve the ProductID value and the number </a:t>
            </a:r>
            <a:br>
              <a:rPr altLang="en-US" sz="2000" i="1"/>
            </a:br>
            <a:r>
              <a:rPr altLang="en-US" sz="2000" i="1"/>
              <a:t>		of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21: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2000" b="1" i="1"/>
              <a:t>Query 21 result:</a:t>
            </a:r>
          </a:p>
        </p:txBody>
      </p:sp>
      <p:sp>
        <p:nvSpPr>
          <p:cNvPr id="1095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A0A486A-30C4-4BE8-B32A-FADE4EAF12C5}" type="slidenum">
              <a:rPr lang="en-US" altLang="en-US" sz="900" b="1">
                <a:solidFill>
                  <a:schemeClr val="tx1"/>
                </a:solidFill>
              </a:rPr>
              <a:pPr>
                <a:spcBef>
                  <a:spcPct val="0"/>
                </a:spcBef>
                <a:buClrTx/>
                <a:buSzTx/>
                <a:buFontTx/>
                <a:buNone/>
              </a:pPr>
              <a:t>61</a:t>
            </a:fld>
            <a:endParaRPr lang="en-US" altLang="en-US" sz="900" b="1">
              <a:solidFill>
                <a:schemeClr val="tx1"/>
              </a:solidFill>
            </a:endParaRPr>
          </a:p>
        </p:txBody>
      </p:sp>
      <p:pic>
        <p:nvPicPr>
          <p:cNvPr id="1095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62400"/>
            <a:ext cx="2562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1619" name="Content Placeholder 2"/>
          <p:cNvSpPr>
            <a:spLocks noGrp="1"/>
          </p:cNvSpPr>
          <p:nvPr>
            <p:ph idx="1"/>
          </p:nvPr>
        </p:nvSpPr>
        <p:spPr/>
        <p:txBody>
          <a:bodyPr/>
          <a:lstStyle/>
          <a:p>
            <a:pPr eaLnBrk="1" hangingPunct="1"/>
            <a:r>
              <a:rPr altLang="en-US" b="1"/>
              <a:t>HAVING</a:t>
            </a:r>
          </a:p>
          <a:p>
            <a:pPr lvl="1" eaLnBrk="1" hangingPunct="1">
              <a:buFont typeface="Arial" charset="0"/>
              <a:buChar char="•"/>
            </a:pPr>
            <a:r>
              <a:rPr altLang="en-US"/>
              <a:t>Enables summarizations across the groups of related data within tables</a:t>
            </a:r>
          </a:p>
          <a:p>
            <a:pPr lvl="1" eaLnBrk="1" hangingPunct="1">
              <a:buFont typeface="Arial" charset="0"/>
              <a:buChar char="•"/>
            </a:pPr>
            <a:r>
              <a:rPr altLang="en-US"/>
              <a:t>Determines which groups will be displayed in the result of a query and, consequently, which groups will not be displayed in the result of the query</a:t>
            </a:r>
          </a:p>
          <a:p>
            <a:pPr lvl="1" eaLnBrk="1" hangingPunct="1">
              <a:buFont typeface="Arial" charset="0"/>
              <a:buChar char="•"/>
            </a:pPr>
            <a:r>
              <a:rPr altLang="en-US"/>
              <a:t>A query that contains a HAVING clause must also contain a GROUP BY clause</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F221F2-BFC8-4AB2-BF69-20D5E5FC31AB}" type="slidenum">
              <a:rPr lang="en-US" altLang="en-US" sz="900" b="1">
                <a:solidFill>
                  <a:schemeClr val="tx1"/>
                </a:solidFill>
              </a:rPr>
              <a:pPr>
                <a:spcBef>
                  <a:spcPct val="0"/>
                </a:spcBef>
                <a:buClrTx/>
                <a:buSzTx/>
                <a:buFontTx/>
                <a:buNone/>
              </a:pPr>
              <a:t>62</a:t>
            </a:fld>
            <a:endParaRPr lang="en-US" altLang="en-US" sz="900" b="1">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366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22 text: 	</a:t>
            </a:r>
            <a:r>
              <a:rPr altLang="en-US" sz="2000" i="1"/>
              <a:t>Consider the groups of products where each group contains 		the products that are from the same category and supplied by 		the same vendor. For each such group that has more than one </a:t>
            </a:r>
            <a:br>
              <a:rPr altLang="en-US" sz="2000" i="1"/>
            </a:br>
            <a:r>
              <a:rPr altLang="en-US" sz="2000" i="1"/>
              <a:t>		product, retrieve the vendor ID, product category ID, number 		of products in the group, and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22: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22 result:</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D21434D-D607-4A93-BC61-104B0ED7BE8A}" type="slidenum">
              <a:rPr lang="en-US" altLang="en-US" sz="900" b="1">
                <a:solidFill>
                  <a:schemeClr val="tx1"/>
                </a:solidFill>
              </a:rPr>
              <a:pPr>
                <a:spcBef>
                  <a:spcPct val="0"/>
                </a:spcBef>
                <a:buClrTx/>
                <a:buSzTx/>
                <a:buFontTx/>
                <a:buNone/>
              </a:pPr>
              <a:t>63</a:t>
            </a:fld>
            <a:endParaRPr lang="en-US" altLang="en-US" sz="900" b="1">
              <a:solidFill>
                <a:schemeClr val="tx1"/>
              </a:solidFill>
            </a:endParaRPr>
          </a:p>
        </p:txBody>
      </p:sp>
      <p:pic>
        <p:nvPicPr>
          <p:cNvPr id="1136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5105400"/>
            <a:ext cx="4762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5715" name="Content Placeholder 2"/>
          <p:cNvSpPr>
            <a:spLocks noGrp="1"/>
          </p:cNvSpPr>
          <p:nvPr>
            <p:ph idx="1"/>
          </p:nvPr>
        </p:nvSpPr>
        <p:spPr>
          <a:xfrm>
            <a:off x="0" y="1143000"/>
            <a:ext cx="9144000" cy="5276850"/>
          </a:xfrm>
        </p:spPr>
        <p:txBody>
          <a:bodyPr/>
          <a:lstStyle/>
          <a:p>
            <a:pPr marL="0" indent="0" eaLnBrk="1" hangingPunct="1">
              <a:buFont typeface="Wingdings" pitchFamily="2" charset="2"/>
              <a:buNone/>
            </a:pPr>
            <a:r>
              <a:rPr altLang="en-US" sz="2000" b="1" i="1"/>
              <a:t>Query 23 text: 	</a:t>
            </a:r>
            <a:r>
              <a:rPr altLang="en-US" sz="2000" i="1"/>
              <a:t>Consider the groups of products where each group contains 		the products that are from the same category, supplied by the 		same vendor, and whose product price is $50 or higher. For 		each such group that has more than one product, retrieve the 		vendor ID, product category ID, number of products in the 			group, and average price of the products.</a:t>
            </a:r>
            <a:br>
              <a:rPr altLang="en-US" sz="1000" i="1"/>
            </a:br>
            <a:br>
              <a:rPr altLang="en-US" sz="1000" i="1"/>
            </a:br>
            <a:endParaRPr altLang="en-US" sz="800" i="1"/>
          </a:p>
          <a:p>
            <a:pPr marL="0" indent="0" eaLnBrk="1" hangingPunct="1">
              <a:buFont typeface="Wingdings" pitchFamily="2" charset="2"/>
              <a:buNone/>
            </a:pPr>
            <a:r>
              <a:rPr altLang="en-US" sz="2000" b="1" i="1"/>
              <a:t>Query 23: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50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23 result:</a:t>
            </a:r>
          </a:p>
        </p:txBody>
      </p:sp>
      <p:sp>
        <p:nvSpPr>
          <p:cNvPr id="1157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7CF345-835D-479F-A60C-6CC0FE2E1127}" type="slidenum">
              <a:rPr lang="en-US" altLang="en-US" sz="900" b="1">
                <a:solidFill>
                  <a:schemeClr val="tx1"/>
                </a:solidFill>
              </a:rPr>
              <a:pPr>
                <a:spcBef>
                  <a:spcPct val="0"/>
                </a:spcBef>
                <a:buClrTx/>
                <a:buSzTx/>
                <a:buFontTx/>
                <a:buNone/>
              </a:pPr>
              <a:t>64</a:t>
            </a:fld>
            <a:endParaRPr lang="en-US" altLang="en-US" sz="900" b="1">
              <a:solidFill>
                <a:schemeClr val="tx1"/>
              </a:solidFill>
            </a:endParaRPr>
          </a:p>
        </p:txBody>
      </p:sp>
      <p:pic>
        <p:nvPicPr>
          <p:cNvPr id="1157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5257800"/>
            <a:ext cx="4848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77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24 text: 	</a:t>
            </a:r>
            <a:r>
              <a:rPr altLang="en-US" sz="2000" i="1"/>
              <a:t>For each product that has more than three items sold within all</a:t>
            </a:r>
            <a:br>
              <a:rPr altLang="en-US" sz="2000" i="1"/>
            </a:br>
            <a:r>
              <a:rPr altLang="en-US" sz="2000" i="1"/>
              <a:t>		sales transactions, retrieve the ProductID value and the total</a:t>
            </a:r>
            <a:br>
              <a:rPr altLang="en-US" sz="2000" i="1"/>
            </a:br>
            <a:r>
              <a:rPr altLang="en-US" sz="2000" i="1"/>
              <a:t>		number of product items sold within all sales transactions</a:t>
            </a:r>
            <a:br>
              <a:rPr altLang="en-US" sz="2000" i="1"/>
            </a:br>
            <a:endParaRPr altLang="en-US" sz="2000" i="1"/>
          </a:p>
          <a:p>
            <a:pPr marL="0" indent="0" eaLnBrk="1" hangingPunct="1">
              <a:buFont typeface="Wingdings" pitchFamily="2" charset="2"/>
              <a:buNone/>
            </a:pPr>
            <a:r>
              <a:rPr altLang="en-US" sz="2000" b="1" i="1"/>
              <a:t>Query 24: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24 result:</a:t>
            </a:r>
          </a:p>
        </p:txBody>
      </p:sp>
      <p:sp>
        <p:nvSpPr>
          <p:cNvPr id="1177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79C365E-109F-43BF-9CEC-05630008373D}" type="slidenum">
              <a:rPr lang="en-US" altLang="en-US" sz="900" b="1">
                <a:solidFill>
                  <a:schemeClr val="tx1"/>
                </a:solidFill>
              </a:rPr>
              <a:pPr>
                <a:spcBef>
                  <a:spcPct val="0"/>
                </a:spcBef>
                <a:buClrTx/>
                <a:buSzTx/>
                <a:buFontTx/>
                <a:buNone/>
              </a:pPr>
              <a:t>65</a:t>
            </a:fld>
            <a:endParaRPr lang="en-US" altLang="en-US" sz="900" b="1">
              <a:solidFill>
                <a:schemeClr val="tx1"/>
              </a:solidFill>
            </a:endParaRPr>
          </a:p>
        </p:txBody>
      </p:sp>
      <p:pic>
        <p:nvPicPr>
          <p:cNvPr id="1177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8765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98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25 text: 	</a:t>
            </a:r>
            <a:r>
              <a:rPr altLang="en-US" sz="2000" i="1"/>
              <a:t>For each product that was sold in more than one sales </a:t>
            </a:r>
            <a:br>
              <a:rPr altLang="en-US" sz="2000" i="1"/>
            </a:br>
            <a:r>
              <a:rPr altLang="en-US" sz="2000" i="1"/>
              <a:t>		transaction, retrieve the ProductID value and the number of</a:t>
            </a:r>
            <a:br>
              <a:rPr altLang="en-US" sz="2000" i="1"/>
            </a:br>
            <a:r>
              <a:rPr altLang="en-US" sz="2000" i="1"/>
              <a:t>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25: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25 result:</a:t>
            </a:r>
          </a:p>
        </p:txBody>
      </p:sp>
      <p:sp>
        <p:nvSpPr>
          <p:cNvPr id="1198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E98DA6-6FAD-4A23-9229-1561E7EC08B8}" type="slidenum">
              <a:rPr lang="en-US" altLang="en-US" sz="900" b="1">
                <a:solidFill>
                  <a:schemeClr val="tx1"/>
                </a:solidFill>
              </a:rPr>
              <a:pPr>
                <a:spcBef>
                  <a:spcPct val="0"/>
                </a:spcBef>
                <a:buClrTx/>
                <a:buSzTx/>
                <a:buFontTx/>
                <a:buNone/>
              </a:pPr>
              <a:t>66</a:t>
            </a:fld>
            <a:endParaRPr lang="en-US" altLang="en-US" sz="900" b="1">
              <a:solidFill>
                <a:schemeClr val="tx1"/>
              </a:solidFill>
            </a:endParaRPr>
          </a:p>
        </p:txBody>
      </p:sp>
      <p:pic>
        <p:nvPicPr>
          <p:cNvPr id="1198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2590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185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26 text: 	</a:t>
            </a:r>
            <a:r>
              <a:rPr altLang="en-US" sz="2000" i="1"/>
              <a:t>For each product that has more than three items sold within all</a:t>
            </a:r>
            <a:br>
              <a:rPr altLang="en-US" sz="2000" i="1"/>
            </a:br>
            <a:r>
              <a:rPr altLang="en-US" sz="2000" i="1"/>
              <a:t>		sales transactions,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26: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26 result:</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2C0FA3-FD51-42D3-BFBD-0142015743D3}" type="slidenum">
              <a:rPr lang="en-US" altLang="en-US" sz="900" b="1">
                <a:solidFill>
                  <a:schemeClr val="tx1"/>
                </a:solidFill>
              </a:rPr>
              <a:pPr>
                <a:spcBef>
                  <a:spcPct val="0"/>
                </a:spcBef>
                <a:buClrTx/>
                <a:buSzTx/>
                <a:buFontTx/>
                <a:buNone/>
              </a:pPr>
              <a:t>67</a:t>
            </a:fld>
            <a:endParaRPr lang="en-US" altLang="en-US" sz="900" b="1">
              <a:solidFill>
                <a:schemeClr val="tx1"/>
              </a:solidFill>
            </a:endParaRPr>
          </a:p>
        </p:txBody>
      </p:sp>
      <p:pic>
        <p:nvPicPr>
          <p:cNvPr id="1218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1638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39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27 text: 	</a:t>
            </a:r>
            <a:r>
              <a:rPr altLang="en-US" sz="2000" i="1"/>
              <a:t>For each product that was sold in more than one sales</a:t>
            </a:r>
            <a:br>
              <a:rPr altLang="en-US" sz="2000" i="1"/>
            </a:br>
            <a:r>
              <a:rPr altLang="en-US" sz="2000" i="1"/>
              <a:t>		transaction,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27: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27 result:</a:t>
            </a:r>
          </a:p>
        </p:txBody>
      </p:sp>
      <p:sp>
        <p:nvSpPr>
          <p:cNvPr id="1239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1F514E-6230-41FF-8D12-75D78034A895}" type="slidenum">
              <a:rPr lang="en-US" altLang="en-US" sz="900" b="1">
                <a:solidFill>
                  <a:schemeClr val="tx1"/>
                </a:solidFill>
              </a:rPr>
              <a:pPr>
                <a:spcBef>
                  <a:spcPct val="0"/>
                </a:spcBef>
                <a:buClrTx/>
                <a:buSzTx/>
                <a:buFontTx/>
                <a:buNone/>
              </a:pPr>
              <a:t>68</a:t>
            </a:fld>
            <a:endParaRPr lang="en-US" altLang="en-US" sz="900" b="1">
              <a:solidFill>
                <a:schemeClr val="tx1"/>
              </a:solidFill>
            </a:endParaRPr>
          </a:p>
        </p:txBody>
      </p:sp>
      <p:pic>
        <p:nvPicPr>
          <p:cNvPr id="1239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4191000"/>
            <a:ext cx="1590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5955" name="Content Placeholder 2"/>
          <p:cNvSpPr>
            <a:spLocks noGrp="1"/>
          </p:cNvSpPr>
          <p:nvPr>
            <p:ph idx="1"/>
          </p:nvPr>
        </p:nvSpPr>
        <p:spPr/>
        <p:txBody>
          <a:bodyPr/>
          <a:lstStyle/>
          <a:p>
            <a:pPr eaLnBrk="1" hangingPunct="1"/>
            <a:r>
              <a:rPr altLang="en-US" b="1"/>
              <a:t>Nested Query</a:t>
            </a:r>
          </a:p>
          <a:p>
            <a:pPr lvl="1" eaLnBrk="1" hangingPunct="1">
              <a:buFont typeface="Arial" charset="0"/>
              <a:buChar char="•"/>
            </a:pPr>
            <a:r>
              <a:rPr altLang="en-US"/>
              <a:t>A query that is used within another query </a:t>
            </a:r>
          </a:p>
          <a:p>
            <a:pPr lvl="2" eaLnBrk="1" hangingPunct="1"/>
            <a:r>
              <a:rPr altLang="en-US"/>
              <a:t>A nested query is also referred to as an </a:t>
            </a:r>
            <a:r>
              <a:rPr altLang="en-US" b="1"/>
              <a:t>inner query</a:t>
            </a:r>
            <a:r>
              <a:rPr altLang="en-US"/>
              <a:t>,</a:t>
            </a:r>
          </a:p>
          <a:p>
            <a:pPr lvl="2" eaLnBrk="1" hangingPunct="1"/>
            <a:r>
              <a:rPr altLang="en-US"/>
              <a:t>The query that uses the nested query is referred to as an </a:t>
            </a:r>
            <a:r>
              <a:rPr altLang="en-US" b="1"/>
              <a:t>outer query</a:t>
            </a:r>
            <a:endParaRPr altLang="en-US"/>
          </a:p>
        </p:txBody>
      </p:sp>
      <p:sp>
        <p:nvSpPr>
          <p:cNvPr id="1259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C5CC029-0E34-46B4-AF71-45504B2E59BB}" type="slidenum">
              <a:rPr lang="en-US" altLang="en-US" sz="900" b="1">
                <a:solidFill>
                  <a:schemeClr val="tx1"/>
                </a:solidFill>
              </a:rPr>
              <a:pPr>
                <a:spcBef>
                  <a:spcPct val="0"/>
                </a:spcBef>
                <a:buClrTx/>
                <a:buSzTx/>
                <a:buFontTx/>
                <a:buNone/>
              </a:pPr>
              <a:t>69</a:t>
            </a:fld>
            <a:endParaRPr lang="en-US" altLang="en-US" sz="9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304800" y="381000"/>
            <a:ext cx="8686800" cy="838200"/>
          </a:xfrm>
        </p:spPr>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DML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Data Manipulation Language (DML)</a:t>
            </a:r>
          </a:p>
          <a:p>
            <a:pPr lvl="1" eaLnBrk="1" fontAlgn="auto" hangingPunct="1">
              <a:spcAft>
                <a:spcPts val="0"/>
              </a:spcAft>
              <a:defRPr/>
            </a:pPr>
            <a:r>
              <a:rPr dirty="0">
                <a:ea typeface="+mn-ea"/>
              </a:rPr>
              <a:t>Used to insert, modify, delete and retrieve data </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INSERT INTO</a:t>
            </a:r>
          </a:p>
          <a:p>
            <a:pPr marL="3143250" lvl="7" indent="0">
              <a:buFont typeface="Wingdings 2"/>
              <a:buNone/>
              <a:defRPr/>
            </a:pPr>
            <a:r>
              <a:rPr lang="en-US" sz="2000" dirty="0">
                <a:latin typeface="Courier New" pitchFamily="49" charset="0"/>
                <a:cs typeface="Courier New" pitchFamily="49" charset="0"/>
              </a:rPr>
              <a:t>UPDATE</a:t>
            </a:r>
          </a:p>
          <a:p>
            <a:pPr marL="3143250" lvl="7" indent="0">
              <a:buFont typeface="Wingdings 2"/>
              <a:buNone/>
              <a:defRPr/>
            </a:pPr>
            <a:r>
              <a:rPr lang="en-US" sz="2000" dirty="0">
                <a:latin typeface="Courier New" pitchFamily="49" charset="0"/>
                <a:cs typeface="Courier New" pitchFamily="49" charset="0"/>
              </a:rPr>
              <a:t>DELETE </a:t>
            </a:r>
          </a:p>
          <a:p>
            <a:pPr marL="3143250" lvl="7" indent="0">
              <a:buFont typeface="Wingdings 2"/>
              <a:buNone/>
              <a:defRPr/>
            </a:pPr>
            <a:r>
              <a:rPr lang="en-US" sz="2000" dirty="0">
                <a:latin typeface="Courier New" pitchFamily="49" charset="0"/>
                <a:cs typeface="Courier New" pitchFamily="49" charset="0"/>
              </a:rPr>
              <a:t>SELECT </a:t>
            </a:r>
          </a:p>
        </p:txBody>
      </p:sp>
      <p:sp>
        <p:nvSpPr>
          <p:cNvPr id="11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2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D14FA-E367-44E4-8AD3-FC41A90185EB}"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80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 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200">
                <a:latin typeface="Courier New" pitchFamily="49" charset="0"/>
                <a:cs typeface="Courier New" pitchFamily="49" charset="0"/>
              </a:rPr>
              <a:t> </a:t>
            </a:r>
            <a:r>
              <a:rPr altLang="en-US" sz="1800">
                <a:latin typeface="Courier New" pitchFamily="49" charset="0"/>
                <a:cs typeface="Courier New" pitchFamily="49" charset="0"/>
              </a:rPr>
              <a:t>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28 result:</a:t>
            </a:r>
          </a:p>
        </p:txBody>
      </p:sp>
      <p:sp>
        <p:nvSpPr>
          <p:cNvPr id="1280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279DFC8-DC1C-4A5F-A231-4AB87EDEA842}" type="slidenum">
              <a:rPr lang="en-US" altLang="en-US" sz="900" b="1">
                <a:solidFill>
                  <a:schemeClr val="tx1"/>
                </a:solidFill>
              </a:rPr>
              <a:pPr>
                <a:spcBef>
                  <a:spcPct val="0"/>
                </a:spcBef>
                <a:buClrTx/>
                <a:buSzTx/>
                <a:buFontTx/>
                <a:buNone/>
              </a:pPr>
              <a:t>70</a:t>
            </a:fld>
            <a:endParaRPr lang="en-US" altLang="en-US" sz="900" b="1">
              <a:solidFill>
                <a:schemeClr val="tx1"/>
              </a:solidFill>
            </a:endParaRPr>
          </a:p>
        </p:txBody>
      </p:sp>
      <p:pic>
        <p:nvPicPr>
          <p:cNvPr id="1280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36957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3005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AVG(productprice);</a:t>
            </a:r>
            <a:endParaRPr altLang="en-US" sz="2000" b="1" i="1"/>
          </a:p>
          <a:p>
            <a:pPr marL="0" indent="0" eaLnBrk="1" hangingPunct="1">
              <a:buFont typeface="Wingdings" pitchFamily="2" charset="2"/>
              <a:buNone/>
            </a:pPr>
            <a:endParaRPr altLang="en-US" sz="2000" b="1" i="1"/>
          </a:p>
        </p:txBody>
      </p:sp>
      <p:sp>
        <p:nvSpPr>
          <p:cNvPr id="1300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00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569F21-6F4D-4FFC-9B0B-97019B3409D8}" type="slidenum">
              <a:rPr lang="en-US" altLang="en-US" sz="900" b="1">
                <a:solidFill>
                  <a:schemeClr val="tx1"/>
                </a:solidFill>
              </a:rPr>
              <a:pPr>
                <a:spcBef>
                  <a:spcPct val="0"/>
                </a:spcBef>
                <a:buClrTx/>
                <a:buSzTx/>
                <a:buFontTx/>
                <a:buNone/>
              </a:pPr>
              <a:t>71</a:t>
            </a:fld>
            <a:endParaRPr lang="en-US" altLang="en-US" sz="900" b="1">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2099" name="Content Placeholder 2"/>
          <p:cNvSpPr>
            <a:spLocks noGrp="1"/>
          </p:cNvSpPr>
          <p:nvPr>
            <p:ph idx="1"/>
          </p:nvPr>
        </p:nvSpPr>
        <p:spPr/>
        <p:txBody>
          <a:bodyPr/>
          <a:lstStyle/>
          <a:p>
            <a:pPr eaLnBrk="1" hangingPunct="1"/>
            <a:r>
              <a:rPr altLang="en-US" b="1"/>
              <a:t>IN</a:t>
            </a:r>
          </a:p>
          <a:p>
            <a:pPr lvl="1" eaLnBrk="1" hangingPunct="1">
              <a:buFont typeface="Arial" charset="0"/>
              <a:buChar char="•"/>
            </a:pPr>
            <a:r>
              <a:rPr altLang="en-US"/>
              <a:t>Used for comparison of a value with a set of values</a:t>
            </a:r>
          </a:p>
        </p:txBody>
      </p:sp>
      <p:sp>
        <p:nvSpPr>
          <p:cNvPr id="1321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2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CCB5AF-214D-4CCF-94EC-6F0D503679B4}" type="slidenum">
              <a:rPr lang="en-US" altLang="en-US" sz="900" b="1">
                <a:solidFill>
                  <a:schemeClr val="tx1"/>
                </a:solidFill>
              </a:rPr>
              <a:pPr>
                <a:spcBef>
                  <a:spcPct val="0"/>
                </a:spcBef>
                <a:buClrTx/>
                <a:buSzTx/>
                <a:buFontTx/>
                <a:buNone/>
              </a:pPr>
              <a:t>72</a:t>
            </a:fld>
            <a:endParaRPr lang="en-US" altLang="en-US" sz="900" b="1">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41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341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41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F437BC6-9561-4957-AD3A-FE0C5180BF51}" type="slidenum">
              <a:rPr lang="en-US" altLang="en-US" sz="900" b="1">
                <a:solidFill>
                  <a:schemeClr val="tx1"/>
                </a:solidFill>
              </a:rPr>
              <a:pPr>
                <a:spcBef>
                  <a:spcPct val="0"/>
                </a:spcBef>
                <a:buClrTx/>
                <a:buSzTx/>
                <a:buFontTx/>
                <a:buNone/>
              </a:pPr>
              <a:t>73</a:t>
            </a:fld>
            <a:endParaRPr lang="en-US" altLang="en-US" sz="900" b="1">
              <a:solidFill>
                <a:schemeClr val="tx1"/>
              </a:solidFill>
            </a:endParaRPr>
          </a:p>
        </p:txBody>
      </p:sp>
      <p:pic>
        <p:nvPicPr>
          <p:cNvPr id="1341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61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id, product name and </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361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61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5D354A-8D90-4A35-87EC-72BED5229F24}" type="slidenum">
              <a:rPr lang="en-US" altLang="en-US" sz="900" b="1">
                <a:solidFill>
                  <a:schemeClr val="tx1"/>
                </a:solidFill>
              </a:rPr>
              <a:pPr>
                <a:spcBef>
                  <a:spcPct val="0"/>
                </a:spcBef>
                <a:buClrTx/>
                <a:buSzTx/>
                <a:buFontTx/>
                <a:buNone/>
              </a:pPr>
              <a:t>74</a:t>
            </a:fld>
            <a:endParaRPr lang="en-US" altLang="en-US" sz="900" b="1">
              <a:solidFill>
                <a:schemeClr val="tx1"/>
              </a:solidFill>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6482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Content Placeholder 2"/>
          <p:cNvSpPr>
            <a:spLocks noGrp="1"/>
          </p:cNvSpPr>
          <p:nvPr>
            <p:ph type="subTitle" idx="1"/>
          </p:nvPr>
        </p:nvSpPr>
        <p:spPr/>
        <p:txBody>
          <a:bodyPr/>
          <a:lstStyle/>
          <a:p>
            <a:pPr eaLnBrk="1" hangingPunct="1"/>
            <a:r>
              <a:rPr altLang="en-US" b="1"/>
              <a:t>JOIN</a:t>
            </a:r>
          </a:p>
          <a:p>
            <a:pPr lvl="1" eaLnBrk="1" hangingPunct="1">
              <a:buFont typeface="Arial" charset="0"/>
              <a:buChar char="•"/>
            </a:pPr>
            <a:r>
              <a:rPr altLang="en-US"/>
              <a:t>Facilitates the querying of multiple tables</a:t>
            </a:r>
          </a:p>
        </p:txBody>
      </p:sp>
      <p:sp>
        <p:nvSpPr>
          <p:cNvPr id="138242" name="Title 1"/>
          <p:cNvSpPr>
            <a:spLocks noGrp="1"/>
          </p:cNvSpPr>
          <p:nvPr>
            <p:ph type="title"/>
          </p:nvPr>
        </p:nvSpPr>
        <p:spPr bwMode="auto"/>
        <p:txBody>
          <a:bodyPr/>
          <a:lstStyle/>
          <a:p>
            <a:pPr eaLnBrk="1" hangingPunct="1"/>
            <a:r>
              <a:rPr altLang="en-US" cap="none" dirty="0">
                <a:ea typeface="MS PGothic" pitchFamily="34" charset="-128"/>
              </a:rPr>
              <a:t>JOIN</a:t>
            </a:r>
            <a:r>
              <a:rPr lang="en-US" altLang="en-US" cap="none" dirty="0">
                <a:ea typeface="MS PGothic" pitchFamily="34" charset="-128"/>
              </a:rPr>
              <a:t>  Quick Intro</a:t>
            </a:r>
            <a:endParaRPr altLang="en-US" cap="none" dirty="0">
              <a:ea typeface="MS PGothic" pitchFamily="34" charset="-128"/>
            </a:endParaRPr>
          </a:p>
        </p:txBody>
      </p:sp>
      <p:sp>
        <p:nvSpPr>
          <p:cNvPr id="138244"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8245"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14AD67-DA74-4FE1-87CE-2FD4757BF21D}" type="slidenum">
              <a:rPr lang="en-US" altLang="en-US" sz="900" b="1">
                <a:solidFill>
                  <a:schemeClr val="tx1"/>
                </a:solidFill>
              </a:rPr>
              <a:pPr>
                <a:spcBef>
                  <a:spcPct val="0"/>
                </a:spcBef>
                <a:buClrTx/>
                <a:buSzTx/>
                <a:buFontTx/>
                <a:buNone/>
              </a:pPr>
              <a:t>75</a:t>
            </a:fld>
            <a:endParaRPr lang="en-US" altLang="en-US" sz="900" b="1">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02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40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02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CE81A8B-486B-429A-ADAA-F553FFB2E19B}" type="slidenum">
              <a:rPr lang="en-US" altLang="en-US" sz="900" b="1">
                <a:solidFill>
                  <a:schemeClr val="tx1"/>
                </a:solidFill>
              </a:rPr>
              <a:pPr>
                <a:spcBef>
                  <a:spcPct val="0"/>
                </a:spcBef>
                <a:buClrTx/>
                <a:buSzTx/>
                <a:buFontTx/>
                <a:buNone/>
              </a:pPr>
              <a:t>76</a:t>
            </a:fld>
            <a:endParaRPr lang="en-US" altLang="en-US" sz="900" b="1">
              <a:solidFill>
                <a:schemeClr val="tx1"/>
              </a:solidFill>
            </a:endParaRPr>
          </a:p>
        </p:txBody>
      </p:sp>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23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br>
              <a:rPr altLang="en-US" sz="2000" i="1"/>
            </a:br>
            <a:r>
              <a:rPr altLang="en-US" sz="2000" i="1"/>
              <a:t> 		</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32: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a:t>
            </a:r>
            <a:endParaRPr altLang="en-US" sz="2000" b="1" i="1"/>
          </a:p>
        </p:txBody>
      </p:sp>
      <p:sp>
        <p:nvSpPr>
          <p:cNvPr id="1423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2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6B4975E-DF06-4EE6-978F-BD2D63D12441}" type="slidenum">
              <a:rPr lang="en-US" altLang="en-US" sz="900" b="1">
                <a:solidFill>
                  <a:schemeClr val="tx1"/>
                </a:solidFill>
              </a:rPr>
              <a:pPr>
                <a:spcBef>
                  <a:spcPct val="0"/>
                </a:spcBef>
                <a:buClrTx/>
                <a:buSzTx/>
                <a:buFontTx/>
                <a:buNone/>
              </a:pPr>
              <a:t>77</a:t>
            </a:fld>
            <a:endParaRPr lang="en-US" altLang="en-US" sz="900" b="1">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438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Query 32 result:</a:t>
            </a:r>
          </a:p>
        </p:txBody>
      </p:sp>
      <p:sp>
        <p:nvSpPr>
          <p:cNvPr id="144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43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D21A8-7B01-4301-B778-FE6BCF14E81A}" type="slidenum">
              <a:rPr lang="en-US" altLang="en-US" sz="900" b="1">
                <a:solidFill>
                  <a:schemeClr val="tx1"/>
                </a:solidFill>
              </a:rPr>
              <a:pPr>
                <a:spcBef>
                  <a:spcPct val="0"/>
                </a:spcBef>
                <a:buClrTx/>
                <a:buSzTx/>
                <a:buFontTx/>
                <a:buNone/>
              </a:pPr>
              <a:t>78</a:t>
            </a:fld>
            <a:endParaRPr lang="en-US" altLang="en-US" sz="900" b="1">
              <a:solidFill>
                <a:schemeClr val="tx1"/>
              </a:solidFill>
            </a:endParaRPr>
          </a:p>
        </p:txBody>
      </p:sp>
      <p:pic>
        <p:nvPicPr>
          <p:cNvPr id="144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752600"/>
            <a:ext cx="481012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64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endParaRPr altLang="en-US" sz="2000" i="1"/>
          </a:p>
          <a:p>
            <a:pPr marL="0" indent="0" eaLnBrk="1" hangingPunct="1">
              <a:buFont typeface="Wingdings" pitchFamily="2" charset="2"/>
              <a:buNone/>
            </a:pPr>
            <a:r>
              <a:rPr altLang="en-US" sz="2000" b="1" i="1"/>
              <a:t>Query 33: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34: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		</a:t>
            </a:r>
            <a:endParaRPr altLang="en-US" sz="2000" b="1" i="1"/>
          </a:p>
        </p:txBody>
      </p:sp>
      <p:sp>
        <p:nvSpPr>
          <p:cNvPr id="146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64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15E093-025E-47FC-9725-B915D865A052}" type="slidenum">
              <a:rPr lang="en-US" altLang="en-US" sz="900" b="1">
                <a:solidFill>
                  <a:schemeClr val="tx1"/>
                </a:solidFill>
              </a:rPr>
              <a:pPr>
                <a:spcBef>
                  <a:spcPct val="0"/>
                </a:spcBef>
                <a:buClrTx/>
                <a:buSzTx/>
                <a:buFontTx/>
                <a:buNone/>
              </a:pPr>
              <a:t>79</a:t>
            </a:fld>
            <a:endParaRPr lang="en-US" altLang="en-US" sz="9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a:lstStyle/>
          <a:p>
            <a:pPr eaLnBrk="1" hangingPunct="1"/>
            <a:r>
              <a:rPr altLang="en-US" cap="none">
                <a:ea typeface="MS PGothic" pitchFamily="34" charset="-128"/>
              </a:rPr>
              <a:t>INTRODUCTION</a:t>
            </a:r>
          </a:p>
        </p:txBody>
      </p:sp>
      <p:sp>
        <p:nvSpPr>
          <p:cNvPr id="15363" name="Content Placeholder 2"/>
          <p:cNvSpPr>
            <a:spLocks noGrp="1"/>
          </p:cNvSpPr>
          <p:nvPr>
            <p:ph idx="1"/>
          </p:nvPr>
        </p:nvSpPr>
        <p:spPr/>
        <p:txBody>
          <a:bodyPr/>
          <a:lstStyle/>
          <a:p>
            <a:pPr eaLnBrk="1" hangingPunct="1"/>
            <a:r>
              <a:rPr altLang="en-US" b="1"/>
              <a:t>SQL data types</a:t>
            </a:r>
          </a:p>
          <a:p>
            <a:pPr lvl="1" eaLnBrk="1" hangingPunct="1">
              <a:buFont typeface="Arial" charset="0"/>
              <a:buChar char="•"/>
            </a:pPr>
            <a:r>
              <a:rPr altLang="en-US"/>
              <a:t>Each column of each SQL created relation has a specified data type</a:t>
            </a:r>
          </a:p>
          <a:p>
            <a:pPr lvl="1" eaLnBrk="1" hangingPunct="1">
              <a:buFont typeface="Arial" charset="0"/>
              <a:buChar char="•"/>
            </a:pPr>
            <a:r>
              <a:rPr altLang="en-US"/>
              <a:t>Commonly used SQL data types:</a:t>
            </a: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3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A2FC282-2B1E-4B7C-A6D8-799961AEA77F}"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86455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8483"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33 result:</a:t>
            </a:r>
          </a:p>
        </p:txBody>
      </p:sp>
      <p:sp>
        <p:nvSpPr>
          <p:cNvPr id="148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84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261DBF-4371-499D-BF3B-D147D5D1036C}" type="slidenum">
              <a:rPr lang="en-US" altLang="en-US" sz="900" b="1">
                <a:solidFill>
                  <a:schemeClr val="tx1"/>
                </a:solidFill>
              </a:rPr>
              <a:pPr>
                <a:spcBef>
                  <a:spcPct val="0"/>
                </a:spcBef>
                <a:buClrTx/>
                <a:buSzTx/>
                <a:buFontTx/>
                <a:buNone/>
              </a:pPr>
              <a:t>80</a:t>
            </a:fld>
            <a:endParaRPr lang="en-US" altLang="en-US" sz="900" b="1">
              <a:solidFill>
                <a:schemeClr val="tx1"/>
              </a:solidFill>
            </a:endParaRPr>
          </a:p>
        </p:txBody>
      </p:sp>
      <p:pic>
        <p:nvPicPr>
          <p:cNvPr id="148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Formation of the result of Query 34:</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E3DC16-2B5F-4A62-BCCD-5443DFAB11C6}" type="slidenum">
              <a:rPr lang="en-US" altLang="en-US" sz="900" b="1">
                <a:solidFill>
                  <a:schemeClr val="tx1"/>
                </a:solidFill>
              </a:rPr>
              <a:pPr>
                <a:spcBef>
                  <a:spcPct val="0"/>
                </a:spcBef>
                <a:buClrTx/>
                <a:buSzTx/>
                <a:buFontTx/>
                <a:buNone/>
              </a:pPr>
              <a:t>81</a:t>
            </a:fld>
            <a:endParaRPr lang="en-US" altLang="en-US" sz="900" b="1">
              <a:solidFill>
                <a:schemeClr val="tx1"/>
              </a:solidFill>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2579"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34 result:</a:t>
            </a:r>
          </a:p>
        </p:txBody>
      </p:sp>
      <p:sp>
        <p:nvSpPr>
          <p:cNvPr id="152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2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D961A6-3118-4AFB-9A77-F9EE2F3014EF}" type="slidenum">
              <a:rPr lang="en-US" altLang="en-US" sz="900" b="1">
                <a:solidFill>
                  <a:schemeClr val="tx1"/>
                </a:solidFill>
              </a:rPr>
              <a:pPr>
                <a:spcBef>
                  <a:spcPct val="0"/>
                </a:spcBef>
                <a:buClrTx/>
                <a:buSzTx/>
                <a:buFontTx/>
                <a:buNone/>
              </a:pPr>
              <a:t>82</a:t>
            </a:fld>
            <a:endParaRPr lang="en-US" altLang="en-US" sz="900" b="1">
              <a:solidFill>
                <a:schemeClr val="tx1"/>
              </a:solidFill>
            </a:endParaRPr>
          </a:p>
        </p:txBody>
      </p:sp>
      <p:pic>
        <p:nvPicPr>
          <p:cNvPr id="152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2103438"/>
            <a:ext cx="736917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4627" name="Content Placeholder 2"/>
          <p:cNvSpPr>
            <a:spLocks noGrp="1"/>
          </p:cNvSpPr>
          <p:nvPr>
            <p:ph idx="1"/>
          </p:nvPr>
        </p:nvSpPr>
        <p:spPr/>
        <p:txBody>
          <a:bodyPr/>
          <a:lstStyle/>
          <a:p>
            <a:pPr eaLnBrk="1" hangingPunct="1"/>
            <a:r>
              <a:rPr altLang="en-US" b="1"/>
              <a:t>Alias</a:t>
            </a:r>
          </a:p>
          <a:p>
            <a:pPr lvl="1" eaLnBrk="1" hangingPunct="1">
              <a:buFont typeface="Arial" charset="0"/>
              <a:buChar char="•"/>
            </a:pPr>
            <a:r>
              <a:rPr altLang="en-US"/>
              <a:t>An alternative and usually shorter name that can be used anywhere within a query instead of the full relation name</a:t>
            </a:r>
          </a:p>
        </p:txBody>
      </p:sp>
      <p:sp>
        <p:nvSpPr>
          <p:cNvPr id="154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4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0A8BBEA-EB12-4662-9A3E-C545B1F7F7CD}" type="slidenum">
              <a:rPr lang="en-US" altLang="en-US" sz="900" b="1">
                <a:solidFill>
                  <a:schemeClr val="tx1"/>
                </a:solidFill>
              </a:rPr>
              <a:pPr>
                <a:spcBef>
                  <a:spcPct val="0"/>
                </a:spcBef>
                <a:buClrTx/>
                <a:buSzTx/>
                <a:buFontTx/>
                <a:buNone/>
              </a:pPr>
              <a:t>83</a:t>
            </a:fld>
            <a:endParaRPr lang="en-US" altLang="en-US" sz="900" b="1">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6675"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a:t>
            </a:r>
            <a:r>
              <a:rPr altLang="en-US" sz="1000">
                <a:latin typeface="Courier New" pitchFamily="49" charset="0"/>
                <a:cs typeface="Courier New" pitchFamily="49" charset="0"/>
              </a:rPr>
              <a:t> </a:t>
            </a:r>
            <a:r>
              <a:rPr altLang="en-US" sz="1800">
                <a:latin typeface="Courier New" pitchFamily="49" charset="0"/>
                <a:cs typeface="Courier New" pitchFamily="49" charset="0"/>
              </a:rPr>
              <a:t>productname,</a:t>
            </a:r>
            <a:r>
              <a:rPr altLang="en-US" sz="1000">
                <a:latin typeface="Courier New" pitchFamily="49" charset="0"/>
                <a:cs typeface="Courier New" pitchFamily="49" charset="0"/>
              </a:rPr>
              <a:t> </a:t>
            </a:r>
            <a:r>
              <a:rPr altLang="en-US" sz="1800">
                <a:latin typeface="Courier New" pitchFamily="49" charset="0"/>
                <a:cs typeface="Courier New" pitchFamily="49" charset="0"/>
              </a:rPr>
              <a:t>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56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6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974ACB7-CEBF-4E0A-BEEB-5A187F25966F}" type="slidenum">
              <a:rPr lang="en-US" altLang="en-US" sz="900" b="1">
                <a:solidFill>
                  <a:schemeClr val="tx1"/>
                </a:solidFill>
              </a:rPr>
              <a:pPr>
                <a:spcBef>
                  <a:spcPct val="0"/>
                </a:spcBef>
                <a:buClrTx/>
                <a:buSzTx/>
                <a:buFontTx/>
                <a:buNone/>
              </a:pPr>
              <a:t>84</a:t>
            </a:fld>
            <a:endParaRPr lang="en-US" altLang="en-US" sz="900" b="1">
              <a:solidFill>
                <a:schemeClr val="tx1"/>
              </a:solidFill>
            </a:endParaRPr>
          </a:p>
        </p:txBody>
      </p:sp>
      <p:pic>
        <p:nvPicPr>
          <p:cNvPr id="156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8723"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dirty="0"/>
              <a:t>Query 31a text:   </a:t>
            </a:r>
            <a:r>
              <a:rPr altLang="en-US" sz="2000" i="1" dirty="0"/>
              <a:t>For each product, retrieve the product ID, name of the product,</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a:t>
            </a:r>
            <a:r>
              <a:rPr lang="en-US" altLang="en-US" sz="1800" b="1" dirty="0">
                <a:solidFill>
                  <a:srgbClr val="0070C0"/>
                </a:solidFill>
                <a:latin typeface="Courier New" pitchFamily="49" charset="0"/>
                <a:cs typeface="Courier New" pitchFamily="49" charset="0"/>
              </a:rPr>
              <a:t>p</a:t>
            </a:r>
            <a:r>
              <a:rPr altLang="en-US" sz="1800" dirty="0">
                <a:latin typeface="Courier New" pitchFamily="49" charset="0"/>
                <a:cs typeface="Courier New" pitchFamily="49" charset="0"/>
              </a:rPr>
              <a:t>, vendor </a:t>
            </a:r>
            <a:r>
              <a:rPr altLang="en-US" sz="1800" b="1" dirty="0">
                <a:solidFill>
                  <a:srgbClr val="0070C0"/>
                </a:solidFill>
                <a:latin typeface="Courier New" pitchFamily="49" charset="0"/>
                <a:cs typeface="Courier New" pitchFamily="49" charset="0"/>
              </a:rPr>
              <a:t>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br>
              <a:rPr altLang="en-US" sz="2000" b="1" i="1" dirty="0"/>
            </a:br>
            <a:r>
              <a:rPr altLang="en-US" sz="2000" b="1" i="1" dirty="0"/>
              <a:t>Query 31a result:</a:t>
            </a:r>
            <a:br>
              <a:rPr altLang="en-US" sz="2000" b="1" i="1" dirty="0"/>
            </a:br>
            <a:r>
              <a:rPr altLang="en-US" sz="1600" b="1" i="1" dirty="0"/>
              <a:t>(same result)</a:t>
            </a:r>
          </a:p>
        </p:txBody>
      </p:sp>
      <p:sp>
        <p:nvSpPr>
          <p:cNvPr id="158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8E79948-5995-408D-B1D7-FF5DF3B2C301}" type="slidenum">
              <a:rPr lang="en-US" altLang="en-US" sz="900" b="1">
                <a:solidFill>
                  <a:schemeClr val="tx1"/>
                </a:solidFill>
              </a:rPr>
              <a:pPr>
                <a:spcBef>
                  <a:spcPct val="0"/>
                </a:spcBef>
                <a:buClrTx/>
                <a:buSzTx/>
                <a:buFontTx/>
                <a:buNone/>
              </a:pPr>
              <a:t>85</a:t>
            </a:fld>
            <a:endParaRPr lang="en-US" altLang="en-US" sz="900" b="1">
              <a:solidFill>
                <a:schemeClr val="tx1"/>
              </a:solidFill>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0771"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31b text:   </a:t>
            </a:r>
            <a:r>
              <a:rPr altLang="en-US" sz="2000" i="1"/>
              <a:t>For each product, retrieve the product id, name of the product,</a:t>
            </a:r>
            <a:br>
              <a:rPr altLang="en-US" sz="2000" i="1"/>
            </a:br>
            <a:r>
              <a:rPr altLang="en-US" sz="2000" i="1"/>
              <a:t> </a:t>
            </a: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31b: 	</a:t>
            </a:r>
            <a:r>
              <a:rPr altLang="en-US" sz="1800">
                <a:latin typeface="Courier New" pitchFamily="49" charset="0"/>
                <a:cs typeface="Courier New" pitchFamily="49" charset="0"/>
              </a:rPr>
              <a:t>SELECT		p.productid</a:t>
            </a:r>
            <a:r>
              <a:rPr altLang="en-US" sz="1400">
                <a:latin typeface="Courier New" pitchFamily="49" charset="0"/>
                <a:cs typeface="Courier New" pitchFamily="49" charset="0"/>
              </a:rPr>
              <a:t> </a:t>
            </a:r>
            <a:r>
              <a:rPr altLang="en-US" sz="1800">
                <a:latin typeface="Courier New" pitchFamily="49" charset="0"/>
                <a:cs typeface="Courier New" pitchFamily="49" charset="0"/>
              </a:rPr>
              <a:t>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a:t>
            </a:r>
            <a:r>
              <a:rPr altLang="en-US" sz="1400">
                <a:latin typeface="Courier New" pitchFamily="49" charset="0"/>
                <a:cs typeface="Courier New" pitchFamily="49" charset="0"/>
              </a:rPr>
              <a:t> </a:t>
            </a:r>
            <a:r>
              <a:rPr altLang="en-US" sz="1800">
                <a:latin typeface="Courier New" pitchFamily="49" charset="0"/>
                <a:cs typeface="Courier New" pitchFamily="49" charset="0"/>
              </a:rPr>
              <a:t>pname,</a:t>
            </a:r>
            <a:br>
              <a:rPr altLang="en-US" sz="1800">
                <a:latin typeface="Courier New" pitchFamily="49" charset="0"/>
                <a:cs typeface="Courier New" pitchFamily="49" charset="0"/>
              </a:rPr>
            </a:b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a:t>
            </a:r>
            <a:r>
              <a:rPr altLang="en-US" sz="1400">
                <a:latin typeface="Courier New" pitchFamily="49" charset="0"/>
                <a:cs typeface="Courier New" pitchFamily="49" charset="0"/>
              </a:rPr>
              <a:t> </a:t>
            </a:r>
            <a:r>
              <a:rPr altLang="en-US" sz="1800">
                <a:latin typeface="Courier New" pitchFamily="49" charset="0"/>
                <a:cs typeface="Courier New" pitchFamily="49" charset="0"/>
              </a:rPr>
              <a:t>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a:t>
            </a:r>
            <a:r>
              <a:rPr altLang="en-US" sz="1400">
                <a:latin typeface="Courier New" pitchFamily="49" charset="0"/>
                <a:cs typeface="Courier New" pitchFamily="49" charset="0"/>
              </a:rPr>
              <a:t> </a:t>
            </a:r>
            <a:r>
              <a:rPr altLang="en-US" sz="1800">
                <a:latin typeface="Courier New" pitchFamily="49" charset="0"/>
                <a:cs typeface="Courier New" pitchFamily="49" charset="0"/>
              </a:rPr>
              <a:t>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31b result:</a:t>
            </a:r>
            <a:br>
              <a:rPr altLang="en-US" sz="2000" b="1" i="1"/>
            </a:br>
            <a:r>
              <a:rPr altLang="en-US" sz="1600" b="1" i="1"/>
              <a:t>(same result,</a:t>
            </a:r>
            <a:br>
              <a:rPr altLang="en-US" sz="1600" b="1" i="1"/>
            </a:br>
            <a:r>
              <a:rPr altLang="en-US" sz="1600" b="1" i="1"/>
              <a:t>different column</a:t>
            </a:r>
            <a:br>
              <a:rPr altLang="en-US" sz="1600" b="1" i="1"/>
            </a:br>
            <a:r>
              <a:rPr altLang="en-US" sz="1600" b="1" i="1"/>
              <a:t>names in the result)</a:t>
            </a:r>
          </a:p>
        </p:txBody>
      </p:sp>
      <p:sp>
        <p:nvSpPr>
          <p:cNvPr id="1607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6797246-6F80-408D-AB77-1863E9DAED47}" type="slidenum">
              <a:rPr lang="en-US" altLang="en-US" sz="900" b="1">
                <a:solidFill>
                  <a:schemeClr val="tx1"/>
                </a:solidFill>
              </a:rPr>
              <a:pPr>
                <a:spcBef>
                  <a:spcPct val="0"/>
                </a:spcBef>
                <a:buClrTx/>
                <a:buSzTx/>
                <a:buFontTx/>
                <a:buNone/>
              </a:pPr>
              <a:t>86</a:t>
            </a:fld>
            <a:endParaRPr lang="en-US" altLang="en-US" sz="900" b="1">
              <a:solidFill>
                <a:schemeClr val="tx1"/>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2819"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31c text:   </a:t>
            </a:r>
            <a:r>
              <a:rPr altLang="en-US" sz="2000" i="1"/>
              <a:t>For each product, retrieve the product id, name of the product, </a:t>
            </a:r>
            <a:br>
              <a:rPr altLang="en-US" sz="2000" i="1"/>
            </a:b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31c: 	</a:t>
            </a:r>
            <a:r>
              <a:rPr altLang="en-US" sz="1800">
                <a:latin typeface="Courier New" pitchFamily="49" charset="0"/>
                <a:cs typeface="Courier New" pitchFamily="49" charset="0"/>
              </a:rPr>
              <a:t>SELECT	p.productid AS 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 AS pname,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 AS 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 AS 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31c result:</a:t>
            </a:r>
            <a:br>
              <a:rPr altLang="en-US" sz="2000" b="1" i="1"/>
            </a:br>
            <a:r>
              <a:rPr altLang="en-US" sz="1600" b="1" i="1"/>
              <a:t>(same result,</a:t>
            </a:r>
            <a:br>
              <a:rPr altLang="en-US" sz="1600" b="1" i="1"/>
            </a:br>
            <a:r>
              <a:rPr altLang="en-US" sz="1600" b="1" i="1"/>
              <a:t>as Query 31b)</a:t>
            </a:r>
          </a:p>
        </p:txBody>
      </p:sp>
      <p:sp>
        <p:nvSpPr>
          <p:cNvPr id="1628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28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D42C790-6102-44D8-8436-C812705FB5FC}" type="slidenum">
              <a:rPr lang="en-US" altLang="en-US" sz="900" b="1">
                <a:solidFill>
                  <a:schemeClr val="tx1"/>
                </a:solidFill>
              </a:rPr>
              <a:pPr>
                <a:spcBef>
                  <a:spcPct val="0"/>
                </a:spcBef>
                <a:buClrTx/>
                <a:buSzTx/>
                <a:buFontTx/>
                <a:buNone/>
              </a:pPr>
              <a:t>87</a:t>
            </a:fld>
            <a:endParaRPr lang="en-US" altLang="en-US" sz="900" b="1">
              <a:solidFill>
                <a:schemeClr val="tx1"/>
              </a:solidFill>
            </a:endParaRPr>
          </a:p>
        </p:txBody>
      </p:sp>
      <p:pic>
        <p:nvPicPr>
          <p:cNvPr id="162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bwMode="auto"/>
        <p:txBody>
          <a:bodyPr/>
          <a:lstStyle/>
          <a:p>
            <a:pPr eaLnBrk="1" hangingPunct="1"/>
            <a:r>
              <a:rPr altLang="en-US" cap="none">
                <a:ea typeface="MS PGothic" pitchFamily="34" charset="-128"/>
              </a:rPr>
              <a:t>JOINING MULTIPLE RELATIONS</a:t>
            </a:r>
          </a:p>
        </p:txBody>
      </p:sp>
      <p:sp>
        <p:nvSpPr>
          <p:cNvPr id="164867" name="Content Placeholder 2"/>
          <p:cNvSpPr>
            <a:spLocks noGrp="1"/>
          </p:cNvSpPr>
          <p:nvPr>
            <p:ph idx="1"/>
          </p:nvPr>
        </p:nvSpPr>
        <p:spPr/>
        <p:txBody>
          <a:bodyPr/>
          <a:lstStyle/>
          <a:p>
            <a:pPr eaLnBrk="1" hangingPunct="1"/>
            <a:r>
              <a:rPr altLang="en-US" b="1"/>
              <a:t>Joining multiple relations</a:t>
            </a:r>
          </a:p>
          <a:p>
            <a:pPr lvl="1" eaLnBrk="1" hangingPunct="1">
              <a:buFont typeface="Arial" charset="0"/>
              <a:buChar char="•"/>
            </a:pPr>
            <a:r>
              <a:rPr altLang="en-US"/>
              <a:t>A query can contain multiple JOIN conditions, joining multiple relations</a:t>
            </a:r>
          </a:p>
        </p:txBody>
      </p:sp>
      <p:sp>
        <p:nvSpPr>
          <p:cNvPr id="1648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48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42D019-5536-48D7-8EFA-2623507D77D3}" type="slidenum">
              <a:rPr lang="en-US" altLang="en-US" sz="900" b="1">
                <a:solidFill>
                  <a:schemeClr val="tx1"/>
                </a:solidFill>
              </a:rPr>
              <a:pPr>
                <a:spcBef>
                  <a:spcPct val="0"/>
                </a:spcBef>
                <a:buClrTx/>
                <a:buSzTx/>
                <a:buFontTx/>
                <a:buNone/>
              </a:pPr>
              <a:t>88</a:t>
            </a:fld>
            <a:endParaRPr lang="en-US" altLang="en-US" sz="900" b="1">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bwMode="auto">
          <a:xfrm>
            <a:off x="304800" y="228600"/>
            <a:ext cx="8686800" cy="838200"/>
          </a:xfrm>
        </p:spPr>
        <p:txBody>
          <a:bodyPr/>
          <a:lstStyle/>
          <a:p>
            <a:pPr eaLnBrk="1" hangingPunct="1"/>
            <a:r>
              <a:rPr altLang="en-US" cap="none">
                <a:ea typeface="MS PGothic" pitchFamily="34" charset="-128"/>
              </a:rPr>
              <a:t>JOINING MULTIPLE RELATIONS</a:t>
            </a:r>
          </a:p>
        </p:txBody>
      </p:sp>
      <p:sp>
        <p:nvSpPr>
          <p:cNvPr id="166915" name="Content Placeholder 2"/>
          <p:cNvSpPr>
            <a:spLocks noGrp="1"/>
          </p:cNvSpPr>
          <p:nvPr>
            <p:ph idx="1"/>
          </p:nvPr>
        </p:nvSpPr>
        <p:spPr>
          <a:xfrm>
            <a:off x="0" y="1066800"/>
            <a:ext cx="9144000" cy="4525963"/>
          </a:xfrm>
        </p:spPr>
        <p:txBody>
          <a:bodyPr/>
          <a:lstStyle/>
          <a:p>
            <a:pPr marL="0" indent="0" eaLnBrk="1" hangingPunct="1">
              <a:buFont typeface="Wingdings" pitchFamily="2" charset="2"/>
              <a:buNone/>
            </a:pPr>
            <a:r>
              <a:rPr altLang="en-US" sz="2000" b="1" i="1"/>
              <a:t>Query 35 text: 	</a:t>
            </a:r>
            <a:r>
              <a:rPr altLang="en-US" sz="2000" i="1"/>
              <a:t>For each line item of a sales transaction, retrieve the 			transaction identifier, date of the transaction, name of the 			product that was sold, quantity sold, and amount charged</a:t>
            </a:r>
          </a:p>
          <a:p>
            <a:pPr marL="0" indent="0" eaLnBrk="1" hangingPunct="1">
              <a:buFont typeface="Wingdings" pitchFamily="2" charset="2"/>
              <a:buNone/>
            </a:pPr>
            <a:endParaRPr altLang="en-US" sz="800" i="1"/>
          </a:p>
          <a:p>
            <a:pPr marL="0" indent="0" eaLnBrk="1" hangingPunct="1">
              <a:buFont typeface="Wingdings" pitchFamily="2" charset="2"/>
              <a:buNone/>
            </a:pPr>
            <a:r>
              <a:rPr altLang="en-US" sz="2000" b="1" i="1"/>
              <a:t>Query 35: 	</a:t>
            </a:r>
            <a:r>
              <a:rPr altLang="en-US" sz="1800">
                <a:latin typeface="Courier New" pitchFamily="49" charset="0"/>
                <a:cs typeface="Courier New" pitchFamily="49" charset="0"/>
              </a:rPr>
              <a:t>SELECT	t.tid, t.tdate, p.productname,</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AS quantity,</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 p.productprice) AS amount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salestransaction t, soldvia sv</a:t>
            </a:r>
            <a:br>
              <a:rPr altLang="en-US" sz="1800">
                <a:latin typeface="Courier New" pitchFamily="49" charset="0"/>
                <a:cs typeface="Courier New" pitchFamily="49" charset="0"/>
              </a:rPr>
            </a:br>
            <a:r>
              <a:rPr altLang="en-US" sz="1800">
                <a:latin typeface="Courier New" pitchFamily="49" charset="0"/>
                <a:cs typeface="Courier New" pitchFamily="49" charset="0"/>
              </a:rPr>
              <a:t>		WHERE 	sv.productid = p.productid AND</a:t>
            </a:r>
            <a:br>
              <a:rPr altLang="en-US" sz="1800">
                <a:latin typeface="Courier New" pitchFamily="49" charset="0"/>
                <a:cs typeface="Courier New" pitchFamily="49" charset="0"/>
              </a:rPr>
            </a:br>
            <a:r>
              <a:rPr altLang="en-US" sz="1800">
                <a:latin typeface="Courier New" pitchFamily="49" charset="0"/>
                <a:cs typeface="Courier New" pitchFamily="49" charset="0"/>
              </a:rPr>
              <a:t>			sv.tid = t.tid</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t.tid;</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35 result:</a:t>
            </a:r>
          </a:p>
        </p:txBody>
      </p:sp>
      <p:sp>
        <p:nvSpPr>
          <p:cNvPr id="1669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69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347C023-2C2E-4937-A22B-6CF0661661F1}" type="slidenum">
              <a:rPr lang="en-US" altLang="en-US" sz="900" b="1">
                <a:solidFill>
                  <a:schemeClr val="tx1"/>
                </a:solidFill>
              </a:rPr>
              <a:pPr>
                <a:spcBef>
                  <a:spcPct val="0"/>
                </a:spcBef>
                <a:buClrTx/>
                <a:buSzTx/>
                <a:buFontTx/>
                <a:buNone/>
              </a:pPr>
              <a:t>89</a:t>
            </a:fld>
            <a:endParaRPr lang="en-US" altLang="en-US" sz="900" b="1">
              <a:solidFill>
                <a:schemeClr val="tx1"/>
              </a:solidFill>
            </a:endParaRPr>
          </a:p>
        </p:txBody>
      </p:sp>
      <p:pic>
        <p:nvPicPr>
          <p:cNvPr id="166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4419600"/>
            <a:ext cx="3476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SQL</a:t>
            </a:r>
            <a:endParaRPr altLang="en-US" cap="none" dirty="0">
              <a:solidFill>
                <a:srgbClr val="0070C0"/>
              </a:solidFill>
              <a:ea typeface="MS PGothic" pitchFamily="34" charset="-128"/>
            </a:endParaRPr>
          </a:p>
        </p:txBody>
      </p:sp>
      <p:sp>
        <p:nvSpPr>
          <p:cNvPr id="17411" name="Content Placeholder 2"/>
          <p:cNvSpPr>
            <a:spLocks noGrp="1"/>
          </p:cNvSpPr>
          <p:nvPr>
            <p:ph idx="1"/>
          </p:nvPr>
        </p:nvSpPr>
        <p:spPr/>
        <p:txBody>
          <a:bodyPr/>
          <a:lstStyle/>
          <a:p>
            <a:pPr eaLnBrk="1" hangingPunct="1"/>
            <a:r>
              <a:rPr altLang="en-US" dirty="0"/>
              <a:t>Brief SQL syntax notes</a:t>
            </a:r>
          </a:p>
          <a:p>
            <a:pPr lvl="1" eaLnBrk="1" hangingPunct="1">
              <a:buFont typeface="Arial" charset="0"/>
              <a:buChar char="•"/>
            </a:pPr>
            <a:r>
              <a:rPr altLang="en-US" b="1" dirty="0"/>
              <a:t>Semicolon</a:t>
            </a:r>
            <a:r>
              <a:rPr altLang="en-US" dirty="0"/>
              <a:t> “;”  following the end of an SQL statement, indicates the end of the SQL command</a:t>
            </a:r>
          </a:p>
          <a:p>
            <a:pPr marL="457200" lvl="1" indent="0" eaLnBrk="1" hangingPunct="1">
              <a:buNone/>
            </a:pPr>
            <a:endParaRPr lang="en-US" altLang="en-US" b="1" dirty="0"/>
          </a:p>
          <a:p>
            <a:pPr lvl="1" eaLnBrk="1" hangingPunct="1">
              <a:buFont typeface="Arial" charset="0"/>
              <a:buChar char="•"/>
            </a:pPr>
            <a:r>
              <a:rPr altLang="en-US" b="1" dirty="0"/>
              <a:t>SQL keywords</a:t>
            </a:r>
            <a:r>
              <a:rPr altLang="en-US" dirty="0"/>
              <a:t>, as well as the table and column names used in the SQL commands, are not case sensitive</a:t>
            </a:r>
          </a:p>
          <a:p>
            <a:pPr lvl="2" eaLnBrk="1" hangingPunct="1"/>
            <a:r>
              <a:rPr altLang="en-US" dirty="0"/>
              <a:t>E.g. </a:t>
            </a:r>
            <a:r>
              <a:rPr altLang="en-US" dirty="0">
                <a:latin typeface="Courier New" pitchFamily="49" charset="0"/>
                <a:cs typeface="Courier New" pitchFamily="49" charset="0"/>
              </a:rPr>
              <a:t>SELECT</a:t>
            </a:r>
            <a:r>
              <a:rPr altLang="en-US" dirty="0"/>
              <a:t> is the same as </a:t>
            </a:r>
            <a:r>
              <a:rPr altLang="en-US" dirty="0">
                <a:latin typeface="Courier New" pitchFamily="49" charset="0"/>
                <a:cs typeface="Courier New" pitchFamily="49" charset="0"/>
              </a:rPr>
              <a:t>select</a:t>
            </a:r>
            <a:r>
              <a:rPr altLang="en-US" dirty="0"/>
              <a:t> or </a:t>
            </a:r>
            <a:r>
              <a:rPr altLang="en-US" dirty="0" err="1">
                <a:latin typeface="Courier New" pitchFamily="49" charset="0"/>
                <a:cs typeface="Courier New" pitchFamily="49" charset="0"/>
              </a:rPr>
              <a:t>SeLeCt</a:t>
            </a:r>
            <a:endParaRPr altLang="en-US" dirty="0">
              <a:latin typeface="Courier New" pitchFamily="49" charset="0"/>
              <a:cs typeface="Courier New" pitchFamily="49" charset="0"/>
            </a:endParaRPr>
          </a:p>
          <a:p>
            <a:pPr lvl="1" eaLnBrk="1" hangingPunct="1">
              <a:buFont typeface="Arial" charset="0"/>
              <a:buChar char="•"/>
            </a:pPr>
            <a:endParaRPr lang="en-US" altLang="en-US" dirty="0"/>
          </a:p>
          <a:p>
            <a:pPr lvl="1" eaLnBrk="1" hangingPunct="1">
              <a:buFont typeface="Arial" charset="0"/>
              <a:buChar char="•"/>
            </a:pPr>
            <a:r>
              <a:rPr altLang="en-US" dirty="0"/>
              <a:t>An SQL statement can be written as one long sentence in one line of text</a:t>
            </a:r>
          </a:p>
          <a:p>
            <a:pPr lvl="2" eaLnBrk="1" hangingPunct="1"/>
            <a:r>
              <a:rPr altLang="en-US" dirty="0"/>
              <a:t>However, for legibility reasons SQL statements are usually broken down into multiple lines of text</a:t>
            </a: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4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F8C7E2C-7789-49CD-882A-CA6F6AD627F4}"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Content Placeholder 2"/>
          <p:cNvSpPr>
            <a:spLocks noGrp="1"/>
          </p:cNvSpPr>
          <p:nvPr>
            <p:ph type="subTitle" idx="1"/>
          </p:nvPr>
        </p:nvSpPr>
        <p:spPr/>
        <p:txBody>
          <a:bodyPr/>
          <a:lstStyle/>
          <a:p>
            <a:pPr eaLnBrk="1" hangingPunct="1"/>
            <a:r>
              <a:rPr altLang="en-US" b="1" dirty="0"/>
              <a:t>UPDATE </a:t>
            </a:r>
          </a:p>
        </p:txBody>
      </p:sp>
      <p:sp>
        <p:nvSpPr>
          <p:cNvPr id="173060"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3061"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A2A88AC-AF1D-4FF1-A53F-B427B76F9255}" type="slidenum">
              <a:rPr lang="en-US" altLang="en-US" sz="900" b="1">
                <a:solidFill>
                  <a:schemeClr val="tx1"/>
                </a:solidFill>
              </a:rPr>
              <a:pPr>
                <a:spcBef>
                  <a:spcPct val="0"/>
                </a:spcBef>
                <a:buClrTx/>
                <a:buSzTx/>
                <a:buFontTx/>
                <a:buNone/>
              </a:pPr>
              <a:t>90</a:t>
            </a:fld>
            <a:endParaRPr lang="en-US" altLang="en-US" sz="900" b="1">
              <a:solidFill>
                <a:schemeClr val="tx1"/>
              </a:solidFill>
            </a:endParaRPr>
          </a:p>
        </p:txBody>
      </p:sp>
      <p:sp>
        <p:nvSpPr>
          <p:cNvPr id="3" name="Title 2">
            <a:extLst>
              <a:ext uri="{FF2B5EF4-FFF2-40B4-BE49-F238E27FC236}">
                <a16:creationId xmlns:a16="http://schemas.microsoft.com/office/drawing/2014/main" id="{F0D5ACCF-2DB2-4E66-AE3B-93A3A07A3F65}"/>
              </a:ext>
            </a:extLst>
          </p:cNvPr>
          <p:cNvSpPr>
            <a:spLocks noGrp="1"/>
          </p:cNvSpPr>
          <p:nvPr>
            <p:ph type="title"/>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UPDATE</a:t>
            </a:r>
            <a:r>
              <a:rPr lang="en-US" altLang="en-US" cap="none" dirty="0">
                <a:ea typeface="MS PGothic" pitchFamily="34" charset="-128"/>
              </a:rPr>
              <a:t> - </a:t>
            </a:r>
            <a:r>
              <a:rPr lang="en-US" altLang="en-US" sz="2000" dirty="0"/>
              <a:t>Used to modify the data stored in database relations</a:t>
            </a:r>
            <a:br>
              <a:rPr lang="en-US" altLang="en-US" dirty="0"/>
            </a:br>
            <a:endParaRPr altLang="en-US" cap="none" dirty="0">
              <a:ea typeface="MS PGothic" pitchFamily="34" charset="-128"/>
            </a:endParaRPr>
          </a:p>
        </p:txBody>
      </p:sp>
      <p:sp>
        <p:nvSpPr>
          <p:cNvPr id="175107"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Insert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INSERT INTO product VALUES ('7×7','Airy Sock',1000,'MK','CP');</a:t>
            </a:r>
            <a:br>
              <a:rPr altLang="en-US" sz="1800">
                <a:latin typeface="Courier New" pitchFamily="49" charset="0"/>
                <a:cs typeface="Courier New" pitchFamily="49" charset="0"/>
              </a:rPr>
            </a:br>
            <a:endParaRPr altLang="en-US" sz="1800" b="1" i="1">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1: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productprice = 10</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 '7×7';</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3:	</a:t>
            </a:r>
            <a:r>
              <a:rPr altLang="en-US" sz="1800">
                <a:latin typeface="Courier New" pitchFamily="49" charset="0"/>
                <a:cs typeface="Courier New" pitchFamily="49" charset="0"/>
              </a:rPr>
              <a:t>ALTER TABLE product ADD</a:t>
            </a:r>
            <a:br>
              <a:rPr altLang="en-US" sz="1800">
                <a:latin typeface="Courier New" pitchFamily="49" charset="0"/>
                <a:cs typeface="Courier New" pitchFamily="49" charset="0"/>
              </a:rPr>
            </a:br>
            <a:r>
              <a:rPr altLang="en-US" sz="1800">
                <a:latin typeface="Courier New" pitchFamily="49" charset="0"/>
                <a:cs typeface="Courier New" pitchFamily="49" charset="0"/>
              </a:rPr>
              <a:t>			(discount NUMERIC(3,2) );</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2: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0.2;</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3: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0.3</a:t>
            </a:r>
            <a:br>
              <a:rPr altLang="en-US" sz="1800">
                <a:latin typeface="Courier New" pitchFamily="49" charset="0"/>
                <a:cs typeface="Courier New" pitchFamily="49" charset="0"/>
              </a:rPr>
            </a:br>
            <a:r>
              <a:rPr altLang="en-US" sz="1800">
                <a:latin typeface="Courier New" pitchFamily="49" charset="0"/>
                <a:cs typeface="Courier New" pitchFamily="49" charset="0"/>
              </a:rPr>
              <a:t>			WHERE vendorid = 'MK';</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4:	</a:t>
            </a:r>
            <a:r>
              <a:rPr altLang="en-US" sz="1800">
                <a:latin typeface="Courier New" pitchFamily="49" charset="0"/>
                <a:cs typeface="Courier New" pitchFamily="49" charset="0"/>
              </a:rPr>
              <a:t>ALTER TABLE product DROP (discount);</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b="1" i="1">
              <a:latin typeface="Courier New" pitchFamily="49" charset="0"/>
              <a:cs typeface="Courier New" pitchFamily="49" charset="0"/>
            </a:endParaRPr>
          </a:p>
        </p:txBody>
      </p:sp>
      <p:sp>
        <p:nvSpPr>
          <p:cNvPr id="1751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51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4A1563-1441-4ECA-97CC-86F2975785BD}" type="slidenum">
              <a:rPr lang="en-US" altLang="en-US" sz="900" b="1">
                <a:solidFill>
                  <a:schemeClr val="tx1"/>
                </a:solidFill>
              </a:rPr>
              <a:pPr>
                <a:spcBef>
                  <a:spcPct val="0"/>
                </a:spcBef>
                <a:buClrTx/>
                <a:buSzTx/>
                <a:buFontTx/>
                <a:buNone/>
              </a:pPr>
              <a:t>91</a:t>
            </a:fld>
            <a:endParaRPr lang="en-US" altLang="en-US" sz="900" b="1">
              <a:solidFill>
                <a:schemeClr val="tx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7155" name="Content Placeholder 2"/>
          <p:cNvSpPr>
            <a:spLocks noGrp="1"/>
          </p:cNvSpPr>
          <p:nvPr>
            <p:ph idx="1"/>
          </p:nvPr>
        </p:nvSpPr>
        <p:spPr/>
        <p:txBody>
          <a:bodyPr/>
          <a:lstStyle/>
          <a:p>
            <a:pPr eaLnBrk="1" hangingPunct="1"/>
            <a:r>
              <a:rPr altLang="en-US" b="1" dirty="0"/>
              <a:t>DELETE</a:t>
            </a:r>
          </a:p>
          <a:p>
            <a:pPr lvl="1" eaLnBrk="1" hangingPunct="1">
              <a:buFont typeface="Arial" charset="0"/>
              <a:buChar char="•"/>
            </a:pPr>
            <a:r>
              <a:rPr altLang="en-US" dirty="0"/>
              <a:t>Used to delete the data stored in database relations</a:t>
            </a:r>
            <a:endParaRPr lang="en-US" altLang="en-US" dirty="0"/>
          </a:p>
          <a:p>
            <a:pPr lvl="1" eaLnBrk="1" hangingPunct="1">
              <a:buFont typeface="Arial" charset="0"/>
              <a:buChar char="•"/>
            </a:pP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sz="2400" b="1" i="1" dirty="0"/>
              <a:t>Delete Statement 1:	</a:t>
            </a:r>
          </a:p>
          <a:p>
            <a:pPr lvl="1" eaLnBrk="1" hangingPunct="1">
              <a:buFont typeface="Arial" charset="0"/>
              <a:buChar char="•"/>
            </a:pPr>
            <a:endParaRPr lang="en-US" altLang="en-US" sz="2400" b="1" i="1" dirty="0">
              <a:latin typeface="Courier New" pitchFamily="49" charset="0"/>
              <a:cs typeface="Courier New" pitchFamily="49" charset="0"/>
            </a:endParaRPr>
          </a:p>
          <a:p>
            <a:pPr lvl="1" eaLnBrk="1" hangingPunct="1">
              <a:buFont typeface="Arial" charset="0"/>
              <a:buChar char="•"/>
            </a:pPr>
            <a:r>
              <a:rPr lang="en-US" altLang="en-US" dirty="0">
                <a:latin typeface="Courier New" pitchFamily="49" charset="0"/>
                <a:cs typeface="Courier New" pitchFamily="49" charset="0"/>
              </a:rPr>
              <a:t>DELETE FROM 	product</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WHERE 		productid = '7×7';</a:t>
            </a:r>
          </a:p>
          <a:p>
            <a:pPr lvl="1" eaLnBrk="1" hangingPunct="1">
              <a:buFont typeface="Arial" charset="0"/>
              <a:buChar char="•"/>
            </a:pPr>
            <a:endParaRPr altLang="en-US" dirty="0"/>
          </a:p>
        </p:txBody>
      </p:sp>
      <p:sp>
        <p:nvSpPr>
          <p:cNvPr id="1771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71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0EDBC0-E5F4-462E-A6D2-61995CCA3074}" type="slidenum">
              <a:rPr lang="en-US" altLang="en-US" sz="900" b="1">
                <a:solidFill>
                  <a:schemeClr val="tx1"/>
                </a:solidFill>
              </a:rPr>
              <a:pPr>
                <a:spcBef>
                  <a:spcPct val="0"/>
                </a:spcBef>
                <a:buClrTx/>
                <a:buSzTx/>
                <a:buFontTx/>
                <a:buNone/>
              </a:pPr>
              <a:t>92</a:t>
            </a:fld>
            <a:endParaRPr lang="en-US" altLang="en-US" sz="900" b="1">
              <a:solidFill>
                <a:schemeClr val="tx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92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1800" dirty="0">
              <a:latin typeface="Courier New" pitchFamily="49" charset="0"/>
              <a:cs typeface="Courier New" pitchFamily="49" charset="0"/>
            </a:endParaRPr>
          </a:p>
        </p:txBody>
      </p:sp>
      <p:sp>
        <p:nvSpPr>
          <p:cNvPr id="1792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92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5764D4-2F94-48C6-B24B-FB80B823648C}" type="slidenum">
              <a:rPr lang="en-US" altLang="en-US" sz="900" b="1">
                <a:solidFill>
                  <a:schemeClr val="tx1"/>
                </a:solidFill>
              </a:rPr>
              <a:pPr>
                <a:spcBef>
                  <a:spcPct val="0"/>
                </a:spcBef>
                <a:buClrTx/>
                <a:buSzTx/>
                <a:buFontTx/>
                <a:buNone/>
              </a:pPr>
              <a:t>93</a:t>
            </a:fld>
            <a:endParaRPr lang="en-US" altLang="en-US" sz="900" b="1">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1251" name="Content Placeholder 2"/>
          <p:cNvSpPr>
            <a:spLocks noGrp="1"/>
          </p:cNvSpPr>
          <p:nvPr>
            <p:ph idx="1"/>
          </p:nvPr>
        </p:nvSpPr>
        <p:spPr/>
        <p:txBody>
          <a:bodyPr>
            <a:normAutofit lnSpcReduction="10000"/>
          </a:bodyPr>
          <a:lstStyle/>
          <a:p>
            <a:pPr eaLnBrk="1" hangingPunct="1"/>
            <a:r>
              <a:rPr altLang="en-US" sz="3200" b="1" dirty="0"/>
              <a:t>VIEW</a:t>
            </a:r>
          </a:p>
          <a:p>
            <a:pPr lvl="1" eaLnBrk="1" hangingPunct="1">
              <a:buFont typeface="Arial" charset="0"/>
              <a:buChar char="•"/>
            </a:pPr>
            <a:r>
              <a:rPr altLang="en-US" sz="2800" dirty="0"/>
              <a:t>Mechanism in SQL that allows the structure of a query to be saved in the RDBMS</a:t>
            </a:r>
          </a:p>
          <a:p>
            <a:pPr lvl="1" eaLnBrk="1" hangingPunct="1">
              <a:buFont typeface="Arial" charset="0"/>
              <a:buChar char="•"/>
            </a:pPr>
            <a:r>
              <a:rPr altLang="en-US" sz="2800" dirty="0"/>
              <a:t>Also known as a </a:t>
            </a:r>
            <a:r>
              <a:rPr altLang="en-US" sz="2800" b="1" dirty="0"/>
              <a:t>virtual table </a:t>
            </a:r>
          </a:p>
          <a:p>
            <a:pPr lvl="2" eaLnBrk="1" hangingPunct="1"/>
            <a:r>
              <a:rPr altLang="en-US" sz="2400" dirty="0"/>
              <a:t>View is not an actual table and does not have any data physically saved</a:t>
            </a:r>
          </a:p>
          <a:p>
            <a:pPr lvl="1" eaLnBrk="1" hangingPunct="1">
              <a:buFont typeface="Arial" charset="0"/>
              <a:buChar char="•"/>
            </a:pPr>
            <a:r>
              <a:rPr altLang="en-US" sz="2800" dirty="0"/>
              <a:t>Every time a view is invoked, it executes a query that retrieves the data from the actual tables</a:t>
            </a:r>
          </a:p>
          <a:p>
            <a:pPr lvl="1" eaLnBrk="1" hangingPunct="1">
              <a:buFont typeface="Arial" charset="0"/>
              <a:buChar char="•"/>
            </a:pPr>
            <a:r>
              <a:rPr altLang="en-US" sz="2800" dirty="0"/>
              <a:t>A view can be used in SELECT statements just like any other table from a database</a:t>
            </a:r>
          </a:p>
        </p:txBody>
      </p:sp>
      <p:sp>
        <p:nvSpPr>
          <p:cNvPr id="1812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12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35ADA34-FE32-4C4A-B2BC-8F09A882DCD1}" type="slidenum">
              <a:rPr lang="en-US" altLang="en-US" sz="900" b="1">
                <a:solidFill>
                  <a:schemeClr val="tx1"/>
                </a:solidFill>
              </a:rPr>
              <a:pPr>
                <a:spcBef>
                  <a:spcPct val="0"/>
                </a:spcBef>
                <a:buClrTx/>
                <a:buSzTx/>
                <a:buFontTx/>
                <a:buNone/>
              </a:pPr>
              <a:t>94</a:t>
            </a:fld>
            <a:endParaRPr lang="en-US" altLang="en-US" sz="900" b="1">
              <a:solidFill>
                <a:schemeClr val="tx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32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Create View Statement 1:</a:t>
            </a:r>
          </a:p>
          <a:p>
            <a:pPr marL="0" indent="0" eaLnBrk="1" hangingPunct="1">
              <a:buNone/>
            </a:pPr>
            <a:r>
              <a:rPr altLang="en-US" sz="2000" b="1" i="1" dirty="0"/>
              <a:t>	</a:t>
            </a:r>
            <a:r>
              <a:rPr lang="en-US" altLang="en-US" sz="2000" b="1" i="1" dirty="0">
                <a:solidFill>
                  <a:srgbClr val="0070C0"/>
                </a:solidFill>
              </a:rPr>
              <a:t>CREATE VIEW 	products_more_than_3_sold AS</a:t>
            </a:r>
          </a:p>
          <a:p>
            <a:pPr marL="0" indent="0" eaLnBrk="1" hangingPunct="1">
              <a:buNone/>
            </a:pPr>
            <a:r>
              <a:rPr lang="en-US" altLang="en-US" sz="2000" b="1" i="1" dirty="0"/>
              <a:t>	</a:t>
            </a:r>
            <a:r>
              <a:rPr lang="en-US" altLang="en-US" sz="2000" b="1" i="1" dirty="0">
                <a:solidFill>
                  <a:srgbClr val="00B050"/>
                </a:solidFill>
              </a:rPr>
              <a:t>SELECT</a:t>
            </a:r>
            <a:r>
              <a:rPr lang="en-US" altLang="en-US" sz="2000" b="1" i="1" dirty="0"/>
              <a:t> 		productid, </a:t>
            </a:r>
            <a:r>
              <a:rPr lang="en-US" altLang="en-US" sz="2000" b="1" i="1" dirty="0" err="1"/>
              <a:t>productname</a:t>
            </a:r>
            <a:r>
              <a:rPr lang="en-US" altLang="en-US" sz="2000" b="1" i="1" dirty="0"/>
              <a:t>, </a:t>
            </a:r>
            <a:r>
              <a:rPr lang="en-US" altLang="en-US" sz="2000" b="1" i="1" dirty="0" err="1"/>
              <a:t>productprice</a:t>
            </a:r>
            <a:endParaRPr lang="en-US" altLang="en-US" sz="2000" b="1" i="1" dirty="0"/>
          </a:p>
          <a:p>
            <a:pPr marL="0" indent="0" eaLnBrk="1" hangingPunct="1">
              <a:buNone/>
            </a:pPr>
            <a:r>
              <a:rPr lang="en-US" altLang="en-US" sz="2000" b="1" i="1" dirty="0"/>
              <a:t>	</a:t>
            </a:r>
            <a:r>
              <a:rPr lang="en-US" altLang="en-US" sz="2000" b="1" i="1" dirty="0">
                <a:solidFill>
                  <a:srgbClr val="00B050"/>
                </a:solidFill>
              </a:rPr>
              <a:t>FROM</a:t>
            </a:r>
            <a:r>
              <a:rPr lang="en-US" altLang="en-US" sz="2000" b="1" i="1" dirty="0"/>
              <a:t> 			product</a:t>
            </a:r>
          </a:p>
          <a:p>
            <a:pPr marL="0" indent="0" eaLnBrk="1" hangingPunct="1">
              <a:buNone/>
            </a:pPr>
            <a:r>
              <a:rPr lang="en-US" altLang="en-US" sz="2000" b="1" i="1" dirty="0"/>
              <a:t>	</a:t>
            </a:r>
            <a:r>
              <a:rPr lang="en-US" altLang="en-US" sz="2000" b="1" i="1" dirty="0">
                <a:solidFill>
                  <a:srgbClr val="00B050"/>
                </a:solidFill>
              </a:rPr>
              <a:t>WHERE</a:t>
            </a:r>
            <a:r>
              <a:rPr lang="en-US" altLang="en-US" sz="2000" b="1" i="1" dirty="0"/>
              <a:t> 			productid IN</a:t>
            </a:r>
          </a:p>
          <a:p>
            <a:pPr marL="1257300" lvl="3" indent="0" eaLnBrk="1" hangingPunct="1">
              <a:buNone/>
            </a:pPr>
            <a:r>
              <a:rPr lang="en-US" altLang="en-US" sz="2000" b="1" i="1" dirty="0"/>
              <a:t>(</a:t>
            </a:r>
          </a:p>
          <a:p>
            <a:pPr marL="1257300" lvl="3" indent="0" eaLnBrk="1" hangingPunct="1">
              <a:buNone/>
            </a:pPr>
            <a:r>
              <a:rPr lang="en-US" altLang="en-US" sz="2000" b="1" i="1" dirty="0">
                <a:solidFill>
                  <a:srgbClr val="0070C0"/>
                </a:solidFill>
              </a:rPr>
              <a:t>	SELECT 	productid</a:t>
            </a:r>
          </a:p>
          <a:p>
            <a:pPr marL="1257300" lvl="3" indent="0" eaLnBrk="1" hangingPunct="1">
              <a:buNone/>
            </a:pPr>
            <a:r>
              <a:rPr lang="en-US" altLang="en-US" sz="2000" b="1" i="1" dirty="0">
                <a:solidFill>
                  <a:srgbClr val="0070C0"/>
                </a:solidFill>
              </a:rPr>
              <a:t>     	FROM 		</a:t>
            </a:r>
            <a:r>
              <a:rPr lang="en-US" altLang="en-US" sz="2000" b="1" i="1" dirty="0" err="1">
                <a:solidFill>
                  <a:srgbClr val="0070C0"/>
                </a:solidFill>
              </a:rPr>
              <a:t>soldvia</a:t>
            </a:r>
            <a:endParaRPr lang="en-US" altLang="en-US" sz="2000" b="1" i="1" dirty="0">
              <a:solidFill>
                <a:srgbClr val="0070C0"/>
              </a:solidFill>
            </a:endParaRPr>
          </a:p>
          <a:p>
            <a:pPr marL="1257300" lvl="3" indent="0" eaLnBrk="1" hangingPunct="1">
              <a:buNone/>
            </a:pPr>
            <a:r>
              <a:rPr lang="en-US" altLang="en-US" sz="2000" b="1" i="1" dirty="0">
                <a:solidFill>
                  <a:srgbClr val="0070C0"/>
                </a:solidFill>
              </a:rPr>
              <a:t>     	GROUP BY 	productid</a:t>
            </a:r>
          </a:p>
          <a:p>
            <a:pPr marL="1257300" lvl="3" indent="0" eaLnBrk="1" hangingPunct="1">
              <a:buNone/>
            </a:pPr>
            <a:r>
              <a:rPr lang="en-US" altLang="en-US" sz="2000" b="1" i="1" dirty="0">
                <a:solidFill>
                  <a:srgbClr val="0070C0"/>
                </a:solidFill>
              </a:rPr>
              <a:t>     	HAVING 	SUM(</a:t>
            </a:r>
            <a:r>
              <a:rPr lang="en-US" altLang="en-US" sz="2000" b="1" i="1" dirty="0" err="1">
                <a:solidFill>
                  <a:srgbClr val="0070C0"/>
                </a:solidFill>
              </a:rPr>
              <a:t>noofitems</a:t>
            </a:r>
            <a:r>
              <a:rPr lang="en-US" altLang="en-US" sz="2000" b="1" i="1" dirty="0">
                <a:solidFill>
                  <a:srgbClr val="0070C0"/>
                </a:solidFill>
              </a:rPr>
              <a:t>) &gt; 3</a:t>
            </a:r>
          </a:p>
          <a:p>
            <a:pPr marL="1257300" lvl="3" indent="0" eaLnBrk="1" hangingPunct="1">
              <a:buNone/>
            </a:pPr>
            <a:r>
              <a:rPr lang="en-US" altLang="en-US" sz="2000" b="1" i="1" dirty="0"/>
              <a:t>);</a:t>
            </a:r>
            <a:endParaRPr altLang="en-US" sz="1400" b="1" i="1" dirty="0">
              <a:latin typeface="Courier New" pitchFamily="49" charset="0"/>
              <a:cs typeface="Courier New" pitchFamily="49" charset="0"/>
            </a:endParaRPr>
          </a:p>
        </p:txBody>
      </p:sp>
      <p:sp>
        <p:nvSpPr>
          <p:cNvPr id="1833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33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781746-3D01-48DB-B3FC-ADB913B448A3}" type="slidenum">
              <a:rPr lang="en-US" altLang="en-US" sz="900" b="1">
                <a:solidFill>
                  <a:schemeClr val="tx1"/>
                </a:solidFill>
              </a:rPr>
              <a:pPr>
                <a:spcBef>
                  <a:spcPct val="0"/>
                </a:spcBef>
                <a:buClrTx/>
                <a:buSzTx/>
                <a:buFontTx/>
                <a:buNone/>
              </a:pPr>
              <a:t>95</a:t>
            </a:fld>
            <a:endParaRPr lang="en-US" altLang="en-US" sz="900" b="1">
              <a:solidFill>
                <a:schemeClr val="tx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53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853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53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7B837BD-EBAA-495E-92F8-3B0112CA9A9E}" type="slidenum">
              <a:rPr lang="en-US" altLang="en-US" sz="900" b="1">
                <a:solidFill>
                  <a:schemeClr val="tx1"/>
                </a:solidFill>
              </a:rPr>
              <a:pPr>
                <a:spcBef>
                  <a:spcPct val="0"/>
                </a:spcBef>
                <a:buClrTx/>
                <a:buSzTx/>
                <a:buFontTx/>
                <a:buNone/>
              </a:pPr>
              <a:t>96</a:t>
            </a:fld>
            <a:endParaRPr lang="en-US" altLang="en-US" sz="900" b="1">
              <a:solidFill>
                <a:schemeClr val="tx1"/>
              </a:solidFill>
            </a:endParaRPr>
          </a:p>
        </p:txBody>
      </p:sp>
      <p:pic>
        <p:nvPicPr>
          <p:cNvPr id="1853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73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29a text:  </a:t>
            </a:r>
            <a:r>
              <a:rPr altLang="en-US" sz="2000" i="1"/>
              <a:t>For each product that has more than three items sold </a:t>
            </a:r>
            <a:br>
              <a:rPr altLang="en-US" sz="2000" i="1"/>
            </a:br>
            <a:r>
              <a:rPr altLang="en-US" sz="1600" b="1" i="1"/>
              <a:t>(same query)</a:t>
            </a:r>
            <a:r>
              <a:rPr altLang="en-US" sz="1000">
                <a:latin typeface="Courier New" pitchFamily="49" charset="0"/>
                <a:cs typeface="Courier New" pitchFamily="49" charset="0"/>
              </a:rPr>
              <a:t> </a:t>
            </a:r>
            <a:r>
              <a:rPr altLang="en-US" sz="2000" i="1"/>
              <a:t>	within all sales transactions,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29a result:</a:t>
            </a:r>
          </a:p>
          <a:p>
            <a:pPr marL="0" indent="0" eaLnBrk="1" hangingPunct="1">
              <a:buFont typeface="Wingdings" pitchFamily="2" charset="2"/>
              <a:buNone/>
            </a:pPr>
            <a:r>
              <a:rPr altLang="en-US" sz="1600" b="1" i="1"/>
              <a:t>(same result)</a:t>
            </a:r>
          </a:p>
        </p:txBody>
      </p:sp>
      <p:sp>
        <p:nvSpPr>
          <p:cNvPr id="1873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73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CE7798-214A-4DB9-A566-E37007F5EB2B}" type="slidenum">
              <a:rPr lang="en-US" altLang="en-US" sz="900" b="1">
                <a:solidFill>
                  <a:schemeClr val="tx1"/>
                </a:solidFill>
              </a:rPr>
              <a:pPr>
                <a:spcBef>
                  <a:spcPct val="0"/>
                </a:spcBef>
                <a:buClrTx/>
                <a:buSzTx/>
                <a:buFontTx/>
                <a:buNone/>
              </a:pPr>
              <a:t>97</a:t>
            </a:fld>
            <a:endParaRPr lang="en-US" altLang="en-US" sz="900" b="1">
              <a:solidFill>
                <a:schemeClr val="tx1"/>
              </a:solidFill>
            </a:endParaRPr>
          </a:p>
        </p:txBody>
      </p:sp>
      <p:pic>
        <p:nvPicPr>
          <p:cNvPr id="1873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94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Create View Statement 2:</a:t>
            </a:r>
          </a:p>
          <a:p>
            <a:pPr marL="0" indent="0" eaLnBrk="1" hangingPunct="1">
              <a:buFont typeface="Wingdings" pitchFamily="2" charset="2"/>
              <a:buNone/>
            </a:pPr>
            <a:r>
              <a:rPr altLang="en-US" sz="2000" b="1" i="1"/>
              <a:t>	</a:t>
            </a:r>
            <a:r>
              <a:rPr altLang="en-US" sz="1800">
                <a:latin typeface="Courier New" pitchFamily="49" charset="0"/>
                <a:cs typeface="Courier New" pitchFamily="49" charset="0"/>
              </a:rPr>
              <a:t>CREATE VIEW 	products_in_multiple_trnsc AS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endParaRPr altLang="en-US" sz="1800" b="1" i="1">
              <a:latin typeface="Courier New" pitchFamily="49" charset="0"/>
              <a:cs typeface="Courier New" pitchFamily="49" charset="0"/>
            </a:endParaRPr>
          </a:p>
        </p:txBody>
      </p:sp>
      <p:sp>
        <p:nvSpPr>
          <p:cNvPr id="1894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94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3F9F3B-E438-4A58-ACFD-0CB800B5087C}" type="slidenum">
              <a:rPr lang="en-US" altLang="en-US" sz="900" b="1">
                <a:solidFill>
                  <a:schemeClr val="tx1"/>
                </a:solidFill>
              </a:rPr>
              <a:pPr>
                <a:spcBef>
                  <a:spcPct val="0"/>
                </a:spcBef>
                <a:buClrTx/>
                <a:buSzTx/>
                <a:buFontTx/>
                <a:buNone/>
              </a:pPr>
              <a:t>98</a:t>
            </a:fld>
            <a:endParaRPr lang="en-US" altLang="en-US" sz="900" b="1">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1491"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91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14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4D4668-BB66-4D3B-BF4B-FBF9F516EBEC}" type="slidenum">
              <a:rPr lang="en-US" altLang="en-US" sz="900" b="1">
                <a:solidFill>
                  <a:schemeClr val="tx1"/>
                </a:solidFill>
              </a:rPr>
              <a:pPr>
                <a:spcBef>
                  <a:spcPct val="0"/>
                </a:spcBef>
                <a:buClrTx/>
                <a:buSzTx/>
                <a:buFontTx/>
                <a:buNone/>
              </a:pPr>
              <a:t>99</a:t>
            </a:fld>
            <a:endParaRPr lang="en-US" altLang="en-US" sz="900" b="1">
              <a:solidFill>
                <a:schemeClr val="tx1"/>
              </a:solidFill>
            </a:endParaRPr>
          </a:p>
        </p:txBody>
      </p:sp>
      <p:pic>
        <p:nvPicPr>
          <p:cNvPr id="191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1524</TotalTime>
  <Words>6316</Words>
  <Application>Microsoft Office PowerPoint</Application>
  <PresentationFormat>On-screen Show (4:3)</PresentationFormat>
  <Paragraphs>1439</Paragraphs>
  <Slides>139</Slides>
  <Notes>133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52" baseType="lpstr">
      <vt:lpstr>MS PGothic</vt:lpstr>
      <vt:lpstr>Arial</vt:lpstr>
      <vt:lpstr>Calibri</vt:lpstr>
      <vt:lpstr>Calibri Light</vt:lpstr>
      <vt:lpstr>Courier New</vt:lpstr>
      <vt:lpstr>Franklin Gothic Book</vt:lpstr>
      <vt:lpstr>Franklin Gothic Medium</vt:lpstr>
      <vt:lpstr>Helvetica</vt:lpstr>
      <vt:lpstr>Monotype Sorts</vt:lpstr>
      <vt:lpstr>Wingdings</vt:lpstr>
      <vt:lpstr>Wingdings 2</vt:lpstr>
      <vt:lpstr>Trek</vt:lpstr>
      <vt:lpstr>Package</vt:lpstr>
      <vt:lpstr>SQL</vt:lpstr>
      <vt:lpstr>INTRODUCTION - SQL - Structured Query Language  </vt:lpstr>
      <vt:lpstr>INTRODUCTION – SQL Command Categories</vt:lpstr>
      <vt:lpstr>INTRODUCTION – SQL Command Categories</vt:lpstr>
      <vt:lpstr>INTRODUCTION – SQL Command Categories</vt:lpstr>
      <vt:lpstr>INTRODUCTION - DDL</vt:lpstr>
      <vt:lpstr>INTRODUCTION - DML</vt:lpstr>
      <vt:lpstr>INTRODUCTION</vt:lpstr>
      <vt:lpstr>INTRODUCTION - SQL</vt:lpstr>
      <vt:lpstr>DDL</vt:lpstr>
      <vt:lpstr>CREATE TABLE</vt:lpstr>
      <vt:lpstr>PowerPoint Presentation</vt:lpstr>
      <vt:lpstr>ALTER TABLE</vt:lpstr>
      <vt:lpstr>DDL - DROP TABLE </vt:lpstr>
      <vt:lpstr>Integrity Constraints in Create Table</vt:lpstr>
      <vt:lpstr>Integrity Constraints in Create Table</vt:lpstr>
      <vt:lpstr>PowerPoint Presentation</vt:lpstr>
      <vt:lpstr>PowerPoint Presentation</vt:lpstr>
      <vt:lpstr>PowerPoint Presentation</vt:lpstr>
      <vt:lpstr>PowerPoint Presentation</vt:lpstr>
      <vt:lpstr>PowerPoint Presentation</vt:lpstr>
      <vt:lpstr>INSERT INTO</vt:lpstr>
      <vt:lpstr>PowerPoint Presentation</vt:lpstr>
      <vt:lpstr>PowerPoint Presentation</vt:lpstr>
      <vt:lpstr>PowerPoint Presentation</vt:lpstr>
      <vt:lpstr>DQL</vt:lpstr>
      <vt:lpstr>SELECT</vt:lpstr>
      <vt:lpstr>SELECT</vt:lpstr>
      <vt:lpstr>SELECT</vt:lpstr>
      <vt:lpstr>SELECT</vt:lpstr>
      <vt:lpstr>SELECT</vt:lpstr>
      <vt:lpstr>SELECT</vt:lpstr>
      <vt:lpstr>SELECT</vt:lpstr>
      <vt:lpstr>SELECT</vt:lpstr>
      <vt:lpstr>WHERE</vt:lpstr>
      <vt:lpstr>WHERE</vt:lpstr>
      <vt:lpstr>WHERE</vt:lpstr>
      <vt:lpstr>DISTINCT</vt:lpstr>
      <vt:lpstr>DISTINCT</vt:lpstr>
      <vt:lpstr>DISTINCT</vt:lpstr>
      <vt:lpstr>ORDER BY</vt:lpstr>
      <vt:lpstr>ORDER BY</vt:lpstr>
      <vt:lpstr>ORDER BY</vt:lpstr>
      <vt:lpstr>ORDER BY</vt:lpstr>
      <vt:lpstr>LIKE</vt:lpstr>
      <vt:lpstr>LIKE</vt:lpstr>
      <vt:lpstr>PowerPoint Presentation</vt:lpstr>
      <vt:lpstr>AGGREGATE FUNCTIONS</vt:lpstr>
      <vt:lpstr>AGGREGATE FUNCTIONS</vt:lpstr>
      <vt:lpstr>AGGREGATE FUNCTIONS</vt:lpstr>
      <vt:lpstr>AGGREGATE FUNCTIONS</vt:lpstr>
      <vt:lpstr>AGGREGATE FUNCTIONS</vt:lpstr>
      <vt:lpstr>GROUP BY</vt:lpstr>
      <vt:lpstr>GROUP BY</vt:lpstr>
      <vt:lpstr>PowerPoint Presentation</vt:lpstr>
      <vt:lpstr>GROUP BY</vt:lpstr>
      <vt:lpstr>GROUP BY</vt:lpstr>
      <vt:lpstr>GROUP BY</vt:lpstr>
      <vt:lpstr>GROUP BY</vt:lpstr>
      <vt:lpstr>GROUP BY</vt:lpstr>
      <vt:lpstr>GROUP BY</vt:lpstr>
      <vt:lpstr>HAVING</vt:lpstr>
      <vt:lpstr>HAVING</vt:lpstr>
      <vt:lpstr>HAVING</vt:lpstr>
      <vt:lpstr>HAVING</vt:lpstr>
      <vt:lpstr>HAVING</vt:lpstr>
      <vt:lpstr>HAVING</vt:lpstr>
      <vt:lpstr>HAVING</vt:lpstr>
      <vt:lpstr>NESTED QUERIES</vt:lpstr>
      <vt:lpstr>NESTED QUERIES</vt:lpstr>
      <vt:lpstr>NESTED QUERIES</vt:lpstr>
      <vt:lpstr>IN</vt:lpstr>
      <vt:lpstr>IN</vt:lpstr>
      <vt:lpstr>IN</vt:lpstr>
      <vt:lpstr>JOIN  Quick Intro</vt:lpstr>
      <vt:lpstr>JOIN</vt:lpstr>
      <vt:lpstr>JOIN</vt:lpstr>
      <vt:lpstr>JOIN</vt:lpstr>
      <vt:lpstr>JOIN</vt:lpstr>
      <vt:lpstr>JOIN</vt:lpstr>
      <vt:lpstr>JOIN</vt:lpstr>
      <vt:lpstr>JOIN</vt:lpstr>
      <vt:lpstr>ALIAS</vt:lpstr>
      <vt:lpstr>ALIAS</vt:lpstr>
      <vt:lpstr>ALIAS</vt:lpstr>
      <vt:lpstr>ALIAS</vt:lpstr>
      <vt:lpstr>ALIAS</vt:lpstr>
      <vt:lpstr>JOINING MULTIPLE RELATIONS</vt:lpstr>
      <vt:lpstr>JOINING MULTIPLE RELATIONS</vt:lpstr>
      <vt:lpstr>PowerPoint Presentation</vt:lpstr>
      <vt:lpstr>UPDATE - Used to modify the data stored in database relations </vt:lpstr>
      <vt:lpstr>DELETE</vt:lpstr>
      <vt:lpstr>DELETE</vt:lpstr>
      <vt:lpstr>VIEW</vt:lpstr>
      <vt:lpstr>VIEW</vt:lpstr>
      <vt:lpstr>VIEW</vt:lpstr>
      <vt:lpstr>VIEW</vt:lpstr>
      <vt:lpstr>VIEW</vt:lpstr>
      <vt:lpstr>VIEW</vt:lpstr>
      <vt:lpstr>VIEW</vt:lpstr>
      <vt:lpstr>SET OPERATORS</vt:lpstr>
      <vt:lpstr>SET OPERATORS</vt:lpstr>
      <vt:lpstr>SET OPERATORS</vt:lpstr>
      <vt:lpstr>SET OPERATORS</vt:lpstr>
      <vt:lpstr>SET OPERATORS</vt:lpstr>
      <vt:lpstr>SET OPERATORS</vt:lpstr>
      <vt:lpstr>SET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SELF-JOIN</vt:lpstr>
      <vt:lpstr>SELF-JOIN</vt:lpstr>
      <vt:lpstr>OUTER JOIN</vt:lpstr>
      <vt:lpstr>INNER JOIN</vt:lpstr>
      <vt:lpstr>OUTER JOIN</vt:lpstr>
      <vt:lpstr>OUTER JOIN</vt:lpstr>
      <vt:lpstr>OUTER Join</vt:lpstr>
      <vt:lpstr>JOIN WITHOUT USING A PRIMARY KEY/ FOREIGN KEY COMBINATION </vt:lpstr>
      <vt:lpstr>JOIN WITHOUT USING A PRIMARY KEY/FOREIGN KEY COMBINATION </vt:lpstr>
      <vt:lpstr>IS NULL</vt:lpstr>
      <vt:lpstr>IS NULL</vt:lpstr>
      <vt:lpstr>EXISTS</vt:lpstr>
      <vt:lpstr>EXISTS</vt:lpstr>
      <vt:lpstr>NOT</vt:lpstr>
      <vt:lpstr>NOT</vt:lpstr>
      <vt:lpstr>INSERTING FROM A QUERY</vt:lpstr>
      <vt:lpstr>INSERTING FROM A QUERY</vt:lpstr>
      <vt:lpstr>INAPPROPRIATE USE OF OBSERVED VALUES IN SQL </vt:lpstr>
      <vt:lpstr>INAPPROPRIATE USE OF OBSERVED VALUES IN SQL </vt:lpstr>
      <vt:lpstr>SQL STANDARD AND SQL SYNTAX DIFFERENCES</vt:lpstr>
      <vt:lpstr>SQL STANDARD AND SQL SYNTAX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Omar Aldawud</cp:lastModifiedBy>
  <cp:revision>158</cp:revision>
  <dcterms:created xsi:type="dcterms:W3CDTF">2006-08-16T00:00:00Z</dcterms:created>
  <dcterms:modified xsi:type="dcterms:W3CDTF">2018-02-04T19:26:15Z</dcterms:modified>
</cp:coreProperties>
</file>