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90" r:id="rId3"/>
    <p:sldId id="283" r:id="rId4"/>
    <p:sldId id="282" r:id="rId5"/>
    <p:sldId id="279" r:id="rId6"/>
    <p:sldId id="280" r:id="rId7"/>
    <p:sldId id="281" r:id="rId8"/>
    <p:sldId id="258" r:id="rId9"/>
    <p:sldId id="260" r:id="rId10"/>
    <p:sldId id="284" r:id="rId11"/>
    <p:sldId id="261" r:id="rId12"/>
    <p:sldId id="288" r:id="rId13"/>
    <p:sldId id="262" r:id="rId14"/>
    <p:sldId id="287" r:id="rId15"/>
    <p:sldId id="263" r:id="rId16"/>
    <p:sldId id="264" r:id="rId17"/>
    <p:sldId id="265" r:id="rId18"/>
    <p:sldId id="286" r:id="rId19"/>
    <p:sldId id="273" r:id="rId20"/>
    <p:sldId id="266" r:id="rId21"/>
    <p:sldId id="276" r:id="rId22"/>
    <p:sldId id="278" r:id="rId23"/>
    <p:sldId id="271" r:id="rId24"/>
    <p:sldId id="270" r:id="rId25"/>
    <p:sldId id="289" r:id="rId26"/>
  </p:sldIdLst>
  <p:sldSz cx="12192000" cy="6858000"/>
  <p:notesSz cx="6858000" cy="9144000"/>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1A5D50-BC66-4C85-A9DB-0A784E1C7FB0}" v="15" dt="2024-10-12T06:43:21.5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84428" autoAdjust="0"/>
  </p:normalViewPr>
  <p:slideViewPr>
    <p:cSldViewPr snapToGrid="0">
      <p:cViewPr varScale="1">
        <p:scale>
          <a:sx n="69" d="100"/>
          <a:sy n="69" d="100"/>
        </p:scale>
        <p:origin x="1003"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sinek Michal" userId="59c221ac-7878-4946-89e4-16d0fc1b4efd" providerId="ADAL" clId="{181A5D50-BC66-4C85-A9DB-0A784E1C7FB0}"/>
    <pc:docChg chg="custSel addSld modSld">
      <pc:chgData name="Vasinek Michal" userId="59c221ac-7878-4946-89e4-16d0fc1b4efd" providerId="ADAL" clId="{181A5D50-BC66-4C85-A9DB-0A784E1C7FB0}" dt="2024-10-12T06:43:21.590" v="129" actId="20577"/>
      <pc:docMkLst>
        <pc:docMk/>
      </pc:docMkLst>
      <pc:sldChg chg="addSp modSp new mod setBg addAnim">
        <pc:chgData name="Vasinek Michal" userId="59c221ac-7878-4946-89e4-16d0fc1b4efd" providerId="ADAL" clId="{181A5D50-BC66-4C85-A9DB-0A784E1C7FB0}" dt="2024-10-12T06:43:21.590" v="129" actId="20577"/>
        <pc:sldMkLst>
          <pc:docMk/>
          <pc:sldMk cId="3521871405" sldId="290"/>
        </pc:sldMkLst>
        <pc:spChg chg="mod">
          <ac:chgData name="Vasinek Michal" userId="59c221ac-7878-4946-89e4-16d0fc1b4efd" providerId="ADAL" clId="{181A5D50-BC66-4C85-A9DB-0A784E1C7FB0}" dt="2024-10-12T06:43:21.590" v="129" actId="20577"/>
          <ac:spMkLst>
            <pc:docMk/>
            <pc:sldMk cId="3521871405" sldId="290"/>
            <ac:spMk id="2" creationId="{6F178FAA-1952-2843-8F47-5F0B41389DB4}"/>
          </ac:spMkLst>
        </pc:spChg>
        <pc:spChg chg="mod">
          <ac:chgData name="Vasinek Michal" userId="59c221ac-7878-4946-89e4-16d0fc1b4efd" providerId="ADAL" clId="{181A5D50-BC66-4C85-A9DB-0A784E1C7FB0}" dt="2024-10-12T06:43:09.299" v="115" actId="255"/>
          <ac:spMkLst>
            <pc:docMk/>
            <pc:sldMk cId="3521871405" sldId="290"/>
            <ac:spMk id="3" creationId="{E502BD68-80CD-9852-59A6-89901CC1B1CC}"/>
          </ac:spMkLst>
        </pc:spChg>
        <pc:spChg chg="add">
          <ac:chgData name="Vasinek Michal" userId="59c221ac-7878-4946-89e4-16d0fc1b4efd" providerId="ADAL" clId="{181A5D50-BC66-4C85-A9DB-0A784E1C7FB0}" dt="2024-10-12T06:41:40.869" v="67" actId="26606"/>
          <ac:spMkLst>
            <pc:docMk/>
            <pc:sldMk cId="3521871405" sldId="290"/>
            <ac:spMk id="8" creationId="{B6CDA21F-E7AF-4C75-8395-33F58D5B0E45}"/>
          </ac:spMkLst>
        </pc:spChg>
        <pc:spChg chg="add">
          <ac:chgData name="Vasinek Michal" userId="59c221ac-7878-4946-89e4-16d0fc1b4efd" providerId="ADAL" clId="{181A5D50-BC66-4C85-A9DB-0A784E1C7FB0}" dt="2024-10-12T06:41:40.869" v="67" actId="26606"/>
          <ac:spMkLst>
            <pc:docMk/>
            <pc:sldMk cId="3521871405" sldId="290"/>
            <ac:spMk id="15" creationId="{D5B0017B-2ECA-49AF-B397-DC140825DF8D}"/>
          </ac:spMkLst>
        </pc:spChg>
        <pc:grpChg chg="add">
          <ac:chgData name="Vasinek Michal" userId="59c221ac-7878-4946-89e4-16d0fc1b4efd" providerId="ADAL" clId="{181A5D50-BC66-4C85-A9DB-0A784E1C7FB0}" dt="2024-10-12T06:41:40.869" v="67" actId="26606"/>
          <ac:grpSpMkLst>
            <pc:docMk/>
            <pc:sldMk cId="3521871405" sldId="290"/>
            <ac:grpSpMk id="10" creationId="{AE1C45F0-260A-458C-96ED-C1F6D2151219}"/>
          </ac:grpSpMkLst>
        </pc:grpChg>
        <pc:cxnChg chg="add">
          <ac:chgData name="Vasinek Michal" userId="59c221ac-7878-4946-89e4-16d0fc1b4efd" providerId="ADAL" clId="{181A5D50-BC66-4C85-A9DB-0A784E1C7FB0}" dt="2024-10-12T06:41:40.869" v="67" actId="26606"/>
          <ac:cxnSpMkLst>
            <pc:docMk/>
            <pc:sldMk cId="3521871405" sldId="290"/>
            <ac:cxnSpMk id="17" creationId="{6CF1BAF6-AD41-4082-B212-8A1F9A2E8779}"/>
          </ac:cxnSpMkLst>
        </pc:cxn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7B1E1D-26FB-4A9E-9EC1-9E34B8CC142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941262C-FDE0-4AF6-AB45-7AD22844BA61}">
      <dgm:prSet/>
      <dgm:spPr/>
      <dgm:t>
        <a:bodyPr/>
        <a:lstStyle/>
        <a:p>
          <a:pPr>
            <a:lnSpc>
              <a:spcPct val="100000"/>
            </a:lnSpc>
          </a:pPr>
          <a:r>
            <a:rPr lang="cs-CZ"/>
            <a:t>Algoritmus neuronové sítě, který velmi sofistikovaně predikuje další slovo v textu.</a:t>
          </a:r>
          <a:endParaRPr lang="en-US"/>
        </a:p>
      </dgm:t>
    </dgm:pt>
    <dgm:pt modelId="{4EA8FFAE-008F-4304-8E03-24689A25D266}" type="parTrans" cxnId="{F0BC181A-75B5-48CD-A83E-B788C200DEED}">
      <dgm:prSet/>
      <dgm:spPr/>
      <dgm:t>
        <a:bodyPr/>
        <a:lstStyle/>
        <a:p>
          <a:endParaRPr lang="en-US"/>
        </a:p>
      </dgm:t>
    </dgm:pt>
    <dgm:pt modelId="{8985965B-05FE-43BB-8517-BE4FF29B0BE7}" type="sibTrans" cxnId="{F0BC181A-75B5-48CD-A83E-B788C200DEED}">
      <dgm:prSet/>
      <dgm:spPr/>
      <dgm:t>
        <a:bodyPr/>
        <a:lstStyle/>
        <a:p>
          <a:endParaRPr lang="en-US"/>
        </a:p>
      </dgm:t>
    </dgm:pt>
    <dgm:pt modelId="{E44A10F9-D675-436D-B057-D1A7D131F2A5}">
      <dgm:prSet/>
      <dgm:spPr/>
      <dgm:t>
        <a:bodyPr/>
        <a:lstStyle/>
        <a:p>
          <a:pPr>
            <a:lnSpc>
              <a:spcPct val="100000"/>
            </a:lnSpc>
          </a:pPr>
          <a:r>
            <a:rPr lang="cs-CZ"/>
            <a:t>Program, který je schopen zformulovat odpověď na položenou otázku. Vstupem programu, uživatelův text či obrázek.</a:t>
          </a:r>
          <a:endParaRPr lang="en-US"/>
        </a:p>
      </dgm:t>
    </dgm:pt>
    <dgm:pt modelId="{F824A2BA-21F7-4BC3-95BD-3B4CB85F4D23}" type="parTrans" cxnId="{18E205E7-047D-4850-A512-BCE56FB8E35D}">
      <dgm:prSet/>
      <dgm:spPr/>
      <dgm:t>
        <a:bodyPr/>
        <a:lstStyle/>
        <a:p>
          <a:endParaRPr lang="en-US"/>
        </a:p>
      </dgm:t>
    </dgm:pt>
    <dgm:pt modelId="{55E26CFA-41A9-46F8-8799-06E236937FE8}" type="sibTrans" cxnId="{18E205E7-047D-4850-A512-BCE56FB8E35D}">
      <dgm:prSet/>
      <dgm:spPr/>
      <dgm:t>
        <a:bodyPr/>
        <a:lstStyle/>
        <a:p>
          <a:endParaRPr lang="en-US"/>
        </a:p>
      </dgm:t>
    </dgm:pt>
    <dgm:pt modelId="{4B3B79EF-C319-45AD-97CF-29A57BF835D2}" type="pres">
      <dgm:prSet presAssocID="{837B1E1D-26FB-4A9E-9EC1-9E34B8CC142A}" presName="root" presStyleCnt="0">
        <dgm:presLayoutVars>
          <dgm:dir/>
          <dgm:resizeHandles val="exact"/>
        </dgm:presLayoutVars>
      </dgm:prSet>
      <dgm:spPr/>
    </dgm:pt>
    <dgm:pt modelId="{8B8F83C9-0B7A-4715-8242-8BD6B6188B18}" type="pres">
      <dgm:prSet presAssocID="{9941262C-FDE0-4AF6-AB45-7AD22844BA61}" presName="compNode" presStyleCnt="0"/>
      <dgm:spPr/>
    </dgm:pt>
    <dgm:pt modelId="{66F35C44-DEB2-4CDC-949F-FC9CABBBD1E1}" type="pres">
      <dgm:prSet presAssocID="{9941262C-FDE0-4AF6-AB45-7AD22844BA61}" presName="bgRect" presStyleLbl="bgShp" presStyleIdx="0" presStyleCnt="2"/>
      <dgm:spPr/>
    </dgm:pt>
    <dgm:pt modelId="{BC41ED66-057F-4406-9823-5E05DE3E6644}" type="pres">
      <dgm:prSet presAssocID="{9941262C-FDE0-4AF6-AB45-7AD22844BA6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ser Network"/>
        </a:ext>
      </dgm:extLst>
    </dgm:pt>
    <dgm:pt modelId="{C8A44FEE-F458-4E69-BFE9-F9D4A4EF5666}" type="pres">
      <dgm:prSet presAssocID="{9941262C-FDE0-4AF6-AB45-7AD22844BA61}" presName="spaceRect" presStyleCnt="0"/>
      <dgm:spPr/>
    </dgm:pt>
    <dgm:pt modelId="{3BD9267F-D0B3-4635-8165-A9560B0A0C44}" type="pres">
      <dgm:prSet presAssocID="{9941262C-FDE0-4AF6-AB45-7AD22844BA61}" presName="parTx" presStyleLbl="revTx" presStyleIdx="0" presStyleCnt="2">
        <dgm:presLayoutVars>
          <dgm:chMax val="0"/>
          <dgm:chPref val="0"/>
        </dgm:presLayoutVars>
      </dgm:prSet>
      <dgm:spPr/>
    </dgm:pt>
    <dgm:pt modelId="{07571558-44F5-40C6-A5B1-48B08100F35A}" type="pres">
      <dgm:prSet presAssocID="{8985965B-05FE-43BB-8517-BE4FF29B0BE7}" presName="sibTrans" presStyleCnt="0"/>
      <dgm:spPr/>
    </dgm:pt>
    <dgm:pt modelId="{5BAB7A2B-CB64-4222-ABB2-34878E45524D}" type="pres">
      <dgm:prSet presAssocID="{E44A10F9-D675-436D-B057-D1A7D131F2A5}" presName="compNode" presStyleCnt="0"/>
      <dgm:spPr/>
    </dgm:pt>
    <dgm:pt modelId="{F3C9ECC4-7DE0-4C6D-B0F2-156F381B9D3E}" type="pres">
      <dgm:prSet presAssocID="{E44A10F9-D675-436D-B057-D1A7D131F2A5}" presName="bgRect" presStyleLbl="bgShp" presStyleIdx="1" presStyleCnt="2"/>
      <dgm:spPr/>
    </dgm:pt>
    <dgm:pt modelId="{FDFD9419-2D52-4F11-8D74-5E76CB0C37E5}" type="pres">
      <dgm:prSet presAssocID="{E44A10F9-D675-436D-B057-D1A7D131F2A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itulky"/>
        </a:ext>
      </dgm:extLst>
    </dgm:pt>
    <dgm:pt modelId="{9B5BBF7C-48B6-4AD6-B253-E300F9665103}" type="pres">
      <dgm:prSet presAssocID="{E44A10F9-D675-436D-B057-D1A7D131F2A5}" presName="spaceRect" presStyleCnt="0"/>
      <dgm:spPr/>
    </dgm:pt>
    <dgm:pt modelId="{0D545DB6-F877-4026-B8FA-B53D0E116D73}" type="pres">
      <dgm:prSet presAssocID="{E44A10F9-D675-436D-B057-D1A7D131F2A5}" presName="parTx" presStyleLbl="revTx" presStyleIdx="1" presStyleCnt="2">
        <dgm:presLayoutVars>
          <dgm:chMax val="0"/>
          <dgm:chPref val="0"/>
        </dgm:presLayoutVars>
      </dgm:prSet>
      <dgm:spPr/>
    </dgm:pt>
  </dgm:ptLst>
  <dgm:cxnLst>
    <dgm:cxn modelId="{35C58203-C3D0-410F-B176-AE3DD76375BE}" type="presOf" srcId="{E44A10F9-D675-436D-B057-D1A7D131F2A5}" destId="{0D545DB6-F877-4026-B8FA-B53D0E116D73}" srcOrd="0" destOrd="0" presId="urn:microsoft.com/office/officeart/2018/2/layout/IconVerticalSolidList"/>
    <dgm:cxn modelId="{F0BC181A-75B5-48CD-A83E-B788C200DEED}" srcId="{837B1E1D-26FB-4A9E-9EC1-9E34B8CC142A}" destId="{9941262C-FDE0-4AF6-AB45-7AD22844BA61}" srcOrd="0" destOrd="0" parTransId="{4EA8FFAE-008F-4304-8E03-24689A25D266}" sibTransId="{8985965B-05FE-43BB-8517-BE4FF29B0BE7}"/>
    <dgm:cxn modelId="{714086E4-E780-402C-8C13-E77765A535BA}" type="presOf" srcId="{9941262C-FDE0-4AF6-AB45-7AD22844BA61}" destId="{3BD9267F-D0B3-4635-8165-A9560B0A0C44}" srcOrd="0" destOrd="0" presId="urn:microsoft.com/office/officeart/2018/2/layout/IconVerticalSolidList"/>
    <dgm:cxn modelId="{096D28E6-7ECD-49FC-9E2B-EBBF06AD65F0}" type="presOf" srcId="{837B1E1D-26FB-4A9E-9EC1-9E34B8CC142A}" destId="{4B3B79EF-C319-45AD-97CF-29A57BF835D2}" srcOrd="0" destOrd="0" presId="urn:microsoft.com/office/officeart/2018/2/layout/IconVerticalSolidList"/>
    <dgm:cxn modelId="{18E205E7-047D-4850-A512-BCE56FB8E35D}" srcId="{837B1E1D-26FB-4A9E-9EC1-9E34B8CC142A}" destId="{E44A10F9-D675-436D-B057-D1A7D131F2A5}" srcOrd="1" destOrd="0" parTransId="{F824A2BA-21F7-4BC3-95BD-3B4CB85F4D23}" sibTransId="{55E26CFA-41A9-46F8-8799-06E236937FE8}"/>
    <dgm:cxn modelId="{232EBF56-391B-4BA1-A629-68C17349F0CD}" type="presParOf" srcId="{4B3B79EF-C319-45AD-97CF-29A57BF835D2}" destId="{8B8F83C9-0B7A-4715-8242-8BD6B6188B18}" srcOrd="0" destOrd="0" presId="urn:microsoft.com/office/officeart/2018/2/layout/IconVerticalSolidList"/>
    <dgm:cxn modelId="{18684328-4746-45E4-B0D9-AAD793AF1208}" type="presParOf" srcId="{8B8F83C9-0B7A-4715-8242-8BD6B6188B18}" destId="{66F35C44-DEB2-4CDC-949F-FC9CABBBD1E1}" srcOrd="0" destOrd="0" presId="urn:microsoft.com/office/officeart/2018/2/layout/IconVerticalSolidList"/>
    <dgm:cxn modelId="{B6CFBABE-2759-44F2-A724-CFDB979B9B4D}" type="presParOf" srcId="{8B8F83C9-0B7A-4715-8242-8BD6B6188B18}" destId="{BC41ED66-057F-4406-9823-5E05DE3E6644}" srcOrd="1" destOrd="0" presId="urn:microsoft.com/office/officeart/2018/2/layout/IconVerticalSolidList"/>
    <dgm:cxn modelId="{280CA611-72FD-4FD9-9E0D-AB3CCAAC852C}" type="presParOf" srcId="{8B8F83C9-0B7A-4715-8242-8BD6B6188B18}" destId="{C8A44FEE-F458-4E69-BFE9-F9D4A4EF5666}" srcOrd="2" destOrd="0" presId="urn:microsoft.com/office/officeart/2018/2/layout/IconVerticalSolidList"/>
    <dgm:cxn modelId="{CE652981-22A9-45D3-89BF-1AFAC0B7248A}" type="presParOf" srcId="{8B8F83C9-0B7A-4715-8242-8BD6B6188B18}" destId="{3BD9267F-D0B3-4635-8165-A9560B0A0C44}" srcOrd="3" destOrd="0" presId="urn:microsoft.com/office/officeart/2018/2/layout/IconVerticalSolidList"/>
    <dgm:cxn modelId="{D624A46F-8CC8-464B-B0E3-CCC4C24F0C43}" type="presParOf" srcId="{4B3B79EF-C319-45AD-97CF-29A57BF835D2}" destId="{07571558-44F5-40C6-A5B1-48B08100F35A}" srcOrd="1" destOrd="0" presId="urn:microsoft.com/office/officeart/2018/2/layout/IconVerticalSolidList"/>
    <dgm:cxn modelId="{C277E62C-7D90-4712-9416-A988F01D1B51}" type="presParOf" srcId="{4B3B79EF-C319-45AD-97CF-29A57BF835D2}" destId="{5BAB7A2B-CB64-4222-ABB2-34878E45524D}" srcOrd="2" destOrd="0" presId="urn:microsoft.com/office/officeart/2018/2/layout/IconVerticalSolidList"/>
    <dgm:cxn modelId="{4F144031-E578-422D-BE62-933222164A95}" type="presParOf" srcId="{5BAB7A2B-CB64-4222-ABB2-34878E45524D}" destId="{F3C9ECC4-7DE0-4C6D-B0F2-156F381B9D3E}" srcOrd="0" destOrd="0" presId="urn:microsoft.com/office/officeart/2018/2/layout/IconVerticalSolidList"/>
    <dgm:cxn modelId="{C7B153F6-3AA0-4166-B1F7-D4700265680E}" type="presParOf" srcId="{5BAB7A2B-CB64-4222-ABB2-34878E45524D}" destId="{FDFD9419-2D52-4F11-8D74-5E76CB0C37E5}" srcOrd="1" destOrd="0" presId="urn:microsoft.com/office/officeart/2018/2/layout/IconVerticalSolidList"/>
    <dgm:cxn modelId="{DD3E9A37-A9B6-499F-BC90-B6FCFA8FBC18}" type="presParOf" srcId="{5BAB7A2B-CB64-4222-ABB2-34878E45524D}" destId="{9B5BBF7C-48B6-4AD6-B253-E300F9665103}" srcOrd="2" destOrd="0" presId="urn:microsoft.com/office/officeart/2018/2/layout/IconVerticalSolidList"/>
    <dgm:cxn modelId="{45154071-3118-4769-A2D5-12C87D819A78}" type="presParOf" srcId="{5BAB7A2B-CB64-4222-ABB2-34878E45524D}" destId="{0D545DB6-F877-4026-B8FA-B53D0E116D7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F35C44-DEB2-4CDC-949F-FC9CABBBD1E1}">
      <dsp:nvSpPr>
        <dsp:cNvPr id="0" name=""/>
        <dsp:cNvSpPr/>
      </dsp:nvSpPr>
      <dsp:spPr>
        <a:xfrm>
          <a:off x="0" y="707092"/>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41ED66-057F-4406-9823-5E05DE3E6644}">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D9267F-D0B3-4635-8165-A9560B0A0C44}">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cs-CZ" sz="2500" kern="1200"/>
            <a:t>Algoritmus neuronové sítě, který velmi sofistikovaně predikuje další slovo v textu.</a:t>
          </a:r>
          <a:endParaRPr lang="en-US" sz="2500" kern="1200"/>
        </a:p>
      </dsp:txBody>
      <dsp:txXfrm>
        <a:off x="1507738" y="707092"/>
        <a:ext cx="9007861" cy="1305401"/>
      </dsp:txXfrm>
    </dsp:sp>
    <dsp:sp modelId="{F3C9ECC4-7DE0-4C6D-B0F2-156F381B9D3E}">
      <dsp:nvSpPr>
        <dsp:cNvPr id="0" name=""/>
        <dsp:cNvSpPr/>
      </dsp:nvSpPr>
      <dsp:spPr>
        <a:xfrm>
          <a:off x="0" y="2338844"/>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FD9419-2D52-4F11-8D74-5E76CB0C37E5}">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545DB6-F877-4026-B8FA-B53D0E116D73}">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cs-CZ" sz="2500" kern="1200"/>
            <a:t>Program, který je schopen zformulovat odpověď na položenou otázku. Vstupem programu, uživatelův text či obrázek.</a:t>
          </a:r>
          <a:endParaRPr lang="en-US" sz="2500" kern="1200"/>
        </a:p>
      </dsp:txBody>
      <dsp:txXfrm>
        <a:off x="1507738" y="2338844"/>
        <a:ext cx="9007861" cy="130540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cs-CZ"/>
          </a:p>
        </p:txBody>
      </p:sp>
      <p:sp>
        <p:nvSpPr>
          <p:cNvPr id="3" name="Zástupný symbol pro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E87C03-7CD9-4AE9-9A1B-C593F516BA1F}" type="datetimeFigureOut">
              <a:rPr lang="cs-CZ" smtClean="0"/>
              <a:t>12.10.2024</a:t>
            </a:fld>
            <a:endParaRPr lang="cs-CZ"/>
          </a:p>
        </p:txBody>
      </p:sp>
      <p:sp>
        <p:nvSpPr>
          <p:cNvPr id="4" name="Zástupný symbol pro obrázek snímk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cs-CZ"/>
          </a:p>
        </p:txBody>
      </p:sp>
      <p:sp>
        <p:nvSpPr>
          <p:cNvPr id="5" name="Zástupný symbol pro poznámk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6" name="Zástupný symbol pro zápatí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cs-CZ"/>
          </a:p>
        </p:txBody>
      </p:sp>
      <p:sp>
        <p:nvSpPr>
          <p:cNvPr id="7" name="Zástupný symbol pro číslo snímk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EFE7D6-0470-4EBE-971F-18C1E9276F15}" type="slidenum">
              <a:rPr lang="cs-CZ" smtClean="0"/>
              <a:t>‹#›</a:t>
            </a:fld>
            <a:endParaRPr lang="cs-CZ"/>
          </a:p>
        </p:txBody>
      </p:sp>
    </p:spTree>
    <p:extLst>
      <p:ext uri="{BB962C8B-B14F-4D97-AF65-F5344CB8AC3E}">
        <p14:creationId xmlns:p14="http://schemas.microsoft.com/office/powerpoint/2010/main" val="3242230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5"/>
          </p:nvPr>
        </p:nvSpPr>
        <p:spPr/>
        <p:txBody>
          <a:bodyPr/>
          <a:lstStyle/>
          <a:p>
            <a:fld id="{0FEFE7D6-0470-4EBE-971F-18C1E9276F15}" type="slidenum">
              <a:rPr lang="cs-CZ" smtClean="0"/>
              <a:t>3</a:t>
            </a:fld>
            <a:endParaRPr lang="cs-CZ"/>
          </a:p>
        </p:txBody>
      </p:sp>
    </p:spTree>
    <p:extLst>
      <p:ext uri="{BB962C8B-B14F-4D97-AF65-F5344CB8AC3E}">
        <p14:creationId xmlns:p14="http://schemas.microsoft.com/office/powerpoint/2010/main" val="3588707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Je dobré specifikovat, že překládaný text bude následovat.</a:t>
            </a:r>
          </a:p>
        </p:txBody>
      </p:sp>
      <p:sp>
        <p:nvSpPr>
          <p:cNvPr id="4" name="Zástupný symbol pro číslo snímku 3"/>
          <p:cNvSpPr>
            <a:spLocks noGrp="1"/>
          </p:cNvSpPr>
          <p:nvPr>
            <p:ph type="sldNum" sz="quarter" idx="5"/>
          </p:nvPr>
        </p:nvSpPr>
        <p:spPr/>
        <p:txBody>
          <a:bodyPr/>
          <a:lstStyle/>
          <a:p>
            <a:fld id="{0FEFE7D6-0470-4EBE-971F-18C1E9276F15}" type="slidenum">
              <a:rPr lang="cs-CZ" smtClean="0"/>
              <a:t>8</a:t>
            </a:fld>
            <a:endParaRPr lang="cs-CZ"/>
          </a:p>
        </p:txBody>
      </p:sp>
    </p:spTree>
    <p:extLst>
      <p:ext uri="{BB962C8B-B14F-4D97-AF65-F5344CB8AC3E}">
        <p14:creationId xmlns:p14="http://schemas.microsoft.com/office/powerpoint/2010/main" val="7307002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5"/>
          </p:nvPr>
        </p:nvSpPr>
        <p:spPr/>
        <p:txBody>
          <a:bodyPr/>
          <a:lstStyle/>
          <a:p>
            <a:fld id="{0FEFE7D6-0470-4EBE-971F-18C1E9276F15}" type="slidenum">
              <a:rPr lang="cs-CZ" smtClean="0"/>
              <a:t>10</a:t>
            </a:fld>
            <a:endParaRPr lang="cs-CZ"/>
          </a:p>
        </p:txBody>
      </p:sp>
    </p:spTree>
    <p:extLst>
      <p:ext uri="{BB962C8B-B14F-4D97-AF65-F5344CB8AC3E}">
        <p14:creationId xmlns:p14="http://schemas.microsoft.com/office/powerpoint/2010/main" val="842731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5"/>
          </p:nvPr>
        </p:nvSpPr>
        <p:spPr/>
        <p:txBody>
          <a:bodyPr/>
          <a:lstStyle/>
          <a:p>
            <a:fld id="{0FEFE7D6-0470-4EBE-971F-18C1E9276F15}" type="slidenum">
              <a:rPr lang="cs-CZ" smtClean="0"/>
              <a:t>13</a:t>
            </a:fld>
            <a:endParaRPr lang="cs-CZ"/>
          </a:p>
        </p:txBody>
      </p:sp>
    </p:spTree>
    <p:extLst>
      <p:ext uri="{BB962C8B-B14F-4D97-AF65-F5344CB8AC3E}">
        <p14:creationId xmlns:p14="http://schemas.microsoft.com/office/powerpoint/2010/main" val="1355598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5"/>
          </p:nvPr>
        </p:nvSpPr>
        <p:spPr/>
        <p:txBody>
          <a:bodyPr/>
          <a:lstStyle/>
          <a:p>
            <a:fld id="{0FEFE7D6-0470-4EBE-971F-18C1E9276F15}" type="slidenum">
              <a:rPr lang="cs-CZ" smtClean="0"/>
              <a:t>16</a:t>
            </a:fld>
            <a:endParaRPr lang="cs-CZ"/>
          </a:p>
        </p:txBody>
      </p:sp>
    </p:spTree>
    <p:extLst>
      <p:ext uri="{BB962C8B-B14F-4D97-AF65-F5344CB8AC3E}">
        <p14:creationId xmlns:p14="http://schemas.microsoft.com/office/powerpoint/2010/main" val="3601502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5"/>
          </p:nvPr>
        </p:nvSpPr>
        <p:spPr/>
        <p:txBody>
          <a:bodyPr/>
          <a:lstStyle/>
          <a:p>
            <a:fld id="{0FEFE7D6-0470-4EBE-971F-18C1E9276F15}" type="slidenum">
              <a:rPr lang="cs-CZ" smtClean="0"/>
              <a:t>20</a:t>
            </a:fld>
            <a:endParaRPr lang="cs-CZ"/>
          </a:p>
        </p:txBody>
      </p:sp>
    </p:spTree>
    <p:extLst>
      <p:ext uri="{BB962C8B-B14F-4D97-AF65-F5344CB8AC3E}">
        <p14:creationId xmlns:p14="http://schemas.microsoft.com/office/powerpoint/2010/main" val="210314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5"/>
          </p:nvPr>
        </p:nvSpPr>
        <p:spPr/>
        <p:txBody>
          <a:bodyPr/>
          <a:lstStyle/>
          <a:p>
            <a:fld id="{0FEFE7D6-0470-4EBE-971F-18C1E9276F15}" type="slidenum">
              <a:rPr lang="cs-CZ" smtClean="0"/>
              <a:t>21</a:t>
            </a:fld>
            <a:endParaRPr lang="cs-CZ"/>
          </a:p>
        </p:txBody>
      </p:sp>
    </p:spTree>
    <p:extLst>
      <p:ext uri="{BB962C8B-B14F-4D97-AF65-F5344CB8AC3E}">
        <p14:creationId xmlns:p14="http://schemas.microsoft.com/office/powerpoint/2010/main" val="22621295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5"/>
          </p:nvPr>
        </p:nvSpPr>
        <p:spPr/>
        <p:txBody>
          <a:bodyPr/>
          <a:lstStyle/>
          <a:p>
            <a:fld id="{0FEFE7D6-0470-4EBE-971F-18C1E9276F15}" type="slidenum">
              <a:rPr lang="cs-CZ" smtClean="0"/>
              <a:t>22</a:t>
            </a:fld>
            <a:endParaRPr lang="cs-CZ"/>
          </a:p>
        </p:txBody>
      </p:sp>
    </p:spTree>
    <p:extLst>
      <p:ext uri="{BB962C8B-B14F-4D97-AF65-F5344CB8AC3E}">
        <p14:creationId xmlns:p14="http://schemas.microsoft.com/office/powerpoint/2010/main" val="623900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5"/>
          </p:nvPr>
        </p:nvSpPr>
        <p:spPr/>
        <p:txBody>
          <a:bodyPr/>
          <a:lstStyle/>
          <a:p>
            <a:fld id="{0FEFE7D6-0470-4EBE-971F-18C1E9276F15}" type="slidenum">
              <a:rPr lang="cs-CZ" smtClean="0"/>
              <a:t>24</a:t>
            </a:fld>
            <a:endParaRPr lang="cs-CZ"/>
          </a:p>
        </p:txBody>
      </p:sp>
    </p:spTree>
    <p:extLst>
      <p:ext uri="{BB962C8B-B14F-4D97-AF65-F5344CB8AC3E}">
        <p14:creationId xmlns:p14="http://schemas.microsoft.com/office/powerpoint/2010/main" val="2115240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3F2C3AB3-1435-990D-B56F-E6EC1AF9DAAB}"/>
              </a:ext>
            </a:extLst>
          </p:cNvPr>
          <p:cNvSpPr>
            <a:spLocks noGrp="1"/>
          </p:cNvSpPr>
          <p:nvPr>
            <p:ph type="ctrTitle"/>
          </p:nvPr>
        </p:nvSpPr>
        <p:spPr>
          <a:xfrm>
            <a:off x="1524000" y="1122363"/>
            <a:ext cx="9144000" cy="2387600"/>
          </a:xfrm>
        </p:spPr>
        <p:txBody>
          <a:bodyPr anchor="b"/>
          <a:lstStyle>
            <a:lvl1pPr algn="ctr">
              <a:defRPr sz="6000"/>
            </a:lvl1pPr>
          </a:lstStyle>
          <a:p>
            <a:r>
              <a:rPr lang="cs-CZ"/>
              <a:t>Kliknutím lze upravit styl.</a:t>
            </a:r>
          </a:p>
        </p:txBody>
      </p:sp>
      <p:sp>
        <p:nvSpPr>
          <p:cNvPr id="3" name="Podnadpis 2">
            <a:extLst>
              <a:ext uri="{FF2B5EF4-FFF2-40B4-BE49-F238E27FC236}">
                <a16:creationId xmlns:a16="http://schemas.microsoft.com/office/drawing/2014/main" id="{55F15A3E-F53C-CDD8-7050-CFFAD48250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cs-CZ"/>
              <a:t>Kliknutím můžete upravit styl předlohy.</a:t>
            </a:r>
          </a:p>
        </p:txBody>
      </p:sp>
      <p:sp>
        <p:nvSpPr>
          <p:cNvPr id="4" name="Zástupný symbol pro datum 3">
            <a:extLst>
              <a:ext uri="{FF2B5EF4-FFF2-40B4-BE49-F238E27FC236}">
                <a16:creationId xmlns:a16="http://schemas.microsoft.com/office/drawing/2014/main" id="{A5CE4F9A-204D-FB3F-C378-58D1B54C884D}"/>
              </a:ext>
            </a:extLst>
          </p:cNvPr>
          <p:cNvSpPr>
            <a:spLocks noGrp="1"/>
          </p:cNvSpPr>
          <p:nvPr>
            <p:ph type="dt" sz="half" idx="10"/>
          </p:nvPr>
        </p:nvSpPr>
        <p:spPr/>
        <p:txBody>
          <a:bodyPr/>
          <a:lstStyle/>
          <a:p>
            <a:fld id="{9F433BAF-268B-4881-B583-FB309E306176}" type="datetimeFigureOut">
              <a:rPr lang="cs-CZ" smtClean="0"/>
              <a:t>12.10.2024</a:t>
            </a:fld>
            <a:endParaRPr lang="cs-CZ"/>
          </a:p>
        </p:txBody>
      </p:sp>
      <p:sp>
        <p:nvSpPr>
          <p:cNvPr id="5" name="Zástupný symbol pro zápatí 4">
            <a:extLst>
              <a:ext uri="{FF2B5EF4-FFF2-40B4-BE49-F238E27FC236}">
                <a16:creationId xmlns:a16="http://schemas.microsoft.com/office/drawing/2014/main" id="{C82A5B0A-884B-E2F5-6624-18C69D65AA19}"/>
              </a:ext>
            </a:extLst>
          </p:cNvPr>
          <p:cNvSpPr>
            <a:spLocks noGrp="1"/>
          </p:cNvSpPr>
          <p:nvPr>
            <p:ph type="ftr" sz="quarter" idx="11"/>
          </p:nvPr>
        </p:nvSpPr>
        <p:spPr/>
        <p:txBody>
          <a:bodyPr/>
          <a:lstStyle/>
          <a:p>
            <a:endParaRPr lang="cs-CZ"/>
          </a:p>
        </p:txBody>
      </p:sp>
      <p:sp>
        <p:nvSpPr>
          <p:cNvPr id="6" name="Zástupný symbol pro číslo snímku 5">
            <a:extLst>
              <a:ext uri="{FF2B5EF4-FFF2-40B4-BE49-F238E27FC236}">
                <a16:creationId xmlns:a16="http://schemas.microsoft.com/office/drawing/2014/main" id="{2FAE37BC-AD55-BAB7-137E-F036B9CC6016}"/>
              </a:ext>
            </a:extLst>
          </p:cNvPr>
          <p:cNvSpPr>
            <a:spLocks noGrp="1"/>
          </p:cNvSpPr>
          <p:nvPr>
            <p:ph type="sldNum" sz="quarter" idx="12"/>
          </p:nvPr>
        </p:nvSpPr>
        <p:spPr/>
        <p:txBody>
          <a:bodyPr/>
          <a:lstStyle/>
          <a:p>
            <a:fld id="{546C5823-3D43-4CCD-9E02-03D36D73C435}" type="slidenum">
              <a:rPr lang="cs-CZ" smtClean="0"/>
              <a:t>‹#›</a:t>
            </a:fld>
            <a:endParaRPr lang="cs-CZ"/>
          </a:p>
        </p:txBody>
      </p:sp>
    </p:spTree>
    <p:extLst>
      <p:ext uri="{BB962C8B-B14F-4D97-AF65-F5344CB8AC3E}">
        <p14:creationId xmlns:p14="http://schemas.microsoft.com/office/powerpoint/2010/main" val="3589425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8B1506C4-FA50-F0CC-2850-22263E32E1D1}"/>
              </a:ext>
            </a:extLst>
          </p:cNvPr>
          <p:cNvSpPr>
            <a:spLocks noGrp="1"/>
          </p:cNvSpPr>
          <p:nvPr>
            <p:ph type="title"/>
          </p:nvPr>
        </p:nvSpPr>
        <p:spPr/>
        <p:txBody>
          <a:bodyPr/>
          <a:lstStyle/>
          <a:p>
            <a:r>
              <a:rPr lang="cs-CZ"/>
              <a:t>Kliknutím lze upravit styl.</a:t>
            </a:r>
          </a:p>
        </p:txBody>
      </p:sp>
      <p:sp>
        <p:nvSpPr>
          <p:cNvPr id="3" name="Zástupný symbol pro svislý text 2">
            <a:extLst>
              <a:ext uri="{FF2B5EF4-FFF2-40B4-BE49-F238E27FC236}">
                <a16:creationId xmlns:a16="http://schemas.microsoft.com/office/drawing/2014/main" id="{D8CC0448-316F-B7C8-8B58-45AA90581776}"/>
              </a:ext>
            </a:extLst>
          </p:cNvPr>
          <p:cNvSpPr>
            <a:spLocks noGrp="1"/>
          </p:cNvSpPr>
          <p:nvPr>
            <p:ph type="body" orient="vert" idx="1"/>
          </p:nvPr>
        </p:nvSpPr>
        <p:spPr/>
        <p:txBody>
          <a:bodyPr vert="eaVert"/>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a:extLst>
              <a:ext uri="{FF2B5EF4-FFF2-40B4-BE49-F238E27FC236}">
                <a16:creationId xmlns:a16="http://schemas.microsoft.com/office/drawing/2014/main" id="{ACAEA594-6E78-D939-6179-343CED48697C}"/>
              </a:ext>
            </a:extLst>
          </p:cNvPr>
          <p:cNvSpPr>
            <a:spLocks noGrp="1"/>
          </p:cNvSpPr>
          <p:nvPr>
            <p:ph type="dt" sz="half" idx="10"/>
          </p:nvPr>
        </p:nvSpPr>
        <p:spPr/>
        <p:txBody>
          <a:bodyPr/>
          <a:lstStyle/>
          <a:p>
            <a:fld id="{9F433BAF-268B-4881-B583-FB309E306176}" type="datetimeFigureOut">
              <a:rPr lang="cs-CZ" smtClean="0"/>
              <a:t>12.10.2024</a:t>
            </a:fld>
            <a:endParaRPr lang="cs-CZ"/>
          </a:p>
        </p:txBody>
      </p:sp>
      <p:sp>
        <p:nvSpPr>
          <p:cNvPr id="5" name="Zástupný symbol pro zápatí 4">
            <a:extLst>
              <a:ext uri="{FF2B5EF4-FFF2-40B4-BE49-F238E27FC236}">
                <a16:creationId xmlns:a16="http://schemas.microsoft.com/office/drawing/2014/main" id="{08185431-6C46-507D-426C-30D1AFC1B74A}"/>
              </a:ext>
            </a:extLst>
          </p:cNvPr>
          <p:cNvSpPr>
            <a:spLocks noGrp="1"/>
          </p:cNvSpPr>
          <p:nvPr>
            <p:ph type="ftr" sz="quarter" idx="11"/>
          </p:nvPr>
        </p:nvSpPr>
        <p:spPr/>
        <p:txBody>
          <a:bodyPr/>
          <a:lstStyle/>
          <a:p>
            <a:endParaRPr lang="cs-CZ"/>
          </a:p>
        </p:txBody>
      </p:sp>
      <p:sp>
        <p:nvSpPr>
          <p:cNvPr id="6" name="Zástupný symbol pro číslo snímku 5">
            <a:extLst>
              <a:ext uri="{FF2B5EF4-FFF2-40B4-BE49-F238E27FC236}">
                <a16:creationId xmlns:a16="http://schemas.microsoft.com/office/drawing/2014/main" id="{F4C13068-641C-5DE1-1833-CCFEC8A8D1F1}"/>
              </a:ext>
            </a:extLst>
          </p:cNvPr>
          <p:cNvSpPr>
            <a:spLocks noGrp="1"/>
          </p:cNvSpPr>
          <p:nvPr>
            <p:ph type="sldNum" sz="quarter" idx="12"/>
          </p:nvPr>
        </p:nvSpPr>
        <p:spPr/>
        <p:txBody>
          <a:bodyPr/>
          <a:lstStyle/>
          <a:p>
            <a:fld id="{546C5823-3D43-4CCD-9E02-03D36D73C435}" type="slidenum">
              <a:rPr lang="cs-CZ" smtClean="0"/>
              <a:t>‹#›</a:t>
            </a:fld>
            <a:endParaRPr lang="cs-CZ"/>
          </a:p>
        </p:txBody>
      </p:sp>
    </p:spTree>
    <p:extLst>
      <p:ext uri="{BB962C8B-B14F-4D97-AF65-F5344CB8AC3E}">
        <p14:creationId xmlns:p14="http://schemas.microsoft.com/office/powerpoint/2010/main" val="2095298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Svislý nadpis a text">
    <p:spTree>
      <p:nvGrpSpPr>
        <p:cNvPr id="1" name=""/>
        <p:cNvGrpSpPr/>
        <p:nvPr/>
      </p:nvGrpSpPr>
      <p:grpSpPr>
        <a:xfrm>
          <a:off x="0" y="0"/>
          <a:ext cx="0" cy="0"/>
          <a:chOff x="0" y="0"/>
          <a:chExt cx="0" cy="0"/>
        </a:xfrm>
      </p:grpSpPr>
      <p:sp>
        <p:nvSpPr>
          <p:cNvPr id="2" name="Svislý nadpis 1">
            <a:extLst>
              <a:ext uri="{FF2B5EF4-FFF2-40B4-BE49-F238E27FC236}">
                <a16:creationId xmlns:a16="http://schemas.microsoft.com/office/drawing/2014/main" id="{F2793CFA-4CA8-7714-2A16-AFF6F2556835}"/>
              </a:ext>
            </a:extLst>
          </p:cNvPr>
          <p:cNvSpPr>
            <a:spLocks noGrp="1"/>
          </p:cNvSpPr>
          <p:nvPr>
            <p:ph type="title" orient="vert"/>
          </p:nvPr>
        </p:nvSpPr>
        <p:spPr>
          <a:xfrm>
            <a:off x="8724900" y="365125"/>
            <a:ext cx="2628900" cy="5811838"/>
          </a:xfrm>
        </p:spPr>
        <p:txBody>
          <a:bodyPr vert="eaVert"/>
          <a:lstStyle/>
          <a:p>
            <a:r>
              <a:rPr lang="cs-CZ"/>
              <a:t>Kliknutím lze upravit styl.</a:t>
            </a:r>
          </a:p>
        </p:txBody>
      </p:sp>
      <p:sp>
        <p:nvSpPr>
          <p:cNvPr id="3" name="Zástupný symbol pro svislý text 2">
            <a:extLst>
              <a:ext uri="{FF2B5EF4-FFF2-40B4-BE49-F238E27FC236}">
                <a16:creationId xmlns:a16="http://schemas.microsoft.com/office/drawing/2014/main" id="{57819FAE-D5B1-9E42-8432-6EF35400902D}"/>
              </a:ext>
            </a:extLst>
          </p:cNvPr>
          <p:cNvSpPr>
            <a:spLocks noGrp="1"/>
          </p:cNvSpPr>
          <p:nvPr>
            <p:ph type="body" orient="vert" idx="1"/>
          </p:nvPr>
        </p:nvSpPr>
        <p:spPr>
          <a:xfrm>
            <a:off x="838200" y="365125"/>
            <a:ext cx="7734300" cy="5811838"/>
          </a:xfrm>
        </p:spPr>
        <p:txBody>
          <a:bodyPr vert="eaVert"/>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a:extLst>
              <a:ext uri="{FF2B5EF4-FFF2-40B4-BE49-F238E27FC236}">
                <a16:creationId xmlns:a16="http://schemas.microsoft.com/office/drawing/2014/main" id="{2B4CF1E3-D2BF-A553-564C-C8D42556E854}"/>
              </a:ext>
            </a:extLst>
          </p:cNvPr>
          <p:cNvSpPr>
            <a:spLocks noGrp="1"/>
          </p:cNvSpPr>
          <p:nvPr>
            <p:ph type="dt" sz="half" idx="10"/>
          </p:nvPr>
        </p:nvSpPr>
        <p:spPr/>
        <p:txBody>
          <a:bodyPr/>
          <a:lstStyle/>
          <a:p>
            <a:fld id="{9F433BAF-268B-4881-B583-FB309E306176}" type="datetimeFigureOut">
              <a:rPr lang="cs-CZ" smtClean="0"/>
              <a:t>12.10.2024</a:t>
            </a:fld>
            <a:endParaRPr lang="cs-CZ"/>
          </a:p>
        </p:txBody>
      </p:sp>
      <p:sp>
        <p:nvSpPr>
          <p:cNvPr id="5" name="Zástupný symbol pro zápatí 4">
            <a:extLst>
              <a:ext uri="{FF2B5EF4-FFF2-40B4-BE49-F238E27FC236}">
                <a16:creationId xmlns:a16="http://schemas.microsoft.com/office/drawing/2014/main" id="{DAC1C024-29FF-BD6E-26DD-F5FD7D7C0B1C}"/>
              </a:ext>
            </a:extLst>
          </p:cNvPr>
          <p:cNvSpPr>
            <a:spLocks noGrp="1"/>
          </p:cNvSpPr>
          <p:nvPr>
            <p:ph type="ftr" sz="quarter" idx="11"/>
          </p:nvPr>
        </p:nvSpPr>
        <p:spPr/>
        <p:txBody>
          <a:bodyPr/>
          <a:lstStyle/>
          <a:p>
            <a:endParaRPr lang="cs-CZ"/>
          </a:p>
        </p:txBody>
      </p:sp>
      <p:sp>
        <p:nvSpPr>
          <p:cNvPr id="6" name="Zástupný symbol pro číslo snímku 5">
            <a:extLst>
              <a:ext uri="{FF2B5EF4-FFF2-40B4-BE49-F238E27FC236}">
                <a16:creationId xmlns:a16="http://schemas.microsoft.com/office/drawing/2014/main" id="{D262898A-BA28-FCF2-3DE0-759A8F47BA31}"/>
              </a:ext>
            </a:extLst>
          </p:cNvPr>
          <p:cNvSpPr>
            <a:spLocks noGrp="1"/>
          </p:cNvSpPr>
          <p:nvPr>
            <p:ph type="sldNum" sz="quarter" idx="12"/>
          </p:nvPr>
        </p:nvSpPr>
        <p:spPr/>
        <p:txBody>
          <a:bodyPr/>
          <a:lstStyle/>
          <a:p>
            <a:fld id="{546C5823-3D43-4CCD-9E02-03D36D73C435}" type="slidenum">
              <a:rPr lang="cs-CZ" smtClean="0"/>
              <a:t>‹#›</a:t>
            </a:fld>
            <a:endParaRPr lang="cs-CZ"/>
          </a:p>
        </p:txBody>
      </p:sp>
    </p:spTree>
    <p:extLst>
      <p:ext uri="{BB962C8B-B14F-4D97-AF65-F5344CB8AC3E}">
        <p14:creationId xmlns:p14="http://schemas.microsoft.com/office/powerpoint/2010/main" val="2156328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8DDB6028-9474-FA4B-73C1-D40E6C72BCD2}"/>
              </a:ext>
            </a:extLst>
          </p:cNvPr>
          <p:cNvSpPr>
            <a:spLocks noGrp="1"/>
          </p:cNvSpPr>
          <p:nvPr>
            <p:ph type="title"/>
          </p:nvPr>
        </p:nvSpPr>
        <p:spPr/>
        <p:txBody>
          <a:bodyPr/>
          <a:lstStyle/>
          <a:p>
            <a:r>
              <a:rPr lang="cs-CZ"/>
              <a:t>Kliknutím lze upravit styl.</a:t>
            </a:r>
          </a:p>
        </p:txBody>
      </p:sp>
      <p:sp>
        <p:nvSpPr>
          <p:cNvPr id="3" name="Zástupný obsah 2">
            <a:extLst>
              <a:ext uri="{FF2B5EF4-FFF2-40B4-BE49-F238E27FC236}">
                <a16:creationId xmlns:a16="http://schemas.microsoft.com/office/drawing/2014/main" id="{D5FE99B9-F2BF-C1E9-E0BC-29CF374DA8E6}"/>
              </a:ext>
            </a:extLst>
          </p:cNvPr>
          <p:cNvSpPr>
            <a:spLocks noGrp="1"/>
          </p:cNvSpPr>
          <p:nvPr>
            <p:ph idx="1"/>
          </p:nvPr>
        </p:nvSpPr>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a:extLst>
              <a:ext uri="{FF2B5EF4-FFF2-40B4-BE49-F238E27FC236}">
                <a16:creationId xmlns:a16="http://schemas.microsoft.com/office/drawing/2014/main" id="{AD65CE69-413D-FDA4-1BF6-4E1831348333}"/>
              </a:ext>
            </a:extLst>
          </p:cNvPr>
          <p:cNvSpPr>
            <a:spLocks noGrp="1"/>
          </p:cNvSpPr>
          <p:nvPr>
            <p:ph type="dt" sz="half" idx="10"/>
          </p:nvPr>
        </p:nvSpPr>
        <p:spPr/>
        <p:txBody>
          <a:bodyPr/>
          <a:lstStyle/>
          <a:p>
            <a:fld id="{9F433BAF-268B-4881-B583-FB309E306176}" type="datetimeFigureOut">
              <a:rPr lang="cs-CZ" smtClean="0"/>
              <a:t>12.10.2024</a:t>
            </a:fld>
            <a:endParaRPr lang="cs-CZ"/>
          </a:p>
        </p:txBody>
      </p:sp>
      <p:sp>
        <p:nvSpPr>
          <p:cNvPr id="5" name="Zástupný symbol pro zápatí 4">
            <a:extLst>
              <a:ext uri="{FF2B5EF4-FFF2-40B4-BE49-F238E27FC236}">
                <a16:creationId xmlns:a16="http://schemas.microsoft.com/office/drawing/2014/main" id="{55989EFD-4C87-21BE-F7F5-24BA7F978EBE}"/>
              </a:ext>
            </a:extLst>
          </p:cNvPr>
          <p:cNvSpPr>
            <a:spLocks noGrp="1"/>
          </p:cNvSpPr>
          <p:nvPr>
            <p:ph type="ftr" sz="quarter" idx="11"/>
          </p:nvPr>
        </p:nvSpPr>
        <p:spPr/>
        <p:txBody>
          <a:bodyPr/>
          <a:lstStyle/>
          <a:p>
            <a:endParaRPr lang="cs-CZ"/>
          </a:p>
        </p:txBody>
      </p:sp>
      <p:sp>
        <p:nvSpPr>
          <p:cNvPr id="6" name="Zástupný symbol pro číslo snímku 5">
            <a:extLst>
              <a:ext uri="{FF2B5EF4-FFF2-40B4-BE49-F238E27FC236}">
                <a16:creationId xmlns:a16="http://schemas.microsoft.com/office/drawing/2014/main" id="{16E56B85-12CA-974F-1627-5E04D15965F3}"/>
              </a:ext>
            </a:extLst>
          </p:cNvPr>
          <p:cNvSpPr>
            <a:spLocks noGrp="1"/>
          </p:cNvSpPr>
          <p:nvPr>
            <p:ph type="sldNum" sz="quarter" idx="12"/>
          </p:nvPr>
        </p:nvSpPr>
        <p:spPr/>
        <p:txBody>
          <a:bodyPr/>
          <a:lstStyle/>
          <a:p>
            <a:fld id="{546C5823-3D43-4CCD-9E02-03D36D73C435}" type="slidenum">
              <a:rPr lang="cs-CZ" smtClean="0"/>
              <a:t>‹#›</a:t>
            </a:fld>
            <a:endParaRPr lang="cs-CZ"/>
          </a:p>
        </p:txBody>
      </p:sp>
    </p:spTree>
    <p:extLst>
      <p:ext uri="{BB962C8B-B14F-4D97-AF65-F5344CB8AC3E}">
        <p14:creationId xmlns:p14="http://schemas.microsoft.com/office/powerpoint/2010/main" val="103140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áhlaví oddílu">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5C0C305-766D-FEF5-4BFA-2522CA2C53AD}"/>
              </a:ext>
            </a:extLst>
          </p:cNvPr>
          <p:cNvSpPr>
            <a:spLocks noGrp="1"/>
          </p:cNvSpPr>
          <p:nvPr>
            <p:ph type="title"/>
          </p:nvPr>
        </p:nvSpPr>
        <p:spPr>
          <a:xfrm>
            <a:off x="831850" y="1709738"/>
            <a:ext cx="10515600" cy="2852737"/>
          </a:xfrm>
        </p:spPr>
        <p:txBody>
          <a:bodyPr anchor="b"/>
          <a:lstStyle>
            <a:lvl1pPr>
              <a:defRPr sz="6000"/>
            </a:lvl1pPr>
          </a:lstStyle>
          <a:p>
            <a:r>
              <a:rPr lang="cs-CZ"/>
              <a:t>Kliknutím lze upravit styl.</a:t>
            </a:r>
          </a:p>
        </p:txBody>
      </p:sp>
      <p:sp>
        <p:nvSpPr>
          <p:cNvPr id="3" name="Zástupný text 2">
            <a:extLst>
              <a:ext uri="{FF2B5EF4-FFF2-40B4-BE49-F238E27FC236}">
                <a16:creationId xmlns:a16="http://schemas.microsoft.com/office/drawing/2014/main" id="{97B02531-90A2-400D-6BA8-D4108EF6C4B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cs-CZ"/>
              <a:t>Po kliknutí můžete upravovat styly textu v předloze.</a:t>
            </a:r>
          </a:p>
        </p:txBody>
      </p:sp>
      <p:sp>
        <p:nvSpPr>
          <p:cNvPr id="4" name="Zástupný symbol pro datum 3">
            <a:extLst>
              <a:ext uri="{FF2B5EF4-FFF2-40B4-BE49-F238E27FC236}">
                <a16:creationId xmlns:a16="http://schemas.microsoft.com/office/drawing/2014/main" id="{CAF3B553-0AD2-9345-4986-481FD24B4EF9}"/>
              </a:ext>
            </a:extLst>
          </p:cNvPr>
          <p:cNvSpPr>
            <a:spLocks noGrp="1"/>
          </p:cNvSpPr>
          <p:nvPr>
            <p:ph type="dt" sz="half" idx="10"/>
          </p:nvPr>
        </p:nvSpPr>
        <p:spPr/>
        <p:txBody>
          <a:bodyPr/>
          <a:lstStyle/>
          <a:p>
            <a:fld id="{9F433BAF-268B-4881-B583-FB309E306176}" type="datetimeFigureOut">
              <a:rPr lang="cs-CZ" smtClean="0"/>
              <a:t>12.10.2024</a:t>
            </a:fld>
            <a:endParaRPr lang="cs-CZ"/>
          </a:p>
        </p:txBody>
      </p:sp>
      <p:sp>
        <p:nvSpPr>
          <p:cNvPr id="5" name="Zástupný symbol pro zápatí 4">
            <a:extLst>
              <a:ext uri="{FF2B5EF4-FFF2-40B4-BE49-F238E27FC236}">
                <a16:creationId xmlns:a16="http://schemas.microsoft.com/office/drawing/2014/main" id="{B5B31DDA-630A-6D59-CD7E-A55D92CDAE3D}"/>
              </a:ext>
            </a:extLst>
          </p:cNvPr>
          <p:cNvSpPr>
            <a:spLocks noGrp="1"/>
          </p:cNvSpPr>
          <p:nvPr>
            <p:ph type="ftr" sz="quarter" idx="11"/>
          </p:nvPr>
        </p:nvSpPr>
        <p:spPr/>
        <p:txBody>
          <a:bodyPr/>
          <a:lstStyle/>
          <a:p>
            <a:endParaRPr lang="cs-CZ"/>
          </a:p>
        </p:txBody>
      </p:sp>
      <p:sp>
        <p:nvSpPr>
          <p:cNvPr id="6" name="Zástupný symbol pro číslo snímku 5">
            <a:extLst>
              <a:ext uri="{FF2B5EF4-FFF2-40B4-BE49-F238E27FC236}">
                <a16:creationId xmlns:a16="http://schemas.microsoft.com/office/drawing/2014/main" id="{2B011946-70CF-E58C-7156-5A6A7265D578}"/>
              </a:ext>
            </a:extLst>
          </p:cNvPr>
          <p:cNvSpPr>
            <a:spLocks noGrp="1"/>
          </p:cNvSpPr>
          <p:nvPr>
            <p:ph type="sldNum" sz="quarter" idx="12"/>
          </p:nvPr>
        </p:nvSpPr>
        <p:spPr/>
        <p:txBody>
          <a:bodyPr/>
          <a:lstStyle/>
          <a:p>
            <a:fld id="{546C5823-3D43-4CCD-9E02-03D36D73C435}" type="slidenum">
              <a:rPr lang="cs-CZ" smtClean="0"/>
              <a:t>‹#›</a:t>
            </a:fld>
            <a:endParaRPr lang="cs-CZ"/>
          </a:p>
        </p:txBody>
      </p:sp>
    </p:spTree>
    <p:extLst>
      <p:ext uri="{BB962C8B-B14F-4D97-AF65-F5344CB8AC3E}">
        <p14:creationId xmlns:p14="http://schemas.microsoft.com/office/powerpoint/2010/main" val="3955264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62060DC-A3E8-F8B0-2273-099CC8C00661}"/>
              </a:ext>
            </a:extLst>
          </p:cNvPr>
          <p:cNvSpPr>
            <a:spLocks noGrp="1"/>
          </p:cNvSpPr>
          <p:nvPr>
            <p:ph type="title"/>
          </p:nvPr>
        </p:nvSpPr>
        <p:spPr/>
        <p:txBody>
          <a:bodyPr/>
          <a:lstStyle/>
          <a:p>
            <a:r>
              <a:rPr lang="cs-CZ"/>
              <a:t>Kliknutím lze upravit styl.</a:t>
            </a:r>
          </a:p>
        </p:txBody>
      </p:sp>
      <p:sp>
        <p:nvSpPr>
          <p:cNvPr id="3" name="Zástupný obsah 2">
            <a:extLst>
              <a:ext uri="{FF2B5EF4-FFF2-40B4-BE49-F238E27FC236}">
                <a16:creationId xmlns:a16="http://schemas.microsoft.com/office/drawing/2014/main" id="{E931BFD8-B0AC-5099-616E-1D1F391515C2}"/>
              </a:ext>
            </a:extLst>
          </p:cNvPr>
          <p:cNvSpPr>
            <a:spLocks noGrp="1"/>
          </p:cNvSpPr>
          <p:nvPr>
            <p:ph sz="half" idx="1"/>
          </p:nvPr>
        </p:nvSpPr>
        <p:spPr>
          <a:xfrm>
            <a:off x="838200" y="1825625"/>
            <a:ext cx="5181600" cy="4351338"/>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obsah 3">
            <a:extLst>
              <a:ext uri="{FF2B5EF4-FFF2-40B4-BE49-F238E27FC236}">
                <a16:creationId xmlns:a16="http://schemas.microsoft.com/office/drawing/2014/main" id="{9F3A319B-C423-0EC6-63A6-D0DB4B673A79}"/>
              </a:ext>
            </a:extLst>
          </p:cNvPr>
          <p:cNvSpPr>
            <a:spLocks noGrp="1"/>
          </p:cNvSpPr>
          <p:nvPr>
            <p:ph sz="half" idx="2"/>
          </p:nvPr>
        </p:nvSpPr>
        <p:spPr>
          <a:xfrm>
            <a:off x="6172200" y="1825625"/>
            <a:ext cx="5181600" cy="4351338"/>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5" name="Zástupný symbol pro datum 4">
            <a:extLst>
              <a:ext uri="{FF2B5EF4-FFF2-40B4-BE49-F238E27FC236}">
                <a16:creationId xmlns:a16="http://schemas.microsoft.com/office/drawing/2014/main" id="{0678C350-9BCC-7CAA-2F96-4B57CE40544D}"/>
              </a:ext>
            </a:extLst>
          </p:cNvPr>
          <p:cNvSpPr>
            <a:spLocks noGrp="1"/>
          </p:cNvSpPr>
          <p:nvPr>
            <p:ph type="dt" sz="half" idx="10"/>
          </p:nvPr>
        </p:nvSpPr>
        <p:spPr/>
        <p:txBody>
          <a:bodyPr/>
          <a:lstStyle/>
          <a:p>
            <a:fld id="{9F433BAF-268B-4881-B583-FB309E306176}" type="datetimeFigureOut">
              <a:rPr lang="cs-CZ" smtClean="0"/>
              <a:t>12.10.2024</a:t>
            </a:fld>
            <a:endParaRPr lang="cs-CZ"/>
          </a:p>
        </p:txBody>
      </p:sp>
      <p:sp>
        <p:nvSpPr>
          <p:cNvPr id="6" name="Zástupný symbol pro zápatí 5">
            <a:extLst>
              <a:ext uri="{FF2B5EF4-FFF2-40B4-BE49-F238E27FC236}">
                <a16:creationId xmlns:a16="http://schemas.microsoft.com/office/drawing/2014/main" id="{0AF5F69E-8E07-99C5-A2F3-515068AEE043}"/>
              </a:ext>
            </a:extLst>
          </p:cNvPr>
          <p:cNvSpPr>
            <a:spLocks noGrp="1"/>
          </p:cNvSpPr>
          <p:nvPr>
            <p:ph type="ftr" sz="quarter" idx="11"/>
          </p:nvPr>
        </p:nvSpPr>
        <p:spPr/>
        <p:txBody>
          <a:bodyPr/>
          <a:lstStyle/>
          <a:p>
            <a:endParaRPr lang="cs-CZ"/>
          </a:p>
        </p:txBody>
      </p:sp>
      <p:sp>
        <p:nvSpPr>
          <p:cNvPr id="7" name="Zástupný symbol pro číslo snímku 6">
            <a:extLst>
              <a:ext uri="{FF2B5EF4-FFF2-40B4-BE49-F238E27FC236}">
                <a16:creationId xmlns:a16="http://schemas.microsoft.com/office/drawing/2014/main" id="{42BDC9E8-7DFD-5B9D-EF65-7485C66E8100}"/>
              </a:ext>
            </a:extLst>
          </p:cNvPr>
          <p:cNvSpPr>
            <a:spLocks noGrp="1"/>
          </p:cNvSpPr>
          <p:nvPr>
            <p:ph type="sldNum" sz="quarter" idx="12"/>
          </p:nvPr>
        </p:nvSpPr>
        <p:spPr/>
        <p:txBody>
          <a:bodyPr/>
          <a:lstStyle/>
          <a:p>
            <a:fld id="{546C5823-3D43-4CCD-9E02-03D36D73C435}" type="slidenum">
              <a:rPr lang="cs-CZ" smtClean="0"/>
              <a:t>‹#›</a:t>
            </a:fld>
            <a:endParaRPr lang="cs-CZ"/>
          </a:p>
        </p:txBody>
      </p:sp>
    </p:spTree>
    <p:extLst>
      <p:ext uri="{BB962C8B-B14F-4D97-AF65-F5344CB8AC3E}">
        <p14:creationId xmlns:p14="http://schemas.microsoft.com/office/powerpoint/2010/main" val="1592133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ání">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C86AE33A-4038-308A-7AAA-40E4C626698C}"/>
              </a:ext>
            </a:extLst>
          </p:cNvPr>
          <p:cNvSpPr>
            <a:spLocks noGrp="1"/>
          </p:cNvSpPr>
          <p:nvPr>
            <p:ph type="title"/>
          </p:nvPr>
        </p:nvSpPr>
        <p:spPr>
          <a:xfrm>
            <a:off x="839788" y="365125"/>
            <a:ext cx="10515600" cy="1325563"/>
          </a:xfrm>
        </p:spPr>
        <p:txBody>
          <a:bodyPr/>
          <a:lstStyle/>
          <a:p>
            <a:r>
              <a:rPr lang="cs-CZ"/>
              <a:t>Kliknutím lze upravit styl.</a:t>
            </a:r>
          </a:p>
        </p:txBody>
      </p:sp>
      <p:sp>
        <p:nvSpPr>
          <p:cNvPr id="3" name="Zástupný text 2">
            <a:extLst>
              <a:ext uri="{FF2B5EF4-FFF2-40B4-BE49-F238E27FC236}">
                <a16:creationId xmlns:a16="http://schemas.microsoft.com/office/drawing/2014/main" id="{AEC770C6-FD89-20B9-04DB-E4E92192AA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Po kliknutí můžete upravovat styly textu v předloze.</a:t>
            </a:r>
          </a:p>
        </p:txBody>
      </p:sp>
      <p:sp>
        <p:nvSpPr>
          <p:cNvPr id="4" name="Zástupný obsah 3">
            <a:extLst>
              <a:ext uri="{FF2B5EF4-FFF2-40B4-BE49-F238E27FC236}">
                <a16:creationId xmlns:a16="http://schemas.microsoft.com/office/drawing/2014/main" id="{2E2FCE57-1981-B386-299B-B0C8BCAB3976}"/>
              </a:ext>
            </a:extLst>
          </p:cNvPr>
          <p:cNvSpPr>
            <a:spLocks noGrp="1"/>
          </p:cNvSpPr>
          <p:nvPr>
            <p:ph sz="half" idx="2"/>
          </p:nvPr>
        </p:nvSpPr>
        <p:spPr>
          <a:xfrm>
            <a:off x="839788" y="2505075"/>
            <a:ext cx="5157787" cy="3684588"/>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5" name="Zástupný text 4">
            <a:extLst>
              <a:ext uri="{FF2B5EF4-FFF2-40B4-BE49-F238E27FC236}">
                <a16:creationId xmlns:a16="http://schemas.microsoft.com/office/drawing/2014/main" id="{258B609C-CE45-27C4-8634-4EC50A7B6C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Po kliknutí můžete upravovat styly textu v předloze.</a:t>
            </a:r>
          </a:p>
        </p:txBody>
      </p:sp>
      <p:sp>
        <p:nvSpPr>
          <p:cNvPr id="6" name="Zástupný obsah 5">
            <a:extLst>
              <a:ext uri="{FF2B5EF4-FFF2-40B4-BE49-F238E27FC236}">
                <a16:creationId xmlns:a16="http://schemas.microsoft.com/office/drawing/2014/main" id="{8EBE5B62-1401-5372-AFD6-34390745A904}"/>
              </a:ext>
            </a:extLst>
          </p:cNvPr>
          <p:cNvSpPr>
            <a:spLocks noGrp="1"/>
          </p:cNvSpPr>
          <p:nvPr>
            <p:ph sz="quarter" idx="4"/>
          </p:nvPr>
        </p:nvSpPr>
        <p:spPr>
          <a:xfrm>
            <a:off x="6172200" y="2505075"/>
            <a:ext cx="5183188" cy="3684588"/>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7" name="Zástupný symbol pro datum 6">
            <a:extLst>
              <a:ext uri="{FF2B5EF4-FFF2-40B4-BE49-F238E27FC236}">
                <a16:creationId xmlns:a16="http://schemas.microsoft.com/office/drawing/2014/main" id="{D7C0D23B-7F95-41AD-F3FB-CDBB7EEA0A84}"/>
              </a:ext>
            </a:extLst>
          </p:cNvPr>
          <p:cNvSpPr>
            <a:spLocks noGrp="1"/>
          </p:cNvSpPr>
          <p:nvPr>
            <p:ph type="dt" sz="half" idx="10"/>
          </p:nvPr>
        </p:nvSpPr>
        <p:spPr/>
        <p:txBody>
          <a:bodyPr/>
          <a:lstStyle/>
          <a:p>
            <a:fld id="{9F433BAF-268B-4881-B583-FB309E306176}" type="datetimeFigureOut">
              <a:rPr lang="cs-CZ" smtClean="0"/>
              <a:t>12.10.2024</a:t>
            </a:fld>
            <a:endParaRPr lang="cs-CZ"/>
          </a:p>
        </p:txBody>
      </p:sp>
      <p:sp>
        <p:nvSpPr>
          <p:cNvPr id="8" name="Zástupný symbol pro zápatí 7">
            <a:extLst>
              <a:ext uri="{FF2B5EF4-FFF2-40B4-BE49-F238E27FC236}">
                <a16:creationId xmlns:a16="http://schemas.microsoft.com/office/drawing/2014/main" id="{ABA59807-2FE2-7040-8953-C4FAF60448D7}"/>
              </a:ext>
            </a:extLst>
          </p:cNvPr>
          <p:cNvSpPr>
            <a:spLocks noGrp="1"/>
          </p:cNvSpPr>
          <p:nvPr>
            <p:ph type="ftr" sz="quarter" idx="11"/>
          </p:nvPr>
        </p:nvSpPr>
        <p:spPr/>
        <p:txBody>
          <a:bodyPr/>
          <a:lstStyle/>
          <a:p>
            <a:endParaRPr lang="cs-CZ"/>
          </a:p>
        </p:txBody>
      </p:sp>
      <p:sp>
        <p:nvSpPr>
          <p:cNvPr id="9" name="Zástupný symbol pro číslo snímku 8">
            <a:extLst>
              <a:ext uri="{FF2B5EF4-FFF2-40B4-BE49-F238E27FC236}">
                <a16:creationId xmlns:a16="http://schemas.microsoft.com/office/drawing/2014/main" id="{4C30421C-BEF9-3DAF-8BB9-3E92929DAFD3}"/>
              </a:ext>
            </a:extLst>
          </p:cNvPr>
          <p:cNvSpPr>
            <a:spLocks noGrp="1"/>
          </p:cNvSpPr>
          <p:nvPr>
            <p:ph type="sldNum" sz="quarter" idx="12"/>
          </p:nvPr>
        </p:nvSpPr>
        <p:spPr/>
        <p:txBody>
          <a:bodyPr/>
          <a:lstStyle/>
          <a:p>
            <a:fld id="{546C5823-3D43-4CCD-9E02-03D36D73C435}" type="slidenum">
              <a:rPr lang="cs-CZ" smtClean="0"/>
              <a:t>‹#›</a:t>
            </a:fld>
            <a:endParaRPr lang="cs-CZ"/>
          </a:p>
        </p:txBody>
      </p:sp>
    </p:spTree>
    <p:extLst>
      <p:ext uri="{BB962C8B-B14F-4D97-AF65-F5344CB8AC3E}">
        <p14:creationId xmlns:p14="http://schemas.microsoft.com/office/powerpoint/2010/main" val="826865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enom nadpis">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93EFC85-52A9-B618-8D14-7CFABBA73793}"/>
              </a:ext>
            </a:extLst>
          </p:cNvPr>
          <p:cNvSpPr>
            <a:spLocks noGrp="1"/>
          </p:cNvSpPr>
          <p:nvPr>
            <p:ph type="title"/>
          </p:nvPr>
        </p:nvSpPr>
        <p:spPr/>
        <p:txBody>
          <a:bodyPr/>
          <a:lstStyle/>
          <a:p>
            <a:r>
              <a:rPr lang="cs-CZ"/>
              <a:t>Kliknutím lze upravit styl.</a:t>
            </a:r>
          </a:p>
        </p:txBody>
      </p:sp>
      <p:sp>
        <p:nvSpPr>
          <p:cNvPr id="3" name="Zástupný symbol pro datum 2">
            <a:extLst>
              <a:ext uri="{FF2B5EF4-FFF2-40B4-BE49-F238E27FC236}">
                <a16:creationId xmlns:a16="http://schemas.microsoft.com/office/drawing/2014/main" id="{46871E0B-A704-CE1C-F39C-16AC970A0243}"/>
              </a:ext>
            </a:extLst>
          </p:cNvPr>
          <p:cNvSpPr>
            <a:spLocks noGrp="1"/>
          </p:cNvSpPr>
          <p:nvPr>
            <p:ph type="dt" sz="half" idx="10"/>
          </p:nvPr>
        </p:nvSpPr>
        <p:spPr/>
        <p:txBody>
          <a:bodyPr/>
          <a:lstStyle/>
          <a:p>
            <a:fld id="{9F433BAF-268B-4881-B583-FB309E306176}" type="datetimeFigureOut">
              <a:rPr lang="cs-CZ" smtClean="0"/>
              <a:t>12.10.2024</a:t>
            </a:fld>
            <a:endParaRPr lang="cs-CZ"/>
          </a:p>
        </p:txBody>
      </p:sp>
      <p:sp>
        <p:nvSpPr>
          <p:cNvPr id="4" name="Zástupný symbol pro zápatí 3">
            <a:extLst>
              <a:ext uri="{FF2B5EF4-FFF2-40B4-BE49-F238E27FC236}">
                <a16:creationId xmlns:a16="http://schemas.microsoft.com/office/drawing/2014/main" id="{E00D7A4B-70D8-FDE9-1D26-58F5CD1D8698}"/>
              </a:ext>
            </a:extLst>
          </p:cNvPr>
          <p:cNvSpPr>
            <a:spLocks noGrp="1"/>
          </p:cNvSpPr>
          <p:nvPr>
            <p:ph type="ftr" sz="quarter" idx="11"/>
          </p:nvPr>
        </p:nvSpPr>
        <p:spPr/>
        <p:txBody>
          <a:bodyPr/>
          <a:lstStyle/>
          <a:p>
            <a:endParaRPr lang="cs-CZ"/>
          </a:p>
        </p:txBody>
      </p:sp>
      <p:sp>
        <p:nvSpPr>
          <p:cNvPr id="5" name="Zástupný symbol pro číslo snímku 4">
            <a:extLst>
              <a:ext uri="{FF2B5EF4-FFF2-40B4-BE49-F238E27FC236}">
                <a16:creationId xmlns:a16="http://schemas.microsoft.com/office/drawing/2014/main" id="{DCEF64E6-2395-42F8-2F2E-50C8C346DBC1}"/>
              </a:ext>
            </a:extLst>
          </p:cNvPr>
          <p:cNvSpPr>
            <a:spLocks noGrp="1"/>
          </p:cNvSpPr>
          <p:nvPr>
            <p:ph type="sldNum" sz="quarter" idx="12"/>
          </p:nvPr>
        </p:nvSpPr>
        <p:spPr/>
        <p:txBody>
          <a:bodyPr/>
          <a:lstStyle/>
          <a:p>
            <a:fld id="{546C5823-3D43-4CCD-9E02-03D36D73C435}" type="slidenum">
              <a:rPr lang="cs-CZ" smtClean="0"/>
              <a:t>‹#›</a:t>
            </a:fld>
            <a:endParaRPr lang="cs-CZ"/>
          </a:p>
        </p:txBody>
      </p:sp>
    </p:spTree>
    <p:extLst>
      <p:ext uri="{BB962C8B-B14F-4D97-AF65-F5344CB8AC3E}">
        <p14:creationId xmlns:p14="http://schemas.microsoft.com/office/powerpoint/2010/main" val="246493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
        <p:nvSpPr>
          <p:cNvPr id="2" name="Zástupný symbol pro datum 1">
            <a:extLst>
              <a:ext uri="{FF2B5EF4-FFF2-40B4-BE49-F238E27FC236}">
                <a16:creationId xmlns:a16="http://schemas.microsoft.com/office/drawing/2014/main" id="{E08B59A3-3299-CC24-01E4-D8F25CBE8B5D}"/>
              </a:ext>
            </a:extLst>
          </p:cNvPr>
          <p:cNvSpPr>
            <a:spLocks noGrp="1"/>
          </p:cNvSpPr>
          <p:nvPr>
            <p:ph type="dt" sz="half" idx="10"/>
          </p:nvPr>
        </p:nvSpPr>
        <p:spPr/>
        <p:txBody>
          <a:bodyPr/>
          <a:lstStyle/>
          <a:p>
            <a:fld id="{9F433BAF-268B-4881-B583-FB309E306176}" type="datetimeFigureOut">
              <a:rPr lang="cs-CZ" smtClean="0"/>
              <a:t>12.10.2024</a:t>
            </a:fld>
            <a:endParaRPr lang="cs-CZ"/>
          </a:p>
        </p:txBody>
      </p:sp>
      <p:sp>
        <p:nvSpPr>
          <p:cNvPr id="3" name="Zástupný symbol pro zápatí 2">
            <a:extLst>
              <a:ext uri="{FF2B5EF4-FFF2-40B4-BE49-F238E27FC236}">
                <a16:creationId xmlns:a16="http://schemas.microsoft.com/office/drawing/2014/main" id="{7A20C0FD-0F45-4B7D-4837-5519841B5836}"/>
              </a:ext>
            </a:extLst>
          </p:cNvPr>
          <p:cNvSpPr>
            <a:spLocks noGrp="1"/>
          </p:cNvSpPr>
          <p:nvPr>
            <p:ph type="ftr" sz="quarter" idx="11"/>
          </p:nvPr>
        </p:nvSpPr>
        <p:spPr/>
        <p:txBody>
          <a:bodyPr/>
          <a:lstStyle/>
          <a:p>
            <a:endParaRPr lang="cs-CZ"/>
          </a:p>
        </p:txBody>
      </p:sp>
      <p:sp>
        <p:nvSpPr>
          <p:cNvPr id="4" name="Zástupný symbol pro číslo snímku 3">
            <a:extLst>
              <a:ext uri="{FF2B5EF4-FFF2-40B4-BE49-F238E27FC236}">
                <a16:creationId xmlns:a16="http://schemas.microsoft.com/office/drawing/2014/main" id="{8DDA1650-4CA6-87A5-0525-F3FC49A108A5}"/>
              </a:ext>
            </a:extLst>
          </p:cNvPr>
          <p:cNvSpPr>
            <a:spLocks noGrp="1"/>
          </p:cNvSpPr>
          <p:nvPr>
            <p:ph type="sldNum" sz="quarter" idx="12"/>
          </p:nvPr>
        </p:nvSpPr>
        <p:spPr/>
        <p:txBody>
          <a:bodyPr/>
          <a:lstStyle/>
          <a:p>
            <a:fld id="{546C5823-3D43-4CCD-9E02-03D36D73C435}" type="slidenum">
              <a:rPr lang="cs-CZ" smtClean="0"/>
              <a:t>‹#›</a:t>
            </a:fld>
            <a:endParaRPr lang="cs-CZ"/>
          </a:p>
        </p:txBody>
      </p:sp>
    </p:spTree>
    <p:extLst>
      <p:ext uri="{BB962C8B-B14F-4D97-AF65-F5344CB8AC3E}">
        <p14:creationId xmlns:p14="http://schemas.microsoft.com/office/powerpoint/2010/main" val="221457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titulkem">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7355D93-1878-3E6D-CD6D-41FC94BD1B63}"/>
              </a:ext>
            </a:extLst>
          </p:cNvPr>
          <p:cNvSpPr>
            <a:spLocks noGrp="1"/>
          </p:cNvSpPr>
          <p:nvPr>
            <p:ph type="title"/>
          </p:nvPr>
        </p:nvSpPr>
        <p:spPr>
          <a:xfrm>
            <a:off x="839788" y="457200"/>
            <a:ext cx="3932237" cy="1600200"/>
          </a:xfrm>
        </p:spPr>
        <p:txBody>
          <a:bodyPr anchor="b"/>
          <a:lstStyle>
            <a:lvl1pPr>
              <a:defRPr sz="3200"/>
            </a:lvl1pPr>
          </a:lstStyle>
          <a:p>
            <a:r>
              <a:rPr lang="cs-CZ"/>
              <a:t>Kliknutím lze upravit styl.</a:t>
            </a:r>
          </a:p>
        </p:txBody>
      </p:sp>
      <p:sp>
        <p:nvSpPr>
          <p:cNvPr id="3" name="Zástupný obsah 2">
            <a:extLst>
              <a:ext uri="{FF2B5EF4-FFF2-40B4-BE49-F238E27FC236}">
                <a16:creationId xmlns:a16="http://schemas.microsoft.com/office/drawing/2014/main" id="{1D8F6660-2F50-6ED7-7841-D57CD9D5F7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text 3">
            <a:extLst>
              <a:ext uri="{FF2B5EF4-FFF2-40B4-BE49-F238E27FC236}">
                <a16:creationId xmlns:a16="http://schemas.microsoft.com/office/drawing/2014/main" id="{967CADB3-3A5D-9476-82DA-1F405E3F48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a:t>Po kliknutí můžete upravovat styly textu v předloze.</a:t>
            </a:r>
          </a:p>
        </p:txBody>
      </p:sp>
      <p:sp>
        <p:nvSpPr>
          <p:cNvPr id="5" name="Zástupný symbol pro datum 4">
            <a:extLst>
              <a:ext uri="{FF2B5EF4-FFF2-40B4-BE49-F238E27FC236}">
                <a16:creationId xmlns:a16="http://schemas.microsoft.com/office/drawing/2014/main" id="{7689C1B8-E828-CCB8-3211-2D7224D85326}"/>
              </a:ext>
            </a:extLst>
          </p:cNvPr>
          <p:cNvSpPr>
            <a:spLocks noGrp="1"/>
          </p:cNvSpPr>
          <p:nvPr>
            <p:ph type="dt" sz="half" idx="10"/>
          </p:nvPr>
        </p:nvSpPr>
        <p:spPr/>
        <p:txBody>
          <a:bodyPr/>
          <a:lstStyle/>
          <a:p>
            <a:fld id="{9F433BAF-268B-4881-B583-FB309E306176}" type="datetimeFigureOut">
              <a:rPr lang="cs-CZ" smtClean="0"/>
              <a:t>12.10.2024</a:t>
            </a:fld>
            <a:endParaRPr lang="cs-CZ"/>
          </a:p>
        </p:txBody>
      </p:sp>
      <p:sp>
        <p:nvSpPr>
          <p:cNvPr id="6" name="Zástupný symbol pro zápatí 5">
            <a:extLst>
              <a:ext uri="{FF2B5EF4-FFF2-40B4-BE49-F238E27FC236}">
                <a16:creationId xmlns:a16="http://schemas.microsoft.com/office/drawing/2014/main" id="{38EDED89-9676-2F5E-E33C-10ECE8BA3496}"/>
              </a:ext>
            </a:extLst>
          </p:cNvPr>
          <p:cNvSpPr>
            <a:spLocks noGrp="1"/>
          </p:cNvSpPr>
          <p:nvPr>
            <p:ph type="ftr" sz="quarter" idx="11"/>
          </p:nvPr>
        </p:nvSpPr>
        <p:spPr/>
        <p:txBody>
          <a:bodyPr/>
          <a:lstStyle/>
          <a:p>
            <a:endParaRPr lang="cs-CZ"/>
          </a:p>
        </p:txBody>
      </p:sp>
      <p:sp>
        <p:nvSpPr>
          <p:cNvPr id="7" name="Zástupný symbol pro číslo snímku 6">
            <a:extLst>
              <a:ext uri="{FF2B5EF4-FFF2-40B4-BE49-F238E27FC236}">
                <a16:creationId xmlns:a16="http://schemas.microsoft.com/office/drawing/2014/main" id="{DF2D7B21-F027-F22E-03F1-E76C6AFBD8D9}"/>
              </a:ext>
            </a:extLst>
          </p:cNvPr>
          <p:cNvSpPr>
            <a:spLocks noGrp="1"/>
          </p:cNvSpPr>
          <p:nvPr>
            <p:ph type="sldNum" sz="quarter" idx="12"/>
          </p:nvPr>
        </p:nvSpPr>
        <p:spPr/>
        <p:txBody>
          <a:bodyPr/>
          <a:lstStyle/>
          <a:p>
            <a:fld id="{546C5823-3D43-4CCD-9E02-03D36D73C435}" type="slidenum">
              <a:rPr lang="cs-CZ" smtClean="0"/>
              <a:t>‹#›</a:t>
            </a:fld>
            <a:endParaRPr lang="cs-CZ"/>
          </a:p>
        </p:txBody>
      </p:sp>
    </p:spTree>
    <p:extLst>
      <p:ext uri="{BB962C8B-B14F-4D97-AF65-F5344CB8AC3E}">
        <p14:creationId xmlns:p14="http://schemas.microsoft.com/office/powerpoint/2010/main" val="1076705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ek s titulkem">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BE4AF13-D232-51F0-E1E3-12594D5BA6C0}"/>
              </a:ext>
            </a:extLst>
          </p:cNvPr>
          <p:cNvSpPr>
            <a:spLocks noGrp="1"/>
          </p:cNvSpPr>
          <p:nvPr>
            <p:ph type="title"/>
          </p:nvPr>
        </p:nvSpPr>
        <p:spPr>
          <a:xfrm>
            <a:off x="839788" y="457200"/>
            <a:ext cx="3932237" cy="1600200"/>
          </a:xfrm>
        </p:spPr>
        <p:txBody>
          <a:bodyPr anchor="b"/>
          <a:lstStyle>
            <a:lvl1pPr>
              <a:defRPr sz="3200"/>
            </a:lvl1pPr>
          </a:lstStyle>
          <a:p>
            <a:r>
              <a:rPr lang="cs-CZ"/>
              <a:t>Kliknutím lze upravit styl.</a:t>
            </a:r>
          </a:p>
        </p:txBody>
      </p:sp>
      <p:sp>
        <p:nvSpPr>
          <p:cNvPr id="3" name="Zástupný symbol obrázku 2">
            <a:extLst>
              <a:ext uri="{FF2B5EF4-FFF2-40B4-BE49-F238E27FC236}">
                <a16:creationId xmlns:a16="http://schemas.microsoft.com/office/drawing/2014/main" id="{C875F0C8-5BAB-92D2-DA5C-1D5AABA5EB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cs-CZ"/>
          </a:p>
        </p:txBody>
      </p:sp>
      <p:sp>
        <p:nvSpPr>
          <p:cNvPr id="4" name="Zástupný text 3">
            <a:extLst>
              <a:ext uri="{FF2B5EF4-FFF2-40B4-BE49-F238E27FC236}">
                <a16:creationId xmlns:a16="http://schemas.microsoft.com/office/drawing/2014/main" id="{893B3499-36A6-E44E-A90B-60DA244C73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a:t>Po kliknutí můžete upravovat styly textu v předloze.</a:t>
            </a:r>
          </a:p>
        </p:txBody>
      </p:sp>
      <p:sp>
        <p:nvSpPr>
          <p:cNvPr id="5" name="Zástupný symbol pro datum 4">
            <a:extLst>
              <a:ext uri="{FF2B5EF4-FFF2-40B4-BE49-F238E27FC236}">
                <a16:creationId xmlns:a16="http://schemas.microsoft.com/office/drawing/2014/main" id="{9D0FE73E-848E-F21C-954F-54C9B1A2BDF0}"/>
              </a:ext>
            </a:extLst>
          </p:cNvPr>
          <p:cNvSpPr>
            <a:spLocks noGrp="1"/>
          </p:cNvSpPr>
          <p:nvPr>
            <p:ph type="dt" sz="half" idx="10"/>
          </p:nvPr>
        </p:nvSpPr>
        <p:spPr/>
        <p:txBody>
          <a:bodyPr/>
          <a:lstStyle/>
          <a:p>
            <a:fld id="{9F433BAF-268B-4881-B583-FB309E306176}" type="datetimeFigureOut">
              <a:rPr lang="cs-CZ" smtClean="0"/>
              <a:t>12.10.2024</a:t>
            </a:fld>
            <a:endParaRPr lang="cs-CZ"/>
          </a:p>
        </p:txBody>
      </p:sp>
      <p:sp>
        <p:nvSpPr>
          <p:cNvPr id="6" name="Zástupný symbol pro zápatí 5">
            <a:extLst>
              <a:ext uri="{FF2B5EF4-FFF2-40B4-BE49-F238E27FC236}">
                <a16:creationId xmlns:a16="http://schemas.microsoft.com/office/drawing/2014/main" id="{ECC0696E-A943-E475-3A2A-33BB685980D0}"/>
              </a:ext>
            </a:extLst>
          </p:cNvPr>
          <p:cNvSpPr>
            <a:spLocks noGrp="1"/>
          </p:cNvSpPr>
          <p:nvPr>
            <p:ph type="ftr" sz="quarter" idx="11"/>
          </p:nvPr>
        </p:nvSpPr>
        <p:spPr/>
        <p:txBody>
          <a:bodyPr/>
          <a:lstStyle/>
          <a:p>
            <a:endParaRPr lang="cs-CZ"/>
          </a:p>
        </p:txBody>
      </p:sp>
      <p:sp>
        <p:nvSpPr>
          <p:cNvPr id="7" name="Zástupný symbol pro číslo snímku 6">
            <a:extLst>
              <a:ext uri="{FF2B5EF4-FFF2-40B4-BE49-F238E27FC236}">
                <a16:creationId xmlns:a16="http://schemas.microsoft.com/office/drawing/2014/main" id="{C205F168-2D4D-6601-9530-531C45CC9A73}"/>
              </a:ext>
            </a:extLst>
          </p:cNvPr>
          <p:cNvSpPr>
            <a:spLocks noGrp="1"/>
          </p:cNvSpPr>
          <p:nvPr>
            <p:ph type="sldNum" sz="quarter" idx="12"/>
          </p:nvPr>
        </p:nvSpPr>
        <p:spPr/>
        <p:txBody>
          <a:bodyPr/>
          <a:lstStyle/>
          <a:p>
            <a:fld id="{546C5823-3D43-4CCD-9E02-03D36D73C435}" type="slidenum">
              <a:rPr lang="cs-CZ" smtClean="0"/>
              <a:t>‹#›</a:t>
            </a:fld>
            <a:endParaRPr lang="cs-CZ"/>
          </a:p>
        </p:txBody>
      </p:sp>
    </p:spTree>
    <p:extLst>
      <p:ext uri="{BB962C8B-B14F-4D97-AF65-F5344CB8AC3E}">
        <p14:creationId xmlns:p14="http://schemas.microsoft.com/office/powerpoint/2010/main" val="592597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nadpis 1">
            <a:extLst>
              <a:ext uri="{FF2B5EF4-FFF2-40B4-BE49-F238E27FC236}">
                <a16:creationId xmlns:a16="http://schemas.microsoft.com/office/drawing/2014/main" id="{E013B1C1-7CC6-3D8E-A3B2-B7F7D97D48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cs-CZ"/>
              <a:t>Kliknutím lze upravit styl.</a:t>
            </a:r>
          </a:p>
        </p:txBody>
      </p:sp>
      <p:sp>
        <p:nvSpPr>
          <p:cNvPr id="3" name="Zástupný text 2">
            <a:extLst>
              <a:ext uri="{FF2B5EF4-FFF2-40B4-BE49-F238E27FC236}">
                <a16:creationId xmlns:a16="http://schemas.microsoft.com/office/drawing/2014/main" id="{7C57BB8C-5D7D-D798-2856-BFF614C8D4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a:extLst>
              <a:ext uri="{FF2B5EF4-FFF2-40B4-BE49-F238E27FC236}">
                <a16:creationId xmlns:a16="http://schemas.microsoft.com/office/drawing/2014/main" id="{53D8A635-94CB-FB97-5327-70DB1BB564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F433BAF-268B-4881-B583-FB309E306176}" type="datetimeFigureOut">
              <a:rPr lang="cs-CZ" smtClean="0"/>
              <a:t>12.10.2024</a:t>
            </a:fld>
            <a:endParaRPr lang="cs-CZ"/>
          </a:p>
        </p:txBody>
      </p:sp>
      <p:sp>
        <p:nvSpPr>
          <p:cNvPr id="5" name="Zástupný symbol pro zápatí 4">
            <a:extLst>
              <a:ext uri="{FF2B5EF4-FFF2-40B4-BE49-F238E27FC236}">
                <a16:creationId xmlns:a16="http://schemas.microsoft.com/office/drawing/2014/main" id="{9A3D9521-FE84-CB69-2A7D-A239A74B59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cs-CZ"/>
          </a:p>
        </p:txBody>
      </p:sp>
      <p:sp>
        <p:nvSpPr>
          <p:cNvPr id="6" name="Zástupný symbol pro číslo snímku 5">
            <a:extLst>
              <a:ext uri="{FF2B5EF4-FFF2-40B4-BE49-F238E27FC236}">
                <a16:creationId xmlns:a16="http://schemas.microsoft.com/office/drawing/2014/main" id="{EC99A9FF-8A8A-B03B-6119-B0FC14745C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46C5823-3D43-4CCD-9E02-03D36D73C435}" type="slidenum">
              <a:rPr lang="cs-CZ" smtClean="0"/>
              <a:t>‹#›</a:t>
            </a:fld>
            <a:endParaRPr lang="cs-CZ"/>
          </a:p>
        </p:txBody>
      </p:sp>
    </p:spTree>
    <p:extLst>
      <p:ext uri="{BB962C8B-B14F-4D97-AF65-F5344CB8AC3E}">
        <p14:creationId xmlns:p14="http://schemas.microsoft.com/office/powerpoint/2010/main" val="1990559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workwiz.ai/tutorials/how-to-make-chatgpt-write-like-a-human"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workwiz.ai/tutorials/how-to-make-chatgpt-write-like-a-human"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2E4E01C-58F9-9337-FF1C-8D1D11B2C3F3}"/>
              </a:ext>
            </a:extLst>
          </p:cNvPr>
          <p:cNvSpPr>
            <a:spLocks noGrp="1"/>
          </p:cNvSpPr>
          <p:nvPr>
            <p:ph type="ctrTitle"/>
          </p:nvPr>
        </p:nvSpPr>
        <p:spPr/>
        <p:txBody>
          <a:bodyPr/>
          <a:lstStyle/>
          <a:p>
            <a:r>
              <a:rPr lang="cs-CZ" b="1" i="0" dirty="0">
                <a:solidFill>
                  <a:srgbClr val="510A6E"/>
                </a:solidFill>
                <a:effectLst/>
                <a:highlight>
                  <a:srgbClr val="FFFFFF"/>
                </a:highlight>
                <a:latin typeface="Barlow" panose="020F0502020204030204" pitchFamily="2" charset="-18"/>
              </a:rPr>
              <a:t>Praktické využití AI: Úvod a příklady pro každého</a:t>
            </a:r>
            <a:endParaRPr lang="cs-CZ" dirty="0"/>
          </a:p>
        </p:txBody>
      </p:sp>
      <p:sp>
        <p:nvSpPr>
          <p:cNvPr id="3" name="Podnadpis 2">
            <a:extLst>
              <a:ext uri="{FF2B5EF4-FFF2-40B4-BE49-F238E27FC236}">
                <a16:creationId xmlns:a16="http://schemas.microsoft.com/office/drawing/2014/main" id="{4CE6E7D6-98A7-641A-DCF4-6FCCB1CF7E91}"/>
              </a:ext>
            </a:extLst>
          </p:cNvPr>
          <p:cNvSpPr>
            <a:spLocks noGrp="1"/>
          </p:cNvSpPr>
          <p:nvPr>
            <p:ph type="subTitle" idx="1"/>
          </p:nvPr>
        </p:nvSpPr>
        <p:spPr/>
        <p:txBody>
          <a:bodyPr/>
          <a:lstStyle/>
          <a:p>
            <a:r>
              <a:rPr lang="cs-CZ" dirty="0"/>
              <a:t>Michal Vašinek,</a:t>
            </a:r>
          </a:p>
          <a:p>
            <a:r>
              <a:rPr lang="cs-CZ" dirty="0"/>
              <a:t>Katedra informatiky, FEI,</a:t>
            </a:r>
          </a:p>
          <a:p>
            <a:r>
              <a:rPr lang="cs-CZ" dirty="0"/>
              <a:t>VŠB – Technická Univerzita </a:t>
            </a:r>
            <a:r>
              <a:rPr lang="cs-CZ" dirty="0" err="1"/>
              <a:t>Osrava</a:t>
            </a:r>
            <a:endParaRPr lang="cs-CZ" dirty="0"/>
          </a:p>
        </p:txBody>
      </p:sp>
    </p:spTree>
    <p:extLst>
      <p:ext uri="{BB962C8B-B14F-4D97-AF65-F5344CB8AC3E}">
        <p14:creationId xmlns:p14="http://schemas.microsoft.com/office/powerpoint/2010/main" val="446063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286357CF-06E0-1D7C-D77E-DA486FFB7F96}"/>
              </a:ext>
            </a:extLst>
          </p:cNvPr>
          <p:cNvSpPr>
            <a:spLocks noGrp="1"/>
          </p:cNvSpPr>
          <p:nvPr>
            <p:ph type="title"/>
          </p:nvPr>
        </p:nvSpPr>
        <p:spPr>
          <a:xfrm>
            <a:off x="1043631" y="809898"/>
            <a:ext cx="9942716" cy="1554480"/>
          </a:xfrm>
        </p:spPr>
        <p:txBody>
          <a:bodyPr anchor="ctr">
            <a:normAutofit/>
          </a:bodyPr>
          <a:lstStyle/>
          <a:p>
            <a:r>
              <a:rPr lang="cs-CZ" sz="4800"/>
              <a:t>Use case – jazykové dovednosti</a:t>
            </a:r>
          </a:p>
        </p:txBody>
      </p:sp>
      <p:sp>
        <p:nvSpPr>
          <p:cNvPr id="3" name="Zástupný obsah 2">
            <a:extLst>
              <a:ext uri="{FF2B5EF4-FFF2-40B4-BE49-F238E27FC236}">
                <a16:creationId xmlns:a16="http://schemas.microsoft.com/office/drawing/2014/main" id="{25A55EAB-E049-14F3-C0E8-34A108EDFB7A}"/>
              </a:ext>
            </a:extLst>
          </p:cNvPr>
          <p:cNvSpPr>
            <a:spLocks noGrp="1"/>
          </p:cNvSpPr>
          <p:nvPr>
            <p:ph idx="1"/>
          </p:nvPr>
        </p:nvSpPr>
        <p:spPr>
          <a:xfrm>
            <a:off x="1045028" y="3017522"/>
            <a:ext cx="9941319" cy="3124658"/>
          </a:xfrm>
        </p:spPr>
        <p:txBody>
          <a:bodyPr anchor="ctr">
            <a:normAutofit/>
          </a:bodyPr>
          <a:lstStyle/>
          <a:p>
            <a:r>
              <a:rPr lang="cs-CZ" sz="2400"/>
              <a:t>„Přelož mi následující email do angličtiny: …“</a:t>
            </a:r>
          </a:p>
          <a:p>
            <a:r>
              <a:rPr lang="cs-CZ" sz="2400"/>
              <a:t>„Zkontroluj mi, že následující email napsaný anglicky je gramaticky správně, případně mi navrhni úpravy.“</a:t>
            </a:r>
          </a:p>
          <a:p>
            <a:r>
              <a:rPr lang="cs-CZ" sz="2400"/>
              <a:t>„Jedu na pracovní cestu na konferenci o AI, dej mi postupně za úkol přeložit pět vět, které by se mi mohly hodit v konverzaci na konferenci. Mé odpovědi zkontroluj a dej mi zpětnou vazbu, zda je gramaticky správně, případně mi navrhni úpravy.“</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5007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78A01334-0A77-AE0D-534B-A7DB5DDBB64C}"/>
              </a:ext>
            </a:extLst>
          </p:cNvPr>
          <p:cNvSpPr>
            <a:spLocks noGrp="1"/>
          </p:cNvSpPr>
          <p:nvPr>
            <p:ph type="title"/>
          </p:nvPr>
        </p:nvSpPr>
        <p:spPr>
          <a:xfrm>
            <a:off x="1043631" y="809898"/>
            <a:ext cx="9942716" cy="1554480"/>
          </a:xfrm>
        </p:spPr>
        <p:txBody>
          <a:bodyPr anchor="ctr">
            <a:normAutofit/>
          </a:bodyPr>
          <a:lstStyle/>
          <a:p>
            <a:r>
              <a:rPr lang="cs-CZ" sz="4800"/>
              <a:t>Získávání znalostí</a:t>
            </a:r>
          </a:p>
        </p:txBody>
      </p:sp>
      <p:sp>
        <p:nvSpPr>
          <p:cNvPr id="3" name="Zástupný obsah 2">
            <a:extLst>
              <a:ext uri="{FF2B5EF4-FFF2-40B4-BE49-F238E27FC236}">
                <a16:creationId xmlns:a16="http://schemas.microsoft.com/office/drawing/2014/main" id="{8CD6ED18-74F8-DBE7-F291-B00DE43B89A5}"/>
              </a:ext>
            </a:extLst>
          </p:cNvPr>
          <p:cNvSpPr>
            <a:spLocks noGrp="1"/>
          </p:cNvSpPr>
          <p:nvPr>
            <p:ph idx="1"/>
          </p:nvPr>
        </p:nvSpPr>
        <p:spPr>
          <a:xfrm>
            <a:off x="1045028" y="3017522"/>
            <a:ext cx="9941319" cy="3124658"/>
          </a:xfrm>
        </p:spPr>
        <p:txBody>
          <a:bodyPr anchor="ctr">
            <a:normAutofit/>
          </a:bodyPr>
          <a:lstStyle/>
          <a:p>
            <a:r>
              <a:rPr lang="cs-CZ" sz="2200"/>
              <a:t>Co je to bitcoin?</a:t>
            </a:r>
          </a:p>
          <a:p>
            <a:r>
              <a:rPr lang="cs-CZ" sz="2200"/>
              <a:t>Nechme si to vysvětlit od různých rolí</a:t>
            </a:r>
          </a:p>
          <a:p>
            <a:pPr lvl="1"/>
            <a:r>
              <a:rPr lang="cs-CZ" sz="2200"/>
              <a:t>Bez role: „Co to je bitcoin?“</a:t>
            </a:r>
          </a:p>
          <a:p>
            <a:pPr lvl="1"/>
            <a:r>
              <a:rPr lang="cs-CZ" sz="2200"/>
              <a:t>„Předpokládej, že jsi učitelka v mateřské škole a vysvětli mi jako pěti letému dítěti co to je bitcoin?“</a:t>
            </a:r>
          </a:p>
          <a:p>
            <a:pPr lvl="1"/>
            <a:r>
              <a:rPr lang="pl-PL" sz="2200"/>
              <a:t>„</a:t>
            </a:r>
            <a:r>
              <a:rPr lang="cs-CZ" sz="2200"/>
              <a:t>Předpokládej, že </a:t>
            </a:r>
            <a:r>
              <a:rPr lang="cs-CZ" sz="2200" b="1"/>
              <a:t>jsem</a:t>
            </a:r>
            <a:r>
              <a:rPr lang="cs-CZ" sz="2200"/>
              <a:t> expertem na distributované systémy. Co to je bitcoin?“</a:t>
            </a:r>
          </a:p>
          <a:p>
            <a:pPr lvl="1"/>
            <a:r>
              <a:rPr lang="pl-PL" sz="2200"/>
              <a:t>„</a:t>
            </a:r>
            <a:r>
              <a:rPr lang="cs-CZ" sz="2200"/>
              <a:t>Předpokládej, že </a:t>
            </a:r>
            <a:r>
              <a:rPr lang="cs-CZ" sz="2200" b="1"/>
              <a:t>jsi</a:t>
            </a:r>
            <a:r>
              <a:rPr lang="cs-CZ" sz="2200"/>
              <a:t> expertem na distributované systémy. Co to je bitcoin?“</a:t>
            </a:r>
          </a:p>
          <a:p>
            <a:endParaRPr lang="cs-CZ" sz="22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957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F11C0808-8563-45FF-E7B2-0BB6A6D16EF9}"/>
              </a:ext>
            </a:extLst>
          </p:cNvPr>
          <p:cNvSpPr>
            <a:spLocks noGrp="1"/>
          </p:cNvSpPr>
          <p:nvPr>
            <p:ph type="title"/>
          </p:nvPr>
        </p:nvSpPr>
        <p:spPr>
          <a:xfrm>
            <a:off x="1043631" y="809898"/>
            <a:ext cx="9942716" cy="1554480"/>
          </a:xfrm>
        </p:spPr>
        <p:txBody>
          <a:bodyPr anchor="ctr">
            <a:normAutofit/>
          </a:bodyPr>
          <a:lstStyle/>
          <a:p>
            <a:r>
              <a:rPr lang="cs-CZ" sz="4800"/>
              <a:t>IT support</a:t>
            </a:r>
          </a:p>
        </p:txBody>
      </p:sp>
      <p:sp>
        <p:nvSpPr>
          <p:cNvPr id="3" name="Zástupný obsah 2">
            <a:extLst>
              <a:ext uri="{FF2B5EF4-FFF2-40B4-BE49-F238E27FC236}">
                <a16:creationId xmlns:a16="http://schemas.microsoft.com/office/drawing/2014/main" id="{212231ED-58C4-0FDD-A23B-49B37CF05C88}"/>
              </a:ext>
            </a:extLst>
          </p:cNvPr>
          <p:cNvSpPr>
            <a:spLocks noGrp="1"/>
          </p:cNvSpPr>
          <p:nvPr>
            <p:ph idx="1"/>
          </p:nvPr>
        </p:nvSpPr>
        <p:spPr>
          <a:xfrm>
            <a:off x="1045028" y="3017522"/>
            <a:ext cx="9941319" cy="3124658"/>
          </a:xfrm>
        </p:spPr>
        <p:txBody>
          <a:bodyPr anchor="ctr">
            <a:normAutofit/>
          </a:bodyPr>
          <a:lstStyle/>
          <a:p>
            <a:r>
              <a:rPr lang="cs-CZ" sz="2400"/>
              <a:t>Jak něco udělám v nějakém programu?</a:t>
            </a:r>
          </a:p>
          <a:p>
            <a:endParaRPr lang="cs-CZ" sz="2400"/>
          </a:p>
          <a:p>
            <a:r>
              <a:rPr lang="cs-CZ" sz="2400"/>
              <a:t>„V powerpointu se mi schovává lišta s nástroji, jak můžu schovávání vypnout.“</a:t>
            </a:r>
          </a:p>
          <a:p>
            <a:r>
              <a:rPr lang="cs-CZ" sz="2400"/>
              <a:t>„Jak v powerpointu zruším předdefinované zápatí na slidech?“</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4934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8DE6D756-E962-9B50-4ED9-4AC607E86FF2}"/>
              </a:ext>
            </a:extLst>
          </p:cNvPr>
          <p:cNvSpPr>
            <a:spLocks noGrp="1"/>
          </p:cNvSpPr>
          <p:nvPr>
            <p:ph type="title"/>
          </p:nvPr>
        </p:nvSpPr>
        <p:spPr>
          <a:xfrm>
            <a:off x="1043631" y="809898"/>
            <a:ext cx="9942716" cy="1554480"/>
          </a:xfrm>
        </p:spPr>
        <p:txBody>
          <a:bodyPr anchor="ctr">
            <a:normAutofit/>
          </a:bodyPr>
          <a:lstStyle/>
          <a:p>
            <a:r>
              <a:rPr lang="cs-CZ" sz="4800"/>
              <a:t>Práce s dokumenty</a:t>
            </a:r>
          </a:p>
        </p:txBody>
      </p:sp>
      <p:sp>
        <p:nvSpPr>
          <p:cNvPr id="3" name="Zástupný obsah 2">
            <a:extLst>
              <a:ext uri="{FF2B5EF4-FFF2-40B4-BE49-F238E27FC236}">
                <a16:creationId xmlns:a16="http://schemas.microsoft.com/office/drawing/2014/main" id="{F14C4FB9-6AA8-2E3A-2787-98A8D8D2A95E}"/>
              </a:ext>
            </a:extLst>
          </p:cNvPr>
          <p:cNvSpPr>
            <a:spLocks noGrp="1"/>
          </p:cNvSpPr>
          <p:nvPr>
            <p:ph idx="1"/>
          </p:nvPr>
        </p:nvSpPr>
        <p:spPr>
          <a:xfrm>
            <a:off x="1045028" y="3017522"/>
            <a:ext cx="9941319" cy="3124658"/>
          </a:xfrm>
        </p:spPr>
        <p:txBody>
          <a:bodyPr anchor="ctr">
            <a:normAutofit/>
          </a:bodyPr>
          <a:lstStyle/>
          <a:p>
            <a:r>
              <a:rPr lang="cs-CZ" sz="2200"/>
              <a:t>Je možné načíst do ChatGPT soubor a nechat jej zpracovat.</a:t>
            </a:r>
          </a:p>
          <a:p>
            <a:r>
              <a:rPr lang="cs-CZ" sz="2200"/>
              <a:t>Úskalím mohou být obrázky a tabulky.</a:t>
            </a:r>
          </a:p>
          <a:p>
            <a:r>
              <a:rPr lang="cs-CZ" sz="2200"/>
              <a:t>Lze nahrát až </a:t>
            </a:r>
            <a:r>
              <a:rPr lang="cs-CZ" sz="2200" b="1"/>
              <a:t>pět</a:t>
            </a:r>
            <a:r>
              <a:rPr lang="cs-CZ" sz="2200"/>
              <a:t> souborů najednou.</a:t>
            </a:r>
          </a:p>
          <a:p>
            <a:r>
              <a:rPr lang="cs-CZ" sz="2200"/>
              <a:t>Vhodné pro sumarizaci.</a:t>
            </a:r>
          </a:p>
          <a:p>
            <a:r>
              <a:rPr lang="cs-CZ" sz="2200"/>
              <a:t>Transformaci jednoho dokumentu v jiný dokument, třeba prezentaci.</a:t>
            </a:r>
          </a:p>
          <a:p>
            <a:pPr lvl="1"/>
            <a:r>
              <a:rPr lang="cs-CZ" sz="2200"/>
              <a:t>„Nahrál jsem ti článek o bitcoinu, vytvoř mi z něj prezentaci v powepointu, výsledkem by měl být pptx soubor s popisem hlavních bodů ze článku.“</a:t>
            </a:r>
          </a:p>
          <a:p>
            <a:pPr marL="0" indent="0">
              <a:buNone/>
            </a:pPr>
            <a:endParaRPr lang="cs-CZ" sz="2200"/>
          </a:p>
          <a:p>
            <a:endParaRPr lang="cs-CZ" sz="22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3003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F2B93314-661D-431B-EBD8-ACCA321E2C19}"/>
              </a:ext>
            </a:extLst>
          </p:cNvPr>
          <p:cNvSpPr>
            <a:spLocks noGrp="1"/>
          </p:cNvSpPr>
          <p:nvPr>
            <p:ph type="title"/>
          </p:nvPr>
        </p:nvSpPr>
        <p:spPr>
          <a:xfrm>
            <a:off x="1043631" y="809898"/>
            <a:ext cx="9942716" cy="1554480"/>
          </a:xfrm>
        </p:spPr>
        <p:txBody>
          <a:bodyPr anchor="ctr">
            <a:normAutofit/>
          </a:bodyPr>
          <a:lstStyle/>
          <a:p>
            <a:r>
              <a:rPr lang="cs-CZ" sz="4800"/>
              <a:t>Use case – práce s dokumenty</a:t>
            </a:r>
          </a:p>
        </p:txBody>
      </p:sp>
      <p:sp>
        <p:nvSpPr>
          <p:cNvPr id="3" name="Zástupný obsah 2">
            <a:extLst>
              <a:ext uri="{FF2B5EF4-FFF2-40B4-BE49-F238E27FC236}">
                <a16:creationId xmlns:a16="http://schemas.microsoft.com/office/drawing/2014/main" id="{FA80652D-3C2E-53D9-A26E-041D1C9AACD0}"/>
              </a:ext>
            </a:extLst>
          </p:cNvPr>
          <p:cNvSpPr>
            <a:spLocks noGrp="1"/>
          </p:cNvSpPr>
          <p:nvPr>
            <p:ph idx="1"/>
          </p:nvPr>
        </p:nvSpPr>
        <p:spPr>
          <a:xfrm>
            <a:off x="1045028" y="3017522"/>
            <a:ext cx="9941319" cy="3124658"/>
          </a:xfrm>
        </p:spPr>
        <p:txBody>
          <a:bodyPr anchor="ctr">
            <a:normAutofit/>
          </a:bodyPr>
          <a:lstStyle/>
          <a:p>
            <a:r>
              <a:rPr lang="cs-CZ" sz="2400"/>
              <a:t>„Udělej mi shrnutí přiloženého odborného článku.“</a:t>
            </a:r>
          </a:p>
          <a:p>
            <a:r>
              <a:rPr lang="cs-CZ" sz="2400"/>
              <a:t>„Porovnej mi dva dokumenty popisující různé přístupy k řešení problému.“</a:t>
            </a:r>
          </a:p>
          <a:p>
            <a:r>
              <a:rPr lang="cs-CZ" sz="2400"/>
              <a:t>„Vytvoř mi z tohoto textu body do prezentace.“</a:t>
            </a:r>
          </a:p>
          <a:p>
            <a:r>
              <a:rPr lang="cs-CZ" sz="2400"/>
              <a:t>„V přiloženém dokumentu mám slidy z prezentace, vygeneruj mi k nim HTML, které bude obsahovat hlavní body z prezentace.“</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7371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092CB85E-BAEA-0AC8-4E26-CB1103E6BD23}"/>
              </a:ext>
            </a:extLst>
          </p:cNvPr>
          <p:cNvSpPr>
            <a:spLocks noGrp="1"/>
          </p:cNvSpPr>
          <p:nvPr>
            <p:ph type="title"/>
          </p:nvPr>
        </p:nvSpPr>
        <p:spPr>
          <a:xfrm>
            <a:off x="1043631" y="809898"/>
            <a:ext cx="9942716" cy="1554480"/>
          </a:xfrm>
        </p:spPr>
        <p:txBody>
          <a:bodyPr anchor="ctr">
            <a:normAutofit/>
          </a:bodyPr>
          <a:lstStyle/>
          <a:p>
            <a:r>
              <a:rPr lang="en-US" sz="4800"/>
              <a:t>Pi</a:t>
            </a:r>
            <a:r>
              <a:rPr lang="cs-CZ" sz="4800"/>
              <a:t>š jako člověk</a:t>
            </a:r>
          </a:p>
        </p:txBody>
      </p:sp>
      <p:sp>
        <p:nvSpPr>
          <p:cNvPr id="3" name="Zástupný obsah 2">
            <a:extLst>
              <a:ext uri="{FF2B5EF4-FFF2-40B4-BE49-F238E27FC236}">
                <a16:creationId xmlns:a16="http://schemas.microsoft.com/office/drawing/2014/main" id="{FA9410C4-7F99-5570-0CAA-C37EE3E4CCEC}"/>
              </a:ext>
            </a:extLst>
          </p:cNvPr>
          <p:cNvSpPr>
            <a:spLocks noGrp="1"/>
          </p:cNvSpPr>
          <p:nvPr>
            <p:ph idx="1"/>
          </p:nvPr>
        </p:nvSpPr>
        <p:spPr>
          <a:xfrm>
            <a:off x="1045028" y="3017522"/>
            <a:ext cx="9941319" cy="3124658"/>
          </a:xfrm>
        </p:spPr>
        <p:txBody>
          <a:bodyPr anchor="ctr">
            <a:normAutofit/>
          </a:bodyPr>
          <a:lstStyle/>
          <a:p>
            <a:r>
              <a:rPr lang="cs-CZ" sz="2000"/>
              <a:t>Chrlí se na nás obří množství zpráv generovaných ai.</a:t>
            </a:r>
          </a:p>
          <a:p>
            <a:pPr lvl="1"/>
            <a:r>
              <a:rPr lang="cs-CZ" sz="2000"/>
              <a:t>Napovídání obsahu v teamsech</a:t>
            </a:r>
          </a:p>
          <a:p>
            <a:pPr lvl="1"/>
            <a:r>
              <a:rPr lang="cs-CZ" sz="2000"/>
              <a:t>Napovídání obsahu v copilotech</a:t>
            </a:r>
          </a:p>
          <a:p>
            <a:pPr lvl="1"/>
            <a:r>
              <a:rPr lang="cs-CZ" sz="2000"/>
              <a:t>Hromadné maily, obchodní sdělení</a:t>
            </a:r>
            <a:endParaRPr lang="cs-CZ" sz="2000">
              <a:hlinkClick r:id="rId2"/>
            </a:endParaRPr>
          </a:p>
          <a:p>
            <a:r>
              <a:rPr lang="en-US" sz="2000">
                <a:hlinkClick r:id="rId2"/>
              </a:rPr>
              <a:t>How to make ChatGPT write like a human (GPT-4o) – Workwiz</a:t>
            </a:r>
            <a:endParaRPr lang="cs-CZ" sz="2000"/>
          </a:p>
          <a:p>
            <a:r>
              <a:rPr lang="cs-CZ" sz="2000"/>
              <a:t>Prompt: „Používej jasný a přímý jazyk a vyhni se složité terminologii. Vyhýbej se příslovcím. Vyhni se módním slovům a místo nich používejte jednoduchou češtinu. V relevantních případech použij žargon. Vyvarujte se přílišného nadšení.“</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787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092CB85E-BAEA-0AC8-4E26-CB1103E6BD23}"/>
              </a:ext>
            </a:extLst>
          </p:cNvPr>
          <p:cNvSpPr>
            <a:spLocks noGrp="1"/>
          </p:cNvSpPr>
          <p:nvPr>
            <p:ph type="title"/>
          </p:nvPr>
        </p:nvSpPr>
        <p:spPr>
          <a:xfrm>
            <a:off x="1043631" y="809898"/>
            <a:ext cx="9942716" cy="1554480"/>
          </a:xfrm>
        </p:spPr>
        <p:txBody>
          <a:bodyPr anchor="ctr">
            <a:normAutofit/>
          </a:bodyPr>
          <a:lstStyle/>
          <a:p>
            <a:r>
              <a:rPr lang="en-US" sz="4800"/>
              <a:t>Pi</a:t>
            </a:r>
            <a:r>
              <a:rPr lang="cs-CZ" sz="4800"/>
              <a:t>š jako já</a:t>
            </a:r>
          </a:p>
        </p:txBody>
      </p:sp>
      <p:sp>
        <p:nvSpPr>
          <p:cNvPr id="3" name="Zástupný obsah 2">
            <a:extLst>
              <a:ext uri="{FF2B5EF4-FFF2-40B4-BE49-F238E27FC236}">
                <a16:creationId xmlns:a16="http://schemas.microsoft.com/office/drawing/2014/main" id="{FA9410C4-7F99-5570-0CAA-C37EE3E4CCEC}"/>
              </a:ext>
            </a:extLst>
          </p:cNvPr>
          <p:cNvSpPr>
            <a:spLocks noGrp="1"/>
          </p:cNvSpPr>
          <p:nvPr>
            <p:ph idx="1"/>
          </p:nvPr>
        </p:nvSpPr>
        <p:spPr>
          <a:xfrm>
            <a:off x="1045028" y="3017522"/>
            <a:ext cx="9941319" cy="3124658"/>
          </a:xfrm>
        </p:spPr>
        <p:txBody>
          <a:bodyPr anchor="ctr">
            <a:normAutofit/>
          </a:bodyPr>
          <a:lstStyle/>
          <a:p>
            <a:r>
              <a:rPr lang="en-US" sz="2400">
                <a:hlinkClick r:id="rId3"/>
              </a:rPr>
              <a:t>How to make ChatGPT write like a human (GPT-4o) – Workwiz</a:t>
            </a:r>
            <a:endParaRPr lang="cs-CZ" sz="2400"/>
          </a:p>
          <a:p>
            <a:r>
              <a:rPr lang="cs-CZ" sz="2400"/>
              <a:t>Few shot dotaz:</a:t>
            </a:r>
          </a:p>
          <a:p>
            <a:pPr lvl="1"/>
            <a:r>
              <a:rPr lang="cs-CZ" dirty="0"/>
              <a:t>Ukážeme příklad, ze kterého má AI vycházet</a:t>
            </a:r>
          </a:p>
          <a:p>
            <a:pPr lvl="1"/>
            <a:r>
              <a:rPr lang="cs-CZ" dirty="0"/>
              <a:t>Používej v pozdravu </a:t>
            </a:r>
            <a:r>
              <a:rPr lang="cs-CZ" b="1" dirty="0"/>
              <a:t>Zdraví, místo S pozdravem</a:t>
            </a:r>
            <a:endParaRPr lang="cs-CZ"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5825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BFDF116E-2D88-0D98-BB5F-9F98622C2963}"/>
              </a:ext>
            </a:extLst>
          </p:cNvPr>
          <p:cNvSpPr>
            <a:spLocks noGrp="1"/>
          </p:cNvSpPr>
          <p:nvPr>
            <p:ph type="title"/>
          </p:nvPr>
        </p:nvSpPr>
        <p:spPr>
          <a:xfrm>
            <a:off x="1043631" y="809898"/>
            <a:ext cx="9942716" cy="1554480"/>
          </a:xfrm>
        </p:spPr>
        <p:txBody>
          <a:bodyPr anchor="ctr">
            <a:normAutofit/>
          </a:bodyPr>
          <a:lstStyle/>
          <a:p>
            <a:r>
              <a:rPr lang="cs-CZ" sz="4800"/>
              <a:t>Vyhledávání</a:t>
            </a:r>
          </a:p>
        </p:txBody>
      </p:sp>
      <p:sp>
        <p:nvSpPr>
          <p:cNvPr id="3" name="Zástupný obsah 2">
            <a:extLst>
              <a:ext uri="{FF2B5EF4-FFF2-40B4-BE49-F238E27FC236}">
                <a16:creationId xmlns:a16="http://schemas.microsoft.com/office/drawing/2014/main" id="{13BC1368-41BD-73AF-C7DE-0B7B191D5805}"/>
              </a:ext>
            </a:extLst>
          </p:cNvPr>
          <p:cNvSpPr>
            <a:spLocks noGrp="1"/>
          </p:cNvSpPr>
          <p:nvPr>
            <p:ph idx="1"/>
          </p:nvPr>
        </p:nvSpPr>
        <p:spPr>
          <a:xfrm>
            <a:off x="1045028" y="3017522"/>
            <a:ext cx="9941319" cy="3124658"/>
          </a:xfrm>
        </p:spPr>
        <p:txBody>
          <a:bodyPr anchor="ctr">
            <a:normAutofit/>
          </a:bodyPr>
          <a:lstStyle/>
          <a:p>
            <a:r>
              <a:rPr lang="cs-CZ" sz="2400" dirty="0"/>
              <a:t>Prohledává mezi 3 až 10 webovými stránkami.</a:t>
            </a:r>
          </a:p>
          <a:p>
            <a:r>
              <a:rPr lang="cs-CZ" sz="2400" dirty="0"/>
              <a:t>Používá různé vyhledávače.</a:t>
            </a:r>
          </a:p>
          <a:p>
            <a:r>
              <a:rPr lang="cs-CZ" sz="2400" dirty="0"/>
              <a:t>Připraven </a:t>
            </a:r>
            <a:r>
              <a:rPr lang="cs-CZ" sz="2400" dirty="0" err="1"/>
              <a:t>WebBrowser</a:t>
            </a:r>
            <a:r>
              <a:rPr lang="cs-CZ" sz="2400" dirty="0"/>
              <a:t> plugin</a:t>
            </a:r>
          </a:p>
          <a:p>
            <a:pPr lvl="1"/>
            <a:r>
              <a:rPr lang="cs-CZ" dirty="0"/>
              <a:t>„Podívej se na internet a zjisti mi, jakou česká fotbalová reprezentace nasadila základní sestavu do zápasu s Albánií.“</a:t>
            </a:r>
          </a:p>
          <a:p>
            <a:pPr lvl="1"/>
            <a:r>
              <a:rPr lang="cs-CZ" dirty="0" err="1"/>
              <a:t>ChatGPT</a:t>
            </a:r>
            <a:r>
              <a:rPr lang="cs-CZ" dirty="0"/>
              <a:t> má naučené informace k určitému datu.</a:t>
            </a:r>
          </a:p>
          <a:p>
            <a:pPr lvl="1"/>
            <a:r>
              <a:rPr lang="cs-CZ" dirty="0"/>
              <a:t>Pokud hledáme informaci, jejíž vznik se datuje do nedávné doby.</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40780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7A3856E8-3A0D-23F0-707A-0175C9C366F8}"/>
              </a:ext>
            </a:extLst>
          </p:cNvPr>
          <p:cNvSpPr>
            <a:spLocks noGrp="1"/>
          </p:cNvSpPr>
          <p:nvPr>
            <p:ph type="title"/>
          </p:nvPr>
        </p:nvSpPr>
        <p:spPr>
          <a:xfrm>
            <a:off x="1043631" y="809898"/>
            <a:ext cx="9942716" cy="1554480"/>
          </a:xfrm>
        </p:spPr>
        <p:txBody>
          <a:bodyPr anchor="ctr">
            <a:normAutofit/>
          </a:bodyPr>
          <a:lstStyle/>
          <a:p>
            <a:r>
              <a:rPr lang="cs-CZ" sz="4800"/>
              <a:t>Use case - úkoly</a:t>
            </a:r>
          </a:p>
        </p:txBody>
      </p:sp>
      <p:sp>
        <p:nvSpPr>
          <p:cNvPr id="3" name="Zástupný obsah 2">
            <a:extLst>
              <a:ext uri="{FF2B5EF4-FFF2-40B4-BE49-F238E27FC236}">
                <a16:creationId xmlns:a16="http://schemas.microsoft.com/office/drawing/2014/main" id="{C38326C9-C9D6-F7C8-82CA-E4960F96FBAB}"/>
              </a:ext>
            </a:extLst>
          </p:cNvPr>
          <p:cNvSpPr>
            <a:spLocks noGrp="1"/>
          </p:cNvSpPr>
          <p:nvPr>
            <p:ph idx="1"/>
          </p:nvPr>
        </p:nvSpPr>
        <p:spPr>
          <a:xfrm>
            <a:off x="1045028" y="3017522"/>
            <a:ext cx="9941319" cy="3124658"/>
          </a:xfrm>
        </p:spPr>
        <p:txBody>
          <a:bodyPr anchor="ctr">
            <a:normAutofit/>
          </a:bodyPr>
          <a:lstStyle/>
          <a:p>
            <a:r>
              <a:rPr lang="cs-CZ" sz="2400"/>
              <a:t>Dotazy typu: Udělej něco.</a:t>
            </a:r>
          </a:p>
          <a:p>
            <a:r>
              <a:rPr lang="cs-CZ" sz="2400"/>
              <a:t>„Napiš mi asertivní odpověď na email níže.“</a:t>
            </a:r>
          </a:p>
          <a:p>
            <a:r>
              <a:rPr lang="cs-CZ" sz="2400"/>
              <a:t>„Napiš mi formální a slušnou odpověď  na email níže.“</a:t>
            </a:r>
          </a:p>
          <a:p>
            <a:r>
              <a:rPr lang="cs-CZ" sz="2400"/>
              <a:t>„Tady mám několik poznámek, vytvoř mi z nich krátký text.“</a:t>
            </a:r>
          </a:p>
          <a:p>
            <a:r>
              <a:rPr lang="cs-CZ" sz="2400"/>
              <a:t>„Napiš mi příspěvek na blog o třech odstavcích na téma: „</a:t>
            </a:r>
          </a:p>
          <a:p>
            <a:pPr marL="0" indent="0">
              <a:buNone/>
            </a:pPr>
            <a:endParaRPr lang="cs-CZ" sz="2400"/>
          </a:p>
          <a:p>
            <a:endParaRPr lang="cs-CZ" sz="24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2223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A472C692-99E6-4943-22C7-28E59AD2A893}"/>
              </a:ext>
            </a:extLst>
          </p:cNvPr>
          <p:cNvSpPr>
            <a:spLocks noGrp="1"/>
          </p:cNvSpPr>
          <p:nvPr>
            <p:ph type="title"/>
          </p:nvPr>
        </p:nvSpPr>
        <p:spPr>
          <a:xfrm>
            <a:off x="1043631" y="809898"/>
            <a:ext cx="9942716" cy="1554480"/>
          </a:xfrm>
        </p:spPr>
        <p:txBody>
          <a:bodyPr anchor="ctr">
            <a:normAutofit/>
          </a:bodyPr>
          <a:lstStyle/>
          <a:p>
            <a:r>
              <a:rPr lang="cs-CZ" sz="4800"/>
              <a:t>Co chatGPT umí blbě, ale jak si s tím stějně poradí</a:t>
            </a:r>
          </a:p>
        </p:txBody>
      </p:sp>
      <p:sp>
        <p:nvSpPr>
          <p:cNvPr id="3" name="Zástupný obsah 2">
            <a:extLst>
              <a:ext uri="{FF2B5EF4-FFF2-40B4-BE49-F238E27FC236}">
                <a16:creationId xmlns:a16="http://schemas.microsoft.com/office/drawing/2014/main" id="{2120F39D-7D5C-1B21-AC46-8D019957D3D6}"/>
              </a:ext>
            </a:extLst>
          </p:cNvPr>
          <p:cNvSpPr>
            <a:spLocks noGrp="1"/>
          </p:cNvSpPr>
          <p:nvPr>
            <p:ph idx="1"/>
          </p:nvPr>
        </p:nvSpPr>
        <p:spPr>
          <a:xfrm>
            <a:off x="1045028" y="3017522"/>
            <a:ext cx="9941319" cy="3124658"/>
          </a:xfrm>
        </p:spPr>
        <p:txBody>
          <a:bodyPr anchor="ctr">
            <a:normAutofit/>
          </a:bodyPr>
          <a:lstStyle/>
          <a:p>
            <a:r>
              <a:rPr lang="cs-CZ" sz="2400"/>
              <a:t>Odpovídat na věci, které se dějí teď a tady.</a:t>
            </a:r>
          </a:p>
          <a:p>
            <a:r>
              <a:rPr lang="cs-CZ" sz="2400"/>
              <a:t>Když něco nezná, je zde riziko, že  si to vymyslí – halucinace.</a:t>
            </a:r>
          </a:p>
          <a:p>
            <a:r>
              <a:rPr lang="cs-CZ" sz="2400"/>
              <a:t>ChatGPT „zatím“ neví, kde jste ani kolik je u Vás hodin.</a:t>
            </a:r>
          </a:p>
          <a:p>
            <a:pPr lvl="1"/>
            <a:r>
              <a:rPr lang="cs-CZ" dirty="0"/>
              <a:t>Jaké je venku počasí?</a:t>
            </a:r>
          </a:p>
          <a:p>
            <a:pPr lvl="1"/>
            <a:r>
              <a:rPr lang="cs-CZ" dirty="0"/>
              <a:t>Je </a:t>
            </a:r>
            <a:r>
              <a:rPr lang="cs-CZ" b="1"/>
              <a:t>dd.mm.yyyy</a:t>
            </a:r>
            <a:r>
              <a:rPr lang="cs-CZ" dirty="0"/>
              <a:t> jsi v </a:t>
            </a:r>
            <a:r>
              <a:rPr lang="cs-CZ" b="1" dirty="0"/>
              <a:t>město</a:t>
            </a:r>
            <a:r>
              <a:rPr lang="cs-CZ" dirty="0"/>
              <a:t> a je </a:t>
            </a:r>
            <a:r>
              <a:rPr lang="cs-CZ" b="1"/>
              <a:t>hh:MM</a:t>
            </a:r>
            <a:r>
              <a:rPr lang="cs-CZ" dirty="0"/>
              <a:t> hodin, jaké je venku počasí</a:t>
            </a:r>
          </a:p>
          <a:p>
            <a:r>
              <a:rPr lang="cs-CZ" sz="2400"/>
              <a:t>Už, ale umí vyhledávat na webu.</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0303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6F178FAA-1952-2843-8F47-5F0B41389DB4}"/>
              </a:ext>
            </a:extLst>
          </p:cNvPr>
          <p:cNvSpPr>
            <a:spLocks noGrp="1"/>
          </p:cNvSpPr>
          <p:nvPr>
            <p:ph type="title"/>
          </p:nvPr>
        </p:nvSpPr>
        <p:spPr>
          <a:xfrm>
            <a:off x="1043631" y="809898"/>
            <a:ext cx="9942716" cy="1554480"/>
          </a:xfrm>
        </p:spPr>
        <p:txBody>
          <a:bodyPr anchor="ctr">
            <a:normAutofit/>
          </a:bodyPr>
          <a:lstStyle/>
          <a:p>
            <a:r>
              <a:rPr lang="en-US" sz="4800" dirty="0" err="1"/>
              <a:t>Prezentace</a:t>
            </a:r>
            <a:endParaRPr lang="cs-CZ" sz="4800" dirty="0"/>
          </a:p>
        </p:txBody>
      </p:sp>
      <p:sp>
        <p:nvSpPr>
          <p:cNvPr id="3" name="Zástupný obsah 2">
            <a:extLst>
              <a:ext uri="{FF2B5EF4-FFF2-40B4-BE49-F238E27FC236}">
                <a16:creationId xmlns:a16="http://schemas.microsoft.com/office/drawing/2014/main" id="{E502BD68-80CD-9852-59A6-89901CC1B1CC}"/>
              </a:ext>
            </a:extLst>
          </p:cNvPr>
          <p:cNvSpPr>
            <a:spLocks noGrp="1"/>
          </p:cNvSpPr>
          <p:nvPr>
            <p:ph idx="1"/>
          </p:nvPr>
        </p:nvSpPr>
        <p:spPr>
          <a:xfrm>
            <a:off x="1045028" y="3017522"/>
            <a:ext cx="9941319" cy="3124658"/>
          </a:xfrm>
        </p:spPr>
        <p:txBody>
          <a:bodyPr anchor="ctr">
            <a:normAutofit/>
          </a:bodyPr>
          <a:lstStyle/>
          <a:p>
            <a:r>
              <a:rPr lang="en-US" sz="3600" dirty="0"/>
              <a:t>https://github.com/mvasinek/AI-ChainCamp</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1871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39" name="Rectangle 24">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Rectangle 27">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FDEEECC2-6B48-8771-0B28-840D7F6B5EB3}"/>
              </a:ext>
            </a:extLst>
          </p:cNvPr>
          <p:cNvSpPr>
            <a:spLocks noGrp="1"/>
          </p:cNvSpPr>
          <p:nvPr>
            <p:ph type="title"/>
          </p:nvPr>
        </p:nvSpPr>
        <p:spPr>
          <a:xfrm>
            <a:off x="1282963" y="1238080"/>
            <a:ext cx="9849751" cy="1349671"/>
          </a:xfrm>
        </p:spPr>
        <p:txBody>
          <a:bodyPr anchor="b">
            <a:normAutofit/>
          </a:bodyPr>
          <a:lstStyle/>
          <a:p>
            <a:r>
              <a:rPr lang="cs-CZ" sz="5400"/>
              <a:t>Use case -  Brainstorming</a:t>
            </a:r>
          </a:p>
        </p:txBody>
      </p:sp>
      <p:sp>
        <p:nvSpPr>
          <p:cNvPr id="41" name="Zástupný obsah 2">
            <a:extLst>
              <a:ext uri="{FF2B5EF4-FFF2-40B4-BE49-F238E27FC236}">
                <a16:creationId xmlns:a16="http://schemas.microsoft.com/office/drawing/2014/main" id="{EDCAE6CD-06AF-F93A-84E4-F21E685F17C9}"/>
              </a:ext>
            </a:extLst>
          </p:cNvPr>
          <p:cNvSpPr>
            <a:spLocks noGrp="1"/>
          </p:cNvSpPr>
          <p:nvPr>
            <p:ph idx="1"/>
          </p:nvPr>
        </p:nvSpPr>
        <p:spPr>
          <a:xfrm>
            <a:off x="1289304" y="2902913"/>
            <a:ext cx="9849751" cy="3032168"/>
          </a:xfrm>
        </p:spPr>
        <p:txBody>
          <a:bodyPr anchor="ctr">
            <a:normAutofit/>
          </a:bodyPr>
          <a:lstStyle/>
          <a:p>
            <a:endParaRPr lang="cs-CZ" sz="1600"/>
          </a:p>
          <a:p>
            <a:r>
              <a:rPr lang="cs-CZ" sz="1600"/>
              <a:t>„Navrhni mi … </a:t>
            </a:r>
          </a:p>
          <a:p>
            <a:r>
              <a:rPr lang="cs-CZ" sz="1600"/>
              <a:t>Proces – Mé činnosti ráno</a:t>
            </a:r>
          </a:p>
          <a:p>
            <a:pPr lvl="1"/>
            <a:r>
              <a:rPr lang="cs-CZ" sz="1600"/>
              <a:t>Vstanu</a:t>
            </a:r>
          </a:p>
          <a:p>
            <a:pPr lvl="1"/>
            <a:r>
              <a:rPr lang="cs-CZ" sz="1600"/>
              <a:t>Jdu do kuchyně</a:t>
            </a:r>
          </a:p>
          <a:p>
            <a:pPr lvl="1"/>
            <a:r>
              <a:rPr lang="cs-CZ" sz="1600"/>
              <a:t>Vypiju sklenici vody</a:t>
            </a:r>
          </a:p>
          <a:p>
            <a:pPr lvl="1"/>
            <a:r>
              <a:rPr lang="cs-CZ" sz="1600"/>
              <a:t>Uvařím si kávu</a:t>
            </a:r>
          </a:p>
          <a:p>
            <a:pPr lvl="1"/>
            <a:r>
              <a:rPr lang="cs-CZ" sz="1600"/>
              <a:t>S mobilem v ruce čtu ranní novinky a piju kávu</a:t>
            </a:r>
          </a:p>
          <a:p>
            <a:pPr marL="0" indent="0">
              <a:buNone/>
            </a:pPr>
            <a:r>
              <a:rPr lang="cs-CZ" sz="1600"/>
              <a:t>Analyzuj mi možnosti, jak bych tě mohl využit, tím myslím tebe jako chatGPT, jako umělou inteligenci v těchto </a:t>
            </a:r>
            <a:r>
              <a:rPr lang="en-US" sz="1600"/>
              <a:t>[[</a:t>
            </a:r>
            <a:r>
              <a:rPr lang="cs-CZ" sz="1600"/>
              <a:t>činnostech</a:t>
            </a:r>
            <a:r>
              <a:rPr lang="en-US" sz="1600"/>
              <a:t>]]</a:t>
            </a:r>
            <a:r>
              <a:rPr lang="cs-CZ" sz="1600"/>
              <a:t> tohoto </a:t>
            </a:r>
            <a:r>
              <a:rPr lang="en-US" sz="1600"/>
              <a:t>[[</a:t>
            </a:r>
            <a:r>
              <a:rPr lang="cs-CZ" sz="1600"/>
              <a:t>procesu</a:t>
            </a:r>
            <a:r>
              <a:rPr lang="en-US" sz="1600"/>
              <a:t>]]</a:t>
            </a:r>
            <a:r>
              <a:rPr lang="cs-CZ" sz="1600"/>
              <a:t>. </a:t>
            </a:r>
          </a:p>
          <a:p>
            <a:pPr marL="457200" lvl="1" indent="0">
              <a:buNone/>
            </a:pPr>
            <a:endParaRPr lang="cs-CZ" sz="1600"/>
          </a:p>
          <a:p>
            <a:pPr lvl="1"/>
            <a:endParaRPr lang="cs-CZ" sz="1600"/>
          </a:p>
          <a:p>
            <a:pPr lvl="1"/>
            <a:endParaRPr lang="cs-CZ" sz="1600"/>
          </a:p>
          <a:p>
            <a:pPr lvl="1"/>
            <a:endParaRPr lang="cs-CZ" sz="1600"/>
          </a:p>
        </p:txBody>
      </p:sp>
    </p:spTree>
    <p:extLst>
      <p:ext uri="{BB962C8B-B14F-4D97-AF65-F5344CB8AC3E}">
        <p14:creationId xmlns:p14="http://schemas.microsoft.com/office/powerpoint/2010/main" val="8714943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bdélník 20">
            <a:extLst>
              <a:ext uri="{FF2B5EF4-FFF2-40B4-BE49-F238E27FC236}">
                <a16:creationId xmlns:a16="http://schemas.microsoft.com/office/drawing/2014/main" id="{D4775D47-7EE2-F6C7-BF51-16547222C3EE}"/>
              </a:ext>
            </a:extLst>
          </p:cNvPr>
          <p:cNvSpPr/>
          <p:nvPr/>
        </p:nvSpPr>
        <p:spPr>
          <a:xfrm>
            <a:off x="1150193" y="3232030"/>
            <a:ext cx="9282022" cy="27547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8" name="Obdélník: se zakulacenými rohy 7">
            <a:extLst>
              <a:ext uri="{FF2B5EF4-FFF2-40B4-BE49-F238E27FC236}">
                <a16:creationId xmlns:a16="http://schemas.microsoft.com/office/drawing/2014/main" id="{12B184A1-E2AE-028C-689F-5B83EA1B1B49}"/>
              </a:ext>
            </a:extLst>
          </p:cNvPr>
          <p:cNvSpPr/>
          <p:nvPr/>
        </p:nvSpPr>
        <p:spPr>
          <a:xfrm>
            <a:off x="1316968" y="3434751"/>
            <a:ext cx="1805796" cy="23852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s-CZ" dirty="0"/>
              <a:t>Uvařit </a:t>
            </a:r>
            <a:r>
              <a:rPr lang="cs-CZ" dirty="0" err="1"/>
              <a:t>kafe</a:t>
            </a:r>
            <a:endParaRPr lang="cs-CZ" dirty="0"/>
          </a:p>
        </p:txBody>
      </p:sp>
      <p:sp>
        <p:nvSpPr>
          <p:cNvPr id="2" name="Nadpis 1">
            <a:extLst>
              <a:ext uri="{FF2B5EF4-FFF2-40B4-BE49-F238E27FC236}">
                <a16:creationId xmlns:a16="http://schemas.microsoft.com/office/drawing/2014/main" id="{CEFB3EFB-9DA3-C1A8-7BC3-70A455FE9AAD}"/>
              </a:ext>
            </a:extLst>
          </p:cNvPr>
          <p:cNvSpPr>
            <a:spLocks noGrp="1"/>
          </p:cNvSpPr>
          <p:nvPr>
            <p:ph type="title"/>
          </p:nvPr>
        </p:nvSpPr>
        <p:spPr/>
        <p:txBody>
          <a:bodyPr/>
          <a:lstStyle/>
          <a:p>
            <a:r>
              <a:rPr lang="en-US" dirty="0" err="1"/>
              <a:t>Proces</a:t>
            </a:r>
            <a:endParaRPr lang="cs-CZ" dirty="0"/>
          </a:p>
        </p:txBody>
      </p:sp>
      <p:sp>
        <p:nvSpPr>
          <p:cNvPr id="3" name="Zástupný obsah 2">
            <a:extLst>
              <a:ext uri="{FF2B5EF4-FFF2-40B4-BE49-F238E27FC236}">
                <a16:creationId xmlns:a16="http://schemas.microsoft.com/office/drawing/2014/main" id="{99055D21-81D7-7AFF-679E-0889AC79021E}"/>
              </a:ext>
            </a:extLst>
          </p:cNvPr>
          <p:cNvSpPr>
            <a:spLocks noGrp="1"/>
          </p:cNvSpPr>
          <p:nvPr>
            <p:ph idx="1"/>
          </p:nvPr>
        </p:nvSpPr>
        <p:spPr/>
        <p:txBody>
          <a:bodyPr/>
          <a:lstStyle/>
          <a:p>
            <a:r>
              <a:rPr lang="en-US" dirty="0" err="1"/>
              <a:t>Posloupnost</a:t>
            </a:r>
            <a:r>
              <a:rPr lang="en-US" dirty="0"/>
              <a:t> </a:t>
            </a:r>
            <a:r>
              <a:rPr lang="cs-CZ" dirty="0"/>
              <a:t>činností, mající nějaké požadavky:</a:t>
            </a:r>
          </a:p>
          <a:p>
            <a:pPr lvl="1"/>
            <a:r>
              <a:rPr lang="cs-CZ" dirty="0"/>
              <a:t>Aby dokázaly realizovat proces do konce.</a:t>
            </a:r>
          </a:p>
          <a:p>
            <a:pPr lvl="1"/>
            <a:r>
              <a:rPr lang="cs-CZ" dirty="0"/>
              <a:t>Požadavky na informace, nástroje, příp. účastníky.</a:t>
            </a:r>
          </a:p>
        </p:txBody>
      </p:sp>
      <p:sp>
        <p:nvSpPr>
          <p:cNvPr id="5" name="Obdélník: se zakulacenými rohy 4">
            <a:extLst>
              <a:ext uri="{FF2B5EF4-FFF2-40B4-BE49-F238E27FC236}">
                <a16:creationId xmlns:a16="http://schemas.microsoft.com/office/drawing/2014/main" id="{A07EBA9D-9BB6-1E3C-2456-4BB148BFB85D}"/>
              </a:ext>
            </a:extLst>
          </p:cNvPr>
          <p:cNvSpPr/>
          <p:nvPr/>
        </p:nvSpPr>
        <p:spPr>
          <a:xfrm>
            <a:off x="1524002" y="3588589"/>
            <a:ext cx="1460740" cy="6383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s-CZ" dirty="0"/>
              <a:t>Je ráno</a:t>
            </a:r>
          </a:p>
        </p:txBody>
      </p:sp>
      <p:sp>
        <p:nvSpPr>
          <p:cNvPr id="6" name="Obdélník: se zakulacenými rohy 5">
            <a:extLst>
              <a:ext uri="{FF2B5EF4-FFF2-40B4-BE49-F238E27FC236}">
                <a16:creationId xmlns:a16="http://schemas.microsoft.com/office/drawing/2014/main" id="{D7E7A1F2-4800-DF50-78E6-E19BA419A318}"/>
              </a:ext>
            </a:extLst>
          </p:cNvPr>
          <p:cNvSpPr/>
          <p:nvPr/>
        </p:nvSpPr>
        <p:spPr>
          <a:xfrm>
            <a:off x="1524002" y="5030639"/>
            <a:ext cx="1460740" cy="6383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s-CZ" dirty="0"/>
              <a:t>Kávovar</a:t>
            </a:r>
          </a:p>
        </p:txBody>
      </p:sp>
      <p:sp>
        <p:nvSpPr>
          <p:cNvPr id="9" name="Obdélník: se zakulacenými rohy 8">
            <a:extLst>
              <a:ext uri="{FF2B5EF4-FFF2-40B4-BE49-F238E27FC236}">
                <a16:creationId xmlns:a16="http://schemas.microsoft.com/office/drawing/2014/main" id="{FE87A43D-99C1-7A79-2BC8-6B394EEDBC11}"/>
              </a:ext>
            </a:extLst>
          </p:cNvPr>
          <p:cNvSpPr/>
          <p:nvPr/>
        </p:nvSpPr>
        <p:spPr>
          <a:xfrm>
            <a:off x="3689226" y="3431875"/>
            <a:ext cx="1805796" cy="23852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s-CZ" dirty="0"/>
              <a:t>Připravit snídani</a:t>
            </a:r>
          </a:p>
        </p:txBody>
      </p:sp>
      <p:sp>
        <p:nvSpPr>
          <p:cNvPr id="10" name="Obdélník: se zakulacenými rohy 9">
            <a:extLst>
              <a:ext uri="{FF2B5EF4-FFF2-40B4-BE49-F238E27FC236}">
                <a16:creationId xmlns:a16="http://schemas.microsoft.com/office/drawing/2014/main" id="{074A45F8-3B4F-DC8E-B3C2-CC21DFEF45E8}"/>
              </a:ext>
            </a:extLst>
          </p:cNvPr>
          <p:cNvSpPr/>
          <p:nvPr/>
        </p:nvSpPr>
        <p:spPr>
          <a:xfrm>
            <a:off x="3896260" y="3585713"/>
            <a:ext cx="1460740" cy="6383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s-CZ" dirty="0"/>
              <a:t>Nůž</a:t>
            </a:r>
          </a:p>
        </p:txBody>
      </p:sp>
      <p:sp>
        <p:nvSpPr>
          <p:cNvPr id="11" name="Obdélník: se zakulacenými rohy 10">
            <a:extLst>
              <a:ext uri="{FF2B5EF4-FFF2-40B4-BE49-F238E27FC236}">
                <a16:creationId xmlns:a16="http://schemas.microsoft.com/office/drawing/2014/main" id="{D1035B3E-D30B-05E2-1195-9E253E19DDD8}"/>
              </a:ext>
            </a:extLst>
          </p:cNvPr>
          <p:cNvSpPr/>
          <p:nvPr/>
        </p:nvSpPr>
        <p:spPr>
          <a:xfrm>
            <a:off x="3896260" y="5027763"/>
            <a:ext cx="1460740" cy="6383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s-CZ" dirty="0"/>
              <a:t>Zelenina, Chleba</a:t>
            </a:r>
          </a:p>
        </p:txBody>
      </p:sp>
      <p:sp>
        <p:nvSpPr>
          <p:cNvPr id="12" name="Obdélník: se zakulacenými rohy 11">
            <a:extLst>
              <a:ext uri="{FF2B5EF4-FFF2-40B4-BE49-F238E27FC236}">
                <a16:creationId xmlns:a16="http://schemas.microsoft.com/office/drawing/2014/main" id="{F74A8738-E774-A608-8A7F-DAB75A98451F}"/>
              </a:ext>
            </a:extLst>
          </p:cNvPr>
          <p:cNvSpPr/>
          <p:nvPr/>
        </p:nvSpPr>
        <p:spPr>
          <a:xfrm>
            <a:off x="6061484" y="3431875"/>
            <a:ext cx="1805796" cy="23852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s-CZ" dirty="0"/>
              <a:t>Posnídat a vypít </a:t>
            </a:r>
            <a:r>
              <a:rPr lang="cs-CZ" dirty="0" err="1"/>
              <a:t>kafe</a:t>
            </a:r>
            <a:endParaRPr lang="cs-CZ" dirty="0"/>
          </a:p>
        </p:txBody>
      </p:sp>
      <p:sp>
        <p:nvSpPr>
          <p:cNvPr id="13" name="Obdélník: se zakulacenými rohy 12">
            <a:extLst>
              <a:ext uri="{FF2B5EF4-FFF2-40B4-BE49-F238E27FC236}">
                <a16:creationId xmlns:a16="http://schemas.microsoft.com/office/drawing/2014/main" id="{6E7C69B7-8E09-3F36-33A8-61FBFC07B1FF}"/>
              </a:ext>
            </a:extLst>
          </p:cNvPr>
          <p:cNvSpPr/>
          <p:nvPr/>
        </p:nvSpPr>
        <p:spPr>
          <a:xfrm>
            <a:off x="6268518" y="3585713"/>
            <a:ext cx="1460740" cy="6383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s-CZ" dirty="0"/>
              <a:t>Snídaně</a:t>
            </a:r>
          </a:p>
        </p:txBody>
      </p:sp>
      <p:sp>
        <p:nvSpPr>
          <p:cNvPr id="14" name="Obdélník: se zakulacenými rohy 13">
            <a:extLst>
              <a:ext uri="{FF2B5EF4-FFF2-40B4-BE49-F238E27FC236}">
                <a16:creationId xmlns:a16="http://schemas.microsoft.com/office/drawing/2014/main" id="{0E712BD7-E651-24E5-C6DC-A8FD09285723}"/>
              </a:ext>
            </a:extLst>
          </p:cNvPr>
          <p:cNvSpPr/>
          <p:nvPr/>
        </p:nvSpPr>
        <p:spPr>
          <a:xfrm>
            <a:off x="6268518" y="5027763"/>
            <a:ext cx="1460740" cy="6383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s-CZ" dirty="0" err="1"/>
              <a:t>Kafe</a:t>
            </a:r>
            <a:endParaRPr lang="cs-CZ" dirty="0"/>
          </a:p>
        </p:txBody>
      </p:sp>
      <p:sp>
        <p:nvSpPr>
          <p:cNvPr id="15" name="Obdélník: se zakulacenými rohy 14">
            <a:extLst>
              <a:ext uri="{FF2B5EF4-FFF2-40B4-BE49-F238E27FC236}">
                <a16:creationId xmlns:a16="http://schemas.microsoft.com/office/drawing/2014/main" id="{FD9E7211-9C33-47E7-D577-CFE9316FECA6}"/>
              </a:ext>
            </a:extLst>
          </p:cNvPr>
          <p:cNvSpPr/>
          <p:nvPr/>
        </p:nvSpPr>
        <p:spPr>
          <a:xfrm>
            <a:off x="9122436" y="4092515"/>
            <a:ext cx="1066779" cy="106967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s-CZ" dirty="0"/>
              <a:t>Konec</a:t>
            </a:r>
          </a:p>
        </p:txBody>
      </p:sp>
      <p:sp>
        <p:nvSpPr>
          <p:cNvPr id="18" name="Šipka: doprava 17">
            <a:extLst>
              <a:ext uri="{FF2B5EF4-FFF2-40B4-BE49-F238E27FC236}">
                <a16:creationId xmlns:a16="http://schemas.microsoft.com/office/drawing/2014/main" id="{721D5F39-E24C-C33D-8E51-FCF0B5F80417}"/>
              </a:ext>
            </a:extLst>
          </p:cNvPr>
          <p:cNvSpPr/>
          <p:nvPr/>
        </p:nvSpPr>
        <p:spPr>
          <a:xfrm>
            <a:off x="3186032" y="4556541"/>
            <a:ext cx="402566" cy="6829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19" name="Šipka: doprava 18">
            <a:extLst>
              <a:ext uri="{FF2B5EF4-FFF2-40B4-BE49-F238E27FC236}">
                <a16:creationId xmlns:a16="http://schemas.microsoft.com/office/drawing/2014/main" id="{77677CEB-17C0-2E32-6995-3797AF2719E7}"/>
              </a:ext>
            </a:extLst>
          </p:cNvPr>
          <p:cNvSpPr/>
          <p:nvPr/>
        </p:nvSpPr>
        <p:spPr>
          <a:xfrm>
            <a:off x="5595650" y="4556182"/>
            <a:ext cx="402566" cy="6829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20" name="Šipka: doprava 19">
            <a:extLst>
              <a:ext uri="{FF2B5EF4-FFF2-40B4-BE49-F238E27FC236}">
                <a16:creationId xmlns:a16="http://schemas.microsoft.com/office/drawing/2014/main" id="{CFEEB735-0421-B1B9-76C0-C4433BB5D495}"/>
              </a:ext>
            </a:extLst>
          </p:cNvPr>
          <p:cNvSpPr/>
          <p:nvPr/>
        </p:nvSpPr>
        <p:spPr>
          <a:xfrm>
            <a:off x="7926225" y="4574152"/>
            <a:ext cx="1137266" cy="457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22" name="TextovéPole 21">
            <a:extLst>
              <a:ext uri="{FF2B5EF4-FFF2-40B4-BE49-F238E27FC236}">
                <a16:creationId xmlns:a16="http://schemas.microsoft.com/office/drawing/2014/main" id="{933049C7-C4FB-3F8B-3BC4-7A35B4C45CDD}"/>
              </a:ext>
            </a:extLst>
          </p:cNvPr>
          <p:cNvSpPr txBox="1"/>
          <p:nvPr/>
        </p:nvSpPr>
        <p:spPr>
          <a:xfrm>
            <a:off x="8453891" y="6182714"/>
            <a:ext cx="1978324" cy="369332"/>
          </a:xfrm>
          <a:prstGeom prst="rect">
            <a:avLst/>
          </a:prstGeom>
          <a:noFill/>
        </p:spPr>
        <p:txBody>
          <a:bodyPr wrap="square" rtlCol="0">
            <a:spAutoFit/>
          </a:bodyPr>
          <a:lstStyle/>
          <a:p>
            <a:pPr algn="r"/>
            <a:r>
              <a:rPr lang="cs-CZ" b="1" dirty="0"/>
              <a:t>Proces - Ráno</a:t>
            </a:r>
          </a:p>
        </p:txBody>
      </p:sp>
    </p:spTree>
    <p:extLst>
      <p:ext uri="{BB962C8B-B14F-4D97-AF65-F5344CB8AC3E}">
        <p14:creationId xmlns:p14="http://schemas.microsoft.com/office/powerpoint/2010/main" val="4197795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37FBB45F-54F0-BBB0-8E06-9ECD9F426B81}"/>
              </a:ext>
            </a:extLst>
          </p:cNvPr>
          <p:cNvSpPr>
            <a:spLocks noGrp="1"/>
          </p:cNvSpPr>
          <p:nvPr>
            <p:ph type="title"/>
          </p:nvPr>
        </p:nvSpPr>
        <p:spPr>
          <a:xfrm>
            <a:off x="1043631" y="809898"/>
            <a:ext cx="9942716" cy="1554480"/>
          </a:xfrm>
        </p:spPr>
        <p:txBody>
          <a:bodyPr anchor="ctr">
            <a:normAutofit/>
          </a:bodyPr>
          <a:lstStyle/>
          <a:p>
            <a:r>
              <a:rPr lang="cs-CZ" sz="4800"/>
              <a:t>Proces s pomocí AI</a:t>
            </a:r>
          </a:p>
        </p:txBody>
      </p:sp>
      <p:sp>
        <p:nvSpPr>
          <p:cNvPr id="3" name="Zástupný obsah 2">
            <a:extLst>
              <a:ext uri="{FF2B5EF4-FFF2-40B4-BE49-F238E27FC236}">
                <a16:creationId xmlns:a16="http://schemas.microsoft.com/office/drawing/2014/main" id="{351AB4D8-A324-5713-6827-001D8F716EB8}"/>
              </a:ext>
            </a:extLst>
          </p:cNvPr>
          <p:cNvSpPr>
            <a:spLocks noGrp="1"/>
          </p:cNvSpPr>
          <p:nvPr>
            <p:ph idx="1"/>
          </p:nvPr>
        </p:nvSpPr>
        <p:spPr>
          <a:xfrm>
            <a:off x="1045028" y="3017522"/>
            <a:ext cx="9941319" cy="3124658"/>
          </a:xfrm>
        </p:spPr>
        <p:txBody>
          <a:bodyPr anchor="ctr">
            <a:normAutofit/>
          </a:bodyPr>
          <a:lstStyle/>
          <a:p>
            <a:r>
              <a:rPr lang="cs-CZ" sz="2200" dirty="0"/>
              <a:t>Proces:</a:t>
            </a:r>
          </a:p>
          <a:p>
            <a:pPr lvl="1"/>
            <a:r>
              <a:rPr lang="cs-CZ" sz="2200" dirty="0"/>
              <a:t>Činnost</a:t>
            </a:r>
          </a:p>
          <a:p>
            <a:pPr lvl="1"/>
            <a:r>
              <a:rPr lang="cs-CZ" sz="2200" dirty="0"/>
              <a:t>Činnost</a:t>
            </a:r>
          </a:p>
          <a:p>
            <a:pPr lvl="1"/>
            <a:r>
              <a:rPr lang="cs-CZ" sz="2200" dirty="0"/>
              <a:t>…</a:t>
            </a:r>
          </a:p>
          <a:p>
            <a:pPr lvl="1"/>
            <a:r>
              <a:rPr lang="cs-CZ" sz="2200" dirty="0"/>
              <a:t>Činnost</a:t>
            </a:r>
          </a:p>
          <a:p>
            <a:pPr lvl="1"/>
            <a:r>
              <a:rPr lang="cs-CZ" sz="2200" dirty="0"/>
              <a:t>Konec</a:t>
            </a:r>
          </a:p>
          <a:p>
            <a:pPr marL="0" indent="0">
              <a:buNone/>
            </a:pPr>
            <a:r>
              <a:rPr lang="cs-CZ" sz="2200" dirty="0"/>
              <a:t>Analyzuj mi možnosti, jak bych tě mohl využit, tím myslím tebe jako </a:t>
            </a:r>
            <a:r>
              <a:rPr lang="cs-CZ" sz="2200" dirty="0" err="1"/>
              <a:t>chatGPT</a:t>
            </a:r>
            <a:r>
              <a:rPr lang="cs-CZ" sz="2200" dirty="0"/>
              <a:t>, jako umělou inteligenci v těchto </a:t>
            </a:r>
            <a:r>
              <a:rPr lang="en-US" sz="2200" dirty="0"/>
              <a:t>[[</a:t>
            </a:r>
            <a:r>
              <a:rPr lang="cs-CZ" sz="2200" dirty="0"/>
              <a:t>činnostech</a:t>
            </a:r>
            <a:r>
              <a:rPr lang="en-US" sz="2200" dirty="0"/>
              <a:t>]]</a:t>
            </a:r>
            <a:r>
              <a:rPr lang="cs-CZ" sz="2200" dirty="0"/>
              <a:t> tohoto </a:t>
            </a:r>
            <a:r>
              <a:rPr lang="en-US" sz="2200" dirty="0"/>
              <a:t>[[</a:t>
            </a:r>
            <a:r>
              <a:rPr lang="cs-CZ" sz="2200" dirty="0"/>
              <a:t>procesu</a:t>
            </a:r>
            <a:r>
              <a:rPr lang="en-US" sz="2200" dirty="0"/>
              <a:t>]]</a:t>
            </a:r>
            <a:r>
              <a:rPr lang="cs-CZ" sz="2200" dirty="0"/>
              <a:t>. </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88668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7063A2BA-8A70-D43B-3D5A-4BFEEB414568}"/>
              </a:ext>
            </a:extLst>
          </p:cNvPr>
          <p:cNvSpPr>
            <a:spLocks noGrp="1"/>
          </p:cNvSpPr>
          <p:nvPr>
            <p:ph type="title"/>
          </p:nvPr>
        </p:nvSpPr>
        <p:spPr>
          <a:xfrm>
            <a:off x="1043631" y="809898"/>
            <a:ext cx="9942716" cy="1554480"/>
          </a:xfrm>
        </p:spPr>
        <p:txBody>
          <a:bodyPr anchor="ctr">
            <a:normAutofit/>
          </a:bodyPr>
          <a:lstStyle/>
          <a:p>
            <a:r>
              <a:rPr lang="cs-CZ" sz="4800"/>
              <a:t>Nejsem těžař bitcoinu</a:t>
            </a:r>
          </a:p>
        </p:txBody>
      </p:sp>
      <p:sp>
        <p:nvSpPr>
          <p:cNvPr id="3" name="Zástupný obsah 2">
            <a:extLst>
              <a:ext uri="{FF2B5EF4-FFF2-40B4-BE49-F238E27FC236}">
                <a16:creationId xmlns:a16="http://schemas.microsoft.com/office/drawing/2014/main" id="{B92A4BCA-3B7D-3E14-DBA9-EF81AEC07A35}"/>
              </a:ext>
            </a:extLst>
          </p:cNvPr>
          <p:cNvSpPr>
            <a:spLocks noGrp="1"/>
          </p:cNvSpPr>
          <p:nvPr>
            <p:ph idx="1"/>
          </p:nvPr>
        </p:nvSpPr>
        <p:spPr>
          <a:xfrm>
            <a:off x="1045028" y="3017522"/>
            <a:ext cx="9941319" cy="3124658"/>
          </a:xfrm>
        </p:spPr>
        <p:txBody>
          <a:bodyPr anchor="ctr">
            <a:normAutofit/>
          </a:bodyPr>
          <a:lstStyle/>
          <a:p>
            <a:r>
              <a:rPr lang="cs-CZ" sz="2400"/>
              <a:t>Nedokážu proces popsat.</a:t>
            </a:r>
          </a:p>
          <a:p>
            <a:r>
              <a:rPr lang="cs-CZ" sz="2400"/>
              <a:t>Můžu zadat pouze: jsem těžař bitcoinu, jak mi můžeš ty, jako chatGPT, zefektivnit život.</a:t>
            </a:r>
          </a:p>
          <a:p>
            <a:r>
              <a:rPr lang="cs-CZ" sz="2400"/>
              <a:t>Obecný dotaz vs. specifický.</a:t>
            </a:r>
          </a:p>
          <a:p>
            <a:pPr lvl="1"/>
            <a:r>
              <a:rPr lang="cs-CZ" dirty="0"/>
              <a:t>Jak tě můžu využít v nějakém procesu.</a:t>
            </a:r>
          </a:p>
          <a:p>
            <a:pPr lvl="1"/>
            <a:r>
              <a:rPr lang="cs-CZ" dirty="0"/>
              <a:t>Jak tě můžu využít v procesu, který se skládá z těchto činností.</a:t>
            </a:r>
          </a:p>
          <a:p>
            <a:endParaRPr lang="cs-CZ" sz="24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73562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BFEA3A47-6D1D-DD63-416E-C0A5AA7AD18D}"/>
              </a:ext>
            </a:extLst>
          </p:cNvPr>
          <p:cNvSpPr>
            <a:spLocks noGrp="1"/>
          </p:cNvSpPr>
          <p:nvPr>
            <p:ph type="title"/>
          </p:nvPr>
        </p:nvSpPr>
        <p:spPr>
          <a:xfrm>
            <a:off x="1043631" y="809898"/>
            <a:ext cx="9942716" cy="1554480"/>
          </a:xfrm>
        </p:spPr>
        <p:txBody>
          <a:bodyPr anchor="ctr">
            <a:normAutofit/>
          </a:bodyPr>
          <a:lstStyle/>
          <a:p>
            <a:r>
              <a:rPr lang="cs-CZ" sz="4800"/>
              <a:t>Zábava</a:t>
            </a:r>
          </a:p>
        </p:txBody>
      </p:sp>
      <p:sp>
        <p:nvSpPr>
          <p:cNvPr id="3" name="Zástupný obsah 2">
            <a:extLst>
              <a:ext uri="{FF2B5EF4-FFF2-40B4-BE49-F238E27FC236}">
                <a16:creationId xmlns:a16="http://schemas.microsoft.com/office/drawing/2014/main" id="{4C941D33-0EC3-9FAC-9E0C-FDDD192D29BB}"/>
              </a:ext>
            </a:extLst>
          </p:cNvPr>
          <p:cNvSpPr>
            <a:spLocks noGrp="1"/>
          </p:cNvSpPr>
          <p:nvPr>
            <p:ph idx="1"/>
          </p:nvPr>
        </p:nvSpPr>
        <p:spPr>
          <a:xfrm>
            <a:off x="1045028" y="3017522"/>
            <a:ext cx="9941319" cy="3124658"/>
          </a:xfrm>
        </p:spPr>
        <p:txBody>
          <a:bodyPr anchor="ctr">
            <a:normAutofit/>
          </a:bodyPr>
          <a:lstStyle/>
          <a:p>
            <a:r>
              <a:rPr lang="cs-CZ" sz="2200"/>
              <a:t>„Mám následující proces, navrhni mi jak mi tento proces můžeš, ty jako chatgpt, udělat více zábavný.</a:t>
            </a:r>
          </a:p>
          <a:p>
            <a:r>
              <a:rPr lang="cs-CZ" sz="2200"/>
              <a:t>Proces – Mé činnosti ráno</a:t>
            </a:r>
          </a:p>
          <a:p>
            <a:pPr lvl="1"/>
            <a:r>
              <a:rPr lang="cs-CZ" sz="2200"/>
              <a:t>Vstanu</a:t>
            </a:r>
          </a:p>
          <a:p>
            <a:pPr lvl="1"/>
            <a:r>
              <a:rPr lang="cs-CZ" sz="2200"/>
              <a:t>Jdu do kuchyně</a:t>
            </a:r>
          </a:p>
          <a:p>
            <a:pPr lvl="1"/>
            <a:r>
              <a:rPr lang="cs-CZ" sz="2200"/>
              <a:t>Vypiju sklenici vody</a:t>
            </a:r>
          </a:p>
          <a:p>
            <a:pPr lvl="1"/>
            <a:r>
              <a:rPr lang="cs-CZ" sz="2200"/>
              <a:t>Uvařím si kávu</a:t>
            </a:r>
          </a:p>
          <a:p>
            <a:pPr lvl="1"/>
            <a:r>
              <a:rPr lang="cs-CZ" sz="2200"/>
              <a:t>S mobilem v ruce čtu ranní novinky a piju kávu“</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2238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B8A1C926-E4FA-81D8-501C-E873D555E518}"/>
              </a:ext>
            </a:extLst>
          </p:cNvPr>
          <p:cNvSpPr>
            <a:spLocks noGrp="1"/>
          </p:cNvSpPr>
          <p:nvPr>
            <p:ph type="title"/>
          </p:nvPr>
        </p:nvSpPr>
        <p:spPr>
          <a:xfrm>
            <a:off x="1043631" y="809898"/>
            <a:ext cx="9942716" cy="1554480"/>
          </a:xfrm>
        </p:spPr>
        <p:txBody>
          <a:bodyPr anchor="ctr">
            <a:normAutofit/>
          </a:bodyPr>
          <a:lstStyle/>
          <a:p>
            <a:r>
              <a:rPr lang="cs-CZ" sz="4800"/>
              <a:t>Konec</a:t>
            </a:r>
          </a:p>
        </p:txBody>
      </p:sp>
      <p:sp>
        <p:nvSpPr>
          <p:cNvPr id="3" name="Zástupný obsah 2">
            <a:extLst>
              <a:ext uri="{FF2B5EF4-FFF2-40B4-BE49-F238E27FC236}">
                <a16:creationId xmlns:a16="http://schemas.microsoft.com/office/drawing/2014/main" id="{488424E9-915A-6387-78F3-C68BECF490BD}"/>
              </a:ext>
            </a:extLst>
          </p:cNvPr>
          <p:cNvSpPr>
            <a:spLocks noGrp="1"/>
          </p:cNvSpPr>
          <p:nvPr>
            <p:ph idx="1"/>
          </p:nvPr>
        </p:nvSpPr>
        <p:spPr>
          <a:xfrm>
            <a:off x="1045028" y="3017522"/>
            <a:ext cx="9941319" cy="3124658"/>
          </a:xfrm>
        </p:spPr>
        <p:txBody>
          <a:bodyPr anchor="ctr">
            <a:normAutofit/>
          </a:bodyPr>
          <a:lstStyle/>
          <a:p>
            <a:r>
              <a:rPr lang="cs-CZ" sz="2400"/>
              <a:t>Díky za pozornost.</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4112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970EADF-881C-FBB7-FD24-8032193992B4}"/>
              </a:ext>
            </a:extLst>
          </p:cNvPr>
          <p:cNvSpPr>
            <a:spLocks noGrp="1"/>
          </p:cNvSpPr>
          <p:nvPr>
            <p:ph type="title"/>
          </p:nvPr>
        </p:nvSpPr>
        <p:spPr/>
        <p:txBody>
          <a:bodyPr/>
          <a:lstStyle/>
          <a:p>
            <a:r>
              <a:rPr lang="cs-CZ" dirty="0"/>
              <a:t>Kam kráčíš umělá inteligence</a:t>
            </a:r>
          </a:p>
        </p:txBody>
      </p:sp>
      <p:sp>
        <p:nvSpPr>
          <p:cNvPr id="4" name="TextovéPole 3">
            <a:extLst>
              <a:ext uri="{FF2B5EF4-FFF2-40B4-BE49-F238E27FC236}">
                <a16:creationId xmlns:a16="http://schemas.microsoft.com/office/drawing/2014/main" id="{F6D64125-3A10-8ABC-B14D-91E5F40C1268}"/>
              </a:ext>
            </a:extLst>
          </p:cNvPr>
          <p:cNvSpPr txBox="1"/>
          <p:nvPr/>
        </p:nvSpPr>
        <p:spPr>
          <a:xfrm>
            <a:off x="1072220" y="1947082"/>
            <a:ext cx="3031236" cy="3000821"/>
          </a:xfrm>
          <a:prstGeom prst="rect">
            <a:avLst/>
          </a:prstGeom>
          <a:noFill/>
        </p:spPr>
        <p:txBody>
          <a:bodyPr wrap="square" rtlCol="0">
            <a:spAutoFit/>
          </a:bodyPr>
          <a:lstStyle/>
          <a:p>
            <a:r>
              <a:rPr lang="en-US" sz="1350" dirty="0">
                <a:solidFill>
                  <a:srgbClr val="000000"/>
                </a:solidFill>
                <a:highlight>
                  <a:srgbClr val="FFFFFF"/>
                </a:highlight>
                <a:latin typeface="proxima-nova"/>
              </a:rPr>
              <a:t>“I think if you work as a radiologist, you are like the coyote that’s already over the edge of the cliff but hasn’t yet looked down,”</a:t>
            </a:r>
          </a:p>
          <a:p>
            <a:endParaRPr lang="en-US" sz="1350" dirty="0">
              <a:solidFill>
                <a:srgbClr val="000000"/>
              </a:solidFill>
              <a:highlight>
                <a:srgbClr val="FFFFFF"/>
              </a:highlight>
              <a:latin typeface="proxima-nova"/>
            </a:endParaRPr>
          </a:p>
          <a:p>
            <a:r>
              <a:rPr lang="en-US" sz="1350" dirty="0">
                <a:solidFill>
                  <a:srgbClr val="000000"/>
                </a:solidFill>
                <a:highlight>
                  <a:srgbClr val="FFFFFF"/>
                </a:highlight>
                <a:latin typeface="proxima-nova"/>
              </a:rPr>
              <a:t>“People should stop training radiologists now. It’s just completely obvious within five years deep learning is going to do better than radiologists …. It might be 10 years, but we’ve got plenty of radiologists already.”</a:t>
            </a:r>
          </a:p>
          <a:p>
            <a:endParaRPr lang="en-US" sz="1350" dirty="0">
              <a:solidFill>
                <a:srgbClr val="000000"/>
              </a:solidFill>
              <a:highlight>
                <a:srgbClr val="FFFFFF"/>
              </a:highlight>
              <a:latin typeface="proxima-nova"/>
            </a:endParaRPr>
          </a:p>
          <a:p>
            <a:pPr algn="r"/>
            <a:r>
              <a:rPr lang="en-US" sz="1350" dirty="0"/>
              <a:t>Geoffrey Hinton (2016)</a:t>
            </a:r>
            <a:endParaRPr lang="cs-CZ" sz="1350" dirty="0"/>
          </a:p>
          <a:p>
            <a:pPr algn="r"/>
            <a:r>
              <a:rPr lang="cs-CZ" sz="1350" dirty="0"/>
              <a:t>Nobel </a:t>
            </a:r>
            <a:r>
              <a:rPr lang="cs-CZ" sz="1350" dirty="0" err="1"/>
              <a:t>Prize</a:t>
            </a:r>
            <a:r>
              <a:rPr lang="cs-CZ" sz="1350" dirty="0"/>
              <a:t> (2024)</a:t>
            </a:r>
          </a:p>
        </p:txBody>
      </p:sp>
      <p:sp>
        <p:nvSpPr>
          <p:cNvPr id="5" name="TextovéPole 4">
            <a:extLst>
              <a:ext uri="{FF2B5EF4-FFF2-40B4-BE49-F238E27FC236}">
                <a16:creationId xmlns:a16="http://schemas.microsoft.com/office/drawing/2014/main" id="{8AE71EA0-B4DB-7922-B7E5-57C672EE8DDD}"/>
              </a:ext>
            </a:extLst>
          </p:cNvPr>
          <p:cNvSpPr txBox="1"/>
          <p:nvPr/>
        </p:nvSpPr>
        <p:spPr>
          <a:xfrm>
            <a:off x="6419469" y="4069152"/>
            <a:ext cx="3124962" cy="1131079"/>
          </a:xfrm>
          <a:prstGeom prst="rect">
            <a:avLst/>
          </a:prstGeom>
          <a:noFill/>
        </p:spPr>
        <p:txBody>
          <a:bodyPr wrap="square" rtlCol="0">
            <a:spAutoFit/>
          </a:bodyPr>
          <a:lstStyle/>
          <a:p>
            <a:r>
              <a:rPr lang="en-US" sz="1350" dirty="0">
                <a:solidFill>
                  <a:srgbClr val="000000"/>
                </a:solidFill>
                <a:highlight>
                  <a:srgbClr val="FFFFFF"/>
                </a:highlight>
                <a:latin typeface="proxima-nova"/>
              </a:rPr>
              <a:t>“AI won’t replace radiologists, but radiologists who use AI will replace those who don’t.”</a:t>
            </a:r>
          </a:p>
          <a:p>
            <a:endParaRPr lang="en-US" sz="1350" dirty="0">
              <a:solidFill>
                <a:srgbClr val="000000"/>
              </a:solidFill>
              <a:highlight>
                <a:srgbClr val="FFFFFF"/>
              </a:highlight>
              <a:latin typeface="proxima-nova"/>
            </a:endParaRPr>
          </a:p>
          <a:p>
            <a:pPr algn="r"/>
            <a:r>
              <a:rPr lang="cs-CZ" sz="1350" dirty="0">
                <a:solidFill>
                  <a:srgbClr val="222222"/>
                </a:solidFill>
              </a:rPr>
              <a:t>Jordan </a:t>
            </a:r>
            <a:r>
              <a:rPr lang="cs-CZ" sz="1350" dirty="0" err="1">
                <a:solidFill>
                  <a:srgbClr val="222222"/>
                </a:solidFill>
              </a:rPr>
              <a:t>Perchik</a:t>
            </a:r>
            <a:r>
              <a:rPr lang="en-US" sz="1350" dirty="0">
                <a:solidFill>
                  <a:srgbClr val="222222"/>
                </a:solidFill>
              </a:rPr>
              <a:t> (2020)</a:t>
            </a:r>
            <a:endParaRPr lang="cs-CZ" sz="1350" dirty="0"/>
          </a:p>
        </p:txBody>
      </p:sp>
      <p:pic>
        <p:nvPicPr>
          <p:cNvPr id="6" name="Obrázek 5" descr="Obsah obrázku kreslené, text, obloha, venku&#10;&#10;Popis byl vytvořen automaticky">
            <a:extLst>
              <a:ext uri="{FF2B5EF4-FFF2-40B4-BE49-F238E27FC236}">
                <a16:creationId xmlns:a16="http://schemas.microsoft.com/office/drawing/2014/main" id="{751F576F-31E3-C555-E5D7-9ACC31CEE640}"/>
              </a:ext>
            </a:extLst>
          </p:cNvPr>
          <p:cNvPicPr>
            <a:picLocks noChangeAspect="1"/>
          </p:cNvPicPr>
          <p:nvPr/>
        </p:nvPicPr>
        <p:blipFill>
          <a:blip r:embed="rId3"/>
          <a:stretch>
            <a:fillRect/>
          </a:stretch>
        </p:blipFill>
        <p:spPr>
          <a:xfrm>
            <a:off x="6494813" y="2125268"/>
            <a:ext cx="1815179" cy="1815179"/>
          </a:xfrm>
          <a:prstGeom prst="rect">
            <a:avLst/>
          </a:prstGeom>
        </p:spPr>
      </p:pic>
    </p:spTree>
    <p:extLst>
      <p:ext uri="{BB962C8B-B14F-4D97-AF65-F5344CB8AC3E}">
        <p14:creationId xmlns:p14="http://schemas.microsoft.com/office/powerpoint/2010/main" val="860624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C059799C-FDAA-D8BF-9FE5-AAB1A57F2735}"/>
              </a:ext>
            </a:extLst>
          </p:cNvPr>
          <p:cNvSpPr>
            <a:spLocks noGrp="1"/>
          </p:cNvSpPr>
          <p:nvPr>
            <p:ph type="title"/>
          </p:nvPr>
        </p:nvSpPr>
        <p:spPr/>
        <p:txBody>
          <a:bodyPr/>
          <a:lstStyle/>
          <a:p>
            <a:r>
              <a:rPr lang="cs-CZ"/>
              <a:t>Umělá inteligence – Co to je</a:t>
            </a:r>
            <a:endParaRPr lang="cs-CZ" dirty="0"/>
          </a:p>
        </p:txBody>
      </p:sp>
      <p:graphicFrame>
        <p:nvGraphicFramePr>
          <p:cNvPr id="23" name="Zástupný obsah 2">
            <a:extLst>
              <a:ext uri="{FF2B5EF4-FFF2-40B4-BE49-F238E27FC236}">
                <a16:creationId xmlns:a16="http://schemas.microsoft.com/office/drawing/2014/main" id="{4D100E8A-6871-7107-4858-F291FABB505A}"/>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49362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3C176749-C310-1D48-CCC5-9A453A48399E}"/>
              </a:ext>
            </a:extLst>
          </p:cNvPr>
          <p:cNvSpPr>
            <a:spLocks noGrp="1"/>
          </p:cNvSpPr>
          <p:nvPr>
            <p:ph type="title"/>
          </p:nvPr>
        </p:nvSpPr>
        <p:spPr>
          <a:xfrm>
            <a:off x="1043631" y="809898"/>
            <a:ext cx="9942716" cy="1554480"/>
          </a:xfrm>
        </p:spPr>
        <p:txBody>
          <a:bodyPr anchor="ctr">
            <a:normAutofit/>
          </a:bodyPr>
          <a:lstStyle/>
          <a:p>
            <a:r>
              <a:rPr lang="en-US" sz="4800"/>
              <a:t>Um</a:t>
            </a:r>
            <a:r>
              <a:rPr lang="cs-CZ" sz="4800"/>
              <a:t>ě</a:t>
            </a:r>
            <a:r>
              <a:rPr lang="en-US" sz="4800"/>
              <a:t>l</a:t>
            </a:r>
            <a:r>
              <a:rPr lang="cs-CZ" sz="4800"/>
              <a:t>á</a:t>
            </a:r>
            <a:r>
              <a:rPr lang="en-US" sz="4800"/>
              <a:t> inteligen</a:t>
            </a:r>
            <a:r>
              <a:rPr lang="cs-CZ" sz="4800"/>
              <a:t>ce</a:t>
            </a:r>
          </a:p>
        </p:txBody>
      </p:sp>
      <p:sp>
        <p:nvSpPr>
          <p:cNvPr id="3" name="Zástupný obsah 2">
            <a:extLst>
              <a:ext uri="{FF2B5EF4-FFF2-40B4-BE49-F238E27FC236}">
                <a16:creationId xmlns:a16="http://schemas.microsoft.com/office/drawing/2014/main" id="{B5D95AE3-FD99-07DE-8F46-E3C01C97C892}"/>
              </a:ext>
            </a:extLst>
          </p:cNvPr>
          <p:cNvSpPr>
            <a:spLocks noGrp="1"/>
          </p:cNvSpPr>
          <p:nvPr>
            <p:ph idx="1"/>
          </p:nvPr>
        </p:nvSpPr>
        <p:spPr>
          <a:xfrm>
            <a:off x="1045028" y="3017522"/>
            <a:ext cx="9941319" cy="3124658"/>
          </a:xfrm>
        </p:spPr>
        <p:txBody>
          <a:bodyPr anchor="ctr">
            <a:normAutofit/>
          </a:bodyPr>
          <a:lstStyle/>
          <a:p>
            <a:r>
              <a:rPr lang="cs-CZ" sz="2400"/>
              <a:t>Výběr inteligence:</a:t>
            </a:r>
          </a:p>
          <a:p>
            <a:pPr lvl="1"/>
            <a:r>
              <a:rPr lang="cs-CZ"/>
              <a:t>ChatGPT</a:t>
            </a:r>
            <a:r>
              <a:rPr lang="cs-CZ" dirty="0"/>
              <a:t>, </a:t>
            </a:r>
            <a:r>
              <a:rPr lang="cs-CZ"/>
              <a:t>Gemini</a:t>
            </a:r>
            <a:r>
              <a:rPr lang="cs-CZ" dirty="0"/>
              <a:t>, Claude, </a:t>
            </a:r>
            <a:r>
              <a:rPr lang="cs-CZ"/>
              <a:t>Groq</a:t>
            </a:r>
            <a:r>
              <a:rPr lang="cs-CZ" dirty="0"/>
              <a:t>, </a:t>
            </a:r>
            <a:r>
              <a:rPr lang="cs-CZ"/>
              <a:t>Llama</a:t>
            </a:r>
            <a:r>
              <a:rPr lang="cs-CZ" dirty="0"/>
              <a:t> </a:t>
            </a:r>
            <a:r>
              <a:rPr lang="cs-CZ"/>
              <a:t>wtf</a:t>
            </a:r>
            <a:r>
              <a:rPr lang="cs-CZ" dirty="0"/>
              <a:t>?</a:t>
            </a:r>
          </a:p>
          <a:p>
            <a:pPr lvl="1"/>
            <a:r>
              <a:rPr lang="cs-CZ" dirty="0"/>
              <a:t>Standardní přihlášení jednou z identit Microsoft, Google, Facebook nebo si vytvoříte nový účet</a:t>
            </a:r>
          </a:p>
          <a:p>
            <a:pPr lvl="1"/>
            <a:r>
              <a:rPr lang="cs-CZ" dirty="0"/>
              <a:t>Placená (cca 25 </a:t>
            </a:r>
            <a:r>
              <a:rPr lang="en-US" dirty="0"/>
              <a:t>$)</a:t>
            </a:r>
            <a:r>
              <a:rPr lang="cs-CZ" dirty="0"/>
              <a:t> vs. Neplacená verze</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22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3C176749-C310-1D48-CCC5-9A453A48399E}"/>
              </a:ext>
            </a:extLst>
          </p:cNvPr>
          <p:cNvSpPr>
            <a:spLocks noGrp="1"/>
          </p:cNvSpPr>
          <p:nvPr>
            <p:ph type="title"/>
          </p:nvPr>
        </p:nvSpPr>
        <p:spPr>
          <a:xfrm>
            <a:off x="1043631" y="809898"/>
            <a:ext cx="9942716" cy="1554480"/>
          </a:xfrm>
        </p:spPr>
        <p:txBody>
          <a:bodyPr anchor="ctr">
            <a:normAutofit/>
          </a:bodyPr>
          <a:lstStyle/>
          <a:p>
            <a:r>
              <a:rPr lang="en-US" sz="4800"/>
              <a:t>Vypla</a:t>
            </a:r>
            <a:r>
              <a:rPr lang="cs-CZ" sz="4800"/>
              <a:t>tí se mi platit</a:t>
            </a:r>
          </a:p>
        </p:txBody>
      </p:sp>
      <p:sp>
        <p:nvSpPr>
          <p:cNvPr id="3" name="Zástupný obsah 2">
            <a:extLst>
              <a:ext uri="{FF2B5EF4-FFF2-40B4-BE49-F238E27FC236}">
                <a16:creationId xmlns:a16="http://schemas.microsoft.com/office/drawing/2014/main" id="{B5D95AE3-FD99-07DE-8F46-E3C01C97C892}"/>
              </a:ext>
            </a:extLst>
          </p:cNvPr>
          <p:cNvSpPr>
            <a:spLocks noGrp="1"/>
          </p:cNvSpPr>
          <p:nvPr>
            <p:ph idx="1"/>
          </p:nvPr>
        </p:nvSpPr>
        <p:spPr>
          <a:xfrm>
            <a:off x="1045028" y="3017522"/>
            <a:ext cx="9941319" cy="3124658"/>
          </a:xfrm>
        </p:spPr>
        <p:txBody>
          <a:bodyPr anchor="ctr">
            <a:normAutofit/>
          </a:bodyPr>
          <a:lstStyle/>
          <a:p>
            <a:r>
              <a:rPr lang="cs-CZ" sz="2400"/>
              <a:t>V neplacené verzi máte přístup k základním modelům a omezený přístup ke generování obrázků, procházení webu, nahrávání souborů a nemůžete vytvářet vlastní GPT</a:t>
            </a:r>
          </a:p>
          <a:p>
            <a:r>
              <a:rPr lang="cs-CZ" sz="2400"/>
              <a:t>V placené verzi navíc přístup k nejnovějším modelům, větší limity na počet dotazů (80 dotazů co tři hodiny GPT-4o, 40 dotazů na GPT4comparison of chtgpt), hlasové ovládání v mobilních aplikacích, přístup k DALL-E, bez omezení analýza dat, nahrávání souborů,  procházení webu.</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2127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3C176749-C310-1D48-CCC5-9A453A48399E}"/>
              </a:ext>
            </a:extLst>
          </p:cNvPr>
          <p:cNvSpPr>
            <a:spLocks noGrp="1"/>
          </p:cNvSpPr>
          <p:nvPr>
            <p:ph type="title"/>
          </p:nvPr>
        </p:nvSpPr>
        <p:spPr>
          <a:xfrm>
            <a:off x="1043631" y="809898"/>
            <a:ext cx="9942716" cy="1554480"/>
          </a:xfrm>
        </p:spPr>
        <p:txBody>
          <a:bodyPr anchor="ctr">
            <a:normAutofit/>
          </a:bodyPr>
          <a:lstStyle/>
          <a:p>
            <a:r>
              <a:rPr lang="cs-CZ" sz="4800"/>
              <a:t>GPT3.5, 4 nebo 4o</a:t>
            </a:r>
          </a:p>
        </p:txBody>
      </p:sp>
      <p:sp>
        <p:nvSpPr>
          <p:cNvPr id="3" name="Zástupný obsah 2">
            <a:extLst>
              <a:ext uri="{FF2B5EF4-FFF2-40B4-BE49-F238E27FC236}">
                <a16:creationId xmlns:a16="http://schemas.microsoft.com/office/drawing/2014/main" id="{B5D95AE3-FD99-07DE-8F46-E3C01C97C892}"/>
              </a:ext>
            </a:extLst>
          </p:cNvPr>
          <p:cNvSpPr>
            <a:spLocks noGrp="1"/>
          </p:cNvSpPr>
          <p:nvPr>
            <p:ph idx="1"/>
          </p:nvPr>
        </p:nvSpPr>
        <p:spPr>
          <a:xfrm>
            <a:off x="1045028" y="3017522"/>
            <a:ext cx="9941319" cy="3124658"/>
          </a:xfrm>
        </p:spPr>
        <p:txBody>
          <a:bodyPr anchor="ctr">
            <a:normAutofit/>
          </a:bodyPr>
          <a:lstStyle/>
          <a:p>
            <a:r>
              <a:rPr lang="cs-CZ" sz="2400"/>
              <a:t>GPT3.5 dnes už není nabízen, pouze skrze API. Rychlý model, schopen udržet konverzaci s 16 tisíci tokeny, 3-5 tisíc slov. Rozumí textu a zvuku.</a:t>
            </a:r>
          </a:p>
          <a:p>
            <a:r>
              <a:rPr lang="cs-CZ" sz="2400"/>
              <a:t>GPT4 konverzace až s 128 tisíci tokeny, cca 30 tisíc slov. Na vstupu rozumí i obrázkům.</a:t>
            </a:r>
          </a:p>
          <a:p>
            <a:r>
              <a:rPr lang="cs-CZ" sz="2400"/>
              <a:t>GPT4o vylepšená varianta GPT4, rychlejší odezva, vylepšená multimodalita, schopnout porozumět videu</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8983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B6B1250A-4CF5-C6C5-506F-9B160711E0E3}"/>
              </a:ext>
            </a:extLst>
          </p:cNvPr>
          <p:cNvSpPr>
            <a:spLocks noGrp="1"/>
          </p:cNvSpPr>
          <p:nvPr>
            <p:ph type="title"/>
          </p:nvPr>
        </p:nvSpPr>
        <p:spPr>
          <a:xfrm>
            <a:off x="1043631" y="809898"/>
            <a:ext cx="9942716" cy="1554480"/>
          </a:xfrm>
        </p:spPr>
        <p:txBody>
          <a:bodyPr anchor="ctr">
            <a:normAutofit/>
          </a:bodyPr>
          <a:lstStyle/>
          <a:p>
            <a:r>
              <a:rPr lang="cs-CZ" sz="4800"/>
              <a:t>Jazykové dovednosti</a:t>
            </a:r>
          </a:p>
        </p:txBody>
      </p:sp>
      <p:sp>
        <p:nvSpPr>
          <p:cNvPr id="3" name="Zástupný obsah 2">
            <a:extLst>
              <a:ext uri="{FF2B5EF4-FFF2-40B4-BE49-F238E27FC236}">
                <a16:creationId xmlns:a16="http://schemas.microsoft.com/office/drawing/2014/main" id="{55654926-59DA-A29A-8AE0-B22B10DE60EB}"/>
              </a:ext>
            </a:extLst>
          </p:cNvPr>
          <p:cNvSpPr>
            <a:spLocks noGrp="1"/>
          </p:cNvSpPr>
          <p:nvPr>
            <p:ph idx="1"/>
          </p:nvPr>
        </p:nvSpPr>
        <p:spPr>
          <a:xfrm>
            <a:off x="1045028" y="3017522"/>
            <a:ext cx="9941319" cy="3124658"/>
          </a:xfrm>
        </p:spPr>
        <p:txBody>
          <a:bodyPr anchor="ctr">
            <a:normAutofit/>
          </a:bodyPr>
          <a:lstStyle/>
          <a:p>
            <a:r>
              <a:rPr lang="cs-CZ" sz="1900"/>
              <a:t>Překlady</a:t>
            </a:r>
          </a:p>
          <a:p>
            <a:pPr lvl="1"/>
            <a:r>
              <a:rPr lang="cs-CZ" sz="1900"/>
              <a:t>„Přelož mi následující text do angličtiny: „</a:t>
            </a:r>
          </a:p>
          <a:p>
            <a:r>
              <a:rPr lang="cs-CZ" sz="1900"/>
              <a:t>Učitel</a:t>
            </a:r>
          </a:p>
          <a:p>
            <a:pPr lvl="1"/>
            <a:r>
              <a:rPr lang="cs-CZ" sz="1900"/>
              <a:t>Využijme chatbota k pokládání otázek</a:t>
            </a:r>
          </a:p>
          <a:p>
            <a:pPr lvl="1"/>
            <a:r>
              <a:rPr lang="cs-CZ" sz="1900"/>
              <a:t>Požádejme jej o zhodnocení našich vlastních dovedností</a:t>
            </a:r>
          </a:p>
          <a:p>
            <a:pPr lvl="1"/>
            <a:r>
              <a:rPr lang="cs-CZ" sz="1900"/>
              <a:t>„Mám obchodní schůzku s partnerem mluvícím anglicky. Potřebuji vylepšit svou angličtinu. Zadej mi postupně česky pět vět, kde některé budou zahrnovat fráze, které by se mi při obchodní schůzce mohly hodit, já je přeložím. Mou odpověď zkontroluj, dej mi zpětnou vazbu a případně navrhni, jak anglickou větu formulovat lépe.“</a:t>
            </a:r>
            <a:br>
              <a:rPr lang="cs-CZ" sz="1900"/>
            </a:br>
            <a:endParaRPr lang="cs-CZ" sz="19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5071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C6119880-5C02-7E27-E678-1FE2B28013E2}"/>
              </a:ext>
            </a:extLst>
          </p:cNvPr>
          <p:cNvSpPr>
            <a:spLocks noGrp="1"/>
          </p:cNvSpPr>
          <p:nvPr>
            <p:ph type="title"/>
          </p:nvPr>
        </p:nvSpPr>
        <p:spPr>
          <a:xfrm>
            <a:off x="1043631" y="809898"/>
            <a:ext cx="9942716" cy="1554480"/>
          </a:xfrm>
        </p:spPr>
        <p:txBody>
          <a:bodyPr anchor="ctr">
            <a:normAutofit/>
          </a:bodyPr>
          <a:lstStyle/>
          <a:p>
            <a:r>
              <a:rPr lang="cs-CZ" sz="4800"/>
              <a:t>Jazykové dovednosti - korekce</a:t>
            </a:r>
          </a:p>
        </p:txBody>
      </p:sp>
      <p:sp>
        <p:nvSpPr>
          <p:cNvPr id="3" name="Zástupný obsah 2">
            <a:extLst>
              <a:ext uri="{FF2B5EF4-FFF2-40B4-BE49-F238E27FC236}">
                <a16:creationId xmlns:a16="http://schemas.microsoft.com/office/drawing/2014/main" id="{A95CFA24-3127-4796-A53C-EF5D5281DEAC}"/>
              </a:ext>
            </a:extLst>
          </p:cNvPr>
          <p:cNvSpPr>
            <a:spLocks noGrp="1"/>
          </p:cNvSpPr>
          <p:nvPr>
            <p:ph idx="1"/>
          </p:nvPr>
        </p:nvSpPr>
        <p:spPr>
          <a:xfrm>
            <a:off x="1045028" y="3017522"/>
            <a:ext cx="9941319" cy="3124658"/>
          </a:xfrm>
        </p:spPr>
        <p:txBody>
          <a:bodyPr anchor="ctr">
            <a:normAutofit/>
          </a:bodyPr>
          <a:lstStyle/>
          <a:p>
            <a:r>
              <a:rPr lang="cs-CZ" sz="2400" dirty="0"/>
              <a:t>„Níže je moje anglicky psaná odpověď studentovi na email, udělej mi jazykovou kontrolu, a navrhni mi úpravy, tak aby odpověď byla jasná a stručná: </a:t>
            </a:r>
            <a:br>
              <a:rPr lang="en-US" sz="2400" dirty="0"/>
            </a:br>
            <a:br>
              <a:rPr lang="en-US" sz="2400" dirty="0"/>
            </a:br>
            <a:r>
              <a:rPr lang="cs-CZ" sz="2400" dirty="0" err="1"/>
              <a:t>Dear</a:t>
            </a:r>
            <a:r>
              <a:rPr lang="cs-CZ" sz="2400" dirty="0"/>
              <a:t> student, </a:t>
            </a:r>
            <a:r>
              <a:rPr lang="cs-CZ" sz="2400" dirty="0" err="1"/>
              <a:t>your</a:t>
            </a:r>
            <a:r>
              <a:rPr lang="cs-CZ" sz="2400" dirty="0"/>
              <a:t> </a:t>
            </a:r>
            <a:r>
              <a:rPr lang="cs-CZ" sz="2400" dirty="0" err="1"/>
              <a:t>solution</a:t>
            </a:r>
            <a:r>
              <a:rPr lang="cs-CZ" sz="2400" dirty="0"/>
              <a:t> </a:t>
            </a:r>
            <a:r>
              <a:rPr lang="cs-CZ" sz="2400" dirty="0" err="1"/>
              <a:t>doesn't</a:t>
            </a:r>
            <a:r>
              <a:rPr lang="cs-CZ" sz="2400" dirty="0"/>
              <a:t> </a:t>
            </a:r>
            <a:r>
              <a:rPr lang="cs-CZ" sz="2400" dirty="0" err="1"/>
              <a:t>work</a:t>
            </a:r>
            <a:r>
              <a:rPr lang="cs-CZ" sz="2400" dirty="0"/>
              <a:t>, I </a:t>
            </a:r>
            <a:r>
              <a:rPr lang="cs-CZ" sz="2400" dirty="0" err="1"/>
              <a:t>have</a:t>
            </a:r>
            <a:r>
              <a:rPr lang="cs-CZ" sz="2400" dirty="0"/>
              <a:t> to grade </a:t>
            </a:r>
            <a:r>
              <a:rPr lang="cs-CZ" sz="2400" dirty="0" err="1"/>
              <a:t>your</a:t>
            </a:r>
            <a:r>
              <a:rPr lang="cs-CZ" sz="2400" dirty="0"/>
              <a:t> </a:t>
            </a:r>
            <a:r>
              <a:rPr lang="cs-CZ" sz="2400" dirty="0" err="1"/>
              <a:t>work</a:t>
            </a:r>
            <a:r>
              <a:rPr lang="cs-CZ" sz="2400" dirty="0"/>
              <a:t> as </a:t>
            </a:r>
            <a:r>
              <a:rPr lang="cs-CZ" sz="2400" dirty="0" err="1"/>
              <a:t>unsatisfied</a:t>
            </a:r>
            <a:r>
              <a:rPr lang="cs-CZ" sz="2400" dirty="0"/>
              <a:t>.“</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0927232"/>
      </p:ext>
    </p:extLst>
  </p:cSld>
  <p:clrMapOvr>
    <a:masterClrMapping/>
  </p:clrMapOvr>
</p:sld>
</file>

<file path=ppt/theme/theme1.xml><?xml version="1.0" encoding="utf-8"?>
<a:theme xmlns:a="http://schemas.openxmlformats.org/drawingml/2006/main" name="Motiv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Motiv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TotalTime>
  <Words>1412</Words>
  <Application>Microsoft Office PowerPoint</Application>
  <PresentationFormat>Širokoúhlá obrazovka</PresentationFormat>
  <Paragraphs>161</Paragraphs>
  <Slides>25</Slides>
  <Notes>9</Notes>
  <HiddenSlides>0</HiddenSlides>
  <MMClips>0</MMClips>
  <ScaleCrop>false</ScaleCrop>
  <HeadingPairs>
    <vt:vector size="6" baseType="variant">
      <vt:variant>
        <vt:lpstr>Použitá písma</vt:lpstr>
      </vt:variant>
      <vt:variant>
        <vt:i4>5</vt:i4>
      </vt:variant>
      <vt:variant>
        <vt:lpstr>Motiv</vt:lpstr>
      </vt:variant>
      <vt:variant>
        <vt:i4>1</vt:i4>
      </vt:variant>
      <vt:variant>
        <vt:lpstr>Nadpisy snímků</vt:lpstr>
      </vt:variant>
      <vt:variant>
        <vt:i4>25</vt:i4>
      </vt:variant>
    </vt:vector>
  </HeadingPairs>
  <TitlesOfParts>
    <vt:vector size="31" baseType="lpstr">
      <vt:lpstr>Aptos</vt:lpstr>
      <vt:lpstr>Aptos Display</vt:lpstr>
      <vt:lpstr>Arial</vt:lpstr>
      <vt:lpstr>Barlow</vt:lpstr>
      <vt:lpstr>proxima-nova</vt:lpstr>
      <vt:lpstr>Motiv Office</vt:lpstr>
      <vt:lpstr>Praktické využití AI: Úvod a příklady pro každého</vt:lpstr>
      <vt:lpstr>Prezentace</vt:lpstr>
      <vt:lpstr>Kam kráčíš umělá inteligence</vt:lpstr>
      <vt:lpstr>Umělá inteligence – Co to je</vt:lpstr>
      <vt:lpstr>Umělá inteligence</vt:lpstr>
      <vt:lpstr>Vyplatí se mi platit</vt:lpstr>
      <vt:lpstr>GPT3.5, 4 nebo 4o</vt:lpstr>
      <vt:lpstr>Jazykové dovednosti</vt:lpstr>
      <vt:lpstr>Jazykové dovednosti - korekce</vt:lpstr>
      <vt:lpstr>Use case – jazykové dovednosti</vt:lpstr>
      <vt:lpstr>Získávání znalostí</vt:lpstr>
      <vt:lpstr>IT support</vt:lpstr>
      <vt:lpstr>Práce s dokumenty</vt:lpstr>
      <vt:lpstr>Use case – práce s dokumenty</vt:lpstr>
      <vt:lpstr>Piš jako člověk</vt:lpstr>
      <vt:lpstr>Piš jako já</vt:lpstr>
      <vt:lpstr>Vyhledávání</vt:lpstr>
      <vt:lpstr>Use case - úkoly</vt:lpstr>
      <vt:lpstr>Co chatGPT umí blbě, ale jak si s tím stějně poradí</vt:lpstr>
      <vt:lpstr>Use case -  Brainstorming</vt:lpstr>
      <vt:lpstr>Proces</vt:lpstr>
      <vt:lpstr>Proces s pomocí AI</vt:lpstr>
      <vt:lpstr>Nejsem těžař bitcoinu</vt:lpstr>
      <vt:lpstr>Zábava</vt:lpstr>
      <vt:lpstr>Konec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Michal Vašinek</dc:creator>
  <cp:lastModifiedBy>Michal Vašinek</cp:lastModifiedBy>
  <cp:revision>2</cp:revision>
  <dcterms:created xsi:type="dcterms:W3CDTF">2024-10-10T06:49:57Z</dcterms:created>
  <dcterms:modified xsi:type="dcterms:W3CDTF">2024-10-12T06:43:27Z</dcterms:modified>
</cp:coreProperties>
</file>