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309" r:id="rId3"/>
    <p:sldId id="310" r:id="rId4"/>
    <p:sldId id="313" r:id="rId5"/>
    <p:sldId id="315" r:id="rId6"/>
    <p:sldId id="311" r:id="rId7"/>
    <p:sldId id="312" r:id="rId8"/>
    <p:sldId id="316" r:id="rId9"/>
    <p:sldId id="317" r:id="rId10"/>
    <p:sldId id="274" r:id="rId11"/>
    <p:sldId id="295" r:id="rId12"/>
    <p:sldId id="318" r:id="rId13"/>
    <p:sldId id="319" r:id="rId14"/>
    <p:sldId id="296" r:id="rId15"/>
    <p:sldId id="320" r:id="rId16"/>
    <p:sldId id="32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77027" autoAdjust="0"/>
  </p:normalViewPr>
  <p:slideViewPr>
    <p:cSldViewPr snapToGrid="0">
      <p:cViewPr varScale="1">
        <p:scale>
          <a:sx n="88" d="100"/>
          <a:sy n="8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is a multi-paradigm programming language. Meaning, it supports different programming styles.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supports object-oriented (OO) style of programming which allows you to divide complex problems into smaller sets by creating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simply a collection of data and functions that act on those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Diff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difference is if you don’t specify the visibility (public, private or protected) of the members, they will be public in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private in the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visibility by default goes just a little further than members: for inheritance if you don’t specify anything then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inherit publicly from its base class: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difference between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class: what you express by using them: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https://www.fluentcpp.com/2017/06/13/the-real-difference-between-struct-class/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Diff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difference is if you don’t specify the visibility (public, private or protected) of the members, they will be public in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private in the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visibility by default goes just a little further than members: for inheritance if you don’t specify anything then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inherit publicly from its base class: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difference between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class: what you express by using them: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https://www.fluentcpp.com/2017/06/13/the-real-difference-between-struct-class/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mars.com/rtl/iostream2.html#Xstre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mars.com/rtl/iostream2.html#strstream" TargetMode="External"/><Relationship Id="rId5" Type="http://schemas.openxmlformats.org/officeDocument/2006/relationships/hyperlink" Target="https://digitalmars.com/rtl/iostream2.html#ostream" TargetMode="External"/><Relationship Id="rId4" Type="http://schemas.openxmlformats.org/officeDocument/2006/relationships/hyperlink" Target="https://digitalmars.com/rtl/iostream2.html#istrea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070" y="1406097"/>
            <a:ext cx="11631930" cy="3035808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Exercise </a:t>
            </a:r>
            <a:r>
              <a:rPr lang="en-US" sz="8000" dirty="0" smtClean="0">
                <a:solidFill>
                  <a:schemeClr val="bg1"/>
                </a:solidFill>
              </a:rPr>
              <a:t>3: </a:t>
            </a:r>
            <a:r>
              <a:rPr lang="en-US" sz="8000" dirty="0">
                <a:solidFill>
                  <a:schemeClr val="bg1"/>
                </a:solidFill>
              </a:rPr>
              <a:t>C++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4639589"/>
            <a:ext cx="10676709" cy="207584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endParaRPr lang="en-US" sz="2600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‘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9294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/>
              <a:t>Stream </a:t>
            </a:r>
            <a:r>
              <a:rPr lang="en-US" b="1" dirty="0" smtClean="0"/>
              <a:t>In C++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714500"/>
            <a:ext cx="11624310" cy="49034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4300" dirty="0" smtClean="0"/>
              <a:t>C</a:t>
            </a:r>
            <a:r>
              <a:rPr lang="en-US" sz="4300" dirty="0"/>
              <a:t>++ </a:t>
            </a:r>
            <a:r>
              <a:rPr lang="en-US" sz="4300" b="1" dirty="0"/>
              <a:t>does not </a:t>
            </a:r>
            <a:r>
              <a:rPr lang="en-US" sz="4300" b="1" dirty="0" smtClean="0"/>
              <a:t>have </a:t>
            </a:r>
            <a:r>
              <a:rPr lang="en-US" sz="4300" dirty="0"/>
              <a:t>built-in input/output </a:t>
            </a:r>
            <a:r>
              <a:rPr lang="en-US" sz="4300" dirty="0" smtClean="0"/>
              <a:t>capability.</a:t>
            </a:r>
          </a:p>
          <a:p>
            <a:pPr marL="0" indent="0">
              <a:buNone/>
            </a:pPr>
            <a:endParaRPr lang="en-US" sz="4300" b="1" i="1" dirty="0" smtClean="0"/>
          </a:p>
          <a:p>
            <a:pPr marL="0" indent="0">
              <a:buNone/>
            </a:pPr>
            <a:r>
              <a:rPr lang="en-US" sz="4300" b="1" i="1" dirty="0" smtClean="0"/>
              <a:t>BUT:</a:t>
            </a:r>
            <a:r>
              <a:rPr lang="en-US" sz="4300" b="1" i="1" dirty="0"/>
              <a:t> </a:t>
            </a:r>
            <a:r>
              <a:rPr lang="en-US" sz="4300" dirty="0" smtClean="0"/>
              <a:t>All </a:t>
            </a:r>
            <a:r>
              <a:rPr lang="en-US" sz="4300" b="1" dirty="0"/>
              <a:t>C++ compilers </a:t>
            </a:r>
            <a:r>
              <a:rPr lang="en-US" sz="4300" dirty="0"/>
              <a:t>has a </a:t>
            </a:r>
            <a:r>
              <a:rPr lang="en-US" sz="4300" b="1" dirty="0"/>
              <a:t>systematic</a:t>
            </a:r>
            <a:r>
              <a:rPr lang="en-US" sz="4300" dirty="0"/>
              <a:t>, </a:t>
            </a:r>
            <a:r>
              <a:rPr lang="en-US" sz="4300" b="1" dirty="0"/>
              <a:t>object-oriented</a:t>
            </a:r>
            <a:r>
              <a:rPr lang="en-US" sz="4300" dirty="0"/>
              <a:t> I/O </a:t>
            </a:r>
            <a:r>
              <a:rPr lang="en-US" sz="4300" b="1" dirty="0" smtClean="0"/>
              <a:t>package -</a:t>
            </a:r>
            <a:r>
              <a:rPr lang="en-US" sz="4300" dirty="0" smtClean="0"/>
              <a:t> </a:t>
            </a:r>
            <a:r>
              <a:rPr lang="en-US" sz="4300" b="1" u="sng" dirty="0" err="1"/>
              <a:t>iostream</a:t>
            </a:r>
            <a:r>
              <a:rPr lang="en-US" sz="4300" b="1" u="sng" dirty="0"/>
              <a:t> </a:t>
            </a:r>
            <a:r>
              <a:rPr lang="en-US" sz="4300" b="1" u="sng" dirty="0" smtClean="0"/>
              <a:t>classes: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300" b="1" i="1" dirty="0" smtClean="0"/>
              <a:t>(</a:t>
            </a:r>
            <a:r>
              <a:rPr lang="en-US" sz="4300" dirty="0" err="1" smtClean="0">
                <a:hlinkClick r:id="rId3"/>
              </a:rPr>
              <a:t>fsream</a:t>
            </a:r>
            <a:r>
              <a:rPr lang="en-US" sz="4300" dirty="0" smtClean="0">
                <a:hlinkClick r:id="rId3"/>
              </a:rPr>
              <a:t>, </a:t>
            </a:r>
            <a:r>
              <a:rPr lang="en-US" sz="4300" dirty="0" err="1" smtClean="0">
                <a:hlinkClick r:id="rId3"/>
              </a:rPr>
              <a:t>ifstream</a:t>
            </a:r>
            <a:r>
              <a:rPr lang="en-US" sz="4300" dirty="0" smtClean="0">
                <a:hlinkClick r:id="rId3"/>
              </a:rPr>
              <a:t> </a:t>
            </a:r>
            <a:r>
              <a:rPr lang="en-US" sz="4300" dirty="0">
                <a:hlinkClick r:id="rId3"/>
              </a:rPr>
              <a:t>and </a:t>
            </a:r>
            <a:r>
              <a:rPr lang="en-US" sz="4300" dirty="0" err="1" smtClean="0">
                <a:hlinkClick r:id="rId3"/>
              </a:rPr>
              <a:t>ofstream</a:t>
            </a:r>
            <a:r>
              <a:rPr lang="en-US" sz="4300" dirty="0" smtClean="0"/>
              <a:t>, </a:t>
            </a:r>
            <a:r>
              <a:rPr lang="en-US" sz="4300" dirty="0" err="1" smtClean="0">
                <a:hlinkClick r:id="rId4"/>
              </a:rPr>
              <a:t>istream</a:t>
            </a:r>
            <a:r>
              <a:rPr lang="en-US" sz="4300" dirty="0"/>
              <a:t>,</a:t>
            </a:r>
            <a:r>
              <a:rPr lang="en-US" sz="4300" dirty="0" smtClean="0"/>
              <a:t> </a:t>
            </a:r>
            <a:r>
              <a:rPr lang="en-US" sz="4300" dirty="0" err="1" smtClean="0">
                <a:hlinkClick r:id="rId5"/>
              </a:rPr>
              <a:t>ostream</a:t>
            </a:r>
            <a:r>
              <a:rPr lang="bg-BG" sz="4300" dirty="0" smtClean="0"/>
              <a:t>,</a:t>
            </a:r>
            <a:r>
              <a:rPr lang="en-US" sz="4300" dirty="0" smtClean="0"/>
              <a:t> </a:t>
            </a:r>
            <a:r>
              <a:rPr lang="en-US" sz="4300" dirty="0" err="1">
                <a:hlinkClick r:id="rId6"/>
              </a:rPr>
              <a:t>strstream</a:t>
            </a:r>
            <a:r>
              <a:rPr lang="en-US" sz="4300" dirty="0"/>
              <a:t>,</a:t>
            </a:r>
            <a:r>
              <a:rPr lang="en-US" sz="4300" dirty="0" smtClean="0"/>
              <a:t> </a:t>
            </a:r>
            <a:r>
              <a:rPr lang="en-US" sz="4300" dirty="0" smtClean="0">
                <a:hlinkClick r:id="rId3"/>
              </a:rPr>
              <a:t>etc… </a:t>
            </a:r>
            <a:r>
              <a:rPr lang="en-US" sz="4300" b="1" i="1" dirty="0" smtClean="0"/>
              <a:t>)</a:t>
            </a:r>
            <a:endParaRPr lang="en-US" sz="4300" b="1" i="1" dirty="0"/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https</a:t>
            </a:r>
            <a:r>
              <a:rPr lang="en-US" sz="2400" dirty="0">
                <a:solidFill>
                  <a:srgbClr val="0070C0"/>
                </a:solidFill>
              </a:rPr>
              <a:t>://docs.microsoft.com/en-us/cpp/standard-library/what-a-stream-is?view=vs-2017</a:t>
            </a:r>
          </a:p>
        </p:txBody>
      </p:sp>
    </p:spTree>
    <p:extLst>
      <p:ext uri="{BB962C8B-B14F-4D97-AF65-F5344CB8AC3E}">
        <p14:creationId xmlns:p14="http://schemas.microsoft.com/office/powerpoint/2010/main" val="24275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Stream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2093976"/>
            <a:ext cx="11624310" cy="4523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Stream objects act </a:t>
            </a:r>
            <a:r>
              <a:rPr lang="en-US" sz="2800" dirty="0"/>
              <a:t>as a source and destination for </a:t>
            </a:r>
            <a:r>
              <a:rPr lang="en-US" sz="2800" dirty="0" smtClean="0"/>
              <a:t>bytes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Output File Stream object:</a:t>
            </a: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"example.txt"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"Writing this to a file.\n"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Output String Stream object 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test"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myString.str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Standard Output Stream Object :</a:t>
            </a:r>
          </a:p>
          <a:p>
            <a:pPr marL="548640" lvl="2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output (</a:t>
            </a:r>
            <a:r>
              <a:rPr lang="en-US" b="1" dirty="0" err="1"/>
              <a:t>cout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standard output by default is the </a:t>
            </a:r>
            <a:r>
              <a:rPr lang="en-US" dirty="0" smtClean="0"/>
              <a:t>screen and C</a:t>
            </a:r>
            <a:r>
              <a:rPr lang="en-US" dirty="0"/>
              <a:t>++ </a:t>
            </a:r>
            <a:r>
              <a:rPr lang="en-US" dirty="0" smtClean="0"/>
              <a:t>stream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 is defined </a:t>
            </a:r>
            <a:r>
              <a:rPr lang="en-US" dirty="0"/>
              <a:t>to access </a:t>
            </a:r>
            <a:r>
              <a:rPr lang="en-US" dirty="0" smtClean="0"/>
              <a:t>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Bitwise manipulations are used in manipulation of standard output: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cout.flags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::right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::hex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17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6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output </a:t>
            </a:r>
            <a:r>
              <a:rPr lang="en-US" b="1" dirty="0" smtClean="0"/>
              <a:t>(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cout</a:t>
            </a:r>
            <a:r>
              <a:rPr lang="en-US" b="1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What will this code print on the screen?</a:t>
            </a:r>
          </a:p>
          <a:p>
            <a:pPr marL="0" indent="0">
              <a:buNone/>
            </a:pPr>
            <a:r>
              <a:rPr lang="en-US" sz="3600" dirty="0" smtClean="0"/>
              <a:t>What will happen when you use only?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::right 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54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Input/Output</a:t>
            </a:r>
            <a:r>
              <a:rPr lang="en-US" b="1" dirty="0" smtClean="0"/>
              <a:t> </a:t>
            </a:r>
            <a:r>
              <a:rPr lang="en-US" b="1" dirty="0"/>
              <a:t>Alternatives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Alternatives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for I/O programming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 run-time library direct,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unbuffered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ANSI C run-time library stream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Console and port direct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Microsoft Foundation Class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Microsoft C++ Standard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eXAm1: Problem1 Implement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Point3(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TranslateByVector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 vector);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GetSymetry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eXAm1: Problem1 Implement Methods(2)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Triangle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Triangle();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3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6" y="484632"/>
            <a:ext cx="10553482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eXAm1: </a:t>
            </a:r>
            <a:r>
              <a:rPr lang="en-US" dirty="0"/>
              <a:t>Problem 2 : Define functions which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A) Input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B) Modify Array of Point3 points with symmetry point by center Point3(0, 0, 0).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C) Output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602" y="864978"/>
            <a:ext cx="10058400" cy="6213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 Manipulation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57"/>
            <a:ext cx="12035246" cy="5521234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all know that 1 byte comprises of 8 bits 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ny </a:t>
            </a:r>
            <a:r>
              <a:rPr lang="en-US" sz="2400" dirty="0"/>
              <a:t>integer or character can be represented using bits in </a:t>
            </a:r>
            <a:r>
              <a:rPr lang="en-US" sz="2400" dirty="0" smtClean="0"/>
              <a:t>computers.</a:t>
            </a:r>
            <a:endParaRPr lang="en-US" dirty="0"/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/>
              <a:t>20 = {10100 }2</a:t>
            </a:r>
          </a:p>
          <a:p>
            <a:pPr marL="274320" lvl="1" indent="0">
              <a:buNone/>
            </a:pPr>
            <a:r>
              <a:rPr lang="en-US" dirty="0"/>
              <a:t>= 1 * 24 + 0 * 23 + 1 * 22 + 0 * 21 + 0 * 20</a:t>
            </a:r>
          </a:p>
          <a:p>
            <a:pPr marL="274320" lvl="1" indent="0">
              <a:buNone/>
            </a:pPr>
            <a:r>
              <a:rPr lang="en-US" dirty="0"/>
              <a:t>= 20.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https://www.hackerearth.com/practice/basic-programming/bit-manipulation/basics-of-bit-manipulation/tutorial/</a:t>
            </a:r>
          </a:p>
        </p:txBody>
      </p:sp>
    </p:spTree>
    <p:extLst>
      <p:ext uri="{BB962C8B-B14F-4D97-AF65-F5344CB8AC3E}">
        <p14:creationId xmlns:p14="http://schemas.microsoft.com/office/powerpoint/2010/main" val="387886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basic Operations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5" y="1854927"/>
            <a:ext cx="9223223" cy="4929050"/>
          </a:xfrm>
        </p:spPr>
      </p:pic>
    </p:spTree>
    <p:extLst>
      <p:ext uri="{BB962C8B-B14F-4D97-AF65-F5344CB8AC3E}">
        <p14:creationId xmlns:p14="http://schemas.microsoft.com/office/powerpoint/2010/main" val="158770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Basic Bitwise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375955"/>
            <a:ext cx="10927951" cy="525126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NOT ( ~ ):</a:t>
            </a:r>
            <a:r>
              <a:rPr lang="en-US" dirty="0"/>
              <a:t> Bitwise NOT is an unary operator that flips the bits of the number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N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	~</a:t>
            </a:r>
            <a:r>
              <a:rPr lang="en-US" dirty="0"/>
              <a:t>N = ~5 = ~(101)</a:t>
            </a:r>
            <a:r>
              <a:rPr lang="en-US" baseline="-25000" dirty="0"/>
              <a:t>2</a:t>
            </a:r>
            <a:r>
              <a:rPr lang="en-US" dirty="0"/>
              <a:t> = (010)</a:t>
            </a:r>
            <a:r>
              <a:rPr lang="en-US" baseline="-25000" dirty="0"/>
              <a:t>2</a:t>
            </a:r>
            <a:r>
              <a:rPr lang="en-US" dirty="0"/>
              <a:t> =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AND ( &amp; ):</a:t>
            </a:r>
            <a:r>
              <a:rPr lang="en-US" dirty="0"/>
              <a:t> Bitwise AND is a binary operator that operates on two equal-length bit </a:t>
            </a:r>
            <a:r>
              <a:rPr lang="en-US" dirty="0" smtClean="0"/>
              <a:t>patterns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 </a:t>
            </a:r>
            <a:r>
              <a:rPr lang="en-US" dirty="0"/>
              <a:t>= 3 = (011)</a:t>
            </a:r>
            <a:r>
              <a:rPr lang="en-US" baseline="-25000" dirty="0"/>
              <a:t>2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&amp; B = (101)</a:t>
            </a:r>
            <a:r>
              <a:rPr lang="en-US" baseline="-25000" dirty="0"/>
              <a:t>2</a:t>
            </a:r>
            <a:r>
              <a:rPr lang="en-US" dirty="0"/>
              <a:t> &amp; (011)</a:t>
            </a:r>
            <a:r>
              <a:rPr lang="en-US" baseline="-25000" dirty="0"/>
              <a:t>2</a:t>
            </a:r>
            <a:r>
              <a:rPr lang="en-US" dirty="0"/>
              <a:t>= (001)</a:t>
            </a:r>
            <a:r>
              <a:rPr lang="en-US" baseline="-25000" dirty="0"/>
              <a:t>2</a:t>
            </a:r>
            <a:r>
              <a:rPr lang="en-US" dirty="0"/>
              <a:t> =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OR ( | ):</a:t>
            </a:r>
            <a:r>
              <a:rPr lang="en-US" dirty="0"/>
              <a:t> Bitwise OR is also a binary operator that operates on two equal-length bit </a:t>
            </a:r>
            <a:r>
              <a:rPr lang="en-US" dirty="0" smtClean="0"/>
              <a:t>patterns.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3 = (</a:t>
            </a:r>
            <a:r>
              <a:rPr lang="en-US" dirty="0" smtClean="0"/>
              <a:t>011)</a:t>
            </a:r>
            <a:r>
              <a:rPr lang="en-US" baseline="-25000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| B = (101)</a:t>
            </a:r>
            <a:r>
              <a:rPr lang="en-US" baseline="-25000" dirty="0"/>
              <a:t>2</a:t>
            </a:r>
            <a:r>
              <a:rPr lang="en-US" dirty="0"/>
              <a:t> | (011)</a:t>
            </a:r>
            <a:r>
              <a:rPr lang="en-US" baseline="-25000" dirty="0"/>
              <a:t>2</a:t>
            </a:r>
            <a:r>
              <a:rPr lang="en-US" dirty="0"/>
              <a:t> = (111)</a:t>
            </a:r>
            <a:r>
              <a:rPr lang="en-US" baseline="-25000" dirty="0"/>
              <a:t>2</a:t>
            </a:r>
            <a:r>
              <a:rPr lang="en-US" dirty="0"/>
              <a:t> = 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Basic Bitwise Operations(2)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375955"/>
            <a:ext cx="11399520" cy="5251268"/>
          </a:xfrm>
        </p:spPr>
        <p:txBody>
          <a:bodyPr>
            <a:normAutofit/>
          </a:bodyPr>
          <a:lstStyle/>
          <a:p>
            <a:r>
              <a:rPr lang="en-US" b="1" dirty="0"/>
              <a:t>XOR ( ^ ):</a:t>
            </a:r>
            <a:r>
              <a:rPr lang="en-US" dirty="0"/>
              <a:t> Bitwise XOR also takes two equal-length bit patterns.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= 5 = (101)</a:t>
            </a:r>
            <a:r>
              <a:rPr lang="en-US" baseline="-25000" dirty="0"/>
              <a:t>2</a:t>
            </a:r>
            <a:r>
              <a:rPr lang="en-US" dirty="0"/>
              <a:t> 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3 = (011)</a:t>
            </a:r>
            <a:r>
              <a:rPr lang="en-US" baseline="-25000" dirty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 </a:t>
            </a:r>
            <a:r>
              <a:rPr lang="en-US" dirty="0"/>
              <a:t>^ B = (101)</a:t>
            </a:r>
            <a:r>
              <a:rPr lang="en-US" baseline="-25000" dirty="0"/>
              <a:t>2</a:t>
            </a:r>
            <a:r>
              <a:rPr lang="en-US" dirty="0"/>
              <a:t> ^ (011)</a:t>
            </a:r>
            <a:r>
              <a:rPr lang="en-US" baseline="-25000" dirty="0"/>
              <a:t>2</a:t>
            </a:r>
            <a:r>
              <a:rPr lang="en-US" dirty="0"/>
              <a:t> = (110)</a:t>
            </a:r>
            <a:r>
              <a:rPr lang="en-US" baseline="-25000" dirty="0"/>
              <a:t>2</a:t>
            </a:r>
            <a:r>
              <a:rPr lang="en-US" dirty="0"/>
              <a:t> = 6</a:t>
            </a:r>
          </a:p>
          <a:p>
            <a:r>
              <a:rPr lang="en-US" b="1" dirty="0"/>
              <a:t>Left Shift ( &lt;&lt; ):</a:t>
            </a:r>
            <a:r>
              <a:rPr lang="en-US" dirty="0"/>
              <a:t> Left shift operator is a binary operator which shift the some number of </a:t>
            </a:r>
            <a:r>
              <a:rPr lang="en-US" dirty="0" smtClean="0"/>
              <a:t>bits.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3(11) </a:t>
            </a:r>
            <a:r>
              <a:rPr lang="en-US" dirty="0"/>
              <a:t>&lt;&lt; 1 = </a:t>
            </a:r>
            <a:r>
              <a:rPr lang="en-US" dirty="0" smtClean="0"/>
              <a:t>6(110) </a:t>
            </a:r>
            <a:r>
              <a:rPr lang="en-US" dirty="0"/>
              <a:t>= </a:t>
            </a:r>
            <a:r>
              <a:rPr lang="en-US" dirty="0" smtClean="0"/>
              <a:t>3 * 2</a:t>
            </a:r>
            <a:r>
              <a:rPr lang="en-US" baseline="30000" dirty="0" smtClean="0"/>
              <a:t>1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3(11)&lt;&lt; </a:t>
            </a:r>
            <a:r>
              <a:rPr lang="en-US" dirty="0"/>
              <a:t>3 = </a:t>
            </a:r>
            <a:r>
              <a:rPr lang="en-US" dirty="0" smtClean="0"/>
              <a:t>24(1000) </a:t>
            </a:r>
            <a:r>
              <a:rPr lang="en-US" dirty="0"/>
              <a:t>= </a:t>
            </a:r>
            <a:r>
              <a:rPr lang="en-US" dirty="0" smtClean="0"/>
              <a:t>3 * 2</a:t>
            </a:r>
            <a:r>
              <a:rPr lang="en-US" baseline="30000" dirty="0" smtClean="0"/>
              <a:t>3  </a:t>
            </a:r>
          </a:p>
          <a:p>
            <a:pPr marL="0" indent="0">
              <a:buNone/>
            </a:pPr>
            <a:r>
              <a:rPr lang="en-US" dirty="0" smtClean="0"/>
              <a:t>	          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5(101) </a:t>
            </a:r>
            <a:r>
              <a:rPr lang="en-US" dirty="0"/>
              <a:t>&lt;&lt; </a:t>
            </a:r>
            <a:r>
              <a:rPr lang="en-US" dirty="0" smtClean="0"/>
              <a:t>7 = 5 * 2</a:t>
            </a:r>
            <a:r>
              <a:rPr lang="en-US" baseline="30000" dirty="0"/>
              <a:t>7</a:t>
            </a:r>
            <a:r>
              <a:rPr lang="en-US" baseline="30000" dirty="0" smtClean="0"/>
              <a:t>  </a:t>
            </a:r>
            <a:r>
              <a:rPr lang="en-US" dirty="0" smtClean="0"/>
              <a:t>(101 0000000)</a:t>
            </a:r>
            <a:endParaRPr lang="en-US" dirty="0"/>
          </a:p>
          <a:p>
            <a:r>
              <a:rPr lang="en-US" b="1" dirty="0"/>
              <a:t>Right Shift ( &gt;&gt; ):</a:t>
            </a:r>
            <a:r>
              <a:rPr lang="en-US" dirty="0"/>
              <a:t> Right shift operator is a binary operator which shift the some number of </a:t>
            </a:r>
            <a:r>
              <a:rPr lang="en-US" dirty="0" smtClean="0"/>
              <a:t>bits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4(100) </a:t>
            </a:r>
            <a:r>
              <a:rPr lang="en-US" dirty="0"/>
              <a:t>&gt;&gt; 1 = </a:t>
            </a:r>
            <a:r>
              <a:rPr lang="en-US" dirty="0" smtClean="0"/>
              <a:t>2(10)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6 (110)&gt;&gt; </a:t>
            </a:r>
            <a:r>
              <a:rPr lang="en-US" dirty="0"/>
              <a:t>1 = </a:t>
            </a:r>
            <a:r>
              <a:rPr lang="en-US" dirty="0" smtClean="0"/>
              <a:t>3(11)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5(101) </a:t>
            </a:r>
            <a:r>
              <a:rPr lang="en-US" dirty="0"/>
              <a:t>&gt;&gt; 1 = </a:t>
            </a:r>
            <a:r>
              <a:rPr lang="en-US" dirty="0" smtClean="0"/>
              <a:t>2(10)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retrieve Bit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1);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1);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 = 123;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printBits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0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retrieve Bit representation(2)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bitset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//Using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bitset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123;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bitset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)&gt; bits(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bits.to_string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3" y="484632"/>
            <a:ext cx="11382103" cy="16093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0: Check if Number is power of two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3" y="484632"/>
            <a:ext cx="11382103" cy="16093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0: Solution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sPowerOfTwo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!(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36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9527</TotalTime>
  <Words>699</Words>
  <Application>Microsoft Office PowerPoint</Application>
  <PresentationFormat>Widescreen</PresentationFormat>
  <Paragraphs>177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Consolas</vt:lpstr>
      <vt:lpstr>Rockwell</vt:lpstr>
      <vt:lpstr>Rockwell Condensed</vt:lpstr>
      <vt:lpstr>Segoe UI</vt:lpstr>
      <vt:lpstr>Wingdings</vt:lpstr>
      <vt:lpstr>Wood Type</vt:lpstr>
      <vt:lpstr>Exercise 3: C++ Streams</vt:lpstr>
      <vt:lpstr>Bit Manipulation </vt:lpstr>
      <vt:lpstr>Table of basic Operations</vt:lpstr>
      <vt:lpstr>Basic Bitwise Operations</vt:lpstr>
      <vt:lpstr>Basic Bitwise Operations(2)</vt:lpstr>
      <vt:lpstr>C++ retrieve Bit representation</vt:lpstr>
      <vt:lpstr>C++ retrieve Bit representation(2)</vt:lpstr>
      <vt:lpstr>Problem 0: Check if Number is power of two</vt:lpstr>
      <vt:lpstr>Problem 0: Solution</vt:lpstr>
      <vt:lpstr>What Is Stream In C++</vt:lpstr>
      <vt:lpstr>Stream Objects</vt:lpstr>
      <vt:lpstr>Standard output (cout)</vt:lpstr>
      <vt:lpstr>Standard output (Std::cout) (2)</vt:lpstr>
      <vt:lpstr> Input/Output Alternatives </vt:lpstr>
      <vt:lpstr>eXAm1: Problem1 Implement Methods</vt:lpstr>
      <vt:lpstr>eXAm1: Problem1 Implement Methods(2)</vt:lpstr>
      <vt:lpstr>eXAm1: Problem 2 : Define functions which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266</cp:revision>
  <dcterms:created xsi:type="dcterms:W3CDTF">2019-02-25T20:01:52Z</dcterms:created>
  <dcterms:modified xsi:type="dcterms:W3CDTF">2019-03-19T21:35:56Z</dcterms:modified>
</cp:coreProperties>
</file>