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4"/>
  </p:notesMasterIdLst>
  <p:sldIdLst>
    <p:sldId id="339" r:id="rId2"/>
    <p:sldId id="340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341" r:id="rId11"/>
    <p:sldId id="331" r:id="rId12"/>
    <p:sldId id="342" r:id="rId13"/>
    <p:sldId id="343" r:id="rId14"/>
    <p:sldId id="344" r:id="rId15"/>
    <p:sldId id="332" r:id="rId16"/>
    <p:sldId id="334" r:id="rId17"/>
    <p:sldId id="345" r:id="rId18"/>
    <p:sldId id="346" r:id="rId19"/>
    <p:sldId id="347" r:id="rId20"/>
    <p:sldId id="348" r:id="rId21"/>
    <p:sldId id="349" r:id="rId22"/>
    <p:sldId id="350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67" autoAdjust="0"/>
    <p:restoredTop sz="77027" autoAdjust="0"/>
  </p:normalViewPr>
  <p:slideViewPr>
    <p:cSldViewPr snapToGrid="0">
      <p:cViewPr varScale="1">
        <p:scale>
          <a:sx n="88" d="100"/>
          <a:sy n="88" d="100"/>
        </p:scale>
        <p:origin x="25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40917-E8B0-43E0-A42F-0075974202E8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5D164-6E2E-4DCE-914B-FE6706E63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6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 is a multi-paradigm programming language. Meaning, it supports different programming styles.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 supports object-oriented (OO) style of programming which allows you to divide complex problems into smaller sets by creating objects.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 is simply a collection of data and functions that act on those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D5D164-6E2E-4DCE-914B-FE6706E63B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00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3/25/2019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smtClean="0"/>
              <a:t>Constructors, </a:t>
            </a:r>
            <a:r>
              <a:rPr lang="en-US" sz="7200" dirty="0" err="1" smtClean="0"/>
              <a:t>Destrucors</a:t>
            </a:r>
            <a:r>
              <a:rPr lang="en-US" sz="7200" dirty="0" smtClean="0"/>
              <a:t> and Operators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2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925" y="484632"/>
            <a:ext cx="11652069" cy="1609344"/>
          </a:xfrm>
        </p:spPr>
        <p:txBody>
          <a:bodyPr/>
          <a:lstStyle/>
          <a:p>
            <a:r>
              <a:rPr lang="en-US" u="sng" dirty="0" smtClean="0"/>
              <a:t>Different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925" y="2199785"/>
            <a:ext cx="11861075" cy="4050792"/>
          </a:xfrm>
        </p:spPr>
        <p:txBody>
          <a:bodyPr>
            <a:normAutofit/>
          </a:bodyPr>
          <a:lstStyle/>
          <a:p>
            <a:r>
              <a:rPr lang="en-US" b="1" dirty="0" smtClean="0"/>
              <a:t>Default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without parameters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Parameterized Constructors</a:t>
            </a:r>
          </a:p>
          <a:p>
            <a:pPr marL="0" indent="0">
              <a:buNone/>
            </a:pPr>
            <a:r>
              <a:rPr lang="en-US" dirty="0" smtClean="0"/>
              <a:t>	- initialize </a:t>
            </a:r>
            <a:r>
              <a:rPr lang="en-US" dirty="0"/>
              <a:t>the various data elements of different objects 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/>
              <a:t>used to overload constructors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 smtClean="0"/>
              <a:t>Copy Constructor</a:t>
            </a:r>
            <a:endParaRPr lang="en-US" b="1" dirty="0"/>
          </a:p>
          <a:p>
            <a:pPr marL="548640" lvl="2" indent="0">
              <a:buNone/>
            </a:pPr>
            <a:r>
              <a:rPr lang="en-US" sz="2000" b="1" dirty="0" smtClean="0"/>
              <a:t>	</a:t>
            </a:r>
            <a:r>
              <a:rPr lang="en-US" sz="2000" dirty="0" smtClean="0"/>
              <a:t>-</a:t>
            </a:r>
            <a:r>
              <a:rPr lang="en-US" sz="2000" b="1" dirty="0" smtClean="0"/>
              <a:t> </a:t>
            </a:r>
            <a:r>
              <a:rPr lang="en-US" sz="2000" dirty="0" smtClean="0"/>
              <a:t>initializes </a:t>
            </a:r>
            <a:r>
              <a:rPr lang="en-US" sz="2000" dirty="0"/>
              <a:t>an object using another object of the same class</a:t>
            </a:r>
            <a:endParaRPr lang="en-US" sz="2000" b="1" dirty="0" smtClean="0"/>
          </a:p>
          <a:p>
            <a:endParaRPr lang="en-US" sz="28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013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70" y="0"/>
            <a:ext cx="11138263" cy="1609344"/>
          </a:xfrm>
        </p:spPr>
        <p:txBody>
          <a:bodyPr/>
          <a:lstStyle/>
          <a:p>
            <a:r>
              <a:rPr lang="en-US" dirty="0" smtClean="0"/>
              <a:t>C++ Default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970" y="1706880"/>
            <a:ext cx="4841967" cy="480364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200" dirty="0" smtClean="0"/>
              <a:t>  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Point3D();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…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…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};</a:t>
            </a:r>
            <a:endParaRPr lang="en-US" sz="3200" dirty="0" smtClean="0"/>
          </a:p>
          <a:p>
            <a:pPr marL="0" indent="0">
              <a:buNone/>
            </a:pPr>
            <a:endParaRPr lang="en-US" sz="32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fr-FR" sz="33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r>
              <a:rPr lang="fr-FR" sz="3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::Point3D()</a:t>
            </a:r>
          </a:p>
          <a:p>
            <a:pPr marL="0" indent="0">
              <a:buNone/>
            </a:pPr>
            <a:r>
              <a:rPr lang="fr-FR" sz="3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fr-FR" sz="3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	</a:t>
            </a:r>
            <a:r>
              <a:rPr lang="en-US" sz="3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SetX</a:t>
            </a:r>
            <a:r>
              <a:rPr lang="en-US" sz="3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3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0.0</a:t>
            </a:r>
            <a:r>
              <a:rPr lang="en-US" sz="3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SetY</a:t>
            </a:r>
            <a:r>
              <a:rPr lang="en-US" sz="3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3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0.0</a:t>
            </a:r>
            <a:r>
              <a:rPr lang="en-US" sz="3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SetZ</a:t>
            </a:r>
            <a:r>
              <a:rPr lang="en-US" sz="3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3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0.0</a:t>
            </a:r>
            <a:r>
              <a:rPr lang="en-US" sz="3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fr-FR" sz="33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3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sz="33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69130" y="1609344"/>
            <a:ext cx="4841967" cy="4803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3200" dirty="0" smtClean="0"/>
              <a:t>  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23015" y="1509074"/>
            <a:ext cx="418882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doStaff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//...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main()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Point3D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45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70" y="0"/>
            <a:ext cx="11138263" cy="1609344"/>
          </a:xfrm>
        </p:spPr>
        <p:txBody>
          <a:bodyPr/>
          <a:lstStyle/>
          <a:p>
            <a:r>
              <a:rPr lang="en-US" dirty="0" smtClean="0"/>
              <a:t>C++ </a:t>
            </a:r>
            <a:r>
              <a:rPr lang="en-US" dirty="0"/>
              <a:t>Parameterized</a:t>
            </a:r>
            <a:r>
              <a:rPr lang="en-US" dirty="0" smtClean="0"/>
              <a:t>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927" y="1706880"/>
            <a:ext cx="5590902" cy="480364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200" dirty="0" smtClean="0"/>
              <a:t>  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Point3D(double, double, double = 0);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Point3D(double);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…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};</a:t>
            </a:r>
            <a:endParaRPr lang="en-US" sz="3200" dirty="0" smtClean="0"/>
          </a:p>
          <a:p>
            <a:pPr marL="0" indent="0">
              <a:buNone/>
            </a:pPr>
            <a:endParaRPr lang="en-US" sz="32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fr-FR" sz="33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r>
              <a:rPr lang="fr-FR" sz="3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::Point3D(double x, double y, double z):</a:t>
            </a:r>
          </a:p>
          <a:p>
            <a:pPr marL="0" indent="0">
              <a:buNone/>
            </a:pPr>
            <a:r>
              <a:rPr lang="fr-FR" sz="33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fr-FR" sz="3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m_y</a:t>
            </a:r>
            <a:r>
              <a:rPr lang="fr-FR" sz="3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(y)</a:t>
            </a:r>
          </a:p>
          <a:p>
            <a:pPr marL="0" indent="0">
              <a:buNone/>
            </a:pPr>
            <a:r>
              <a:rPr lang="fr-FR" sz="3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fr-FR" sz="3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	</a:t>
            </a:r>
            <a:r>
              <a:rPr lang="en-US" sz="3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SetX</a:t>
            </a:r>
            <a:r>
              <a:rPr lang="en-US" sz="3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3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3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800" dirty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en-US" sz="3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800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SetY</a:t>
            </a:r>
            <a:r>
              <a:rPr lang="en-US" sz="38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(y</a:t>
            </a:r>
            <a:r>
              <a:rPr lang="en-US" sz="3800" dirty="0">
                <a:solidFill>
                  <a:srgbClr val="00B050"/>
                </a:solidFill>
                <a:latin typeface="Consolas" panose="020B0609020204030204" pitchFamily="49" charset="0"/>
              </a:rPr>
              <a:t>);</a:t>
            </a:r>
            <a:r>
              <a:rPr lang="en-US" sz="3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33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3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SetZ</a:t>
            </a:r>
            <a:r>
              <a:rPr lang="en-US" sz="3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300" dirty="0" smtClean="0">
                <a:solidFill>
                  <a:srgbClr val="808080"/>
                </a:solidFill>
                <a:latin typeface="Consolas" panose="020B0609020204030204" pitchFamily="49" charset="0"/>
              </a:rPr>
              <a:t>z</a:t>
            </a:r>
            <a:r>
              <a:rPr lang="en-US" sz="33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fr-FR" sz="33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3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endParaRPr lang="fr-FR" sz="3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3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69130" y="1609344"/>
            <a:ext cx="4841967" cy="4803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3200" dirty="0" smtClean="0"/>
              <a:t>  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74675" y="1509074"/>
            <a:ext cx="5695406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::Point3D(double 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x) </a:t>
            </a:r>
            <a:r>
              <a:rPr lang="fr-FR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: </a:t>
            </a:r>
            <a:r>
              <a:rPr lang="fr-FR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m_x</a:t>
            </a:r>
            <a:r>
              <a:rPr lang="fr-FR" dirty="0" smtClean="0">
                <a:solidFill>
                  <a:srgbClr val="00B050"/>
                </a:solidFill>
                <a:latin typeface="Consolas" panose="020B0609020204030204" pitchFamily="49" charset="0"/>
              </a:rPr>
              <a:t>(x)</a:t>
            </a:r>
            <a:endParaRPr lang="fr-FR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	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SetX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main()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Implicit call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(0.0, 1.0, 0.0);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Explicit call</a:t>
            </a:r>
          </a:p>
          <a:p>
            <a:r>
              <a:rPr lang="fr-FR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Point3D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pt = </a:t>
            </a:r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(0.0, 1.0, 0.0);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…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40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70" y="0"/>
            <a:ext cx="11138263" cy="1609344"/>
          </a:xfrm>
        </p:spPr>
        <p:txBody>
          <a:bodyPr/>
          <a:lstStyle/>
          <a:p>
            <a:r>
              <a:rPr lang="en-US" dirty="0" smtClean="0"/>
              <a:t>C++ Copy Constructors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" y="1706880"/>
            <a:ext cx="6296298" cy="48036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 smtClean="0"/>
              <a:t>  </a:t>
            </a:r>
            <a:r>
              <a:rPr lang="en-US" sz="2300" dirty="0" smtClean="0"/>
              <a:t> </a:t>
            </a: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endParaRPr lang="en-US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  <a:endParaRPr lang="en-US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3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	Point3D(</a:t>
            </a:r>
            <a:r>
              <a:rPr lang="en-US" sz="23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300" dirty="0">
                <a:solidFill>
                  <a:srgbClr val="808080"/>
                </a:solidFill>
                <a:latin typeface="Consolas" panose="020B0609020204030204" pitchFamily="49" charset="0"/>
              </a:rPr>
              <a:t>point</a:t>
            </a:r>
            <a:r>
              <a:rPr lang="en-US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	…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};</a:t>
            </a:r>
            <a:endParaRPr lang="en-US" sz="2300" dirty="0" smtClean="0"/>
          </a:p>
          <a:p>
            <a:pPr marL="0" indent="0">
              <a:buNone/>
            </a:pPr>
            <a:endParaRPr lang="en-US" sz="23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3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</a:t>
            </a:r>
            <a:r>
              <a:rPr lang="fr-FR" sz="23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r>
              <a:rPr lang="fr-FR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Point3D(</a:t>
            </a:r>
            <a:r>
              <a:rPr lang="en-US" sz="23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2300" dirty="0">
                <a:solidFill>
                  <a:srgbClr val="808080"/>
                </a:solidFill>
                <a:latin typeface="Consolas" panose="020B0609020204030204" pitchFamily="49" charset="0"/>
              </a:rPr>
              <a:t>point</a:t>
            </a:r>
            <a:r>
              <a:rPr lang="en-US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	</a:t>
            </a:r>
            <a:r>
              <a:rPr lang="en-US" sz="2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SetX</a:t>
            </a:r>
            <a:r>
              <a:rPr lang="en-US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3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point</a:t>
            </a:r>
            <a:r>
              <a:rPr lang="en-US" sz="2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.GetX</a:t>
            </a:r>
            <a:r>
              <a:rPr lang="en-US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SetY</a:t>
            </a:r>
            <a:r>
              <a:rPr lang="en-US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3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point</a:t>
            </a:r>
            <a:r>
              <a:rPr lang="en-US" sz="2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.GetY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SetZ</a:t>
            </a:r>
            <a:r>
              <a:rPr lang="en-US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300" dirty="0" err="1" smtClean="0">
                <a:solidFill>
                  <a:srgbClr val="808080"/>
                </a:solidFill>
                <a:latin typeface="Consolas" panose="020B0609020204030204" pitchFamily="49" charset="0"/>
              </a:rPr>
              <a:t>point</a:t>
            </a:r>
            <a:r>
              <a:rPr lang="en-US" sz="23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.GetZ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fr-FR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33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69130" y="1609344"/>
            <a:ext cx="4841967" cy="48036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3200" dirty="0" smtClean="0"/>
              <a:t>  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74675" y="1509074"/>
            <a:ext cx="569540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main()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pointToCopy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(0.0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1.0, 0.0);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call copy constructor</a:t>
            </a:r>
          </a:p>
          <a:p>
            <a:r>
              <a:rPr lang="fr-FR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Point3D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pt =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pointToCopy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…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4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71" y="484632"/>
            <a:ext cx="11138263" cy="1609344"/>
          </a:xfrm>
        </p:spPr>
        <p:txBody>
          <a:bodyPr/>
          <a:lstStyle/>
          <a:p>
            <a:r>
              <a:rPr lang="en-US" dirty="0" smtClean="0"/>
              <a:t>Constructors, </a:t>
            </a:r>
            <a:r>
              <a:rPr lang="en-US" u="sng" dirty="0" smtClean="0"/>
              <a:t>Destructors</a:t>
            </a:r>
            <a:r>
              <a:rPr lang="en-US" dirty="0" smtClean="0"/>
              <a:t> and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795" y="2565545"/>
            <a:ext cx="12096206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800" dirty="0" smtClean="0"/>
              <a:t>Special </a:t>
            </a:r>
            <a:r>
              <a:rPr lang="en-US" sz="2800" b="1" dirty="0"/>
              <a:t>member function </a:t>
            </a:r>
            <a:r>
              <a:rPr lang="en-US" sz="2800" dirty="0" smtClean="0"/>
              <a:t>which is called </a:t>
            </a:r>
            <a:r>
              <a:rPr lang="en-US" sz="2800" b="1" dirty="0" smtClean="0"/>
              <a:t>automatically </a:t>
            </a:r>
            <a:r>
              <a:rPr lang="en-US" sz="2800" dirty="0" smtClean="0"/>
              <a:t>when object goes </a:t>
            </a:r>
            <a:r>
              <a:rPr lang="en-US" sz="2800" dirty="0"/>
              <a:t>out of </a:t>
            </a:r>
            <a:r>
              <a:rPr lang="en-US" sz="2800" dirty="0" smtClean="0"/>
              <a:t>scope</a:t>
            </a:r>
          </a:p>
          <a:p>
            <a:pPr marL="0" indent="0">
              <a:buNone/>
            </a:pPr>
            <a:r>
              <a:rPr lang="en-US" sz="1800" b="1" dirty="0" smtClean="0"/>
              <a:t>(the</a:t>
            </a:r>
            <a:r>
              <a:rPr lang="en-US" sz="1800" dirty="0" smtClean="0"/>
              <a:t> </a:t>
            </a:r>
            <a:r>
              <a:rPr lang="en-US" sz="1800" b="1" dirty="0"/>
              <a:t>block</a:t>
            </a:r>
            <a:r>
              <a:rPr lang="en-US" sz="1800" dirty="0"/>
              <a:t> containing local variables </a:t>
            </a:r>
            <a:r>
              <a:rPr lang="en-US" sz="1800" dirty="0" smtClean="0"/>
              <a:t> or </a:t>
            </a:r>
            <a:r>
              <a:rPr lang="en-US" sz="1800" b="1" dirty="0" smtClean="0"/>
              <a:t>the </a:t>
            </a:r>
            <a:r>
              <a:rPr lang="en-US" sz="1800" b="1" dirty="0"/>
              <a:t>function </a:t>
            </a:r>
            <a:r>
              <a:rPr lang="en-US" sz="1800" dirty="0" smtClean="0"/>
              <a:t>or </a:t>
            </a:r>
            <a:r>
              <a:rPr lang="en-US" sz="1800" b="1" dirty="0" smtClean="0"/>
              <a:t>the </a:t>
            </a:r>
            <a:r>
              <a:rPr lang="en-US" sz="1800" b="1" dirty="0"/>
              <a:t>program </a:t>
            </a:r>
            <a:r>
              <a:rPr lang="en-US" sz="1800" dirty="0" smtClean="0"/>
              <a:t>ends or a </a:t>
            </a:r>
            <a:r>
              <a:rPr lang="en-US" sz="1800" b="1" dirty="0"/>
              <a:t>delete operator </a:t>
            </a:r>
            <a:r>
              <a:rPr lang="en-US" sz="1800" dirty="0"/>
              <a:t>is </a:t>
            </a:r>
            <a:r>
              <a:rPr lang="en-US" sz="1800" dirty="0" smtClean="0"/>
              <a:t>called)</a:t>
            </a:r>
            <a:endParaRPr lang="en-US" sz="1800" dirty="0"/>
          </a:p>
          <a:p>
            <a:endParaRPr lang="en-US" sz="2800" dirty="0" smtClean="0"/>
          </a:p>
          <a:p>
            <a:r>
              <a:rPr lang="en-US" sz="2800" dirty="0" smtClean="0"/>
              <a:t>Has ~</a:t>
            </a:r>
            <a:r>
              <a:rPr lang="en-US" sz="2800" b="1" dirty="0" smtClean="0"/>
              <a:t>class </a:t>
            </a:r>
            <a:r>
              <a:rPr lang="en-US" sz="2800" b="1" dirty="0"/>
              <a:t>name </a:t>
            </a:r>
            <a:r>
              <a:rPr lang="en-US" sz="2800" dirty="0" smtClean="0"/>
              <a:t>and </a:t>
            </a:r>
            <a:r>
              <a:rPr lang="en-US" sz="2800" b="1" dirty="0" smtClean="0"/>
              <a:t>don’t have </a:t>
            </a:r>
            <a:r>
              <a:rPr lang="en-US" sz="2800" b="1" dirty="0"/>
              <a:t>return </a:t>
            </a:r>
            <a:r>
              <a:rPr lang="en-US" sz="2800" b="1" dirty="0" smtClean="0"/>
              <a:t>type </a:t>
            </a:r>
            <a:r>
              <a:rPr lang="en-US" sz="2800" dirty="0"/>
              <a:t>and </a:t>
            </a:r>
            <a:r>
              <a:rPr lang="en-US" sz="2800" b="1" dirty="0"/>
              <a:t>don’t take </a:t>
            </a:r>
            <a:r>
              <a:rPr lang="en-US" sz="2800" dirty="0"/>
              <a:t>any </a:t>
            </a:r>
            <a:r>
              <a:rPr lang="en-US" sz="2800" b="1" dirty="0"/>
              <a:t>argument</a:t>
            </a:r>
          </a:p>
          <a:p>
            <a:endParaRPr lang="en-US" sz="2800" b="1" dirty="0" smtClean="0"/>
          </a:p>
          <a:p>
            <a:endParaRPr lang="en-US" sz="28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111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71" y="484632"/>
            <a:ext cx="11138263" cy="1609344"/>
          </a:xfrm>
        </p:spPr>
        <p:txBody>
          <a:bodyPr/>
          <a:lstStyle/>
          <a:p>
            <a:r>
              <a:rPr lang="en-US" dirty="0" smtClean="0"/>
              <a:t>C++ destructors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Person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from Classes presentation, when we have dynamic data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m_pFullName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~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Person(); 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::~Person()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m_pFullName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	delete[]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m_pFullName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  <a:p>
            <a:pPr marL="0" indent="0">
              <a:buNone/>
            </a:pP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644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011" y="0"/>
            <a:ext cx="11138263" cy="1609344"/>
          </a:xfrm>
        </p:spPr>
        <p:txBody>
          <a:bodyPr/>
          <a:lstStyle/>
          <a:p>
            <a:r>
              <a:rPr lang="en-US" dirty="0" smtClean="0"/>
              <a:t>C++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223" y="1271452"/>
            <a:ext cx="10649276" cy="5190308"/>
          </a:xfrm>
        </p:spPr>
        <p:txBody>
          <a:bodyPr>
            <a:normAutofit/>
          </a:bodyPr>
          <a:lstStyle/>
          <a:p>
            <a:r>
              <a:rPr lang="en-US" b="1" dirty="0"/>
              <a:t>Arithmetic operators ( +, -, *, /, % </a:t>
            </a:r>
            <a:r>
              <a:rPr lang="en-US" b="1" dirty="0" smtClean="0"/>
              <a:t>)</a:t>
            </a:r>
            <a:endParaRPr lang="en-US" dirty="0"/>
          </a:p>
          <a:p>
            <a:r>
              <a:rPr lang="en-US" b="1" dirty="0"/>
              <a:t>Compound assignment (+=, -=, *=, /=, %=, &gt;&gt;=, &lt;&lt;=, &amp;=, ^=, |=)</a:t>
            </a:r>
          </a:p>
          <a:p>
            <a:r>
              <a:rPr lang="en-US" b="1" dirty="0"/>
              <a:t>Increment and decrement (++, --)</a:t>
            </a:r>
          </a:p>
          <a:p>
            <a:r>
              <a:rPr lang="en-US" b="1" dirty="0" smtClean="0"/>
              <a:t>Relational </a:t>
            </a:r>
            <a:r>
              <a:rPr lang="en-US" b="1" dirty="0"/>
              <a:t>and comparison operators ( ==, !=, &gt;, &lt;, &gt;=, &lt;= </a:t>
            </a:r>
            <a:r>
              <a:rPr lang="en-US" b="1" dirty="0" smtClean="0"/>
              <a:t>)</a:t>
            </a:r>
          </a:p>
          <a:p>
            <a:r>
              <a:rPr lang="en-US" b="1" dirty="0"/>
              <a:t>Logical operators ( !, &amp;&amp;, || </a:t>
            </a:r>
            <a:r>
              <a:rPr lang="en-US" b="1" dirty="0" smtClean="0"/>
              <a:t>)</a:t>
            </a:r>
          </a:p>
          <a:p>
            <a:r>
              <a:rPr lang="en-US" b="1" dirty="0" smtClean="0"/>
              <a:t>Conditional </a:t>
            </a:r>
            <a:r>
              <a:rPr lang="en-US" b="1" dirty="0"/>
              <a:t>ternary operator ( ? </a:t>
            </a:r>
            <a:r>
              <a:rPr lang="en-US" b="1" dirty="0" smtClean="0"/>
              <a:t>)</a:t>
            </a:r>
          </a:p>
          <a:p>
            <a:r>
              <a:rPr lang="en-US" b="1" dirty="0"/>
              <a:t>Comma operator ( , )</a:t>
            </a:r>
          </a:p>
          <a:p>
            <a:r>
              <a:rPr lang="en-US" b="1" dirty="0"/>
              <a:t>Bitwise operators ( &amp;, |, ^, ~, &lt;&lt;, &gt;&gt; )</a:t>
            </a:r>
          </a:p>
          <a:p>
            <a:r>
              <a:rPr lang="en-US" b="1" dirty="0"/>
              <a:t>Explicit type casting operator</a:t>
            </a:r>
          </a:p>
          <a:p>
            <a:r>
              <a:rPr lang="en-US" b="1" dirty="0" err="1" smtClean="0"/>
              <a:t>Sizeof</a:t>
            </a:r>
            <a:endParaRPr lang="en-US" b="1" dirty="0" smtClean="0"/>
          </a:p>
          <a:p>
            <a:r>
              <a:rPr lang="en-US" b="1" dirty="0"/>
              <a:t>Other operators</a:t>
            </a:r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5065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Overloading in C++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</a:t>
            </a:r>
            <a:r>
              <a:rPr lang="en-US" b="1" dirty="0"/>
              <a:t>redefine</a:t>
            </a:r>
            <a:r>
              <a:rPr lang="en-US" dirty="0"/>
              <a:t> or </a:t>
            </a:r>
            <a:r>
              <a:rPr lang="en-US" b="1" dirty="0"/>
              <a:t>overload</a:t>
            </a:r>
            <a:r>
              <a:rPr lang="en-US" dirty="0"/>
              <a:t> most of the </a:t>
            </a:r>
            <a:r>
              <a:rPr lang="en-US" b="1" dirty="0"/>
              <a:t>built-in operators </a:t>
            </a:r>
            <a:r>
              <a:rPr lang="en-US" dirty="0"/>
              <a:t>available in C++.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programmer </a:t>
            </a:r>
            <a:r>
              <a:rPr lang="en-US" b="1" dirty="0"/>
              <a:t>can use operators </a:t>
            </a:r>
            <a:r>
              <a:rPr lang="en-US" dirty="0"/>
              <a:t>with </a:t>
            </a:r>
            <a:r>
              <a:rPr lang="en-US" b="1" dirty="0"/>
              <a:t>user-defined types </a:t>
            </a:r>
            <a:r>
              <a:rPr lang="en-US" dirty="0"/>
              <a:t>as well.</a:t>
            </a:r>
          </a:p>
        </p:txBody>
      </p:sp>
    </p:spTree>
    <p:extLst>
      <p:ext uri="{BB962C8B-B14F-4D97-AF65-F5344CB8AC3E}">
        <p14:creationId xmlns:p14="http://schemas.microsoft.com/office/powerpoint/2010/main" val="268775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Overloadable</a:t>
            </a:r>
            <a:r>
              <a:rPr lang="en-US" dirty="0" smtClean="0"/>
              <a:t> Operators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956548"/>
              </p:ext>
            </p:extLst>
          </p:nvPr>
        </p:nvGraphicFramePr>
        <p:xfrm>
          <a:off x="783769" y="2622544"/>
          <a:ext cx="9596850" cy="3908884"/>
        </p:xfrm>
        <a:graphic>
          <a:graphicData uri="http://schemas.openxmlformats.org/drawingml/2006/table">
            <a:tbl>
              <a:tblPr/>
              <a:tblGrid>
                <a:gridCol w="1599475">
                  <a:extLst>
                    <a:ext uri="{9D8B030D-6E8A-4147-A177-3AD203B41FA5}">
                      <a16:colId xmlns:a16="http://schemas.microsoft.com/office/drawing/2014/main" val="323975406"/>
                    </a:ext>
                  </a:extLst>
                </a:gridCol>
                <a:gridCol w="1599475">
                  <a:extLst>
                    <a:ext uri="{9D8B030D-6E8A-4147-A177-3AD203B41FA5}">
                      <a16:colId xmlns:a16="http://schemas.microsoft.com/office/drawing/2014/main" val="2468344824"/>
                    </a:ext>
                  </a:extLst>
                </a:gridCol>
                <a:gridCol w="1599475">
                  <a:extLst>
                    <a:ext uri="{9D8B030D-6E8A-4147-A177-3AD203B41FA5}">
                      <a16:colId xmlns:a16="http://schemas.microsoft.com/office/drawing/2014/main" val="2919731997"/>
                    </a:ext>
                  </a:extLst>
                </a:gridCol>
                <a:gridCol w="1599475">
                  <a:extLst>
                    <a:ext uri="{9D8B030D-6E8A-4147-A177-3AD203B41FA5}">
                      <a16:colId xmlns:a16="http://schemas.microsoft.com/office/drawing/2014/main" val="1790421097"/>
                    </a:ext>
                  </a:extLst>
                </a:gridCol>
                <a:gridCol w="1599475">
                  <a:extLst>
                    <a:ext uri="{9D8B030D-6E8A-4147-A177-3AD203B41FA5}">
                      <a16:colId xmlns:a16="http://schemas.microsoft.com/office/drawing/2014/main" val="2532788335"/>
                    </a:ext>
                  </a:extLst>
                </a:gridCol>
                <a:gridCol w="1599475">
                  <a:extLst>
                    <a:ext uri="{9D8B030D-6E8A-4147-A177-3AD203B41FA5}">
                      <a16:colId xmlns:a16="http://schemas.microsoft.com/office/drawing/2014/main" val="697617346"/>
                    </a:ext>
                  </a:extLst>
                </a:gridCol>
              </a:tblGrid>
              <a:tr h="508155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+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-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*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/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%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^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858942"/>
                  </a:ext>
                </a:extLst>
              </a:tr>
              <a:tr h="50815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&amp;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|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~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!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,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=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0605177"/>
                  </a:ext>
                </a:extLst>
              </a:tr>
              <a:tr h="50815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&lt;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&gt;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&lt;=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&gt;=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++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--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3686949"/>
                  </a:ext>
                </a:extLst>
              </a:tr>
              <a:tr h="50815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&lt;&lt;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&gt;&gt;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==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!=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&amp;&amp;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||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3657462"/>
                  </a:ext>
                </a:extLst>
              </a:tr>
              <a:tr h="50815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+=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-=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/=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%=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^=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&amp;=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8223081"/>
                  </a:ext>
                </a:extLst>
              </a:tr>
              <a:tr h="508155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|=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*=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&lt;&lt;=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&gt;&gt;=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[]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0298025"/>
                  </a:ext>
                </a:extLst>
              </a:tr>
              <a:tr h="859954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-&gt;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-&gt;*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new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new []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delete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delete []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1920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709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</a:t>
            </a:r>
            <a:r>
              <a:rPr lang="en-US" dirty="0" err="1" smtClean="0"/>
              <a:t>Overloadable</a:t>
            </a:r>
            <a:r>
              <a:rPr lang="en-US" dirty="0" smtClean="0"/>
              <a:t>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Operator </a:t>
            </a:r>
            <a:r>
              <a:rPr lang="en-US" sz="3200" dirty="0" smtClean="0"/>
              <a:t>::</a:t>
            </a:r>
          </a:p>
          <a:p>
            <a:r>
              <a:rPr lang="en-US" sz="3200" dirty="0"/>
              <a:t>Operator .*</a:t>
            </a:r>
            <a:endParaRPr lang="en-US" sz="3200" dirty="0" smtClean="0"/>
          </a:p>
          <a:p>
            <a:r>
              <a:rPr lang="en-US" sz="3200" dirty="0"/>
              <a:t>Operator .</a:t>
            </a:r>
          </a:p>
          <a:p>
            <a:r>
              <a:rPr lang="en-US" sz="3200" dirty="0"/>
              <a:t>Operator ?: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9967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070" y="1406097"/>
            <a:ext cx="11631930" cy="3035808"/>
          </a:xfrm>
        </p:spPr>
        <p:txBody>
          <a:bodyPr/>
          <a:lstStyle/>
          <a:p>
            <a:r>
              <a:rPr lang="en-US" sz="6000" dirty="0">
                <a:solidFill>
                  <a:schemeClr val="bg1"/>
                </a:solidFill>
              </a:rPr>
              <a:t>Exercise </a:t>
            </a:r>
            <a:r>
              <a:rPr lang="en-US" sz="6000" dirty="0" smtClean="0">
                <a:solidFill>
                  <a:schemeClr val="bg1"/>
                </a:solidFill>
              </a:rPr>
              <a:t>3(</a:t>
            </a:r>
            <a:r>
              <a:rPr lang="en-US" sz="7200" dirty="0" smtClean="0">
                <a:solidFill>
                  <a:schemeClr val="bg1"/>
                </a:solidFill>
              </a:rPr>
              <a:t>Continue</a:t>
            </a:r>
            <a:r>
              <a:rPr lang="en-US" sz="6000" dirty="0" smtClean="0">
                <a:solidFill>
                  <a:schemeClr val="bg1"/>
                </a:solidFill>
              </a:rPr>
              <a:t>): </a:t>
            </a:r>
            <a:r>
              <a:rPr lang="en-US" sz="6000" dirty="0">
                <a:solidFill>
                  <a:schemeClr val="bg1"/>
                </a:solidFill>
              </a:rPr>
              <a:t>C++ Streams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1519" y="4639589"/>
            <a:ext cx="10676709" cy="2075848"/>
          </a:xfrm>
        </p:spPr>
        <p:txBody>
          <a:bodyPr>
            <a:normAutofit/>
          </a:bodyPr>
          <a:lstStyle/>
          <a:p>
            <a:pPr marL="457200" indent="-457200">
              <a:buFontTx/>
              <a:buChar char="-"/>
            </a:pPr>
            <a:endParaRPr lang="en-US" sz="2600" dirty="0" smtClean="0"/>
          </a:p>
          <a:p>
            <a:pPr marL="457200" indent="-457200">
              <a:buFontTx/>
              <a:buChar char="-"/>
            </a:pPr>
            <a:r>
              <a:rPr lang="en-US" dirty="0" smtClean="0"/>
              <a:t>‘</a:t>
            </a:r>
            <a:endParaRPr lang="en-US" sz="1800" i="1" u="sng" dirty="0"/>
          </a:p>
        </p:txBody>
      </p:sp>
    </p:spTree>
    <p:extLst>
      <p:ext uri="{BB962C8B-B14F-4D97-AF65-F5344CB8AC3E}">
        <p14:creationId xmlns:p14="http://schemas.microsoft.com/office/powerpoint/2010/main" val="169193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 Operators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613" y="2173660"/>
            <a:ext cx="7194587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operator=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point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600" dirty="0" smtClean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6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Point3D::</a:t>
            </a:r>
            <a:r>
              <a:rPr lang="en-US" sz="16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operator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!= &amp;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48640" lvl="2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point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548640" lvl="2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point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548640" lvl="2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SetZ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point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.GetZ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274320" lvl="1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274320" lvl="1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6296298" y="217366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	Point3D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pointToCopy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(0.0, 1.0, 0.0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param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	Point3D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//default	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call </a:t>
            </a:r>
            <a:r>
              <a:rPr lang="en-US" dirty="0" smtClean="0">
                <a:solidFill>
                  <a:srgbClr val="00B050"/>
                </a:solidFill>
                <a:latin typeface="Consolas" panose="020B0609020204030204" pitchFamily="49" charset="0"/>
              </a:rPr>
              <a:t>operator=,!!! not constructors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fr-F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pt 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pointToCopy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…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…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141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members (methods and fields)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Static members of a class are not associated with the objects of the </a:t>
            </a:r>
            <a:r>
              <a:rPr lang="en-US" dirty="0" smtClean="0"/>
              <a:t>class.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They </a:t>
            </a:r>
            <a:r>
              <a:rPr lang="en-US" b="1" dirty="0"/>
              <a:t>exist</a:t>
            </a:r>
            <a:r>
              <a:rPr lang="en-US" dirty="0"/>
              <a:t> even if </a:t>
            </a:r>
            <a:r>
              <a:rPr lang="en-US" b="1" dirty="0"/>
              <a:t>no objects </a:t>
            </a:r>
            <a:r>
              <a:rPr lang="en-US" dirty="0"/>
              <a:t>of the class have been defined. 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/>
              <a:t>class_name</a:t>
            </a:r>
            <a:endParaRPr lang="en-US" dirty="0" smtClean="0"/>
          </a:p>
          <a:p>
            <a:pPr marL="0" indent="0">
              <a:buNone/>
            </a:pPr>
            <a:r>
              <a:rPr lang="en-US" i="1" dirty="0"/>
              <a:t>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/>
              <a:t> </a:t>
            </a:r>
            <a:r>
              <a:rPr lang="en-US" i="1" dirty="0" err="1" smtClean="0"/>
              <a:t>data_member</a:t>
            </a:r>
            <a:endParaRPr lang="en-US" i="1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/>
              <a:t> </a:t>
            </a:r>
            <a:r>
              <a:rPr lang="en-US" i="1" dirty="0" err="1" smtClean="0"/>
              <a:t>member_function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77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992777"/>
          </a:xfrm>
        </p:spPr>
        <p:txBody>
          <a:bodyPr/>
          <a:lstStyle/>
          <a:p>
            <a:r>
              <a:rPr lang="en-US" dirty="0" smtClean="0"/>
              <a:t>Static methods 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74" y="992777"/>
            <a:ext cx="10849574" cy="578249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PointsManager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static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Input(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static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Symmetry(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[]);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static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Output(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PointsManager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::Input(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dirty="0" smtClean="0">
                <a:solidFill>
                  <a:srgbClr val="2B91AF"/>
                </a:solidFill>
                <a:latin typeface="Consolas" panose="020B0609020204030204" pitchFamily="49" charset="0"/>
              </a:rPr>
              <a:t>Point3D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points[3];</a:t>
            </a:r>
          </a:p>
          <a:p>
            <a:pPr marL="274320" lvl="1" indent="0">
              <a:buNone/>
            </a:pPr>
            <a:r>
              <a:rPr lang="en-US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PointsManager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::Input(3, points);</a:t>
            </a:r>
          </a:p>
          <a:p>
            <a:pPr marL="274320" lvl="1" indent="0">
              <a:buNone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PointsManager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::Symmetry(3, points);</a:t>
            </a:r>
          </a:p>
          <a:p>
            <a:pPr marL="274320" lvl="1" indent="0">
              <a:buNone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PointsManager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::Output(3, points);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67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212" y="420951"/>
            <a:ext cx="11290118" cy="2630859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Problem 1: </a:t>
            </a:r>
            <a:r>
              <a:rPr lang="en-US" sz="4400" dirty="0"/>
              <a:t>Use stream object to write “HELLO STREAM” in </a:t>
            </a:r>
            <a:r>
              <a:rPr lang="en-US" sz="4400" dirty="0" smtClean="0"/>
              <a:t>“myFistsFile.txt” file</a:t>
            </a:r>
            <a:br>
              <a:rPr lang="en-US" sz="4400" dirty="0" smtClean="0"/>
            </a:br>
            <a:r>
              <a:rPr lang="en-US" sz="4400" dirty="0" smtClean="0"/>
              <a:t>A) using Stack for stream object</a:t>
            </a:r>
            <a:br>
              <a:rPr lang="en-US" sz="4400" dirty="0" smtClean="0"/>
            </a:br>
            <a:r>
              <a:rPr lang="en-US" sz="4400" dirty="0" smtClean="0"/>
              <a:t>B) using Heap (Dynamically) for stream object</a:t>
            </a:r>
            <a: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  <a:t/>
            </a:r>
            <a:br>
              <a:rPr lang="en-US" dirty="0" smtClean="0">
                <a:solidFill>
                  <a:srgbClr val="000000"/>
                </a:solidFill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549" y="3634740"/>
            <a:ext cx="10875699" cy="297506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71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//A)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ofstream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Static or on the stack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myfile.open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"myFirstFile.txt"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 stream.\n"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myfile.close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//B)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ofstream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pMyFile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ofstream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On the heap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pMyFile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-&gt;open(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myFirstFile.txt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pMyFile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 stream.\n"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pMyFile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-&gt;close();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03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330" y="484632"/>
            <a:ext cx="11532870" cy="1609344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Problem2: Modify solution to Write “Hello Stream” Twice Using Flags to append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99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817352" cy="1609344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Solution: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848" y="2121408"/>
            <a:ext cx="10337292" cy="405079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//A)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ofstream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Static or on the stack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myfile.open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"myFirstFile.txt"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 stream.\n"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myfile.close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//B)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ofstream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pMyFile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ofstream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On the heap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pMyFile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-&gt;open(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"myFirstFile.txt"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ios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::app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using 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flag </a:t>
            </a:r>
            <a:r>
              <a:rPr lang="en-US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ios</a:t>
            </a:r>
            <a:r>
              <a:rPr lang="en-US" dirty="0" smtClean="0">
                <a:solidFill>
                  <a:srgbClr val="008000"/>
                </a:solidFill>
                <a:latin typeface="Consolas" panose="020B0609020204030204" pitchFamily="49" charset="0"/>
              </a:rPr>
              <a:t>::app to indicate append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pMyFile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"Hello stream.\n"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pMyFile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-&gt;close();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75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Problem3: Write Program which read</a:t>
            </a:r>
            <a:br>
              <a:rPr lang="en-US" dirty="0" smtClean="0"/>
            </a:br>
            <a:r>
              <a:rPr lang="en-US" dirty="0" smtClean="0"/>
              <a:t>added text from “myFirstFile.txt”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8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323" y="1799953"/>
            <a:ext cx="11212830" cy="2263139"/>
          </a:xfrm>
        </p:spPr>
        <p:txBody>
          <a:bodyPr>
            <a:noAutofit/>
          </a:bodyPr>
          <a:lstStyle/>
          <a:p>
            <a:r>
              <a:rPr lang="en-US" sz="4400" i="1" dirty="0"/>
              <a:t/>
            </a:r>
            <a:br>
              <a:rPr lang="en-US" sz="4400" i="1" dirty="0"/>
            </a:br>
            <a:r>
              <a:rPr lang="en-US" sz="4400" i="1" dirty="0" smtClean="0"/>
              <a:t>Homework:</a:t>
            </a:r>
            <a:br>
              <a:rPr lang="en-US" sz="4400" i="1" dirty="0" smtClean="0"/>
            </a:br>
            <a:r>
              <a:rPr lang="en-US" sz="4400" i="1" dirty="0" smtClean="0"/>
              <a:t/>
            </a:r>
            <a:br>
              <a:rPr lang="en-US" sz="4400" i="1" dirty="0" smtClean="0"/>
            </a:br>
            <a:r>
              <a:rPr lang="en-US" sz="4400" i="1" dirty="0" smtClean="0"/>
              <a:t>Problem3:  Use Person Class (from previous exercise) and Save Person objects to “persons.txt” File</a:t>
            </a:r>
            <a:br>
              <a:rPr lang="en-US" sz="4400" i="1" dirty="0" smtClean="0"/>
            </a:br>
            <a:r>
              <a:rPr lang="en-US" sz="4400" i="1" dirty="0" smtClean="0"/>
              <a:t/>
            </a:r>
            <a:br>
              <a:rPr lang="en-US" sz="4400" i="1" dirty="0" smtClean="0"/>
            </a:br>
            <a:r>
              <a:rPr lang="en-US" sz="4400" i="1" dirty="0" smtClean="0"/>
              <a:t>Problem4:  Read from “persons.txt” </a:t>
            </a:r>
            <a:r>
              <a:rPr lang="en-US" sz="4400" i="1" dirty="0" err="1" smtClean="0"/>
              <a:t>aNd</a:t>
            </a:r>
            <a:r>
              <a:rPr lang="en-US" sz="4400" i="1" dirty="0" smtClean="0"/>
              <a:t> Write to standard Output Every Person you read</a:t>
            </a:r>
            <a:br>
              <a:rPr lang="en-US" sz="4400" i="1" dirty="0" smtClean="0"/>
            </a:br>
            <a:r>
              <a:rPr lang="en-US" sz="4400" i="1" dirty="0" smtClean="0"/>
              <a:t>with some custom IOS::flags</a:t>
            </a:r>
            <a:endParaRPr lang="en-US" sz="4400" i="1" dirty="0"/>
          </a:p>
        </p:txBody>
      </p:sp>
    </p:spTree>
    <p:extLst>
      <p:ext uri="{BB962C8B-B14F-4D97-AF65-F5344CB8AC3E}">
        <p14:creationId xmlns:p14="http://schemas.microsoft.com/office/powerpoint/2010/main" val="119899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71" y="484632"/>
            <a:ext cx="11138263" cy="1609344"/>
          </a:xfrm>
        </p:spPr>
        <p:txBody>
          <a:bodyPr/>
          <a:lstStyle/>
          <a:p>
            <a:r>
              <a:rPr lang="en-US" u="sng" dirty="0" smtClean="0"/>
              <a:t>Constructors</a:t>
            </a:r>
            <a:r>
              <a:rPr lang="en-US" dirty="0" smtClean="0"/>
              <a:t>, Destructors and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925" y="2565545"/>
            <a:ext cx="11861075" cy="4050792"/>
          </a:xfrm>
        </p:spPr>
        <p:txBody>
          <a:bodyPr/>
          <a:lstStyle/>
          <a:p>
            <a:pPr marL="0" indent="0">
              <a:buNone/>
            </a:pPr>
            <a:r>
              <a:rPr lang="en-US" sz="4400" dirty="0"/>
              <a:t>What is Constructor?</a:t>
            </a:r>
            <a:endParaRPr lang="en-US" sz="4400" dirty="0" smtClean="0"/>
          </a:p>
          <a:p>
            <a:endParaRPr lang="en-US" sz="2800" dirty="0"/>
          </a:p>
          <a:p>
            <a:r>
              <a:rPr lang="en-US" sz="2800" dirty="0" smtClean="0"/>
              <a:t>Special </a:t>
            </a:r>
            <a:r>
              <a:rPr lang="en-US" sz="2800" b="1" dirty="0"/>
              <a:t>member function </a:t>
            </a:r>
            <a:r>
              <a:rPr lang="en-US" sz="2800" dirty="0"/>
              <a:t>of a class </a:t>
            </a:r>
            <a:r>
              <a:rPr lang="en-US" sz="2800" dirty="0" smtClean="0"/>
              <a:t>which </a:t>
            </a:r>
            <a:r>
              <a:rPr lang="en-US" sz="2800" b="1" dirty="0" smtClean="0"/>
              <a:t>initializes fields</a:t>
            </a:r>
            <a:r>
              <a:rPr lang="en-US" sz="2800" dirty="0" smtClean="0"/>
              <a:t> </a:t>
            </a:r>
            <a:r>
              <a:rPr lang="en-US" sz="2800" dirty="0"/>
              <a:t>of a </a:t>
            </a:r>
            <a:r>
              <a:rPr lang="en-US" sz="2800" dirty="0" smtClean="0"/>
              <a:t>class </a:t>
            </a:r>
          </a:p>
          <a:p>
            <a:endParaRPr lang="en-US" sz="2800" dirty="0" smtClean="0"/>
          </a:p>
          <a:p>
            <a:r>
              <a:rPr lang="en-US" sz="2800" dirty="0"/>
              <a:t>H</a:t>
            </a:r>
            <a:r>
              <a:rPr lang="en-US" sz="2800" dirty="0" smtClean="0"/>
              <a:t>as </a:t>
            </a:r>
            <a:r>
              <a:rPr lang="en-US" sz="2800" b="1" dirty="0"/>
              <a:t>same name </a:t>
            </a:r>
            <a:r>
              <a:rPr lang="en-US" sz="2800" dirty="0"/>
              <a:t>as the class </a:t>
            </a:r>
            <a:r>
              <a:rPr lang="en-US" sz="2800" dirty="0" smtClean="0"/>
              <a:t>itself and </a:t>
            </a:r>
            <a:r>
              <a:rPr lang="en-US" sz="2800" b="1" dirty="0" smtClean="0"/>
              <a:t>don’t </a:t>
            </a:r>
            <a:r>
              <a:rPr lang="en-US" sz="2800" b="1" dirty="0"/>
              <a:t>have return </a:t>
            </a:r>
            <a:r>
              <a:rPr lang="en-US" sz="2800" b="1" dirty="0" smtClean="0"/>
              <a:t>type</a:t>
            </a:r>
          </a:p>
          <a:p>
            <a:endParaRPr lang="en-US" sz="2800" b="1" dirty="0" smtClean="0"/>
          </a:p>
          <a:p>
            <a:r>
              <a:rPr lang="en-US" sz="2800" b="1" dirty="0"/>
              <a:t>Automatically</a:t>
            </a:r>
            <a:r>
              <a:rPr lang="en-US" sz="2800" dirty="0"/>
              <a:t> called when instance of the class is </a:t>
            </a:r>
            <a:r>
              <a:rPr lang="en-US" sz="2800" b="1" dirty="0"/>
              <a:t>created</a:t>
            </a:r>
            <a:r>
              <a:rPr lang="en-US" sz="2800" dirty="0"/>
              <a:t>. </a:t>
            </a:r>
          </a:p>
          <a:p>
            <a:endParaRPr lang="en-US" sz="28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343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9666</TotalTime>
  <Words>743</Words>
  <Application>Microsoft Office PowerPoint</Application>
  <PresentationFormat>Widescreen</PresentationFormat>
  <Paragraphs>294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Calibri</vt:lpstr>
      <vt:lpstr>Consolas</vt:lpstr>
      <vt:lpstr>Rockwell</vt:lpstr>
      <vt:lpstr>Rockwell Condensed</vt:lpstr>
      <vt:lpstr>Segoe UI</vt:lpstr>
      <vt:lpstr>Wingdings</vt:lpstr>
      <vt:lpstr>Wood Type</vt:lpstr>
      <vt:lpstr>Constructors, Destrucors and Operators</vt:lpstr>
      <vt:lpstr>Exercise 3(Continue): C++ Streams</vt:lpstr>
      <vt:lpstr>Problem 1: Use stream object to write “HELLO STREAM” in “myFistsFile.txt” file A) using Stack for stream object B) using Heap (Dynamically) for stream object </vt:lpstr>
      <vt:lpstr>Solution:</vt:lpstr>
      <vt:lpstr>Problem2: Modify solution to Write “Hello Stream” Twice Using Flags to append</vt:lpstr>
      <vt:lpstr>Solution:</vt:lpstr>
      <vt:lpstr>Problem3: Write Program which read added text from “myFirstFile.txt”</vt:lpstr>
      <vt:lpstr> Homework:  Problem3:  Use Person Class (from previous exercise) and Save Person objects to “persons.txt” File  Problem4:  Read from “persons.txt” aNd Write to standard Output Every Person you read with some custom IOS::flags</vt:lpstr>
      <vt:lpstr>Constructors, Destructors and Operators</vt:lpstr>
      <vt:lpstr>Different Constructors</vt:lpstr>
      <vt:lpstr>C++ Default Constructors</vt:lpstr>
      <vt:lpstr>C++ Parameterized Constructors</vt:lpstr>
      <vt:lpstr>C++ Copy Constructors</vt:lpstr>
      <vt:lpstr>Constructors, Destructors and Operators</vt:lpstr>
      <vt:lpstr>C++ destructors</vt:lpstr>
      <vt:lpstr>C++ Operators</vt:lpstr>
      <vt:lpstr>Operators Overloading in C++ </vt:lpstr>
      <vt:lpstr>Overloadable Operators</vt:lpstr>
      <vt:lpstr>Non-Overloadable Operators</vt:lpstr>
      <vt:lpstr>Overload Operators example</vt:lpstr>
      <vt:lpstr>Static members (methods and fields)</vt:lpstr>
      <vt:lpstr>Static methods Example: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1:</dc:title>
  <dc:creator>PC</dc:creator>
  <cp:lastModifiedBy>PC</cp:lastModifiedBy>
  <cp:revision>324</cp:revision>
  <dcterms:created xsi:type="dcterms:W3CDTF">2019-02-25T20:01:52Z</dcterms:created>
  <dcterms:modified xsi:type="dcterms:W3CDTF">2019-03-25T21:42:28Z</dcterms:modified>
</cp:coreProperties>
</file>