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1"/>
  </p:notesMasterIdLst>
  <p:sldIdLst>
    <p:sldId id="339" r:id="rId2"/>
    <p:sldId id="340" r:id="rId3"/>
    <p:sldId id="323" r:id="rId4"/>
    <p:sldId id="324" r:id="rId5"/>
    <p:sldId id="325" r:id="rId6"/>
    <p:sldId id="326" r:id="rId7"/>
    <p:sldId id="327" r:id="rId8"/>
    <p:sldId id="328" r:id="rId9"/>
    <p:sldId id="320" r:id="rId10"/>
    <p:sldId id="321" r:id="rId11"/>
    <p:sldId id="322" r:id="rId12"/>
    <p:sldId id="329" r:id="rId13"/>
    <p:sldId id="341" r:id="rId14"/>
    <p:sldId id="331" r:id="rId15"/>
    <p:sldId id="342" r:id="rId16"/>
    <p:sldId id="343" r:id="rId17"/>
    <p:sldId id="344" r:id="rId18"/>
    <p:sldId id="332" r:id="rId19"/>
    <p:sldId id="334" r:id="rId20"/>
    <p:sldId id="345" r:id="rId21"/>
    <p:sldId id="346" r:id="rId22"/>
    <p:sldId id="347" r:id="rId23"/>
    <p:sldId id="348" r:id="rId24"/>
    <p:sldId id="349" r:id="rId25"/>
    <p:sldId id="350" r:id="rId26"/>
    <p:sldId id="330" r:id="rId27"/>
    <p:sldId id="336" r:id="rId28"/>
    <p:sldId id="337" r:id="rId29"/>
    <p:sldId id="33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67" autoAdjust="0"/>
    <p:restoredTop sz="77027" autoAdjust="0"/>
  </p:normalViewPr>
  <p:slideViewPr>
    <p:cSldViewPr snapToGrid="0">
      <p:cViewPr varScale="1">
        <p:scale>
          <a:sx n="88" d="100"/>
          <a:sy n="88" d="100"/>
        </p:scale>
        <p:origin x="2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40917-E8B0-43E0-A42F-0075974202E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5D164-6E2E-4DCE-914B-FE6706E6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6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is a multi-paradigm programming language. Meaning, it supports different programming styles.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supports object-oriented (OO) style of programming which allows you to divide complex problems into smaller sets by creating objects.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is simply a collection of data and functions that act on those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5D164-6E2E-4DCE-914B-FE6706E63B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0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3/20/2019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Constructors, </a:t>
            </a:r>
            <a:r>
              <a:rPr lang="en-US" sz="7200" dirty="0" err="1" smtClean="0"/>
              <a:t>Destrucors</a:t>
            </a:r>
            <a:r>
              <a:rPr lang="en-US" sz="7200" dirty="0" smtClean="0"/>
              <a:t> and Operators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2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484632"/>
            <a:ext cx="11686903" cy="5778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 eXAm1: Problem1 Implement Methods(2)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219200"/>
            <a:ext cx="11006328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Triangle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Triangle();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Point3&amp;);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Point3&amp;);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Point3&amp;);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GetPerimeter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274320" lvl="1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Point3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Point3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Point3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3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634" y="484632"/>
            <a:ext cx="11460480" cy="577814"/>
          </a:xfrm>
        </p:spPr>
        <p:txBody>
          <a:bodyPr>
            <a:noAutofit/>
          </a:bodyPr>
          <a:lstStyle/>
          <a:p>
            <a:r>
              <a:rPr lang="en-US" sz="4400" dirty="0" smtClean="0"/>
              <a:t>Solution eXAm1: </a:t>
            </a:r>
            <a:r>
              <a:rPr lang="en-US" sz="4400" dirty="0"/>
              <a:t>Problem 2 : Define functions which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22" y="1367246"/>
            <a:ext cx="11853672" cy="5490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A) Input Array of Point3 points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Input(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n, Point3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B) Modify Array of Point3 points with symmetry point by center Point3(0, 0, 0).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Symmetry(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n, Point3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C) Output Array of Point3 points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Output(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n, Point3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484632"/>
            <a:ext cx="11138263" cy="1609344"/>
          </a:xfrm>
        </p:spPr>
        <p:txBody>
          <a:bodyPr/>
          <a:lstStyle/>
          <a:p>
            <a:r>
              <a:rPr lang="en-US" u="sng" dirty="0" smtClean="0"/>
              <a:t>Constructors</a:t>
            </a:r>
            <a:r>
              <a:rPr lang="en-US" dirty="0" smtClean="0"/>
              <a:t>, Destructors and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5" y="2565545"/>
            <a:ext cx="11861075" cy="4050792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What is Constructor?</a:t>
            </a:r>
            <a:endParaRPr lang="en-US" sz="4400" dirty="0" smtClean="0"/>
          </a:p>
          <a:p>
            <a:endParaRPr lang="en-US" sz="2800" dirty="0"/>
          </a:p>
          <a:p>
            <a:r>
              <a:rPr lang="en-US" sz="2800" dirty="0" smtClean="0"/>
              <a:t>Special </a:t>
            </a:r>
            <a:r>
              <a:rPr lang="en-US" sz="2800" b="1" dirty="0"/>
              <a:t>member function </a:t>
            </a:r>
            <a:r>
              <a:rPr lang="en-US" sz="2800" dirty="0"/>
              <a:t>of a class </a:t>
            </a:r>
            <a:r>
              <a:rPr lang="en-US" sz="2800" dirty="0" smtClean="0"/>
              <a:t>which </a:t>
            </a:r>
            <a:r>
              <a:rPr lang="en-US" sz="2800" b="1" dirty="0" smtClean="0"/>
              <a:t>initializes fields</a:t>
            </a:r>
            <a:r>
              <a:rPr lang="en-US" sz="2800" dirty="0" smtClean="0"/>
              <a:t> </a:t>
            </a:r>
            <a:r>
              <a:rPr lang="en-US" sz="2800" dirty="0"/>
              <a:t>of a </a:t>
            </a:r>
            <a:r>
              <a:rPr lang="en-US" sz="2800" dirty="0" smtClean="0"/>
              <a:t>class </a:t>
            </a:r>
          </a:p>
          <a:p>
            <a:endParaRPr lang="en-US" sz="2800" dirty="0" smtClean="0"/>
          </a:p>
          <a:p>
            <a:r>
              <a:rPr lang="en-US" sz="2800" dirty="0"/>
              <a:t>H</a:t>
            </a:r>
            <a:r>
              <a:rPr lang="en-US" sz="2800" dirty="0" smtClean="0"/>
              <a:t>as </a:t>
            </a:r>
            <a:r>
              <a:rPr lang="en-US" sz="2800" b="1" dirty="0"/>
              <a:t>same name </a:t>
            </a:r>
            <a:r>
              <a:rPr lang="en-US" sz="2800" dirty="0"/>
              <a:t>as the class </a:t>
            </a:r>
            <a:r>
              <a:rPr lang="en-US" sz="2800" dirty="0" smtClean="0"/>
              <a:t>itself and </a:t>
            </a:r>
            <a:r>
              <a:rPr lang="en-US" sz="2800" b="1" dirty="0" smtClean="0"/>
              <a:t>don’t </a:t>
            </a:r>
            <a:r>
              <a:rPr lang="en-US" sz="2800" b="1" dirty="0"/>
              <a:t>have return </a:t>
            </a:r>
            <a:r>
              <a:rPr lang="en-US" sz="2800" b="1" dirty="0" smtClean="0"/>
              <a:t>type</a:t>
            </a:r>
          </a:p>
          <a:p>
            <a:endParaRPr lang="en-US" sz="2800" b="1" dirty="0" smtClean="0"/>
          </a:p>
          <a:p>
            <a:r>
              <a:rPr lang="en-US" sz="2800" b="1" dirty="0"/>
              <a:t>Automatically</a:t>
            </a:r>
            <a:r>
              <a:rPr lang="en-US" sz="2800" dirty="0"/>
              <a:t> called when instance of the class is </a:t>
            </a:r>
            <a:r>
              <a:rPr lang="en-US" sz="2800" b="1" dirty="0"/>
              <a:t>created</a:t>
            </a:r>
            <a:r>
              <a:rPr lang="en-US" sz="2800" dirty="0"/>
              <a:t>. </a:t>
            </a:r>
          </a:p>
          <a:p>
            <a:endParaRPr lang="en-US" sz="28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343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25" y="484632"/>
            <a:ext cx="11652069" cy="1609344"/>
          </a:xfrm>
        </p:spPr>
        <p:txBody>
          <a:bodyPr/>
          <a:lstStyle/>
          <a:p>
            <a:r>
              <a:rPr lang="en-US" u="sng" dirty="0" smtClean="0"/>
              <a:t>Different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5" y="2199785"/>
            <a:ext cx="11861075" cy="4050792"/>
          </a:xfrm>
        </p:spPr>
        <p:txBody>
          <a:bodyPr>
            <a:normAutofit/>
          </a:bodyPr>
          <a:lstStyle/>
          <a:p>
            <a:r>
              <a:rPr lang="en-US" b="1" dirty="0" smtClean="0"/>
              <a:t>Default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without parameters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Parameterized Constructors</a:t>
            </a:r>
          </a:p>
          <a:p>
            <a:pPr marL="0" indent="0">
              <a:buNone/>
            </a:pPr>
            <a:r>
              <a:rPr lang="en-US" dirty="0" smtClean="0"/>
              <a:t>	- initialize </a:t>
            </a:r>
            <a:r>
              <a:rPr lang="en-US" dirty="0"/>
              <a:t>the various data elements of different objects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used to overload constructors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Copy Constructor</a:t>
            </a:r>
            <a:endParaRPr lang="en-US" b="1" dirty="0"/>
          </a:p>
          <a:p>
            <a:pPr marL="548640" lvl="2" indent="0">
              <a:buNone/>
            </a:pPr>
            <a:r>
              <a:rPr lang="en-US" sz="2000" b="1" dirty="0" smtClean="0"/>
              <a:t>	</a:t>
            </a:r>
            <a:r>
              <a:rPr lang="en-US" sz="2000" dirty="0" smtClean="0"/>
              <a:t>-</a:t>
            </a:r>
            <a:r>
              <a:rPr lang="en-US" sz="2000" b="1" dirty="0" smtClean="0"/>
              <a:t> </a:t>
            </a:r>
            <a:r>
              <a:rPr lang="en-US" sz="2000" dirty="0" smtClean="0"/>
              <a:t>initializes </a:t>
            </a:r>
            <a:r>
              <a:rPr lang="en-US" sz="2000" dirty="0"/>
              <a:t>an object using another object of the same class</a:t>
            </a:r>
            <a:endParaRPr lang="en-US" sz="2000" b="1" dirty="0" smtClean="0"/>
          </a:p>
          <a:p>
            <a:endParaRPr lang="en-US" sz="28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013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0" y="0"/>
            <a:ext cx="11138263" cy="1609344"/>
          </a:xfrm>
        </p:spPr>
        <p:txBody>
          <a:bodyPr/>
          <a:lstStyle/>
          <a:p>
            <a:r>
              <a:rPr lang="en-US" dirty="0" smtClean="0"/>
              <a:t>C++ Default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0" y="1706880"/>
            <a:ext cx="4841967" cy="480364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200" dirty="0" smtClean="0"/>
              <a:t>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Point3D();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  <a:endParaRPr lang="en-US" sz="3200" dirty="0" smtClean="0"/>
          </a:p>
          <a:p>
            <a:pPr marL="0" indent="0">
              <a:buNone/>
            </a:pPr>
            <a:endParaRPr lang="en-US" sz="32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33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fr-FR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::Point3D()</a:t>
            </a:r>
          </a:p>
          <a:p>
            <a:pPr marL="0" indent="0">
              <a:buNone/>
            </a:pPr>
            <a:r>
              <a:rPr lang="fr-FR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fr-FR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	</a:t>
            </a:r>
            <a:r>
              <a:rPr lang="en-US" sz="3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SetX</a:t>
            </a:r>
            <a:r>
              <a:rPr lang="en-US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3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0.0</a:t>
            </a:r>
            <a:r>
              <a:rPr lang="en-US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SetY</a:t>
            </a:r>
            <a:r>
              <a:rPr lang="en-US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3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0.0</a:t>
            </a:r>
            <a:r>
              <a:rPr lang="en-US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SetZ</a:t>
            </a:r>
            <a:r>
              <a:rPr lang="en-US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3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0.0</a:t>
            </a:r>
            <a:r>
              <a:rPr lang="en-US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sz="33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33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9130" y="1609344"/>
            <a:ext cx="4841967" cy="4803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3200" dirty="0" smtClean="0"/>
              <a:t> 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23015" y="1509074"/>
            <a:ext cx="41888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doStaff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Point3D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5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0" y="0"/>
            <a:ext cx="11138263" cy="1609344"/>
          </a:xfrm>
        </p:spPr>
        <p:txBody>
          <a:bodyPr/>
          <a:lstStyle/>
          <a:p>
            <a:r>
              <a:rPr lang="en-US" dirty="0" smtClean="0"/>
              <a:t>C++ </a:t>
            </a:r>
            <a:r>
              <a:rPr lang="en-US" dirty="0"/>
              <a:t>Parameterized</a:t>
            </a:r>
            <a:r>
              <a:rPr lang="en-US" dirty="0" smtClean="0"/>
              <a:t>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706880"/>
            <a:ext cx="5590902" cy="480364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200" dirty="0" smtClean="0"/>
              <a:t>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Point3D(double, double, double = 0);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Point3D(double);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  <a:endParaRPr lang="en-US" sz="3200" dirty="0" smtClean="0"/>
          </a:p>
          <a:p>
            <a:pPr marL="0" indent="0">
              <a:buNone/>
            </a:pPr>
            <a:endParaRPr lang="en-US" sz="32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33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fr-FR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::Point3D(double x, double y, double z):</a:t>
            </a:r>
          </a:p>
          <a:p>
            <a:pPr marL="0" indent="0">
              <a:buNone/>
            </a:pPr>
            <a:r>
              <a:rPr lang="fr-FR" sz="33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3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m_y</a:t>
            </a:r>
            <a:r>
              <a:rPr lang="fr-FR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(y)</a:t>
            </a:r>
          </a:p>
          <a:p>
            <a:pPr marL="0" indent="0">
              <a:buNone/>
            </a:pPr>
            <a:r>
              <a:rPr lang="fr-FR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fr-FR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	</a:t>
            </a:r>
            <a:r>
              <a:rPr lang="en-US" sz="3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SetX</a:t>
            </a:r>
            <a:r>
              <a:rPr lang="en-US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3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800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US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8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SetY</a:t>
            </a:r>
            <a:r>
              <a:rPr lang="en-US" sz="3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(y</a:t>
            </a:r>
            <a:r>
              <a:rPr lang="en-US" sz="3800" dirty="0">
                <a:solidFill>
                  <a:srgbClr val="00B050"/>
                </a:solidFill>
                <a:latin typeface="Consolas" panose="020B0609020204030204" pitchFamily="49" charset="0"/>
              </a:rPr>
              <a:t>);</a:t>
            </a:r>
            <a:r>
              <a:rPr lang="en-US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SetZ</a:t>
            </a:r>
            <a:r>
              <a:rPr lang="en-US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3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sz="33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fr-FR" sz="3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3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9130" y="1609344"/>
            <a:ext cx="4841967" cy="4803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3200" dirty="0" smtClean="0"/>
              <a:t> 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74675" y="1509074"/>
            <a:ext cx="569540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::Point3D(double 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x) </a:t>
            </a:r>
            <a:r>
              <a:rPr lang="fr-FR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: </a:t>
            </a:r>
            <a:r>
              <a:rPr lang="fr-FR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m_x</a:t>
            </a:r>
            <a:r>
              <a:rPr lang="fr-FR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(x)</a:t>
            </a:r>
            <a:endParaRPr lang="fr-F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Implicit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call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(0.0, 1.0, 0.0);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Explicit call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Point3D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pt =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(0.0, 1.0, 0.0);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40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0" y="0"/>
            <a:ext cx="11138263" cy="1609344"/>
          </a:xfrm>
        </p:spPr>
        <p:txBody>
          <a:bodyPr/>
          <a:lstStyle/>
          <a:p>
            <a:r>
              <a:rPr lang="en-US" dirty="0" smtClean="0"/>
              <a:t>C++ </a:t>
            </a:r>
            <a:r>
              <a:rPr lang="en-US" dirty="0" smtClean="0"/>
              <a:t>Copy</a:t>
            </a:r>
            <a:r>
              <a:rPr lang="en-US" dirty="0" smtClean="0"/>
              <a:t>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" y="1706880"/>
            <a:ext cx="6296298" cy="48036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 smtClean="0"/>
              <a:t>  </a:t>
            </a:r>
            <a:r>
              <a:rPr lang="en-US" sz="2300" dirty="0" smtClean="0"/>
              <a:t> 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	Point3D(</a:t>
            </a:r>
            <a:r>
              <a:rPr lang="en-US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300" dirty="0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	…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  <a:endParaRPr lang="en-US" sz="2300" dirty="0" smtClean="0"/>
          </a:p>
          <a:p>
            <a:pPr marL="0" indent="0">
              <a:buNone/>
            </a:pPr>
            <a:endParaRPr lang="en-US" sz="23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fr-FR" sz="23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fr-FR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Point3D(</a:t>
            </a:r>
            <a:r>
              <a:rPr lang="en-US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300" dirty="0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	</a:t>
            </a:r>
            <a:r>
              <a:rPr lang="en-US" sz="2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SetX</a:t>
            </a: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sz="2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.GetX</a:t>
            </a: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SetY</a:t>
            </a: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sz="2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.GetY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SetZ</a:t>
            </a: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sz="2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.GetZ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fr-FR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3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9130" y="1609344"/>
            <a:ext cx="4841967" cy="4803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3200" dirty="0" smtClean="0"/>
              <a:t> 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74675" y="1509074"/>
            <a:ext cx="569540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pointToCopy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(0.0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1.0, 0.0);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call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copy constructor</a:t>
            </a:r>
          </a:p>
          <a:p>
            <a:r>
              <a:rPr lang="fr-FR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Point3D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pt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pointToCopy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4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484632"/>
            <a:ext cx="11138263" cy="1609344"/>
          </a:xfrm>
        </p:spPr>
        <p:txBody>
          <a:bodyPr/>
          <a:lstStyle/>
          <a:p>
            <a:r>
              <a:rPr lang="en-US" dirty="0" smtClean="0"/>
              <a:t>Constructors, </a:t>
            </a:r>
            <a:r>
              <a:rPr lang="en-US" u="sng" dirty="0" smtClean="0"/>
              <a:t>Destructors</a:t>
            </a:r>
            <a:r>
              <a:rPr lang="en-US" dirty="0" smtClean="0"/>
              <a:t> and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5" y="2565545"/>
            <a:ext cx="12096206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Special </a:t>
            </a:r>
            <a:r>
              <a:rPr lang="en-US" sz="2800" b="1" dirty="0"/>
              <a:t>member function </a:t>
            </a:r>
            <a:r>
              <a:rPr lang="en-US" sz="2800" dirty="0" smtClean="0"/>
              <a:t>which is called </a:t>
            </a:r>
            <a:r>
              <a:rPr lang="en-US" sz="2800" b="1" dirty="0" smtClean="0"/>
              <a:t>automatically </a:t>
            </a:r>
            <a:r>
              <a:rPr lang="en-US" sz="2800" dirty="0" smtClean="0"/>
              <a:t>when object goes </a:t>
            </a:r>
            <a:r>
              <a:rPr lang="en-US" sz="2800" dirty="0"/>
              <a:t>out of </a:t>
            </a:r>
            <a:r>
              <a:rPr lang="en-US" sz="2800" dirty="0" smtClean="0"/>
              <a:t>scope</a:t>
            </a:r>
          </a:p>
          <a:p>
            <a:pPr marL="0" indent="0">
              <a:buNone/>
            </a:pPr>
            <a:r>
              <a:rPr lang="en-US" sz="1800" b="1" dirty="0" smtClean="0"/>
              <a:t>(the</a:t>
            </a:r>
            <a:r>
              <a:rPr lang="en-US" sz="1800" dirty="0" smtClean="0"/>
              <a:t> </a:t>
            </a:r>
            <a:r>
              <a:rPr lang="en-US" sz="1800" b="1" dirty="0"/>
              <a:t>block</a:t>
            </a:r>
            <a:r>
              <a:rPr lang="en-US" sz="1800" dirty="0"/>
              <a:t> containing local variables </a:t>
            </a:r>
            <a:r>
              <a:rPr lang="en-US" sz="1800" dirty="0" smtClean="0"/>
              <a:t> or </a:t>
            </a:r>
            <a:r>
              <a:rPr lang="en-US" sz="1800" b="1" dirty="0" smtClean="0"/>
              <a:t>the </a:t>
            </a:r>
            <a:r>
              <a:rPr lang="en-US" sz="1800" b="1" dirty="0"/>
              <a:t>function </a:t>
            </a:r>
            <a:r>
              <a:rPr lang="en-US" sz="1800" dirty="0" smtClean="0"/>
              <a:t>or </a:t>
            </a:r>
            <a:r>
              <a:rPr lang="en-US" sz="1800" b="1" dirty="0" smtClean="0"/>
              <a:t>the </a:t>
            </a:r>
            <a:r>
              <a:rPr lang="en-US" sz="1800" b="1" dirty="0"/>
              <a:t>program </a:t>
            </a:r>
            <a:r>
              <a:rPr lang="en-US" sz="1800" dirty="0" smtClean="0"/>
              <a:t>ends or a </a:t>
            </a:r>
            <a:r>
              <a:rPr lang="en-US" sz="1800" b="1" dirty="0"/>
              <a:t>delete operator </a:t>
            </a:r>
            <a:r>
              <a:rPr lang="en-US" sz="1800" dirty="0"/>
              <a:t>is </a:t>
            </a:r>
            <a:r>
              <a:rPr lang="en-US" sz="1800" dirty="0" smtClean="0"/>
              <a:t>called)</a:t>
            </a:r>
            <a:endParaRPr lang="en-US" sz="1800" dirty="0"/>
          </a:p>
          <a:p>
            <a:endParaRPr lang="en-US" sz="2800" dirty="0" smtClean="0"/>
          </a:p>
          <a:p>
            <a:r>
              <a:rPr lang="en-US" sz="2800" dirty="0" smtClean="0"/>
              <a:t>Has ~</a:t>
            </a:r>
            <a:r>
              <a:rPr lang="en-US" sz="2800" b="1" dirty="0" smtClean="0"/>
              <a:t>class </a:t>
            </a:r>
            <a:r>
              <a:rPr lang="en-US" sz="2800" b="1" dirty="0"/>
              <a:t>name </a:t>
            </a:r>
            <a:r>
              <a:rPr lang="en-US" sz="2800" dirty="0" smtClean="0"/>
              <a:t>and </a:t>
            </a:r>
            <a:r>
              <a:rPr lang="en-US" sz="2800" b="1" dirty="0" smtClean="0"/>
              <a:t>don’t have </a:t>
            </a:r>
            <a:r>
              <a:rPr lang="en-US" sz="2800" b="1" dirty="0"/>
              <a:t>return </a:t>
            </a:r>
            <a:r>
              <a:rPr lang="en-US" sz="2800" b="1" dirty="0" smtClean="0"/>
              <a:t>type </a:t>
            </a:r>
            <a:r>
              <a:rPr lang="en-US" sz="2800" dirty="0"/>
              <a:t>and </a:t>
            </a:r>
            <a:r>
              <a:rPr lang="en-US" sz="2800" b="1" dirty="0"/>
              <a:t>don’t take </a:t>
            </a:r>
            <a:r>
              <a:rPr lang="en-US" sz="2800" dirty="0"/>
              <a:t>any </a:t>
            </a:r>
            <a:r>
              <a:rPr lang="en-US" sz="2800" b="1" dirty="0"/>
              <a:t>argument</a:t>
            </a:r>
            <a:endParaRPr lang="en-US" sz="2800" b="1" dirty="0"/>
          </a:p>
          <a:p>
            <a:endParaRPr lang="en-US" sz="2800" b="1" dirty="0" smtClean="0"/>
          </a:p>
          <a:p>
            <a:endParaRPr lang="en-US" sz="28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111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484632"/>
            <a:ext cx="11138263" cy="1609344"/>
          </a:xfrm>
        </p:spPr>
        <p:txBody>
          <a:bodyPr/>
          <a:lstStyle/>
          <a:p>
            <a:r>
              <a:rPr lang="en-US" dirty="0" smtClean="0"/>
              <a:t>C++ 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Person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from Classes presentation, when we have dynamic data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m_pFullName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~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Person();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::~Person()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m_pFullName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delete[]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m_pFullName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644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0"/>
            <a:ext cx="11138263" cy="1609344"/>
          </a:xfrm>
        </p:spPr>
        <p:txBody>
          <a:bodyPr/>
          <a:lstStyle/>
          <a:p>
            <a:r>
              <a:rPr lang="en-US" dirty="0" smtClean="0"/>
              <a:t>C++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223" y="1271452"/>
            <a:ext cx="10649276" cy="5190308"/>
          </a:xfrm>
        </p:spPr>
        <p:txBody>
          <a:bodyPr>
            <a:normAutofit/>
          </a:bodyPr>
          <a:lstStyle/>
          <a:p>
            <a:r>
              <a:rPr lang="en-US" b="1" dirty="0"/>
              <a:t>Arithmetic operators ( +, -, *, /, % </a:t>
            </a:r>
            <a:r>
              <a:rPr lang="en-US" b="1" dirty="0" smtClean="0"/>
              <a:t>)</a:t>
            </a:r>
            <a:endParaRPr lang="en-US" dirty="0"/>
          </a:p>
          <a:p>
            <a:r>
              <a:rPr lang="en-US" b="1" dirty="0"/>
              <a:t>Compound assignment (+=, -=, *=, /=, %=, &gt;&gt;=, &lt;&lt;=, &amp;=, ^=, |=)</a:t>
            </a:r>
          </a:p>
          <a:p>
            <a:r>
              <a:rPr lang="en-US" b="1" dirty="0"/>
              <a:t>Increment and decrement (++, --)</a:t>
            </a:r>
          </a:p>
          <a:p>
            <a:r>
              <a:rPr lang="en-US" b="1" dirty="0" smtClean="0"/>
              <a:t>Relational </a:t>
            </a:r>
            <a:r>
              <a:rPr lang="en-US" b="1" dirty="0"/>
              <a:t>and comparison operators ( ==, !=, &gt;, &lt;, &gt;=, &lt;= </a:t>
            </a:r>
            <a:r>
              <a:rPr lang="en-US" b="1" dirty="0" smtClean="0"/>
              <a:t>)</a:t>
            </a:r>
          </a:p>
          <a:p>
            <a:r>
              <a:rPr lang="en-US" b="1" dirty="0"/>
              <a:t>Logical operators ( !, &amp;&amp;, || 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Conditional </a:t>
            </a:r>
            <a:r>
              <a:rPr lang="en-US" b="1" dirty="0"/>
              <a:t>ternary operator ( ? </a:t>
            </a:r>
            <a:r>
              <a:rPr lang="en-US" b="1" dirty="0" smtClean="0"/>
              <a:t>)</a:t>
            </a:r>
          </a:p>
          <a:p>
            <a:r>
              <a:rPr lang="en-US" b="1" dirty="0"/>
              <a:t>Comma operator ( , )</a:t>
            </a:r>
          </a:p>
          <a:p>
            <a:r>
              <a:rPr lang="en-US" b="1" dirty="0"/>
              <a:t>Bitwise operators ( &amp;, |, ^, ~, &lt;&lt;, &gt;&gt; )</a:t>
            </a:r>
          </a:p>
          <a:p>
            <a:r>
              <a:rPr lang="en-US" b="1" dirty="0"/>
              <a:t>Explicit type casting operator</a:t>
            </a:r>
          </a:p>
          <a:p>
            <a:r>
              <a:rPr lang="en-US" b="1" dirty="0" err="1" smtClean="0"/>
              <a:t>Sizeof</a:t>
            </a:r>
            <a:endParaRPr lang="en-US" b="1" dirty="0" smtClean="0"/>
          </a:p>
          <a:p>
            <a:r>
              <a:rPr lang="en-US" b="1" dirty="0"/>
              <a:t>Other operators</a:t>
            </a:r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06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070" y="1406097"/>
            <a:ext cx="11631930" cy="3035808"/>
          </a:xfrm>
        </p:spPr>
        <p:txBody>
          <a:bodyPr/>
          <a:lstStyle/>
          <a:p>
            <a:r>
              <a:rPr lang="en-US" sz="6000" dirty="0">
                <a:solidFill>
                  <a:schemeClr val="bg1"/>
                </a:solidFill>
              </a:rPr>
              <a:t>Exercise </a:t>
            </a:r>
            <a:r>
              <a:rPr lang="en-US" sz="6000" dirty="0" smtClean="0">
                <a:solidFill>
                  <a:schemeClr val="bg1"/>
                </a:solidFill>
              </a:rPr>
              <a:t>3(</a:t>
            </a:r>
            <a:r>
              <a:rPr lang="en-US" sz="7200" dirty="0" smtClean="0">
                <a:solidFill>
                  <a:schemeClr val="bg1"/>
                </a:solidFill>
              </a:rPr>
              <a:t>Continue</a:t>
            </a:r>
            <a:r>
              <a:rPr lang="en-US" sz="6000" dirty="0" smtClean="0">
                <a:solidFill>
                  <a:schemeClr val="bg1"/>
                </a:solidFill>
              </a:rPr>
              <a:t>): </a:t>
            </a:r>
            <a:r>
              <a:rPr lang="en-US" sz="6000" dirty="0">
                <a:solidFill>
                  <a:schemeClr val="bg1"/>
                </a:solidFill>
              </a:rPr>
              <a:t>C++ Streams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19" y="4639589"/>
            <a:ext cx="10676709" cy="2075848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endParaRPr lang="en-US" sz="2600" dirty="0" smtClean="0"/>
          </a:p>
          <a:p>
            <a:pPr marL="457200" indent="-457200">
              <a:buFontTx/>
              <a:buChar char="-"/>
            </a:pPr>
            <a:r>
              <a:rPr lang="en-US" dirty="0" smtClean="0"/>
              <a:t>‘</a:t>
            </a:r>
            <a:endParaRPr lang="en-US" sz="1800" i="1" u="sng" dirty="0"/>
          </a:p>
        </p:txBody>
      </p:sp>
    </p:spTree>
    <p:extLst>
      <p:ext uri="{BB962C8B-B14F-4D97-AF65-F5344CB8AC3E}">
        <p14:creationId xmlns:p14="http://schemas.microsoft.com/office/powerpoint/2010/main" val="169193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Overloading in C++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</a:t>
            </a:r>
            <a:r>
              <a:rPr lang="en-US" b="1" dirty="0"/>
              <a:t>redefine</a:t>
            </a:r>
            <a:r>
              <a:rPr lang="en-US" dirty="0"/>
              <a:t> or </a:t>
            </a:r>
            <a:r>
              <a:rPr lang="en-US" b="1" dirty="0"/>
              <a:t>overload</a:t>
            </a:r>
            <a:r>
              <a:rPr lang="en-US" dirty="0"/>
              <a:t> most of the </a:t>
            </a:r>
            <a:r>
              <a:rPr lang="en-US" b="1" dirty="0"/>
              <a:t>built-in operators </a:t>
            </a:r>
            <a:r>
              <a:rPr lang="en-US" dirty="0"/>
              <a:t>available in C++.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programmer </a:t>
            </a:r>
            <a:r>
              <a:rPr lang="en-US" b="1" dirty="0"/>
              <a:t>can use operators </a:t>
            </a:r>
            <a:r>
              <a:rPr lang="en-US" dirty="0"/>
              <a:t>with </a:t>
            </a:r>
            <a:r>
              <a:rPr lang="en-US" b="1" dirty="0"/>
              <a:t>user-defined types </a:t>
            </a:r>
            <a:r>
              <a:rPr lang="en-US" dirty="0"/>
              <a:t>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75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Overloadable</a:t>
            </a:r>
            <a:r>
              <a:rPr lang="en-US" dirty="0" smtClean="0"/>
              <a:t>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56548"/>
              </p:ext>
            </p:extLst>
          </p:nvPr>
        </p:nvGraphicFramePr>
        <p:xfrm>
          <a:off x="783769" y="2622544"/>
          <a:ext cx="9596850" cy="3908884"/>
        </p:xfrm>
        <a:graphic>
          <a:graphicData uri="http://schemas.openxmlformats.org/drawingml/2006/table">
            <a:tbl>
              <a:tblPr/>
              <a:tblGrid>
                <a:gridCol w="1599475">
                  <a:extLst>
                    <a:ext uri="{9D8B030D-6E8A-4147-A177-3AD203B41FA5}">
                      <a16:colId xmlns:a16="http://schemas.microsoft.com/office/drawing/2014/main" val="323975406"/>
                    </a:ext>
                  </a:extLst>
                </a:gridCol>
                <a:gridCol w="1599475">
                  <a:extLst>
                    <a:ext uri="{9D8B030D-6E8A-4147-A177-3AD203B41FA5}">
                      <a16:colId xmlns:a16="http://schemas.microsoft.com/office/drawing/2014/main" val="2468344824"/>
                    </a:ext>
                  </a:extLst>
                </a:gridCol>
                <a:gridCol w="1599475">
                  <a:extLst>
                    <a:ext uri="{9D8B030D-6E8A-4147-A177-3AD203B41FA5}">
                      <a16:colId xmlns:a16="http://schemas.microsoft.com/office/drawing/2014/main" val="2919731997"/>
                    </a:ext>
                  </a:extLst>
                </a:gridCol>
                <a:gridCol w="1599475">
                  <a:extLst>
                    <a:ext uri="{9D8B030D-6E8A-4147-A177-3AD203B41FA5}">
                      <a16:colId xmlns:a16="http://schemas.microsoft.com/office/drawing/2014/main" val="1790421097"/>
                    </a:ext>
                  </a:extLst>
                </a:gridCol>
                <a:gridCol w="1599475">
                  <a:extLst>
                    <a:ext uri="{9D8B030D-6E8A-4147-A177-3AD203B41FA5}">
                      <a16:colId xmlns:a16="http://schemas.microsoft.com/office/drawing/2014/main" val="2532788335"/>
                    </a:ext>
                  </a:extLst>
                </a:gridCol>
                <a:gridCol w="1599475">
                  <a:extLst>
                    <a:ext uri="{9D8B030D-6E8A-4147-A177-3AD203B41FA5}">
                      <a16:colId xmlns:a16="http://schemas.microsoft.com/office/drawing/2014/main" val="697617346"/>
                    </a:ext>
                  </a:extLst>
                </a:gridCol>
              </a:tblGrid>
              <a:tr h="508155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+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-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*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/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^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858942"/>
                  </a:ext>
                </a:extLst>
              </a:tr>
              <a:tr h="50815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&amp;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|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~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!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,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605177"/>
                  </a:ext>
                </a:extLst>
              </a:tr>
              <a:tr h="50815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&lt;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&gt;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&lt;=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&gt;=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++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--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686949"/>
                  </a:ext>
                </a:extLst>
              </a:tr>
              <a:tr h="50815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&lt;&lt;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&gt;&gt;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==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!=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&amp;&amp;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||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657462"/>
                  </a:ext>
                </a:extLst>
              </a:tr>
              <a:tr h="50815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+=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-=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/=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%=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^=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&amp;=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8223081"/>
                  </a:ext>
                </a:extLst>
              </a:tr>
              <a:tr h="50815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|=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*=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&lt;&lt;=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&gt;&gt;=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[]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298025"/>
                  </a:ext>
                </a:extLst>
              </a:tr>
              <a:tr h="85995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-&gt;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-&gt;*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new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new []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delete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delete []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92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09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</a:t>
            </a:r>
            <a:r>
              <a:rPr lang="en-US" dirty="0" err="1" smtClean="0"/>
              <a:t>Overloadable</a:t>
            </a:r>
            <a:r>
              <a:rPr lang="en-US" dirty="0" smtClean="0"/>
              <a:t>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Operator </a:t>
            </a:r>
            <a:r>
              <a:rPr lang="en-US" sz="3200" dirty="0" smtClean="0"/>
              <a:t>::</a:t>
            </a:r>
          </a:p>
          <a:p>
            <a:r>
              <a:rPr lang="en-US" sz="3200" dirty="0"/>
              <a:t>Operator </a:t>
            </a:r>
            <a:r>
              <a:rPr lang="en-US" sz="3200" dirty="0"/>
              <a:t>.*</a:t>
            </a:r>
            <a:endParaRPr lang="en-US" sz="3200" dirty="0" smtClean="0"/>
          </a:p>
          <a:p>
            <a:r>
              <a:rPr lang="en-US" sz="3200" dirty="0"/>
              <a:t>Operator .</a:t>
            </a:r>
          </a:p>
          <a:p>
            <a:r>
              <a:rPr lang="en-US" sz="3200" dirty="0"/>
              <a:t>Operator </a:t>
            </a:r>
            <a:r>
              <a:rPr lang="en-US" sz="3200" dirty="0"/>
              <a:t>?:</a:t>
            </a:r>
            <a:endParaRPr lang="en-US" sz="3200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967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 Operators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13" y="2173660"/>
            <a:ext cx="7194587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Point3D::</a:t>
            </a:r>
            <a:r>
              <a:rPr lang="en-US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operator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274320"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6296298" y="217366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	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pointToCopy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(0.0, 1.0, 0.0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param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Point3D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//default	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call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operator=,!!! not constructors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pt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pointToCopy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141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members (methods and fields)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Static members of a class are not associated with the objects of the </a:t>
            </a:r>
            <a:r>
              <a:rPr lang="en-US" dirty="0" smtClean="0"/>
              <a:t>class.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They </a:t>
            </a:r>
            <a:r>
              <a:rPr lang="en-US" b="1" dirty="0"/>
              <a:t>exist</a:t>
            </a:r>
            <a:r>
              <a:rPr lang="en-US" dirty="0"/>
              <a:t> even if </a:t>
            </a:r>
            <a:r>
              <a:rPr lang="en-US" b="1" dirty="0"/>
              <a:t>no objects </a:t>
            </a:r>
            <a:r>
              <a:rPr lang="en-US" dirty="0"/>
              <a:t>of the class have been defined.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/>
              <a:t>class_name</a:t>
            </a:r>
            <a:endParaRPr lang="en-US" dirty="0" smtClean="0"/>
          </a:p>
          <a:p>
            <a:pPr marL="0" indent="0">
              <a:buNone/>
            </a:pPr>
            <a:r>
              <a:rPr lang="en-US" i="1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/>
              <a:t> </a:t>
            </a:r>
            <a:r>
              <a:rPr lang="en-US" i="1" dirty="0" err="1" smtClean="0"/>
              <a:t>data_member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/>
              <a:t> </a:t>
            </a:r>
            <a:r>
              <a:rPr lang="en-US" i="1" dirty="0" err="1" smtClean="0"/>
              <a:t>member_function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7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992777"/>
          </a:xfrm>
        </p:spPr>
        <p:txBody>
          <a:bodyPr/>
          <a:lstStyle/>
          <a:p>
            <a:r>
              <a:rPr lang="en-US" dirty="0" smtClean="0"/>
              <a:t>Static </a:t>
            </a:r>
            <a:r>
              <a:rPr lang="en-US" dirty="0" smtClean="0"/>
              <a:t>methods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74" y="992777"/>
            <a:ext cx="10849574" cy="57824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PointsManager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Input(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Symmetry(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Output(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PointsManager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::Input(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points[3];</a:t>
            </a:r>
          </a:p>
          <a:p>
            <a:pPr marL="274320" lvl="1" indent="0">
              <a:buNone/>
            </a:pP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PointsManager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::Input(3, points);</a:t>
            </a:r>
          </a:p>
          <a:p>
            <a:pPr marL="274320" lvl="1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PointsManager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::Symmetry(3, points);</a:t>
            </a:r>
          </a:p>
          <a:p>
            <a:pPr marL="274320" lvl="1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PointsManager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::Output(3, points);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7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 Exam to use: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Separate .h and .</a:t>
            </a:r>
            <a:r>
              <a:rPr lang="en-US" dirty="0" err="1" smtClean="0"/>
              <a:t>cpp</a:t>
            </a:r>
            <a:r>
              <a:rPr lang="en-US" dirty="0" smtClean="0"/>
              <a:t> files</a:t>
            </a:r>
          </a:p>
          <a:p>
            <a:r>
              <a:rPr lang="en-US" dirty="0" err="1" smtClean="0"/>
              <a:t>CopyConstructors</a:t>
            </a:r>
            <a:endParaRPr lang="en-US" dirty="0" smtClean="0"/>
          </a:p>
          <a:p>
            <a:r>
              <a:rPr lang="en-US" dirty="0" smtClean="0"/>
              <a:t>Override operator = , - and &lt;&lt;(with and without friend function)</a:t>
            </a:r>
          </a:p>
          <a:p>
            <a:r>
              <a:rPr lang="en-US" dirty="0" smtClean="0"/>
              <a:t>Destructors</a:t>
            </a:r>
          </a:p>
          <a:p>
            <a:r>
              <a:rPr lang="en-US" dirty="0" smtClean="0"/>
              <a:t>Managers with static methods for input, symmetry and output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70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69" y="484632"/>
            <a:ext cx="12122331" cy="160934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Problem4: Override operator&lt;&lt; (with and without friend function)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36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Problem5: </a:t>
            </a:r>
            <a:r>
              <a:rPr lang="en-US" dirty="0"/>
              <a:t>Override </a:t>
            </a:r>
            <a:r>
              <a:rPr lang="en-US" dirty="0" smtClean="0"/>
              <a:t>operator</a:t>
            </a:r>
            <a:r>
              <a:rPr lang="en-US" dirty="0"/>
              <a:t>+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91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Problem6: </a:t>
            </a:r>
            <a:r>
              <a:rPr lang="en-US" dirty="0" smtClean="0"/>
              <a:t>Refactor Solution to use override operators and Constructors where it is </a:t>
            </a:r>
            <a:r>
              <a:rPr lang="en-US" dirty="0" err="1" smtClean="0"/>
              <a:t>posible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6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212" y="420951"/>
            <a:ext cx="11290118" cy="2630859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Problem 1: </a:t>
            </a:r>
            <a:r>
              <a:rPr lang="en-US" sz="4400" dirty="0"/>
              <a:t>Use stream object to write “HELLO STREAM” in </a:t>
            </a:r>
            <a:r>
              <a:rPr lang="en-US" sz="4400" dirty="0" smtClean="0"/>
              <a:t>“myFistsFile.txt” file</a:t>
            </a:r>
            <a:br>
              <a:rPr lang="en-US" sz="4400" dirty="0" smtClean="0"/>
            </a:br>
            <a:r>
              <a:rPr lang="en-US" sz="4400" dirty="0" smtClean="0"/>
              <a:t>A) using Stack for stream object</a:t>
            </a:r>
            <a:br>
              <a:rPr lang="en-US" sz="4400" dirty="0" smtClean="0"/>
            </a:br>
            <a:r>
              <a:rPr lang="en-US" sz="4400" dirty="0" smtClean="0"/>
              <a:t>B) using Heap (Dynamically) for stream object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9" y="3634740"/>
            <a:ext cx="10875699" cy="29750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71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//A)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Static or on the stack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myfile.open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"myFirstFile.txt"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stream.\n"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//B)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On the heap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-&gt;open(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myFirstFile.txt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stream.\n"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-&gt;close();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3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30" y="484632"/>
            <a:ext cx="11532870" cy="160934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Problem2: Modify solution to Write “Hello Stream” Twice Using Flags to append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817352" cy="160934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Solution: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337292" cy="40507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//A)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Static or on the stack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myfile.open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"myFirstFile.txt"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stream.\n"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//B)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On the heap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-&gt;open(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"myFirstFile.txt"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::app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using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flag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ios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::app to indicate append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stream.\n"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-&gt;close();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5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Problem3: Write Program which read</a:t>
            </a:r>
            <a:br>
              <a:rPr lang="en-US" dirty="0" smtClean="0"/>
            </a:br>
            <a:r>
              <a:rPr lang="en-US" dirty="0" smtClean="0"/>
              <a:t>added text from “myFirstFile.txt”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8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323" y="1799953"/>
            <a:ext cx="11212830" cy="2263139"/>
          </a:xfrm>
        </p:spPr>
        <p:txBody>
          <a:bodyPr>
            <a:noAutofit/>
          </a:bodyPr>
          <a:lstStyle/>
          <a:p>
            <a:r>
              <a:rPr lang="en-US" sz="4400" i="1" dirty="0"/>
              <a:t/>
            </a:r>
            <a:br>
              <a:rPr lang="en-US" sz="4400" i="1" dirty="0"/>
            </a:br>
            <a:r>
              <a:rPr lang="en-US" sz="4400" i="1" dirty="0" smtClean="0"/>
              <a:t>Homework:</a:t>
            </a:r>
            <a:br>
              <a:rPr lang="en-US" sz="4400" i="1" dirty="0" smtClean="0"/>
            </a:br>
            <a:r>
              <a:rPr lang="en-US" sz="4400" i="1" dirty="0" smtClean="0"/>
              <a:t/>
            </a:r>
            <a:br>
              <a:rPr lang="en-US" sz="4400" i="1" dirty="0" smtClean="0"/>
            </a:br>
            <a:r>
              <a:rPr lang="en-US" sz="4400" i="1" dirty="0" smtClean="0"/>
              <a:t>Problem3:  Use Person Class (from previous exercise) and Save Person objects to “persons.txt” File</a:t>
            </a:r>
            <a:br>
              <a:rPr lang="en-US" sz="4400" i="1" dirty="0" smtClean="0"/>
            </a:br>
            <a:r>
              <a:rPr lang="en-US" sz="4400" i="1" dirty="0" smtClean="0"/>
              <a:t/>
            </a:r>
            <a:br>
              <a:rPr lang="en-US" sz="4400" i="1" dirty="0" smtClean="0"/>
            </a:br>
            <a:r>
              <a:rPr lang="en-US" sz="4400" i="1" dirty="0" smtClean="0"/>
              <a:t>Problem4:  Read from “persons.txt” </a:t>
            </a:r>
            <a:r>
              <a:rPr lang="en-US" sz="4400" i="1" dirty="0" err="1" smtClean="0"/>
              <a:t>aNd</a:t>
            </a:r>
            <a:r>
              <a:rPr lang="en-US" sz="4400" i="1" dirty="0" smtClean="0"/>
              <a:t> Write to standard Output Every Person you read</a:t>
            </a:r>
            <a:br>
              <a:rPr lang="en-US" sz="4400" i="1" dirty="0" smtClean="0"/>
            </a:br>
            <a:r>
              <a:rPr lang="en-US" sz="4400" i="1" dirty="0" smtClean="0"/>
              <a:t>with some custom IOS::flags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119899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510758"/>
            <a:ext cx="11128248" cy="57781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Soluton</a:t>
            </a:r>
            <a:r>
              <a:rPr lang="en-US" dirty="0" smtClean="0"/>
              <a:t> eXAm1: Problem1 Implement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219200"/>
            <a:ext cx="11006328" cy="5638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Point3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274320" lvl="1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Point3(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0);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TranslateByVector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Point3&amp; vector);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Point3&amp;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GetSymetry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1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9640</TotalTime>
  <Words>985</Words>
  <Application>Microsoft Office PowerPoint</Application>
  <PresentationFormat>Widescreen</PresentationFormat>
  <Paragraphs>347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Consolas</vt:lpstr>
      <vt:lpstr>Rockwell</vt:lpstr>
      <vt:lpstr>Rockwell Condensed</vt:lpstr>
      <vt:lpstr>Segoe UI</vt:lpstr>
      <vt:lpstr>Wingdings</vt:lpstr>
      <vt:lpstr>Wood Type</vt:lpstr>
      <vt:lpstr>Constructors, Destrucors and Operators</vt:lpstr>
      <vt:lpstr>Exercise 3(Continue): C++ Streams</vt:lpstr>
      <vt:lpstr>Problem 1: Use stream object to write “HELLO STREAM” in “myFistsFile.txt” file A) using Stack for stream object B) using Heap (Dynamically) for stream object </vt:lpstr>
      <vt:lpstr>Solution:</vt:lpstr>
      <vt:lpstr>Problem2: Modify solution to Write “Hello Stream” Twice Using Flags to append</vt:lpstr>
      <vt:lpstr>Solution:</vt:lpstr>
      <vt:lpstr>Problem3: Write Program which read added text from “myFirstFile.txt”</vt:lpstr>
      <vt:lpstr> Homework:  Problem3:  Use Person Class (from previous exercise) and Save Person objects to “persons.txt” File  Problem4:  Read from “persons.txt” aNd Write to standard Output Every Person you read with some custom IOS::flags</vt:lpstr>
      <vt:lpstr>Soluton eXAm1: Problem1 Implement Methods</vt:lpstr>
      <vt:lpstr>Solution eXAm1: Problem1 Implement Methods(2)</vt:lpstr>
      <vt:lpstr>Solution eXAm1: Problem 2 : Define functions which :</vt:lpstr>
      <vt:lpstr>Constructors, Destructors and Operators</vt:lpstr>
      <vt:lpstr>Different Constructors</vt:lpstr>
      <vt:lpstr>C++ Default Constructors</vt:lpstr>
      <vt:lpstr>C++ Parameterized Constructors</vt:lpstr>
      <vt:lpstr>C++ Copy Constructors</vt:lpstr>
      <vt:lpstr>Constructors, Destructors and Operators</vt:lpstr>
      <vt:lpstr>C++ destructors</vt:lpstr>
      <vt:lpstr>C++ Operators</vt:lpstr>
      <vt:lpstr>Operators Overloading in C++ </vt:lpstr>
      <vt:lpstr>Overloadable Operators</vt:lpstr>
      <vt:lpstr>Non-Overloadable Operators</vt:lpstr>
      <vt:lpstr>Overload Operators example</vt:lpstr>
      <vt:lpstr>Static members (methods and fields)</vt:lpstr>
      <vt:lpstr>Static methods Example:</vt:lpstr>
      <vt:lpstr>Refactor Exam to use:</vt:lpstr>
      <vt:lpstr>Problem4: Override operator&lt;&lt; (with and without friend function)</vt:lpstr>
      <vt:lpstr>Problem5: Override operator+ </vt:lpstr>
      <vt:lpstr>Problem6: Refactor Solution to use override operators and Constructors where it is posible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1:</dc:title>
  <dc:creator>PC</dc:creator>
  <cp:lastModifiedBy>PC</cp:lastModifiedBy>
  <cp:revision>323</cp:revision>
  <dcterms:created xsi:type="dcterms:W3CDTF">2019-02-25T20:01:52Z</dcterms:created>
  <dcterms:modified xsi:type="dcterms:W3CDTF">2019-03-20T21:48:14Z</dcterms:modified>
</cp:coreProperties>
</file>