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755" r:id="rId3"/>
    <p:sldId id="295" r:id="rId4"/>
    <p:sldId id="733" r:id="rId5"/>
    <p:sldId id="726" r:id="rId6"/>
    <p:sldId id="727" r:id="rId7"/>
    <p:sldId id="732" r:id="rId8"/>
    <p:sldId id="734" r:id="rId9"/>
    <p:sldId id="756" r:id="rId10"/>
    <p:sldId id="729" r:id="rId11"/>
    <p:sldId id="735" r:id="rId12"/>
    <p:sldId id="4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16" autoAdjust="0"/>
  </p:normalViewPr>
  <p:slideViewPr>
    <p:cSldViewPr>
      <p:cViewPr varScale="1">
        <p:scale>
          <a:sx n="98" d="100"/>
          <a:sy n="98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750D1-DB39-4E10-A000-A82320FC4625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60D0-FAF8-45C8-983F-0FDFF1A7AA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897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Artwork: Arcs 21 – 2010/11/09/11/19/45 by LIA (liaworks.com)</a:t>
            </a:r>
            <a:endParaRPr lang="nb-NO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33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review </a:t>
            </a:r>
            <a:r>
              <a:rPr lang="en-US" dirty="0" err="1"/>
              <a:t>doi</a:t>
            </a:r>
            <a:r>
              <a:rPr lang="en-US" dirty="0"/>
              <a:t>: 10.1002/mas.21543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03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08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Pipelines available at:</a:t>
            </a:r>
            <a:br>
              <a:rPr lang="nb-NO" dirty="0"/>
            </a:br>
            <a:r>
              <a:rPr lang="nb-NO" dirty="0"/>
              <a:t>doi: 10.1158/0008-5472.CAN-17-0331</a:t>
            </a:r>
            <a:br>
              <a:rPr lang="nb-NO" dirty="0"/>
            </a:br>
            <a:r>
              <a:rPr lang="it-IT" dirty="0"/>
              <a:t>doi: 10.1021/acs.jproteome.0c00407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430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review </a:t>
            </a:r>
            <a:r>
              <a:rPr lang="en-GB" dirty="0" err="1"/>
              <a:t>doi</a:t>
            </a:r>
            <a:r>
              <a:rPr lang="en-GB" dirty="0"/>
              <a:t>: 10.1038/nmeth.3144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1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229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customProDB bioconductor.org/packages/release/bioc/html/customProDB.html</a:t>
            </a:r>
          </a:p>
          <a:p>
            <a:pPr marL="171450" indent="-171450">
              <a:buFontTx/>
              <a:buChar char="-"/>
            </a:pPr>
            <a:r>
              <a:rPr lang="it-IT" dirty="0"/>
              <a:t>Pypgatk and pgdb https://www.biorxiv.org/content/10.1101/2021.06.08.447496v1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498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23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 and 10.1038/nature13438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8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866-1118-4821-9EE0-087E8B36A260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903-5AAD-455C-A7B6-E83443CF9F59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B96-C091-4415-94A1-6D3FE4D9E28D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426-5FD5-49DA-A90C-E322A362DEE1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CD-99E6-4A95-9652-F96F665FFE63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8EC0-4F29-4CA4-9B96-E5104DF80289}" type="datetime1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6C8-9CBA-46AE-9FD3-95E80D9C356C}" type="datetime1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85BC-889A-462A-968D-5A4368DA6C8D}" type="datetime1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E468-5990-4F6D-A10D-511B9DBB7EB9}" type="datetime1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9AA9-15B8-466E-9B2E-B913C4D9CB8C}" type="datetime1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05E5-59A0-4599-9B88-83876B3CDAEA}" type="datetime1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5AA-3E2D-4CA0-BAFA-3C4E3B985540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805" y="1524395"/>
            <a:ext cx="4982390" cy="121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dirty="0" err="1">
                <a:latin typeface="Cambria" panose="02040503050406030204" pitchFamily="18" charset="0"/>
              </a:rPr>
              <a:t>NordBioNet</a:t>
            </a:r>
            <a:r>
              <a:rPr lang="en-US" sz="2600" dirty="0">
                <a:latin typeface="Cambria" panose="02040503050406030204" pitchFamily="18" charset="0"/>
              </a:rPr>
              <a:t> Summer School 2021</a:t>
            </a:r>
            <a:br>
              <a:rPr lang="en-US" sz="2600" dirty="0">
                <a:latin typeface="Cambria" panose="02040503050406030204" pitchFamily="18" charset="0"/>
              </a:rPr>
            </a:br>
            <a:r>
              <a:rPr lang="en-US" sz="2600" dirty="0">
                <a:latin typeface="Cambria" panose="02040503050406030204" pitchFamily="18" charset="0"/>
              </a:rPr>
              <a:t>Proteogenomics Workshop</a:t>
            </a:r>
            <a:endParaRPr lang="nb-NO" sz="26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2783400"/>
            <a:ext cx="4419600" cy="36000"/>
            <a:chOff x="2362200" y="2514600"/>
            <a:chExt cx="4419600" cy="36000"/>
          </a:xfrm>
        </p:grpSpPr>
        <p:sp>
          <p:nvSpPr>
            <p:cNvPr id="8" name="Rectangle 7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 flipV="1">
            <a:off x="3886200" y="1447800"/>
            <a:ext cx="4419600" cy="36000"/>
            <a:chOff x="2362200" y="2514600"/>
            <a:chExt cx="4419600" cy="36000"/>
          </a:xfrm>
        </p:grpSpPr>
        <p:sp>
          <p:nvSpPr>
            <p:cNvPr id="14" name="Rectangle 13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49F7C8-302B-47A2-9DDE-40BE306A111C}"/>
              </a:ext>
            </a:extLst>
          </p:cNvPr>
          <p:cNvSpPr txBox="1"/>
          <p:nvPr/>
        </p:nvSpPr>
        <p:spPr>
          <a:xfrm>
            <a:off x="11276370" y="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600" i="1" dirty="0">
                <a:latin typeface="Cambria" panose="02040503050406030204" pitchFamily="18" charset="0"/>
              </a:rPr>
              <a:t>21.08.02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EB4FD7B-6EAA-41C9-892A-5E1F6546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724400"/>
            <a:ext cx="6172200" cy="2028800"/>
          </a:xfrm>
        </p:spPr>
        <p:txBody>
          <a:bodyPr>
            <a:normAutofit fontScale="92500" lnSpcReduction="10000"/>
          </a:bodyPr>
          <a:lstStyle/>
          <a:p>
            <a:pPr algn="r">
              <a:spcBef>
                <a:spcPts val="0"/>
              </a:spcBef>
            </a:pPr>
            <a:r>
              <a:rPr lang="nl-BE" sz="2600" dirty="0">
                <a:solidFill>
                  <a:schemeClr val="tx1"/>
                </a:solidFill>
                <a:latin typeface="Cambria" panose="02040503050406030204" pitchFamily="18" charset="0"/>
              </a:rPr>
              <a:t>Marc Vaudel</a:t>
            </a:r>
          </a:p>
          <a:p>
            <a:pPr algn="r">
              <a:spcBef>
                <a:spcPts val="0"/>
              </a:spcBef>
            </a:pPr>
            <a:endParaRPr lang="en-GB" sz="12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endParaRPr lang="en-GB" sz="18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Medical Genetics and Molecular Medicine, </a:t>
            </a: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Haukeland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University Hospital, Bergen, Norway</a:t>
            </a:r>
          </a:p>
          <a:p>
            <a:pPr algn="r">
              <a:spcBef>
                <a:spcPts val="0"/>
              </a:spcBef>
            </a:pP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Diabetes Research, Department of Clinical Science, University of Bergen, Norway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9ED52-9AAC-4835-A523-428E90FE4902}"/>
              </a:ext>
            </a:extLst>
          </p:cNvPr>
          <p:cNvSpPr txBox="1"/>
          <p:nvPr/>
        </p:nvSpPr>
        <p:spPr>
          <a:xfrm>
            <a:off x="1981200" y="6396335"/>
            <a:ext cx="611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Arcs 21 – 2010/11/09/11/19/45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LIA</a:t>
            </a:r>
            <a:endParaRPr lang="nb-NO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D2BA1-0E09-4F9B-9B0A-C59668312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33" b="82600" l="24100" r="6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5" t="16667" r="33335" b="19188"/>
          <a:stretch/>
        </p:blipFill>
        <p:spPr>
          <a:xfrm>
            <a:off x="0" y="4184013"/>
            <a:ext cx="2286000" cy="26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7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peptides in breast cancer tissues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53A507-DA08-4463-B1B4-C0534F98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3" y="764124"/>
            <a:ext cx="6030167" cy="59825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586740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use these non-canonical translational products?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87868"/>
            <a:ext cx="366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Proteomic variants in cancer samples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74907076-B116-4C09-A1A3-40AC43D35C8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77B78-AF68-4134-9576-A9F4E6C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" y="685800"/>
            <a:ext cx="7458583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FD08E-A5FD-4E59-9F2C-88D724FEB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42" y="3429000"/>
            <a:ext cx="6536292" cy="34030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C99DC4-B20B-46FA-8B46-98394E0487A7}"/>
              </a:ext>
            </a:extLst>
          </p:cNvPr>
          <p:cNvGrpSpPr/>
          <p:nvPr/>
        </p:nvGrpSpPr>
        <p:grpSpPr>
          <a:xfrm>
            <a:off x="304800" y="5796178"/>
            <a:ext cx="4648200" cy="879259"/>
            <a:chOff x="6858000" y="4661560"/>
            <a:chExt cx="4648200" cy="8792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7C82CF-936E-43D3-8340-5DD6B46335FD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7957067-28F8-4B1D-8FAC-16FF2A299B65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4F8A160-455F-4CAE-B676-9187D0B7A14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3D4AACA7-4C0A-483C-8B17-711057BDD4D0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do you interpret the difference in number of detected variants?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38FABB1-6F1D-41E7-A9DF-4008BE5F0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6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381AEE-9FB2-45DA-9233-F4D7D5D0119D}"/>
              </a:ext>
            </a:extLst>
          </p:cNvPr>
          <p:cNvGrpSpPr/>
          <p:nvPr/>
        </p:nvGrpSpPr>
        <p:grpSpPr>
          <a:xfrm>
            <a:off x="0" y="87868"/>
            <a:ext cx="4343400" cy="417000"/>
            <a:chOff x="1524000" y="87868"/>
            <a:chExt cx="4343400" cy="417000"/>
          </a:xfrm>
        </p:grpSpPr>
        <p:sp>
          <p:nvSpPr>
            <p:cNvPr id="21" name="TextBox 20"/>
            <p:cNvSpPr txBox="1"/>
            <p:nvPr/>
          </p:nvSpPr>
          <p:spPr>
            <a:xfrm>
              <a:off x="1600200" y="87868"/>
              <a:ext cx="2016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Cambria" panose="02040503050406030204" pitchFamily="18" charset="0"/>
                </a:rPr>
                <a:t>Acknowledgement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524000" y="468868"/>
              <a:ext cx="4343400" cy="36000"/>
              <a:chOff x="0" y="468868"/>
              <a:chExt cx="4343400" cy="3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468868"/>
                <a:ext cx="42672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0" y="468868"/>
                <a:ext cx="4343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2" descr="C:\Users\mva037\Documents\presentations\2014\05 probe course\illustration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05" y="5970859"/>
            <a:ext cx="811479" cy="749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va037\Documents\illustrations\forskningsråd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" y="5999614"/>
            <a:ext cx="2940113" cy="69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69F0F4-5415-4505-AFE3-45F8ACE9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1" y="882220"/>
            <a:ext cx="8559759" cy="4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4181857" y="2582615"/>
            <a:ext cx="38282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Identifying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non-canonical</a:t>
            </a:r>
            <a:b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latin typeface="Cambria" panose="02040503050406030204" pitchFamily="18" charset="0"/>
              </a:rPr>
              <a:t>products of the </a:t>
            </a: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genome 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 descr="C:\Users\mva037\Documents\presentations\2014\05 probe course\illustrations\theoret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33" y="4762633"/>
            <a:ext cx="2501029" cy="1386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mva037\Documents\presentations\2014\05 probe course\illustrations\spectrum no anno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1" y="4762632"/>
            <a:ext cx="2509291" cy="13908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6455163" y="4810506"/>
            <a:ext cx="2217099" cy="93247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Box 1"/>
          <p:cNvSpPr txBox="1">
            <a:spLocks noChangeArrowheads="1"/>
          </p:cNvSpPr>
          <p:nvPr/>
        </p:nvSpPr>
        <p:spPr bwMode="auto">
          <a:xfrm>
            <a:off x="2782899" y="5029201"/>
            <a:ext cx="3065142" cy="11031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&gt;sw|Q15149|PLEC_HUMAN </a:t>
            </a:r>
            <a:r>
              <a:rPr lang="en-US" altLang="en-US" sz="600" dirty="0" err="1">
                <a:latin typeface="Arial" pitchFamily="34" charset="0"/>
                <a:ea typeface="Calibri" pitchFamily="34" charset="0"/>
                <a:cs typeface="Times New Roman" pitchFamily="18" charset="0"/>
              </a:rPr>
              <a:t>Plectin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OS=Homo sapiens GN=PLEC PE=1 SV=3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MVAGMLMPRDQLRAIYEVLFREGVMVAKKDRRPRSLHPHVPGVTNLQVMRAMASLRARGLVRETFAWCHFYWYLTNEGIAHLRQYLHLPPEIVPASLQRVRRPVAMVMPARRTPHVQAVQGPLGSPPKRGPLPTEEQRVYRRKELEEVSPETPVVPATTQRTLARPGPEPAPATDERDRVQKKTFTKWVNKHLIKAQRHISDLYEDLRDGHNLISLLEVLSGDSLPREKGRMRFHKLQNVQIALDYLRHRQVKLVNIRNDDIADGNPKLTLGLIWTIILHFQISDIQVSGQSEDMTAKEKLLLWSQRMVEGYQGLRCDNFTSSWRDGRLFNAIIHRHKPLLIDMNKVYRQTNLENLDQAFSVAERDLGVTR</a:t>
            </a:r>
            <a:r>
              <a:rPr lang="en-US" altLang="en-US" sz="6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LLDPEDVDVPQPDEK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SIITYVSSLYDAMPRVPDVQDGVRANELQLRWQEYRELVLLLL…</a:t>
            </a:r>
            <a:endParaRPr lang="en-US" alt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1" y="1219200"/>
            <a:ext cx="7189798" cy="5326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GB" sz="1200"/>
          </a:p>
        </p:txBody>
      </p:sp>
      <p:sp>
        <p:nvSpPr>
          <p:cNvPr id="20" name="TextBox 19"/>
          <p:cNvSpPr txBox="1"/>
          <p:nvPr/>
        </p:nvSpPr>
        <p:spPr>
          <a:xfrm>
            <a:off x="8646753" y="6269189"/>
            <a:ext cx="1057646" cy="27699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GB" sz="1200" dirty="0"/>
              <a:t>Search Engine</a:t>
            </a:r>
          </a:p>
        </p:txBody>
      </p:sp>
      <p:cxnSp>
        <p:nvCxnSpPr>
          <p:cNvPr id="21" name="Straight Arrow Connector 20"/>
          <p:cNvCxnSpPr>
            <a:cxnSpLocks/>
            <a:stCxn id="63" idx="3"/>
            <a:endCxn id="27" idx="1"/>
          </p:cNvCxnSpPr>
          <p:nvPr/>
        </p:nvCxnSpPr>
        <p:spPr>
          <a:xfrm>
            <a:off x="1945030" y="2712629"/>
            <a:ext cx="1701920" cy="1072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76" idx="3"/>
            <a:endCxn id="28" idx="1"/>
          </p:cNvCxnSpPr>
          <p:nvPr/>
        </p:nvCxnSpPr>
        <p:spPr>
          <a:xfrm flipV="1">
            <a:off x="1948108" y="4437506"/>
            <a:ext cx="863365" cy="1629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46950" y="2359123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Pre-processing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1473" y="4073274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i="1" dirty="0">
                <a:solidFill>
                  <a:srgbClr val="002060"/>
                </a:solidFill>
              </a:rPr>
              <a:t>In </a:t>
            </a:r>
            <a:r>
              <a:rPr lang="en-GB" sz="1200" i="1" dirty="0" err="1">
                <a:solidFill>
                  <a:srgbClr val="002060"/>
                </a:solidFill>
              </a:rPr>
              <a:t>silico</a:t>
            </a:r>
            <a:r>
              <a:rPr lang="en-GB" sz="1200" dirty="0">
                <a:solidFill>
                  <a:srgbClr val="002060"/>
                </a:solidFill>
              </a:rPr>
              <a:t> digestion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1757" y="3149147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Matching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26900" y="3149147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Scoring</a:t>
            </a:r>
          </a:p>
        </p:txBody>
      </p:sp>
      <p:cxnSp>
        <p:nvCxnSpPr>
          <p:cNvPr id="31" name="Elbow Connector 30"/>
          <p:cNvCxnSpPr>
            <a:stCxn id="27" idx="3"/>
            <a:endCxn id="29" idx="1"/>
          </p:cNvCxnSpPr>
          <p:nvPr/>
        </p:nvCxnSpPr>
        <p:spPr>
          <a:xfrm>
            <a:off x="4906951" y="2723355"/>
            <a:ext cx="1514807" cy="790024"/>
          </a:xfrm>
          <a:prstGeom prst="bentConnector3">
            <a:avLst>
              <a:gd name="adj1" fmla="val 76409"/>
            </a:avLst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6" idx="3"/>
            <a:endCxn id="29" idx="1"/>
          </p:cNvCxnSpPr>
          <p:nvPr/>
        </p:nvCxnSpPr>
        <p:spPr>
          <a:xfrm flipV="1">
            <a:off x="5876615" y="3513380"/>
            <a:ext cx="545142" cy="924127"/>
          </a:xfrm>
          <a:prstGeom prst="bentConnector3">
            <a:avLst>
              <a:gd name="adj1" fmla="val 34275"/>
            </a:avLst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16615" y="4073274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i="1" dirty="0">
                <a:solidFill>
                  <a:srgbClr val="002060"/>
                </a:solidFill>
              </a:rPr>
              <a:t>In </a:t>
            </a:r>
            <a:r>
              <a:rPr lang="en-GB" sz="1200" i="1" dirty="0" err="1">
                <a:solidFill>
                  <a:srgbClr val="002060"/>
                </a:solidFill>
              </a:rPr>
              <a:t>silico</a:t>
            </a:r>
            <a:r>
              <a:rPr lang="en-GB" sz="1200" dirty="0">
                <a:solidFill>
                  <a:srgbClr val="002060"/>
                </a:solidFill>
              </a:rPr>
              <a:t> fragmentation</a:t>
            </a:r>
          </a:p>
        </p:txBody>
      </p:sp>
      <p:cxnSp>
        <p:nvCxnSpPr>
          <p:cNvPr id="37" name="Straight Arrow Connector 36"/>
          <p:cNvCxnSpPr>
            <a:stCxn id="28" idx="3"/>
            <a:endCxn id="36" idx="1"/>
          </p:cNvCxnSpPr>
          <p:nvPr/>
        </p:nvCxnSpPr>
        <p:spPr>
          <a:xfrm>
            <a:off x="4071473" y="4437506"/>
            <a:ext cx="545142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3"/>
            <a:endCxn id="30" idx="1"/>
          </p:cNvCxnSpPr>
          <p:nvPr/>
        </p:nvCxnSpPr>
        <p:spPr>
          <a:xfrm>
            <a:off x="7681758" y="3513379"/>
            <a:ext cx="545143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0" idx="3"/>
            <a:endCxn id="116" idx="1"/>
          </p:cNvCxnSpPr>
          <p:nvPr/>
        </p:nvCxnSpPr>
        <p:spPr>
          <a:xfrm flipV="1">
            <a:off x="9486900" y="3510154"/>
            <a:ext cx="692196" cy="322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03546" y="946632"/>
            <a:ext cx="0" cy="272569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481308" y="669641"/>
            <a:ext cx="1349007" cy="27699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Search Parameters</a:t>
            </a:r>
          </a:p>
        </p:txBody>
      </p:sp>
      <p:sp>
        <p:nvSpPr>
          <p:cNvPr id="35" name="Text Box 1"/>
          <p:cNvSpPr txBox="1">
            <a:spLocks noChangeArrowheads="1"/>
          </p:cNvSpPr>
          <p:nvPr/>
        </p:nvSpPr>
        <p:spPr bwMode="auto">
          <a:xfrm>
            <a:off x="2782899" y="5029201"/>
            <a:ext cx="3065142" cy="11031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&gt;sw|Q15149|PLEC_HUMAN </a:t>
            </a:r>
            <a:r>
              <a:rPr lang="en-US" altLang="en-US" sz="600" dirty="0" err="1">
                <a:latin typeface="Arial" pitchFamily="34" charset="0"/>
                <a:ea typeface="Calibri" pitchFamily="34" charset="0"/>
                <a:cs typeface="Times New Roman" pitchFamily="18" charset="0"/>
              </a:rPr>
              <a:t>Plectin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OS=Homo sapiens GN=PLEC PE=1 SV=3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MVAGMLMPRDQLRAIYEVLFREGVMVAKKDRRPRSLHPHVPGVTNLQVMRAMASLRARGLVRETFAWCHFYWYLTNEGIAHLRQYLHLPPEIVPASLQRVRRPVAMVMPARRTPHVQAVQGPLGSPPKRGPLPTEEQRVYRRKELEEVSPETPVVPATTQRTLARPGPEPAPATDERDRVQKKTFTKWVNKHLIKAQRHISDLYEDLRDGHNLISLLEVLSGDSLPREKGRMRFHKLQNVQIALDYLRHRQVKLVNIRNDDIADGNPKLTLGLIWTIILHFQISDIQVSGQSEDMTAKEKLLLWSQRMVEGYQGLRCDNFTSSWRDGRLFNAIIHRHKPLLIDMNKVYRQTNLENLDQAFSVAERDLGVTR</a:t>
            </a:r>
            <a:r>
              <a:rPr lang="en-US" altLang="en-US" sz="600" b="1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LLDPEDVDVPQPDEK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SIITYVSSLYDAMPRVPDVQDGVRANELQLRWQEYRELVLLLL…</a:t>
            </a:r>
            <a:endParaRPr lang="en-US" alt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60816" y="5805000"/>
            <a:ext cx="849385" cy="9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stCxn id="40" idx="3"/>
          </p:cNvCxnSpPr>
          <p:nvPr/>
        </p:nvCxnSpPr>
        <p:spPr>
          <a:xfrm flipV="1">
            <a:off x="5410200" y="5785790"/>
            <a:ext cx="1002032" cy="6421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C:\Users\mva037\Documents\presentations\2014\05 probe course\illustrations\vitruvian ma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48" y="3958167"/>
            <a:ext cx="51435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C:\Users\mva037\Documents\presentations\2014\05 probe course\illustrations\vitruvian man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483" y="5126979"/>
            <a:ext cx="235821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C:\Users\mva037\Documents\presentations\2014\05 probe course\illustrations\vitruvian man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99" y="5126979"/>
            <a:ext cx="232911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9" descr="C:\Users\mva037\Documents\presentations\2014\05 probe course\illustrations\vitruvian man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68" y="5096979"/>
            <a:ext cx="223837" cy="2902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C:\Users\mva037\Documents\presentations\2014\05 probe course\illustrations\vitruvian man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921" y="5126979"/>
            <a:ext cx="201772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mva037\Documents\presentations\2014\05 probe course\illustrations\spectrum no anno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501278"/>
            <a:ext cx="1250515" cy="6931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708793" y="1549152"/>
            <a:ext cx="1104900" cy="46623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1083C7-AE66-4FFB-9872-ADAEBC97F5D3}"/>
              </a:ext>
            </a:extLst>
          </p:cNvPr>
          <p:cNvGrpSpPr/>
          <p:nvPr/>
        </p:nvGrpSpPr>
        <p:grpSpPr>
          <a:xfrm>
            <a:off x="145030" y="2177965"/>
            <a:ext cx="1800000" cy="1083880"/>
            <a:chOff x="299551" y="914400"/>
            <a:chExt cx="2160000" cy="109469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5F87A3-2008-4E49-942A-F328E39A4826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E1D787-A930-4FD0-B19A-E2FFDFE5CC99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1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FD0D62B-947F-4A96-8094-5F7EAD637647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0F8B8A1-5C2D-4F70-B864-2896C8A390AA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A9D76BE-EF48-4EF6-83B0-B07C468F3F6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56C5F78-EF8C-4AB2-8133-4EFCD8BBA831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19A45FB-9403-4796-9B65-17FC30EF575D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D0CB374-EB02-449B-A804-72C25107F293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377B1BE-45F8-4994-A22A-F0213169D8C3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E4FB912-A03D-4D42-9FC6-1A1A7A6268F7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996D531-3B58-48AD-BD57-8F0304B39797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D940275-85A8-48B5-95CC-BDABDAC18CCC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73322CF-71F4-470F-9623-E86C6C7F5B35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EBA5784-2AD9-4A13-8EC7-6F1F0129B13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B952690-7397-47A9-A766-5274A0B471E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2C75E79-D031-4271-AB14-6A205613EC26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7FA51C7-2B13-41DE-8D27-91FB2B4CB863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5E7394F-7F09-467C-A936-E530D4FABFA9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C79E9-B538-4466-969F-B7BE2276AAFB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0C93E33-907A-451C-ADEC-3331C6C3E1EF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32E95A-E703-4AAC-8663-79B983F564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6083752-8FCF-4BC1-A19D-FA58DD583707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DF6AD3B-2742-4942-980D-8C0F491919A7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73739F-00CD-4FB8-8BFC-33D6F3EFD446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580E227-148F-47F4-973B-3E33C1521388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F55C5AB-CAA6-49CB-B6BD-5597084CC8A0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D283FF-8748-408E-B77E-EA9027DF639C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5770D7A-D099-49BB-A6DE-617FCDD68C3F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6882020-E6FD-4EEF-B608-DD7D24FEEF7F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6BFAA62-E0A6-4F2D-B084-4EF26472F1FD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268EFA-E248-47A2-9E51-231316090974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0C76FA-73EB-42C9-B97F-0EEEBA22DF84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6F88F6B-68E4-41A3-8DA9-BE1D59A8E952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8224A-DE30-4D89-9621-B19D52A5A3B2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A159529-E0DC-4F0B-A5D3-EC092CDAAC1C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112FED-C48B-4CFA-9410-88842FE27A9E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7001C7-3D7C-46EF-8E4C-FBD75E350089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333734-6F21-4DAB-8E48-CF39FC0BF9E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FA70B4-53D9-4B13-9793-8CC378CC1C4F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F04A4D-9FBF-4778-BB74-D3004BE92FE4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1CED567-60C0-481A-8CBA-DE4F61E782B8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1EA24AF-A0B4-4F67-B8A5-7DFBB9836761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9E04093-AE9F-4B93-81FA-0913316D4734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8E354DF-3FFB-4A22-962B-0C5809231ACD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5910169-85D3-491C-BAD5-D0E264D0AE53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11A2A7F-276C-40D7-A32F-A15522B1DB9E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415DF39-38DA-4F36-BD42-76BD08D3634F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3020F5F-0C2D-4ABC-8C54-061EC81BB9C9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E5E5117-7B6A-4E5C-8A07-F7AEEA85663F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A1A337-E592-4610-A11F-8F0907A07FEC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F955CD-6154-49EC-A8E9-A9F6C42A1258}"/>
              </a:ext>
            </a:extLst>
          </p:cNvPr>
          <p:cNvGrpSpPr/>
          <p:nvPr/>
        </p:nvGrpSpPr>
        <p:grpSpPr>
          <a:xfrm>
            <a:off x="10179096" y="2430154"/>
            <a:ext cx="1800000" cy="2160000"/>
            <a:chOff x="10179096" y="2430154"/>
            <a:chExt cx="1800000" cy="216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10D8C5E-57BC-43FD-BD67-641A9C611A2B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A27B906-3B8A-4D09-9559-25E0D8B83806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1A86D66-D998-46D7-840C-0317AEEF9791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09CCA73-17D8-4A68-B618-F7DEAE84D257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EF10753-CC69-4078-8233-A4294F1A8D65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6EB50C-BDD7-4341-91FA-1B70EB75614F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CE96810-988D-4956-8E1C-3A388B590A5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A9CD588-EB19-48A3-9C10-A19FE598B7F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03DEFBB-5DDC-40E0-97DA-CB75D3484CE7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0991A71-0F77-47A6-BA1B-A097824384C1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60FB1E4-E312-461C-A8B4-C5C854BEABE5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8A228F2-3C18-4127-B96F-1B0C5F20B9CC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6C87326-4064-4E17-81C4-BE47489B0B6F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340AB7-496F-41F4-8996-857B832CEFF2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E286CE6-269E-4BAB-AFDF-27124B12D70B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1BEC379-5057-4882-87FE-E509BE05BA18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56532EC-314B-4F24-AA68-D08B471F425B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646F316-373E-4C5E-82F3-D0B08CF4A80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913B16D-A668-4AA4-911A-C3252D514CE7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F485AC2-2590-4967-914B-FC6810CD1E67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0A3E797-38AD-437C-8A37-DB3CAAA14E83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199F39-FBDF-4B37-A305-873A8102DD64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E5ABB0C-7EE5-4A83-995E-E5EE0CE9F8E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BBCC2E7-6B7C-4DCF-84F1-0BA3BA54CFCA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2950238-5555-4738-984C-0342DF6C628F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2D72151-FC44-438B-9E12-AC06A295E1D9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DE76A61-0408-4B80-97AA-5C0C1BC3B2A5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E9AAF7-54CD-4768-B2EC-073747DA1DE6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824B47A-668D-474F-B444-7C2AD51FC3F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6C6C003-33A7-4CE1-B469-A9630D49DE66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A51C10D-6ABE-4574-98DD-C43FBA5084BE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1179422-3844-42FF-8478-1ABC19FF1584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26378F-582F-4444-A04F-322232853AA6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6FED528-1414-4485-B233-7F583FED192A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333BF4B-0EC2-4654-B2AD-E9268D2C8226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1E63830-06EC-4956-BE43-89F94B53AC6F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3253597-D57E-4AE9-A7FD-263CBB62D273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45BE544-4632-4AE3-916D-52B3BB2DEB65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0E289B6-BBCC-4B7A-9899-8D31D3BBA8BA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91A9719-4DD9-4671-A250-2BDBC3A214D2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B72808F-6FEB-40E9-93B2-7031062D56DE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6E13325-C32E-4AA3-B8C1-45AB84EED3FD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CF0075F-B0DB-4D53-9008-FF34BA3A5B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EE95873-28CA-4919-B1DE-2A3FF94359E6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8593F48-D0AE-46E0-B68A-607AEB34255F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26DD435-8AD3-4958-A821-2A36B7469AA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DA11DE5-A5DF-4FA1-B230-0375EC016DFA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04BE2F2-19FE-4B01-B336-F0888D172C05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A859ACB-64C7-4768-ACF5-4E801E7BF3F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FF70219-A44D-416D-8AB9-341C58C8D14A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8D649C2-8B1B-46D1-9145-612609739340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337778D-EE2B-4863-84DC-9117E8F8A636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CB9DD63-E539-4516-9AE2-26D5F3E9FABB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C13D0B-5BC5-45D4-AC06-E4479C39374A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557CC14-F750-42A9-8EC1-C498DBC9340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4ED997A-60DB-4591-832F-4F41E12D1B78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1F7BB6-3933-48ED-BC1A-0A01F3A06FDA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4EA879-8F5E-4974-8C43-5F38EAEF2C83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B30D5-B063-4BC7-B7A2-4E789E9F81C4}"/>
              </a:ext>
            </a:extLst>
          </p:cNvPr>
          <p:cNvGrpSpPr/>
          <p:nvPr/>
        </p:nvGrpSpPr>
        <p:grpSpPr>
          <a:xfrm>
            <a:off x="148108" y="3733800"/>
            <a:ext cx="1800000" cy="1472386"/>
            <a:chOff x="148108" y="3911772"/>
            <a:chExt cx="1800000" cy="147238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59FEAA1-F60F-45F5-B49F-3C897A815B1F}"/>
                </a:ext>
              </a:extLst>
            </p:cNvPr>
            <p:cNvSpPr/>
            <p:nvPr/>
          </p:nvSpPr>
          <p:spPr>
            <a:xfrm>
              <a:off x="148108" y="3911772"/>
              <a:ext cx="1800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559FCF6-4E62-4E1A-AFDA-40B8DC5356C0}"/>
                </a:ext>
              </a:extLst>
            </p:cNvPr>
            <p:cNvSpPr txBox="1"/>
            <p:nvPr/>
          </p:nvSpPr>
          <p:spPr>
            <a:xfrm>
              <a:off x="297267" y="5076381"/>
              <a:ext cx="1650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Protein Sequences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DF9F271-160A-4C85-8574-4DD1E5184C26}"/>
                </a:ext>
              </a:extLst>
            </p:cNvPr>
            <p:cNvSpPr txBox="1"/>
            <p:nvPr/>
          </p:nvSpPr>
          <p:spPr>
            <a:xfrm>
              <a:off x="189773" y="3924814"/>
              <a:ext cx="1747800" cy="11387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50" b="1" dirty="0"/>
                <a:t>&gt; Protein A</a:t>
              </a:r>
            </a:p>
            <a:p>
              <a:r>
                <a:rPr lang="en-GB" sz="850" dirty="0"/>
                <a:t>MALWMRLLPLLRLLALWGPDPAA</a:t>
              </a:r>
            </a:p>
            <a:p>
              <a:r>
                <a:rPr lang="en-GB" sz="850" b="1" dirty="0"/>
                <a:t>&gt; Protein B</a:t>
              </a:r>
            </a:p>
            <a:p>
              <a:r>
                <a:rPr lang="en-GB" sz="850" dirty="0"/>
                <a:t>AFVNQHLCGSHLVKEALYLVCGERG</a:t>
              </a:r>
              <a:br>
                <a:rPr lang="en-GB" sz="850" dirty="0"/>
              </a:br>
              <a:r>
                <a:rPr lang="en-GB" sz="850" dirty="0"/>
                <a:t>FFYTPKTREAEDLQV</a:t>
              </a:r>
            </a:p>
            <a:p>
              <a:r>
                <a:rPr lang="en-GB" sz="850" b="1" dirty="0"/>
                <a:t>&gt; Protein C</a:t>
              </a:r>
            </a:p>
            <a:p>
              <a:r>
                <a:rPr lang="en-GB" sz="850" dirty="0"/>
                <a:t>QVELGGGPGAGSLQPLKLEGSLQK</a:t>
              </a:r>
              <a:br>
                <a:rPr lang="en-GB" sz="850" dirty="0"/>
              </a:br>
              <a:r>
                <a:rPr lang="en-GB" sz="850" dirty="0"/>
                <a:t>RGIVEQCCTSICRSLYQLENYCN</a:t>
              </a: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F337337-D29C-403E-874D-72D1C9C740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7127" y="1212896"/>
            <a:ext cx="693139" cy="693139"/>
          </a:xfrm>
          <a:prstGeom prst="rect">
            <a:avLst/>
          </a:prstGeom>
        </p:spPr>
      </p:pic>
      <p:sp>
        <p:nvSpPr>
          <p:cNvPr id="227" name="Slide Number Placeholder 2">
            <a:extLst>
              <a:ext uri="{FF2B5EF4-FFF2-40B4-BE49-F238E27FC236}">
                <a16:creationId xmlns:a16="http://schemas.microsoft.com/office/drawing/2014/main" id="{0BB64E46-4FE2-412A-B1CB-17680321158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B1DB4C-1B9D-4362-97CE-A98B4F72A28A}"/>
              </a:ext>
            </a:extLst>
          </p:cNvPr>
          <p:cNvGrpSpPr/>
          <p:nvPr/>
        </p:nvGrpSpPr>
        <p:grpSpPr>
          <a:xfrm>
            <a:off x="434733" y="2957944"/>
            <a:ext cx="2160000" cy="1090779"/>
            <a:chOff x="303782" y="2795421"/>
            <a:chExt cx="2160000" cy="109077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71F856F-A925-4537-A109-54420D034BF4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5BD83D5-F72E-4E27-8F18-4D8E9121D569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Genome</a:t>
              </a:r>
            </a:p>
          </p:txBody>
        </p:sp>
        <p:pic>
          <p:nvPicPr>
            <p:cNvPr id="170" name="Picture 8" descr="C:\Users\mva037\Documents\illustrations\mrna.png">
              <a:extLst>
                <a:ext uri="{FF2B5EF4-FFF2-40B4-BE49-F238E27FC236}">
                  <a16:creationId xmlns:a16="http://schemas.microsoft.com/office/drawing/2014/main" id="{C64E2EF9-D568-4919-8384-9D99D4DA0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35" y="2879037"/>
              <a:ext cx="831186" cy="92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EFD8B-5387-4208-BD74-D399A1174A72}"/>
              </a:ext>
            </a:extLst>
          </p:cNvPr>
          <p:cNvGrpSpPr/>
          <p:nvPr/>
        </p:nvGrpSpPr>
        <p:grpSpPr>
          <a:xfrm>
            <a:off x="3573430" y="1219200"/>
            <a:ext cx="2160000" cy="1090779"/>
            <a:chOff x="299551" y="914400"/>
            <a:chExt cx="2160000" cy="109077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6A9AB-EB15-4E97-8AA2-2B7F6917B81C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8BD8E-EF8F-4E49-9C94-C9B2C9CB1046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1CC51D-2BA2-4889-BA62-4C1D973EF823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628939-63AB-45E8-8C00-A0B96084A1D9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3AAEA57-69E1-4999-BE5F-2AFB64B62A3B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3A592C-25B7-43E8-9D7B-546FCED030DF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F01BED4-9187-4A79-BB53-4E89C1A2BEE3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491DC71-ACEF-4421-8DF8-24F362AFF6A0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C8648-BFAD-4A5B-ADB4-5D97BA2C9B14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68A124-3859-4045-8BB2-FAA1D7F67FEB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7C70183-EDCA-4D65-8FA9-3E0D14023E6C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DF1072-5D79-4D7C-873C-871C6DA38D8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93EB51-F32C-481D-83C9-910803C074FF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BE973D-5BBE-4F97-9D16-9AB4F780C09A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A811CDF-E554-4D10-8B26-6CB0839BF0F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5D776F-50E8-4378-8344-27346ADDD7E0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772B6A-87B1-4CC8-B7A1-AB437E234194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1161C3-8D29-4183-B862-60FE0FEB39FB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7F6EB2-5BAE-4F13-AAFA-5FFD4F467C4F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1C3770-792E-48CF-9D19-56583528D429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F58E98-9F28-47D1-BC88-55E1814DF3F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32B8A6-58D2-4012-9D77-4646C30489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34D6FFD-7A78-4356-89F9-E2745FF7665D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FEA42B-5DBA-4F92-AFDE-CCC28455D088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D61B5B-39D8-4075-BD38-508E6CF0B996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7078560-3E85-40B4-84BC-8B6E6CA38462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C2F6D4-E3AA-45DB-8D44-A6D5DB32D9A7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5EFCCBE-D9CC-4008-82B1-68D799C5E6E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03A14DF-58DC-422F-8FAE-DFBF5B33E049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02070F-3DCA-4BF1-B8D3-76EABA472D0A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47F0B1-1799-4CC5-8946-A5089E5FACC5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58B76EA-D1C3-43DF-A822-4866D20C1930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5B81D49-FFA7-4973-B0CD-FAB20CD5D899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5747DC-E3E8-4EF8-8782-3CF90E97B158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93934FF-38AA-4D87-B670-0F650D854F08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7C8B930-B440-4B35-B077-6B2D13D9B885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AD20CC-3971-4C21-A076-0804B27F66F4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C066568-4200-4126-82D7-9670B2FC7C8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E5DA9A-4F38-445D-90C6-3AF25FDEF472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DA5854-50F2-4E38-B2C2-D6B542DD7F5D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491434D-5274-470D-8139-382AF82DD89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579421-FE4E-4BC9-92FF-2757ADCF153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2D8CD8-76D8-4674-8E21-A93ABF4C91CD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9A4012-7D07-4BDC-BB66-E79A85105B40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B2C001-36B0-4508-AF32-AF41833A320D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9BA6CCA-18A9-43D0-A222-9C65EBAE8EE2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0128FC-08BF-4780-AEA9-2FB2AED98B11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B7168-B638-4791-8358-70057D729D2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F0F2D6-E4CD-4C4C-855A-70D51FFE0924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D1D940-4F46-43DE-9A2E-6BBC87D60531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BC6EB3-B7CF-4A95-91D4-48339D841584}"/>
              </a:ext>
            </a:extLst>
          </p:cNvPr>
          <p:cNvGrpSpPr/>
          <p:nvPr/>
        </p:nvGrpSpPr>
        <p:grpSpPr>
          <a:xfrm>
            <a:off x="3573430" y="2952554"/>
            <a:ext cx="2160000" cy="1090779"/>
            <a:chOff x="3445071" y="2790031"/>
            <a:chExt cx="2160000" cy="1090779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8CD464E-D3F8-4129-8370-746A57966DF0}"/>
                </a:ext>
              </a:extLst>
            </p:cNvPr>
            <p:cNvGrpSpPr/>
            <p:nvPr/>
          </p:nvGrpSpPr>
          <p:grpSpPr>
            <a:xfrm>
              <a:off x="3445071" y="2790031"/>
              <a:ext cx="2160000" cy="1090779"/>
              <a:chOff x="303782" y="2795421"/>
              <a:chExt cx="2160000" cy="1090779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7F5B4E3-F309-4BCB-8838-6C4F648723EF}"/>
                  </a:ext>
                </a:extLst>
              </p:cNvPr>
              <p:cNvSpPr/>
              <p:nvPr/>
            </p:nvSpPr>
            <p:spPr>
              <a:xfrm>
                <a:off x="303782" y="2795421"/>
                <a:ext cx="2160000" cy="108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5F03A3F-2226-4B31-AA05-BC3ACFF78765}"/>
                  </a:ext>
                </a:extLst>
              </p:cNvPr>
              <p:cNvSpPr txBox="1"/>
              <p:nvPr/>
            </p:nvSpPr>
            <p:spPr>
              <a:xfrm>
                <a:off x="937251" y="3579270"/>
                <a:ext cx="1526531" cy="306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002060"/>
                    </a:solidFill>
                  </a:rPr>
                  <a:t>Proteome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D98B4B-6273-42D1-A593-3E04B1358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852" y="2889068"/>
              <a:ext cx="964908" cy="848308"/>
            </a:xfrm>
            <a:prstGeom prst="rect">
              <a:avLst/>
            </a:prstGeom>
          </p:spPr>
        </p:pic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CB603C3-FB7B-4136-A63D-E0E8B48C999D}"/>
              </a:ext>
            </a:extLst>
          </p:cNvPr>
          <p:cNvCxnSpPr>
            <a:cxnSpLocks/>
            <a:stCxn id="120" idx="3"/>
            <a:endCxn id="173" idx="1"/>
          </p:cNvCxnSpPr>
          <p:nvPr/>
        </p:nvCxnSpPr>
        <p:spPr>
          <a:xfrm flipV="1">
            <a:off x="2594733" y="3492554"/>
            <a:ext cx="978697" cy="539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8ECB51B-BA3B-46BA-931E-2436F648D922}"/>
              </a:ext>
            </a:extLst>
          </p:cNvPr>
          <p:cNvGrpSpPr/>
          <p:nvPr/>
        </p:nvGrpSpPr>
        <p:grpSpPr>
          <a:xfrm>
            <a:off x="9858600" y="1551266"/>
            <a:ext cx="1800000" cy="2160000"/>
            <a:chOff x="10179096" y="2430154"/>
            <a:chExt cx="1800000" cy="2160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E777A0B-9849-4C79-82E5-DEE9D747CDF4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DA6675D-860A-4DE4-8BED-104E4E3514BB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6F82AAF-3421-42E2-892C-4EA849F20D55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924968B-B211-40B9-8A95-38F983E13FF4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53675E7-DBF0-40FB-BA5C-19D5C6DF5B06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15D17E-2FF0-43C2-ABF5-B24DAE6D59E6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B203B13-9A63-48A7-B3E5-40F912FC537B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FAE11CE-0A03-4B53-B6E5-5A5922D75D5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C69DAD4-065F-42E7-9290-B99C030F6E50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FC1961-27D8-4311-AC47-8203EB6DFE39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93DFB69-626B-43FC-B59E-F4E35D82B276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FBE4BB5-BB4C-4587-B3B2-A04FD0EE89DF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9AC4433-7753-4C79-BDFF-A22DF4DA19AD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F01953F-818E-46FF-8580-FE315ED35B8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C029DA9D-5C09-4664-ACA2-8A5B35983392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B958A0-1C22-4FE3-A166-B9F0885E9FBF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4A86443-6FDA-4E8A-862F-F689FD484EA3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8FECE72-BB46-44C1-9476-8C29527374B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99DA0-15D7-45FC-9A6A-4DB6AD73FFDD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25E7C9E-8A02-4188-A042-B9AAAE2D532D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299F9E4-A77F-4451-843A-589F133EE362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ED7A4B0-E403-4DE4-80F2-F3DAA437833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BEA860F-CE5A-43B9-AC66-D479DEFD68F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55FF3F5-43D4-4D6A-A24D-F0FB91BDFC69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146EEDD-8DC4-4946-86C3-C18F9AAC4476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1289AE-8FC0-4022-A6EA-829BEC41CE6B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833F3-44B1-46E3-8C1F-D994C0AE67D8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28C428B-BFD7-470F-9535-C67485E2C7C1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BC57A1E-14B9-4EDB-83B2-54FC901B8D35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CB044E4-BDE2-4D24-A920-8699F78A9A6C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AAC3B38-984F-469F-B964-E067B4CC92D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9F4D6D9-2E33-4F04-AB57-F52667C2BE23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736297B-3198-4E6F-8EA3-6A4117514AFB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DFC2DBA-39BC-470A-A399-256AF55A8277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09E2D9-F96A-497E-9E55-5F75B29226E4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A6D938-EDC1-48DA-841A-117DB9DC5B7B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5FBE950-AEB6-4583-A005-D2B0B1ED2707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54CE65-8561-4F46-8F98-2CA0148C8E60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EDB85D-FEC1-45D2-8322-572F62407AD2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F15C6B-3137-4A22-B753-DF9BD7A1B568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B9F5A1D-7381-4EC2-94A9-92326CDDAD64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1A0A10D-24F0-4A6C-9D83-DF6A7AB7B0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7936B0B-F7AA-43CA-8529-BCA78983A60D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B421B02-92A7-41CF-816C-EB079C11D2D5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2F28D01-AAD9-4B17-889C-233EF56768FC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F7F60E8-80A0-4982-8C65-7A749F85650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783988D-C9EE-4362-9875-E425028E9EFF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5074651-5037-4E8B-90F9-21FAF1787258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EBCB4C3-EDF4-42B9-9F2E-A4E6F263E8F9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762445-5A38-46CD-98A5-D4B94B20616E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65998BA-9C80-4407-A202-0F0200603D36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CA16602-6A15-4610-AC94-6105F38FF188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B96F16-6948-4058-8170-BB438E0C5356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6ECD744-06B9-41B1-9876-0DFBCC275257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7C2DABB-4EFF-450D-9236-51C260E3E0C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2A8899C-7650-49C3-979E-5866A51CD5E3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16A60B1-961A-421C-973A-221388C59828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D98025-13DA-4D0A-BB98-E13B686F145A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EC6DD8A-91F9-4B89-9D3B-0F25153D8869}"/>
              </a:ext>
            </a:extLst>
          </p:cNvPr>
          <p:cNvGrpSpPr/>
          <p:nvPr/>
        </p:nvGrpSpPr>
        <p:grpSpPr>
          <a:xfrm>
            <a:off x="6717311" y="2085877"/>
            <a:ext cx="2160000" cy="1090779"/>
            <a:chOff x="303782" y="2795421"/>
            <a:chExt cx="2160000" cy="109077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4E8FD54-81EB-43DD-BBBE-71B5FA11BA73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3ADE0A8-F1DC-4366-9B31-C827F10367F8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Search Engine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397F55EC-70F9-441A-83F3-9F4BDF9C55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6089" y="2133600"/>
            <a:ext cx="780926" cy="78092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5F1554-CB0E-4BAC-A81E-452A26F1047A}"/>
              </a:ext>
            </a:extLst>
          </p:cNvPr>
          <p:cNvCxnSpPr>
            <a:stCxn id="173" idx="3"/>
            <a:endCxn id="237" idx="1"/>
          </p:cNvCxnSpPr>
          <p:nvPr/>
        </p:nvCxnSpPr>
        <p:spPr>
          <a:xfrm flipV="1">
            <a:off x="5733430" y="2625877"/>
            <a:ext cx="983881" cy="866677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809F2EC-2454-4BF4-8F49-E94F1DDC0815}"/>
              </a:ext>
            </a:extLst>
          </p:cNvPr>
          <p:cNvCxnSpPr>
            <a:cxnSpLocks/>
            <a:stCxn id="48" idx="3"/>
            <a:endCxn id="237" idx="1"/>
          </p:cNvCxnSpPr>
          <p:nvPr/>
        </p:nvCxnSpPr>
        <p:spPr>
          <a:xfrm>
            <a:off x="5733430" y="1759200"/>
            <a:ext cx="983881" cy="866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1D903CD-E70B-4D26-B697-A54EE554D308}"/>
              </a:ext>
            </a:extLst>
          </p:cNvPr>
          <p:cNvCxnSpPr>
            <a:cxnSpLocks/>
            <a:stCxn id="237" idx="3"/>
            <a:endCxn id="178" idx="1"/>
          </p:cNvCxnSpPr>
          <p:nvPr/>
        </p:nvCxnSpPr>
        <p:spPr>
          <a:xfrm>
            <a:off x="8877311" y="2625877"/>
            <a:ext cx="981289" cy="538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2B4EB30-2B88-404F-86DA-91EDA7899705}"/>
              </a:ext>
            </a:extLst>
          </p:cNvPr>
          <p:cNvGrpSpPr/>
          <p:nvPr/>
        </p:nvGrpSpPr>
        <p:grpSpPr>
          <a:xfrm>
            <a:off x="7315200" y="5715000"/>
            <a:ext cx="4648200" cy="879259"/>
            <a:chOff x="6858000" y="4661560"/>
            <a:chExt cx="4648200" cy="879259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87D50DB-FA0C-4CB2-B2A8-77BB2B1E7F7F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24A9F95-39F6-4B63-A95E-98D2941DDE0C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EACDE0D5-2AA0-408C-A1E6-3B82837D743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43" name="Subtitle 2">
              <a:extLst>
                <a:ext uri="{FF2B5EF4-FFF2-40B4-BE49-F238E27FC236}">
                  <a16:creationId xmlns:a16="http://schemas.microsoft.com/office/drawing/2014/main" id="{EB914857-7C6D-4DA6-91C0-01BB0462ABAA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makes genome-wide scale searches more challenging?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3A605BA-C321-4DF4-AC6D-0268BDF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47" name="Slide Number Placeholder 2">
            <a:extLst>
              <a:ext uri="{FF2B5EF4-FFF2-40B4-BE49-F238E27FC236}">
                <a16:creationId xmlns:a16="http://schemas.microsoft.com/office/drawing/2014/main" id="{FF311FE2-8760-403B-B172-3EFACB3FA2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42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Proteogenomic pipeline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0B5304C6-0AB8-4DB0-9BF5-A76D308805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/>
          <a:stretch/>
        </p:blipFill>
        <p:spPr bwMode="auto">
          <a:xfrm>
            <a:off x="1879167" y="1301855"/>
            <a:ext cx="8433667" cy="4254291"/>
          </a:xfrm>
          <a:prstGeom prst="rect">
            <a:avLst/>
          </a:prstGeom>
          <a:noFill/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C7F52E19-7566-478E-9F9B-DF0B1761C76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3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8257E-D49E-4164-8FCB-69DB246F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94" y="0"/>
            <a:ext cx="596781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87868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after all?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74907076-B116-4C09-A1A3-40AC43D35C8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A9471B-FCBE-4F0E-9A99-C1575D6DF7E4}"/>
              </a:ext>
            </a:extLst>
          </p:cNvPr>
          <p:cNvGrpSpPr/>
          <p:nvPr/>
        </p:nvGrpSpPr>
        <p:grpSpPr>
          <a:xfrm>
            <a:off x="180826" y="1066800"/>
            <a:ext cx="4648200" cy="879259"/>
            <a:chOff x="6858000" y="4661560"/>
            <a:chExt cx="4648200" cy="8792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D1DC73-9053-436A-A876-1F1CA9188743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EE52E08-F7DB-4A7F-B1EA-580CAE8DF49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55426F1-5987-40D1-97DB-165AD72294B3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272B6995-2272-44CF-AACB-1F52896C1E4C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Would you rather use genome, exome, or transcriptome data?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549FE12E-1EC2-4892-B866-44CAD49D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0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3181204" y="2582615"/>
            <a:ext cx="58296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Finding the products of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genetic variants</a:t>
            </a:r>
            <a:b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latin typeface="Cambria" panose="02040503050406030204" pitchFamily="18" charset="0"/>
              </a:rPr>
              <a:t>in </a:t>
            </a: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proteomics </a:t>
            </a:r>
            <a:r>
              <a:rPr lang="nb-NO" sz="2600" dirty="0">
                <a:latin typeface="Cambria" panose="02040503050406030204" pitchFamily="18" charset="0"/>
              </a:rPr>
              <a:t>data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1F856F-A925-4537-A109-54420D034BF4}"/>
              </a:ext>
            </a:extLst>
          </p:cNvPr>
          <p:cNvSpPr/>
          <p:nvPr/>
        </p:nvSpPr>
        <p:spPr>
          <a:xfrm>
            <a:off x="434733" y="2957944"/>
            <a:ext cx="2160000" cy="1424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EFD8B-5387-4208-BD74-D399A1174A72}"/>
              </a:ext>
            </a:extLst>
          </p:cNvPr>
          <p:cNvGrpSpPr/>
          <p:nvPr/>
        </p:nvGrpSpPr>
        <p:grpSpPr>
          <a:xfrm>
            <a:off x="3573430" y="1219200"/>
            <a:ext cx="2160000" cy="1090779"/>
            <a:chOff x="299551" y="914400"/>
            <a:chExt cx="2160000" cy="109077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6A9AB-EB15-4E97-8AA2-2B7F6917B81C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8BD8E-EF8F-4E49-9C94-C9B2C9CB1046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1CC51D-2BA2-4889-BA62-4C1D973EF823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628939-63AB-45E8-8C00-A0B96084A1D9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3AAEA57-69E1-4999-BE5F-2AFB64B62A3B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3A592C-25B7-43E8-9D7B-546FCED030DF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F01BED4-9187-4A79-BB53-4E89C1A2BEE3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491DC71-ACEF-4421-8DF8-24F362AFF6A0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C8648-BFAD-4A5B-ADB4-5D97BA2C9B14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68A124-3859-4045-8BB2-FAA1D7F67FEB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7C70183-EDCA-4D65-8FA9-3E0D14023E6C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DF1072-5D79-4D7C-873C-871C6DA38D8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93EB51-F32C-481D-83C9-910803C074FF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BE973D-5BBE-4F97-9D16-9AB4F780C09A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A811CDF-E554-4D10-8B26-6CB0839BF0F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5D776F-50E8-4378-8344-27346ADDD7E0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772B6A-87B1-4CC8-B7A1-AB437E234194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1161C3-8D29-4183-B862-60FE0FEB39FB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7F6EB2-5BAE-4F13-AAFA-5FFD4F467C4F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1C3770-792E-48CF-9D19-56583528D429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F58E98-9F28-47D1-BC88-55E1814DF3F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32B8A6-58D2-4012-9D77-4646C30489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34D6FFD-7A78-4356-89F9-E2745FF7665D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FEA42B-5DBA-4F92-AFDE-CCC28455D088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D61B5B-39D8-4075-BD38-508E6CF0B996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7078560-3E85-40B4-84BC-8B6E6CA38462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C2F6D4-E3AA-45DB-8D44-A6D5DB32D9A7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5EFCCBE-D9CC-4008-82B1-68D799C5E6E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03A14DF-58DC-422F-8FAE-DFBF5B33E049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02070F-3DCA-4BF1-B8D3-76EABA472D0A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47F0B1-1799-4CC5-8946-A5089E5FACC5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58B76EA-D1C3-43DF-A822-4866D20C1930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5B81D49-FFA7-4973-B0CD-FAB20CD5D899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5747DC-E3E8-4EF8-8782-3CF90E97B158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93934FF-38AA-4D87-B670-0F650D854F08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7C8B930-B440-4B35-B077-6B2D13D9B885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AD20CC-3971-4C21-A076-0804B27F66F4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C066568-4200-4126-82D7-9670B2FC7C8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E5DA9A-4F38-445D-90C6-3AF25FDEF472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DA5854-50F2-4E38-B2C2-D6B542DD7F5D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491434D-5274-470D-8139-382AF82DD89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579421-FE4E-4BC9-92FF-2757ADCF153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2D8CD8-76D8-4674-8E21-A93ABF4C91CD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9A4012-7D07-4BDC-BB66-E79A85105B40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B2C001-36B0-4508-AF32-AF41833A320D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9BA6CCA-18A9-43D0-A222-9C65EBAE8EE2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0128FC-08BF-4780-AEA9-2FB2AED98B11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B7168-B638-4791-8358-70057D729D2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F0F2D6-E4CD-4C4C-855A-70D51FFE0924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D1D940-4F46-43DE-9A2E-6BBC87D60531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F5B4E3-F309-4BCB-8838-6C4F648723EF}"/>
              </a:ext>
            </a:extLst>
          </p:cNvPr>
          <p:cNvSpPr/>
          <p:nvPr/>
        </p:nvSpPr>
        <p:spPr>
          <a:xfrm>
            <a:off x="3573430" y="2952554"/>
            <a:ext cx="2160000" cy="14494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5F03A3F-2226-4B31-AA05-BC3ACFF78765}"/>
              </a:ext>
            </a:extLst>
          </p:cNvPr>
          <p:cNvSpPr txBox="1"/>
          <p:nvPr/>
        </p:nvSpPr>
        <p:spPr>
          <a:xfrm>
            <a:off x="4206899" y="4110573"/>
            <a:ext cx="1526531" cy="3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Variant Proteome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CB603C3-FB7B-4136-A63D-E0E8B48C999D}"/>
              </a:ext>
            </a:extLst>
          </p:cNvPr>
          <p:cNvCxnSpPr>
            <a:cxnSpLocks/>
            <a:stCxn id="120" idx="3"/>
            <a:endCxn id="173" idx="1"/>
          </p:cNvCxnSpPr>
          <p:nvPr/>
        </p:nvCxnSpPr>
        <p:spPr>
          <a:xfrm>
            <a:off x="2594733" y="3670276"/>
            <a:ext cx="978697" cy="698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8ECB51B-BA3B-46BA-931E-2436F648D922}"/>
              </a:ext>
            </a:extLst>
          </p:cNvPr>
          <p:cNvGrpSpPr/>
          <p:nvPr/>
        </p:nvGrpSpPr>
        <p:grpSpPr>
          <a:xfrm>
            <a:off x="9858600" y="1551266"/>
            <a:ext cx="1800000" cy="2160000"/>
            <a:chOff x="10179096" y="2430154"/>
            <a:chExt cx="1800000" cy="2160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E777A0B-9849-4C79-82E5-DEE9D747CDF4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DA6675D-860A-4DE4-8BED-104E4E3514BB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6F82AAF-3421-42E2-892C-4EA849F20D55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924968B-B211-40B9-8A95-38F983E13FF4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53675E7-DBF0-40FB-BA5C-19D5C6DF5B06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15D17E-2FF0-43C2-ABF5-B24DAE6D59E6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B203B13-9A63-48A7-B3E5-40F912FC537B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FAE11CE-0A03-4B53-B6E5-5A5922D75D5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C69DAD4-065F-42E7-9290-B99C030F6E50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FC1961-27D8-4311-AC47-8203EB6DFE39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93DFB69-626B-43FC-B59E-F4E35D82B276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FBE4BB5-BB4C-4587-B3B2-A04FD0EE89DF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9AC4433-7753-4C79-BDFF-A22DF4DA19AD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F01953F-818E-46FF-8580-FE315ED35B8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C029DA9D-5C09-4664-ACA2-8A5B35983392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B958A0-1C22-4FE3-A166-B9F0885E9FBF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4A86443-6FDA-4E8A-862F-F689FD484EA3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8FECE72-BB46-44C1-9476-8C29527374B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99DA0-15D7-45FC-9A6A-4DB6AD73FFDD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25E7C9E-8A02-4188-A042-B9AAAE2D532D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299F9E4-A77F-4451-843A-589F133EE362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ED7A4B0-E403-4DE4-80F2-F3DAA437833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BEA860F-CE5A-43B9-AC66-D479DEFD68F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55FF3F5-43D4-4D6A-A24D-F0FB91BDFC69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146EEDD-8DC4-4946-86C3-C18F9AAC4476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1289AE-8FC0-4022-A6EA-829BEC41CE6B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833F3-44B1-46E3-8C1F-D994C0AE67D8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28C428B-BFD7-470F-9535-C67485E2C7C1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BC57A1E-14B9-4EDB-83B2-54FC901B8D35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CB044E4-BDE2-4D24-A920-8699F78A9A6C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AAC3B38-984F-469F-B964-E067B4CC92D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9F4D6D9-2E33-4F04-AB57-F52667C2BE23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736297B-3198-4E6F-8EA3-6A4117514AFB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DFC2DBA-39BC-470A-A399-256AF55A8277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09E2D9-F96A-497E-9E55-5F75B29226E4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A6D938-EDC1-48DA-841A-117DB9DC5B7B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5FBE950-AEB6-4583-A005-D2B0B1ED2707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54CE65-8561-4F46-8F98-2CA0148C8E60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EDB85D-FEC1-45D2-8322-572F62407AD2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F15C6B-3137-4A22-B753-DF9BD7A1B568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B9F5A1D-7381-4EC2-94A9-92326CDDAD64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1A0A10D-24F0-4A6C-9D83-DF6A7AB7B0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7936B0B-F7AA-43CA-8529-BCA78983A60D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B421B02-92A7-41CF-816C-EB079C11D2D5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2F28D01-AAD9-4B17-889C-233EF56768FC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F7F60E8-80A0-4982-8C65-7A749F85650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783988D-C9EE-4362-9875-E425028E9EFF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5074651-5037-4E8B-90F9-21FAF1787258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EBCB4C3-EDF4-42B9-9F2E-A4E6F263E8F9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762445-5A38-46CD-98A5-D4B94B20616E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65998BA-9C80-4407-A202-0F0200603D36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CA16602-6A15-4610-AC94-6105F38FF188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B96F16-6948-4058-8170-BB438E0C5356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6ECD744-06B9-41B1-9876-0DFBCC275257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7C2DABB-4EFF-450D-9236-51C260E3E0C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2A8899C-7650-49C3-979E-5866A51CD5E3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16A60B1-961A-421C-973A-221388C59828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D98025-13DA-4D0A-BB98-E13B686F145A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EC6DD8A-91F9-4B89-9D3B-0F25153D8869}"/>
              </a:ext>
            </a:extLst>
          </p:cNvPr>
          <p:cNvGrpSpPr/>
          <p:nvPr/>
        </p:nvGrpSpPr>
        <p:grpSpPr>
          <a:xfrm>
            <a:off x="6717311" y="2085877"/>
            <a:ext cx="2160000" cy="1090779"/>
            <a:chOff x="303782" y="2795421"/>
            <a:chExt cx="2160000" cy="109077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4E8FD54-81EB-43DD-BBBE-71B5FA11BA73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3ADE0A8-F1DC-4366-9B31-C827F10367F8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Search Engine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397F55EC-70F9-441A-83F3-9F4BDF9C5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6089" y="2133600"/>
            <a:ext cx="780926" cy="78092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5F1554-CB0E-4BAC-A81E-452A26F1047A}"/>
              </a:ext>
            </a:extLst>
          </p:cNvPr>
          <p:cNvCxnSpPr>
            <a:cxnSpLocks/>
            <a:stCxn id="173" idx="3"/>
            <a:endCxn id="237" idx="1"/>
          </p:cNvCxnSpPr>
          <p:nvPr/>
        </p:nvCxnSpPr>
        <p:spPr>
          <a:xfrm flipV="1">
            <a:off x="5733430" y="2625877"/>
            <a:ext cx="983881" cy="1051387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809F2EC-2454-4BF4-8F49-E94F1DDC0815}"/>
              </a:ext>
            </a:extLst>
          </p:cNvPr>
          <p:cNvCxnSpPr>
            <a:cxnSpLocks/>
            <a:stCxn id="48" idx="3"/>
            <a:endCxn id="237" idx="1"/>
          </p:cNvCxnSpPr>
          <p:nvPr/>
        </p:nvCxnSpPr>
        <p:spPr>
          <a:xfrm>
            <a:off x="5733430" y="1759200"/>
            <a:ext cx="983881" cy="866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1D903CD-E70B-4D26-B697-A54EE554D308}"/>
              </a:ext>
            </a:extLst>
          </p:cNvPr>
          <p:cNvCxnSpPr>
            <a:cxnSpLocks/>
            <a:stCxn id="237" idx="3"/>
            <a:endCxn id="178" idx="1"/>
          </p:cNvCxnSpPr>
          <p:nvPr/>
        </p:nvCxnSpPr>
        <p:spPr>
          <a:xfrm>
            <a:off x="8877311" y="2625877"/>
            <a:ext cx="981289" cy="538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2B4EB30-2B88-404F-86DA-91EDA7899705}"/>
              </a:ext>
            </a:extLst>
          </p:cNvPr>
          <p:cNvGrpSpPr/>
          <p:nvPr/>
        </p:nvGrpSpPr>
        <p:grpSpPr>
          <a:xfrm>
            <a:off x="7315200" y="5715000"/>
            <a:ext cx="4648200" cy="879259"/>
            <a:chOff x="6858000" y="4661560"/>
            <a:chExt cx="4648200" cy="879259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87D50DB-FA0C-4CB2-B2A8-77BB2B1E7F7F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24A9F95-39F6-4B63-A95E-98D2941DDE0C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EACDE0D5-2AA0-408C-A1E6-3B82837D743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43" name="Subtitle 2">
              <a:extLst>
                <a:ext uri="{FF2B5EF4-FFF2-40B4-BE49-F238E27FC236}">
                  <a16:creationId xmlns:a16="http://schemas.microsoft.com/office/drawing/2014/main" id="{EB914857-7C6D-4DA6-91C0-01BB0462ABAA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makes variant-aware searches more challenging?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3A605BA-C321-4DF4-AC6D-0268BDF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47" name="Slide Number Placeholder 2">
            <a:extLst>
              <a:ext uri="{FF2B5EF4-FFF2-40B4-BE49-F238E27FC236}">
                <a16:creationId xmlns:a16="http://schemas.microsoft.com/office/drawing/2014/main" id="{FF311FE2-8760-403B-B172-3EFACB3FA2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C70F0E6-0EA9-4C9C-A7B8-70CF7F079873}"/>
              </a:ext>
            </a:extLst>
          </p:cNvPr>
          <p:cNvSpPr/>
          <p:nvPr/>
        </p:nvSpPr>
        <p:spPr>
          <a:xfrm>
            <a:off x="434733" y="4855962"/>
            <a:ext cx="2160000" cy="1424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2A4726-E69A-4F32-B1BD-6200FB98373E}"/>
              </a:ext>
            </a:extLst>
          </p:cNvPr>
          <p:cNvSpPr txBox="1"/>
          <p:nvPr/>
        </p:nvSpPr>
        <p:spPr>
          <a:xfrm>
            <a:off x="510545" y="4918016"/>
            <a:ext cx="174780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dirty="0"/>
              <a:t>CHROM POS      ID                 REF ALT</a:t>
            </a:r>
            <a:br>
              <a:rPr lang="en-GB" sz="850" dirty="0"/>
            </a:br>
            <a:r>
              <a:rPr lang="en-GB" sz="850" dirty="0"/>
              <a:t>1             4678    .                    G      C</a:t>
            </a:r>
            <a:br>
              <a:rPr lang="en-GB" sz="850" dirty="0"/>
            </a:br>
            <a:r>
              <a:rPr lang="en-GB" sz="850" dirty="0"/>
              <a:t>2             4370    rs6057         G     A</a:t>
            </a:r>
            <a:br>
              <a:rPr lang="en-GB" sz="850" dirty="0"/>
            </a:br>
            <a:r>
              <a:rPr lang="en-GB" sz="850" dirty="0"/>
              <a:t>2             9106    rs6055         A     G,T</a:t>
            </a:r>
            <a:br>
              <a:rPr lang="en-GB" sz="850" dirty="0"/>
            </a:br>
            <a:r>
              <a:rPr lang="en-GB" sz="850" dirty="0"/>
              <a:t>2             13023  .                    T      .</a:t>
            </a:r>
            <a:br>
              <a:rPr lang="en-GB" sz="850" dirty="0"/>
            </a:br>
            <a:r>
              <a:rPr lang="en-GB" sz="850" dirty="0"/>
              <a:t>20           14370  rs6054257  G     A</a:t>
            </a:r>
            <a:br>
              <a:rPr lang="en-GB" sz="850" dirty="0"/>
            </a:br>
            <a:r>
              <a:rPr lang="en-GB" sz="850" dirty="0"/>
              <a:t>20           17330  .                    T      A</a:t>
            </a:r>
            <a:br>
              <a:rPr lang="en-GB" sz="850" dirty="0"/>
            </a:br>
            <a:endParaRPr lang="en-GB" sz="8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7D71FB2-06B8-43BA-BDBE-FE57F8282CC4}"/>
              </a:ext>
            </a:extLst>
          </p:cNvPr>
          <p:cNvSpPr txBox="1"/>
          <p:nvPr/>
        </p:nvSpPr>
        <p:spPr>
          <a:xfrm>
            <a:off x="1070100" y="6001164"/>
            <a:ext cx="1526531" cy="3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Genetic variants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512FF92-7C23-4828-8E25-54D35B5F8254}"/>
              </a:ext>
            </a:extLst>
          </p:cNvPr>
          <p:cNvSpPr txBox="1"/>
          <p:nvPr/>
        </p:nvSpPr>
        <p:spPr>
          <a:xfrm>
            <a:off x="838200" y="4094197"/>
            <a:ext cx="175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Reference Proteome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AEE0-1D9D-4E58-ABB3-4EEDC3A384E6}"/>
              </a:ext>
            </a:extLst>
          </p:cNvPr>
          <p:cNvSpPr txBox="1"/>
          <p:nvPr/>
        </p:nvSpPr>
        <p:spPr>
          <a:xfrm>
            <a:off x="510545" y="2971800"/>
            <a:ext cx="1975119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b="1" dirty="0"/>
              <a:t>&gt; Protein A</a:t>
            </a:r>
          </a:p>
          <a:p>
            <a:r>
              <a:rPr lang="en-GB" sz="850" dirty="0"/>
              <a:t>MALWMRLLPLLRLLALWGPDPAA</a:t>
            </a:r>
          </a:p>
          <a:p>
            <a:r>
              <a:rPr lang="en-GB" sz="850" b="1" dirty="0"/>
              <a:t>&gt; Protein B</a:t>
            </a:r>
          </a:p>
          <a:p>
            <a:r>
              <a:rPr lang="en-GB" sz="850" dirty="0"/>
              <a:t>AFVNQHLCGSHLVKEALYLVCGERG</a:t>
            </a:r>
            <a:br>
              <a:rPr lang="en-GB" sz="850" dirty="0"/>
            </a:br>
            <a:r>
              <a:rPr lang="en-GB" sz="850" dirty="0"/>
              <a:t>FFYTPKTREAEDLQV</a:t>
            </a:r>
          </a:p>
          <a:p>
            <a:r>
              <a:rPr lang="en-GB" sz="850" b="1" dirty="0"/>
              <a:t>&gt; Protein C</a:t>
            </a:r>
          </a:p>
          <a:p>
            <a:r>
              <a:rPr lang="en-GB" sz="850" dirty="0"/>
              <a:t>QVELGGGPGAGSLQPLKLEGSLQK</a:t>
            </a:r>
            <a:br>
              <a:rPr lang="en-GB" sz="850" dirty="0"/>
            </a:br>
            <a:r>
              <a:rPr lang="en-GB" sz="850" dirty="0"/>
              <a:t>RGIVEQCCTSICRSLYQLENYCN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25AA907-BEDE-4901-9622-B4C0B76C0F9F}"/>
              </a:ext>
            </a:extLst>
          </p:cNvPr>
          <p:cNvSpPr txBox="1"/>
          <p:nvPr/>
        </p:nvSpPr>
        <p:spPr>
          <a:xfrm>
            <a:off x="3650819" y="3008306"/>
            <a:ext cx="17478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b="1" dirty="0"/>
              <a:t>&gt; Protein A</a:t>
            </a:r>
          </a:p>
          <a:p>
            <a:r>
              <a:rPr lang="en-GB" sz="850" dirty="0"/>
              <a:t>MALWMRLLPLLRLLALWGPDPAA</a:t>
            </a:r>
          </a:p>
          <a:p>
            <a:r>
              <a:rPr lang="en-GB" sz="850" b="1" dirty="0"/>
              <a:t>&gt; Protein A1</a:t>
            </a:r>
          </a:p>
          <a:p>
            <a:r>
              <a:rPr lang="en-GB" sz="850" dirty="0"/>
              <a:t>MALWMRLL</a:t>
            </a:r>
            <a:r>
              <a:rPr lang="en-GB" sz="850" dirty="0">
                <a:solidFill>
                  <a:srgbClr val="FF0000"/>
                </a:solidFill>
              </a:rPr>
              <a:t>R</a:t>
            </a:r>
            <a:r>
              <a:rPr lang="en-GB" sz="850" dirty="0"/>
              <a:t>LLRLLALWGPDPAA</a:t>
            </a:r>
          </a:p>
          <a:p>
            <a:r>
              <a:rPr lang="en-GB" sz="850" b="1" dirty="0"/>
              <a:t>&gt; Protein A2</a:t>
            </a:r>
          </a:p>
          <a:p>
            <a:r>
              <a:rPr lang="en-GB" sz="850" dirty="0"/>
              <a:t>MALWMRLLPLRLLALWGPDPAA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3E88CE5-58CB-4C4E-9AEA-973A75B1EE06}"/>
              </a:ext>
            </a:extLst>
          </p:cNvPr>
          <p:cNvCxnSpPr>
            <a:cxnSpLocks/>
            <a:stCxn id="141" idx="3"/>
            <a:endCxn id="173" idx="1"/>
          </p:cNvCxnSpPr>
          <p:nvPr/>
        </p:nvCxnSpPr>
        <p:spPr>
          <a:xfrm flipV="1">
            <a:off x="2594733" y="3677264"/>
            <a:ext cx="978697" cy="1891030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466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Generating proteogenomic sequence databases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C7F52E19-7566-478E-9F9B-DF0B1761C76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1BC34-E557-4228-A459-4E6D3C242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94" y="662445"/>
            <a:ext cx="9051811" cy="61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58528</TotalTime>
  <Words>520</Words>
  <Application>Microsoft Office PowerPoint</Application>
  <PresentationFormat>Widescreen</PresentationFormat>
  <Paragraphs>119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mva037</dc:creator>
  <cp:lastModifiedBy>Marc Vaudel</cp:lastModifiedBy>
  <cp:revision>973</cp:revision>
  <dcterms:created xsi:type="dcterms:W3CDTF">2006-08-16T00:00:00Z</dcterms:created>
  <dcterms:modified xsi:type="dcterms:W3CDTF">2021-08-02T19:08:22Z</dcterms:modified>
</cp:coreProperties>
</file>