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7" r:id="rId7"/>
    <p:sldId id="259" r:id="rId8"/>
  </p:sldIdLst>
  <p:sldSz cx="12192000" cy="6858000"/>
  <p:notesSz cx="6858000" cy="9144000"/>
  <p:embeddedFontLst>
    <p:embeddedFont>
      <p:font typeface="Arial Black" panose="020B0A040201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400"/>
    <a:srgbClr val="0E9898"/>
    <a:srgbClr val="010101"/>
    <a:srgbClr val="FE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7603210" y="2844818"/>
            <a:ext cx="4600889" cy="4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028D3A"/>
                </a:solidFill>
                <a:latin typeface="Arial"/>
                <a:ea typeface="Arial"/>
                <a:cs typeface="Arial"/>
                <a:sym typeface="Arial"/>
              </a:rPr>
              <a:t>Unidad 1. Administración de bases de datos relacionales</a:t>
            </a:r>
            <a:endParaRPr sz="1400" dirty="0">
              <a:solidFill>
                <a:srgbClr val="028D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342666" y="1891304"/>
            <a:ext cx="65609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Asignatura: Administración de Base de Datos </a:t>
            </a:r>
            <a:endParaRPr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6096000" y="321226"/>
            <a:ext cx="4105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rgbClr val="018D3A"/>
                </a:solidFill>
                <a:latin typeface="Arial Black"/>
                <a:ea typeface="Arial Black"/>
                <a:cs typeface="Arial Black"/>
                <a:sym typeface="Arial Black"/>
              </a:rPr>
              <a:t>Tecnologías de Información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7550639" y="3611332"/>
            <a:ext cx="4381814" cy="4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028D3A"/>
                </a:solidFill>
                <a:latin typeface="Arial"/>
                <a:ea typeface="Arial"/>
                <a:cs typeface="Arial"/>
                <a:sym typeface="Arial"/>
              </a:rPr>
              <a:t>1.2.1 Creación de una Base de Datos</a:t>
            </a:r>
            <a:endParaRPr lang="es-MX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3342665" y="2228577"/>
            <a:ext cx="84159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Tema: 1.2 Introducción a la Administración de Base de Datos</a:t>
            </a:r>
            <a:endParaRPr dirty="0"/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A4DAC5C4-27FE-4812-8E3F-95E271C4E232}"/>
              </a:ext>
            </a:extLst>
          </p:cNvPr>
          <p:cNvSpPr txBox="1"/>
          <p:nvPr/>
        </p:nvSpPr>
        <p:spPr>
          <a:xfrm>
            <a:off x="7414907" y="5281999"/>
            <a:ext cx="5572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Ing. José Luis Herrera Gallardo, MTI</a:t>
            </a:r>
            <a:endParaRPr dirty="0"/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4FDD1FFF-3AFC-4E65-B188-C1D4F40557CD}"/>
              </a:ext>
            </a:extLst>
          </p:cNvPr>
          <p:cNvSpPr txBox="1"/>
          <p:nvPr/>
        </p:nvSpPr>
        <p:spPr>
          <a:xfrm>
            <a:off x="7437117" y="4912667"/>
            <a:ext cx="3965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Instructor.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98A4245A-97DD-4238-863F-98168E6B30B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5"/>
                </a:lnTo>
                <a:lnTo>
                  <a:pt x="20104099" y="11308555"/>
                </a:lnTo>
                <a:lnTo>
                  <a:pt x="20104099" y="0"/>
                </a:lnTo>
                <a:close/>
              </a:path>
            </a:pathLst>
          </a:custGeom>
          <a:solidFill>
            <a:srgbClr val="01010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FD9B59DC-3141-4BB4-B312-E53F4F3BCD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F8062F2-C5BF-447A-8186-019560A8E645}"/>
              </a:ext>
            </a:extLst>
          </p:cNvPr>
          <p:cNvSpPr txBox="1"/>
          <p:nvPr/>
        </p:nvSpPr>
        <p:spPr>
          <a:xfrm>
            <a:off x="1774755" y="271492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i="1" dirty="0">
                <a:solidFill>
                  <a:srgbClr val="FF74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Creación de una base de datos en SQL Server</a:t>
            </a:r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2CFF07EF-2F67-4EDD-9BDD-4C6FAF94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331" y="1250737"/>
            <a:ext cx="400374" cy="400374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0C338BC-6A05-454F-998E-332D6EEDA19D}"/>
              </a:ext>
            </a:extLst>
          </p:cNvPr>
          <p:cNvSpPr txBox="1"/>
          <p:nvPr/>
        </p:nvSpPr>
        <p:spPr>
          <a:xfrm>
            <a:off x="2154054" y="1096981"/>
            <a:ext cx="8218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 base de datos en </a:t>
            </a:r>
            <a:r>
              <a:rPr lang="es-MX" sz="2000" b="1" i="1" dirty="0" err="1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</a:t>
            </a:r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compone de dos partes de archivos de base de datos y de logs de transacciones.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580829-5F15-4C19-A596-B6F1075D67C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86124" y="2430335"/>
            <a:ext cx="5329238" cy="380219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908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98A4245A-97DD-4238-863F-98168E6B30B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5"/>
                </a:lnTo>
                <a:lnTo>
                  <a:pt x="20104099" y="11308555"/>
                </a:lnTo>
                <a:lnTo>
                  <a:pt x="20104099" y="0"/>
                </a:lnTo>
                <a:close/>
              </a:path>
            </a:pathLst>
          </a:custGeom>
          <a:solidFill>
            <a:srgbClr val="01010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FD9B59DC-3141-4BB4-B312-E53F4F3BCD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F8062F2-C5BF-447A-8186-019560A8E645}"/>
              </a:ext>
            </a:extLst>
          </p:cNvPr>
          <p:cNvSpPr txBox="1"/>
          <p:nvPr/>
        </p:nvSpPr>
        <p:spPr>
          <a:xfrm>
            <a:off x="1774755" y="271492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i="1" dirty="0">
                <a:solidFill>
                  <a:srgbClr val="FF74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Creación de una base de datos en SQL Server</a:t>
            </a:r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2CFF07EF-2F67-4EDD-9BDD-4C6FAF94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22" y="2189125"/>
            <a:ext cx="400374" cy="400374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0C338BC-6A05-454F-998E-332D6EEDA19D}"/>
              </a:ext>
            </a:extLst>
          </p:cNvPr>
          <p:cNvSpPr txBox="1"/>
          <p:nvPr/>
        </p:nvSpPr>
        <p:spPr>
          <a:xfrm>
            <a:off x="781831" y="1939944"/>
            <a:ext cx="5575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 archivos de base de datos se agrupan de manera lógica en </a:t>
            </a:r>
            <a:r>
              <a:rPr lang="es-MX" sz="2000" b="1" i="1" dirty="0" err="1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filegroups</a:t>
            </a:r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el primer </a:t>
            </a:r>
            <a:r>
              <a:rPr lang="es-MX" sz="2000" b="1" i="1" dirty="0" err="1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filegroup</a:t>
            </a:r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que se crea de manera predeterminada en la base de datos es el </a:t>
            </a:r>
            <a:r>
              <a:rPr lang="es-MX" sz="2000" b="1" i="1" dirty="0" err="1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filegroup</a:t>
            </a:r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2000" b="1" i="1" dirty="0" err="1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primary</a:t>
            </a:r>
            <a:endParaRPr lang="es-MX" sz="2000" b="1" i="1" dirty="0">
              <a:solidFill>
                <a:srgbClr val="0E989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580829-5F15-4C19-A596-B6F1075D67C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00836" y="1225644"/>
            <a:ext cx="5329238" cy="380219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8D14CF5-D25A-4FE8-A84E-F739DB9D7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57" y="3534874"/>
            <a:ext cx="400374" cy="4003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430066-053C-4C3F-AFEE-A7A619AB4144}"/>
              </a:ext>
            </a:extLst>
          </p:cNvPr>
          <p:cNvSpPr txBox="1"/>
          <p:nvPr/>
        </p:nvSpPr>
        <p:spPr>
          <a:xfrm>
            <a:off x="743896" y="3534874"/>
            <a:ext cx="5575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Pero se pueden crear grupos adicionales con la idea de distribuir la carga de trabajo en diferentes discos duros.</a:t>
            </a:r>
          </a:p>
        </p:txBody>
      </p:sp>
    </p:spTree>
    <p:extLst>
      <p:ext uri="{BB962C8B-B14F-4D97-AF65-F5344CB8AC3E}">
        <p14:creationId xmlns:p14="http://schemas.microsoft.com/office/powerpoint/2010/main" val="354695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98A4245A-97DD-4238-863F-98168E6B30B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5"/>
                </a:lnTo>
                <a:lnTo>
                  <a:pt x="20104099" y="11308555"/>
                </a:lnTo>
                <a:lnTo>
                  <a:pt x="20104099" y="0"/>
                </a:lnTo>
                <a:close/>
              </a:path>
            </a:pathLst>
          </a:custGeom>
          <a:solidFill>
            <a:srgbClr val="01010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FD9B59DC-3141-4BB4-B312-E53F4F3BCD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F8062F2-C5BF-447A-8186-019560A8E645}"/>
              </a:ext>
            </a:extLst>
          </p:cNvPr>
          <p:cNvSpPr txBox="1"/>
          <p:nvPr/>
        </p:nvSpPr>
        <p:spPr>
          <a:xfrm>
            <a:off x="1774755" y="271492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i="1" dirty="0">
                <a:solidFill>
                  <a:srgbClr val="FF74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Creación de una base de datos en SQL Server</a:t>
            </a:r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2CFF07EF-2F67-4EDD-9BDD-4C6FAF94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63" y="1271974"/>
            <a:ext cx="400374" cy="400374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0C338BC-6A05-454F-998E-332D6EEDA19D}"/>
              </a:ext>
            </a:extLst>
          </p:cNvPr>
          <p:cNvSpPr txBox="1"/>
          <p:nvPr/>
        </p:nvSpPr>
        <p:spPr>
          <a:xfrm>
            <a:off x="963426" y="964330"/>
            <a:ext cx="5575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 de transacciones que es la bitácora de todas las transacciones que se llevan acabo en la base de datos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580829-5F15-4C19-A596-B6F1075D67C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00836" y="1225644"/>
            <a:ext cx="5329238" cy="380219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8D14CF5-D25A-4FE8-A84E-F739DB9D7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63" y="2449471"/>
            <a:ext cx="400374" cy="4003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430066-053C-4C3F-AFEE-A7A619AB4144}"/>
              </a:ext>
            </a:extLst>
          </p:cNvPr>
          <p:cNvSpPr txBox="1"/>
          <p:nvPr/>
        </p:nvSpPr>
        <p:spPr>
          <a:xfrm>
            <a:off x="963426" y="2141827"/>
            <a:ext cx="5575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Toda instrucción de inserción, modificación o eliminación de datos implican una transacción en la base de datos 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B825FD-5BCC-4A19-A014-A4291AC26022}"/>
              </a:ext>
            </a:extLst>
          </p:cNvPr>
          <p:cNvSpPr txBox="1"/>
          <p:nvPr/>
        </p:nvSpPr>
        <p:spPr>
          <a:xfrm>
            <a:off x="963426" y="3329036"/>
            <a:ext cx="5575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Primero se cargan en memoria cache los datos que van a ser afectados, luego se escriben en el log de transacciones, donde esperan a ser confirmados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2DB0812B-36EA-4474-AB3B-D54B72FA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052" y="3734426"/>
            <a:ext cx="400374" cy="40037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3312134-62A8-4083-85F9-CD2C5D6D522F}"/>
              </a:ext>
            </a:extLst>
          </p:cNvPr>
          <p:cNvSpPr txBox="1"/>
          <p:nvPr/>
        </p:nvSpPr>
        <p:spPr>
          <a:xfrm>
            <a:off x="923037" y="4805609"/>
            <a:ext cx="5575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sino se confirma la transacción los datos simplemente son desechados, pero si se confirman lo que se conoce como un </a:t>
            </a:r>
            <a:r>
              <a:rPr lang="es-MX" sz="2000" b="1" i="1" dirty="0" err="1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commit</a:t>
            </a:r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se escriben en el archivo de base de datos.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F7374000-548F-4DC6-A7E0-C39A3C12E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63" y="5267141"/>
            <a:ext cx="400374" cy="4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9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98A4245A-97DD-4238-863F-98168E6B30B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5"/>
                </a:lnTo>
                <a:lnTo>
                  <a:pt x="20104099" y="11308555"/>
                </a:lnTo>
                <a:lnTo>
                  <a:pt x="20104099" y="0"/>
                </a:lnTo>
                <a:close/>
              </a:path>
            </a:pathLst>
          </a:custGeom>
          <a:solidFill>
            <a:srgbClr val="01010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FD9B59DC-3141-4BB4-B312-E53F4F3BCD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F8062F2-C5BF-447A-8186-019560A8E645}"/>
              </a:ext>
            </a:extLst>
          </p:cNvPr>
          <p:cNvSpPr txBox="1"/>
          <p:nvPr/>
        </p:nvSpPr>
        <p:spPr>
          <a:xfrm>
            <a:off x="1774755" y="271492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i="1" dirty="0">
                <a:solidFill>
                  <a:srgbClr val="FF74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Creación de una base de datos en SQL Server</a:t>
            </a:r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2CFF07EF-2F67-4EDD-9BDD-4C6FAF94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63" y="2157799"/>
            <a:ext cx="400374" cy="400374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0C338BC-6A05-454F-998E-332D6EEDA19D}"/>
              </a:ext>
            </a:extLst>
          </p:cNvPr>
          <p:cNvSpPr txBox="1"/>
          <p:nvPr/>
        </p:nvSpPr>
        <p:spPr>
          <a:xfrm>
            <a:off x="963426" y="1850155"/>
            <a:ext cx="5575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nomenclatura al momento de crear los archivos  se le da la extensión de LDF a los archivos de log de transacciones.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580829-5F15-4C19-A596-B6F1075D67C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00836" y="1527902"/>
            <a:ext cx="5329238" cy="380219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8D14CF5-D25A-4FE8-A84E-F739DB9D7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63" y="3191724"/>
            <a:ext cx="400374" cy="4003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430066-053C-4C3F-AFEE-A7A619AB4144}"/>
              </a:ext>
            </a:extLst>
          </p:cNvPr>
          <p:cNvSpPr txBox="1"/>
          <p:nvPr/>
        </p:nvSpPr>
        <p:spPr>
          <a:xfrm>
            <a:off x="963426" y="3027652"/>
            <a:ext cx="557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 primer archivo que se asocia al grupo </a:t>
            </a:r>
            <a:r>
              <a:rPr lang="es-MX" sz="2000" b="1" i="1" dirty="0" err="1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primary</a:t>
            </a:r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le da extensión </a:t>
            </a:r>
            <a:r>
              <a:rPr lang="es-MX" sz="2000" b="1" i="1" dirty="0" err="1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mdf</a:t>
            </a:r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B825FD-5BCC-4A19-A014-A4291AC26022}"/>
              </a:ext>
            </a:extLst>
          </p:cNvPr>
          <p:cNvSpPr txBox="1"/>
          <p:nvPr/>
        </p:nvSpPr>
        <p:spPr>
          <a:xfrm>
            <a:off x="963426" y="4005600"/>
            <a:ext cx="557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todo archivo secundario o adicional que se agrega se le da extensión NDF.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2DB0812B-36EA-4474-AB3B-D54B72FA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27" y="4137791"/>
            <a:ext cx="400374" cy="4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98A4245A-97DD-4238-863F-98168E6B30B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5"/>
                </a:lnTo>
                <a:lnTo>
                  <a:pt x="20104099" y="11308555"/>
                </a:lnTo>
                <a:lnTo>
                  <a:pt x="20104099" y="0"/>
                </a:lnTo>
                <a:close/>
              </a:path>
            </a:pathLst>
          </a:custGeom>
          <a:solidFill>
            <a:srgbClr val="01010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FD9B59DC-3141-4BB4-B312-E53F4F3BCD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F8062F2-C5BF-447A-8186-019560A8E645}"/>
              </a:ext>
            </a:extLst>
          </p:cNvPr>
          <p:cNvSpPr txBox="1"/>
          <p:nvPr/>
        </p:nvSpPr>
        <p:spPr>
          <a:xfrm>
            <a:off x="1774755" y="271492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i="1" dirty="0">
                <a:solidFill>
                  <a:srgbClr val="FF74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Creación de una base de datos en SQL Server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B825FD-5BCC-4A19-A014-A4291AC26022}"/>
              </a:ext>
            </a:extLst>
          </p:cNvPr>
          <p:cNvSpPr txBox="1"/>
          <p:nvPr/>
        </p:nvSpPr>
        <p:spPr>
          <a:xfrm>
            <a:off x="2275001" y="2151727"/>
            <a:ext cx="91092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creación de base de datos se puede hacer a partir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3200" b="1" i="1" dirty="0">
              <a:solidFill>
                <a:srgbClr val="0E989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Lenguaje </a:t>
            </a:r>
            <a:r>
              <a:rPr lang="es-MX" sz="3200" b="1" i="1" dirty="0" err="1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transact</a:t>
            </a:r>
            <a:r>
              <a:rPr lang="es-MX" sz="32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-SQL 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b="1" i="1" dirty="0">
                <a:solidFill>
                  <a:srgbClr val="0E989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 Server Management Studio.</a:t>
            </a:r>
          </a:p>
        </p:txBody>
      </p:sp>
    </p:spTree>
    <p:extLst>
      <p:ext uri="{BB962C8B-B14F-4D97-AF65-F5344CB8AC3E}">
        <p14:creationId xmlns:p14="http://schemas.microsoft.com/office/powerpoint/2010/main" val="30530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0489" y="0"/>
            <a:ext cx="877102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338</Words>
  <Application>Microsoft Office PowerPoint</Application>
  <PresentationFormat>Panorámica</PresentationFormat>
  <Paragraphs>26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Roboto</vt:lpstr>
      <vt:lpstr>Calibri</vt:lpstr>
      <vt:lpstr>Arial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GallardoTI</dc:creator>
  <cp:lastModifiedBy>GallardoTI</cp:lastModifiedBy>
  <cp:revision>4</cp:revision>
  <dcterms:modified xsi:type="dcterms:W3CDTF">2022-01-24T22:00:10Z</dcterms:modified>
</cp:coreProperties>
</file>