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0" r:id="rId5"/>
    <p:sldId id="261" r:id="rId6"/>
    <p:sldId id="258" r:id="rId7"/>
    <p:sldId id="259" r:id="rId8"/>
    <p:sldId id="273" r:id="rId9"/>
    <p:sldId id="267" r:id="rId10"/>
    <p:sldId id="268" r:id="rId11"/>
    <p:sldId id="263" r:id="rId12"/>
    <p:sldId id="266" r:id="rId13"/>
    <p:sldId id="269" r:id="rId14"/>
    <p:sldId id="262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5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Old Vs New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 OR</c:v>
                </c:pt>
                <c:pt idx="1">
                  <c:v>TE Func.</c:v>
                </c:pt>
                <c:pt idx="2">
                  <c:v>DB OR</c:v>
                </c:pt>
                <c:pt idx="3">
                  <c:v>DB Func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952</c:v>
                </c:pt>
                <c:pt idx="1">
                  <c:v>571</c:v>
                </c:pt>
                <c:pt idx="2">
                  <c:v>2770</c:v>
                </c:pt>
                <c:pt idx="3">
                  <c:v>818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 OR</c:v>
                </c:pt>
                <c:pt idx="1">
                  <c:v>TE Func.</c:v>
                </c:pt>
                <c:pt idx="2">
                  <c:v>DB OR</c:v>
                </c:pt>
                <c:pt idx="3">
                  <c:v>DB Func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452</c:v>
                </c:pt>
                <c:pt idx="1">
                  <c:v>107</c:v>
                </c:pt>
                <c:pt idx="2">
                  <c:v>497</c:v>
                </c:pt>
                <c:pt idx="3">
                  <c:v>330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9187144"/>
        <c:axId val="339187536"/>
      </c:barChart>
      <c:catAx>
        <c:axId val="339187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9187536"/>
        <c:crosses val="autoZero"/>
        <c:auto val="1"/>
        <c:lblAlgn val="ctr"/>
        <c:lblOffset val="100"/>
        <c:noMultiLvlLbl val="0"/>
      </c:catAx>
      <c:valAx>
        <c:axId val="33918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187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768568617243867"/>
          <c:y val="0.17840218824279419"/>
          <c:w val="0.15444281762965886"/>
          <c:h val="5.5186456034030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100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0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065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6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5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8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9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1012-7AF8-4EA2-BC3A-16D62941D298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6852C4-263E-4ECD-9201-0FF0CC21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upload.wikimedia.org/wikipedia/commons/1/1a/SVN_Server_Client_Structure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2703" y="871835"/>
            <a:ext cx="7787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ALM TO SVN MIGRATION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8848" y="1795165"/>
            <a:ext cx="59747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/>
              <a:t>Place: </a:t>
            </a:r>
            <a:r>
              <a:rPr lang="en-US" sz="3200" b="1" dirty="0">
                <a:solidFill>
                  <a:srgbClr val="0070C0"/>
                </a:solidFill>
              </a:rPr>
              <a:t>BlackRock </a:t>
            </a:r>
            <a:r>
              <a:rPr lang="en-US" sz="3200" b="1" dirty="0" err="1">
                <a:solidFill>
                  <a:srgbClr val="0070C0"/>
                </a:solidFill>
              </a:rPr>
              <a:t>Inc</a:t>
            </a:r>
            <a:r>
              <a:rPr lang="en-US" sz="3200" b="1" dirty="0">
                <a:solidFill>
                  <a:srgbClr val="0070C0"/>
                </a:solidFill>
              </a:rPr>
              <a:t>, Gurgaon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8848" y="2380635"/>
            <a:ext cx="7359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Owner: </a:t>
            </a:r>
            <a:r>
              <a:rPr lang="en-GB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Jatinder Pal Singh Batra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8848" y="2965410"/>
            <a:ext cx="5350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Date: </a:t>
            </a:r>
            <a:r>
              <a:rPr lang="en-GB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GB" sz="3200" b="1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January,2015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8417" y="3550185"/>
            <a:ext cx="4485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Date: </a:t>
            </a:r>
            <a:r>
              <a:rPr lang="en-GB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3200" b="1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July,2015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3551" y="4091345"/>
            <a:ext cx="9643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BY: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2399" y="4676120"/>
            <a:ext cx="5524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Nitish Kishore 101113034 CSE</a:t>
            </a:r>
          </a:p>
        </p:txBody>
      </p:sp>
    </p:spTree>
    <p:extLst>
      <p:ext uri="{BB962C8B-B14F-4D97-AF65-F5344CB8AC3E}">
        <p14:creationId xmlns:p14="http://schemas.microsoft.com/office/powerpoint/2010/main" val="4460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10125" cy="372300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36793" y="-41910"/>
            <a:ext cx="3305175" cy="34944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0944" y="3452495"/>
            <a:ext cx="5943600" cy="340550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4936793" y="3356960"/>
            <a:ext cx="4514850" cy="31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762000" y="945688"/>
            <a:ext cx="8500458" cy="4937542"/>
          </a:xfrm>
        </p:spPr>
        <p:txBody>
          <a:bodyPr/>
          <a:lstStyle/>
          <a:p>
            <a:pPr marL="171450" indent="-171450">
              <a:buFont typeface="Wingdings 3" pitchFamily="18" charset="2"/>
              <a:buChar char="}"/>
            </a:pPr>
            <a:r>
              <a:rPr lang="en-US" sz="1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(written in java)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1:</a:t>
            </a:r>
            <a:r>
              <a:rPr lang="en-US" sz="12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order, or execute a trade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2: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of a monitor</a:t>
            </a:r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monitor unauthorized orders, active orders, booked orders or executed orders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3: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portfolio construction</a:t>
            </a:r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creation of order. Portfolio Managers use this to monitor the exposure of client’s 	          portfolio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4: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monitor any </a:t>
            </a:r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cash. New cash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entering cash into the system when client has given it’s money 		          to firm for investment</a:t>
            </a:r>
            <a:endPara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</a:pPr>
            <a:endParaRPr lang="en-US" sz="1600" b="1" kern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900" y="2984500"/>
            <a:ext cx="165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9968" y="4572000"/>
            <a:ext cx="196453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4106522"/>
            <a:ext cx="1739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20708" y="2882900"/>
            <a:ext cx="182929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01900" y="3568700"/>
            <a:ext cx="2328068" cy="753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01900" y="3414459"/>
            <a:ext cx="2018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2501900" y="4572000"/>
            <a:ext cx="2328068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501900" y="3132478"/>
            <a:ext cx="2018807" cy="4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498600" y="3669381"/>
            <a:ext cx="12701" cy="437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83633" y="3568700"/>
            <a:ext cx="1" cy="1003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90740" y="27295"/>
            <a:ext cx="5318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SCOPE AND UTILITY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61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255932"/>
              </p:ext>
            </p:extLst>
          </p:nvPr>
        </p:nvGraphicFramePr>
        <p:xfrm>
          <a:off x="4694830" y="217187"/>
          <a:ext cx="5248156" cy="376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40740" y="360300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App1 OR    App1 Lib.   App2 OR     App2 Lib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1"/>
          </p:nvPr>
        </p:nvSpPr>
        <p:spPr>
          <a:xfrm>
            <a:off x="0" y="1134238"/>
            <a:ext cx="8500458" cy="4937542"/>
          </a:xfrm>
        </p:spPr>
        <p:txBody>
          <a:bodyPr/>
          <a:lstStyle/>
          <a:p>
            <a:pPr marL="171450" indent="-171450">
              <a:buFont typeface="Wingdings 3" pitchFamily="18" charset="2"/>
              <a:buChar char="}"/>
            </a:pPr>
            <a:endParaRPr lang="en-US" sz="2000" b="1" kern="0" dirty="0" smtClean="0">
              <a:solidFill>
                <a:schemeClr val="tx1"/>
              </a:solidFill>
            </a:endParaRPr>
          </a:p>
          <a:p>
            <a:r>
              <a:rPr lang="en-US" sz="2000" b="1" kern="0" dirty="0" smtClean="0">
                <a:solidFill>
                  <a:schemeClr val="tx1"/>
                </a:solidFill>
              </a:rPr>
              <a:t>Future Expectations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endParaRPr lang="en-US" sz="1400" kern="0" dirty="0" smtClean="0"/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400" kern="0" dirty="0" smtClean="0"/>
              <a:t>One repository and functional library per project </a:t>
            </a:r>
          </a:p>
          <a:p>
            <a:pPr lvl="1" indent="0">
              <a:buNone/>
            </a:pPr>
            <a:r>
              <a:rPr lang="en-US" sz="1400" kern="0" dirty="0"/>
              <a:t> </a:t>
            </a:r>
            <a:r>
              <a:rPr lang="en-US" sz="1400" kern="0" dirty="0" smtClean="0"/>
              <a:t>   present in SVN.</a:t>
            </a:r>
          </a:p>
          <a:p>
            <a:pPr lvl="1" indent="0">
              <a:buNone/>
            </a:pPr>
            <a:endParaRPr lang="en-US" sz="1400" kern="0" dirty="0" smtClean="0"/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400" kern="0" dirty="0" smtClean="0"/>
              <a:t>Zero redundancies and fully functional scripts.</a:t>
            </a:r>
          </a:p>
          <a:p>
            <a:pPr marL="636588" lvl="1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kern="0" dirty="0"/>
          </a:p>
          <a:p>
            <a:r>
              <a:rPr lang="en-US" sz="2000" b="1" kern="0" dirty="0" smtClean="0">
                <a:solidFill>
                  <a:schemeClr val="tx1"/>
                </a:solidFill>
              </a:rPr>
              <a:t>Current </a:t>
            </a:r>
            <a:r>
              <a:rPr lang="en-US" sz="2000" b="1" kern="0" dirty="0">
                <a:solidFill>
                  <a:schemeClr val="tx1"/>
                </a:solidFill>
              </a:rPr>
              <a:t>status </a:t>
            </a:r>
          </a:p>
          <a:p>
            <a:pPr lvl="1" indent="0">
              <a:buNone/>
            </a:pPr>
            <a:endParaRPr lang="en-US" sz="1400" kern="0" dirty="0" smtClean="0"/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400" kern="0" dirty="0" smtClean="0"/>
              <a:t>Tested our </a:t>
            </a:r>
            <a:r>
              <a:rPr lang="en-US" sz="1400" b="1" kern="0" dirty="0" smtClean="0"/>
              <a:t>Application 1</a:t>
            </a:r>
            <a:r>
              <a:rPr lang="en-US" sz="1400" kern="0" dirty="0" smtClean="0"/>
              <a:t> Shared OR and Functional Library using various P1, P2 ,P3 test scripts (local copies)</a:t>
            </a:r>
            <a:r>
              <a:rPr lang="en-GB" sz="1400" dirty="0" smtClean="0"/>
              <a:t>.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GB" sz="1400" dirty="0" smtClean="0"/>
              <a:t>Handed over the </a:t>
            </a:r>
            <a:r>
              <a:rPr lang="en-GB" sz="1400" b="1" dirty="0" smtClean="0"/>
              <a:t>Application 1</a:t>
            </a:r>
            <a:r>
              <a:rPr lang="en-GB" sz="1400" dirty="0" smtClean="0"/>
              <a:t> OR and Functional Library to the testing team.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endParaRPr lang="en-GB" sz="1400" kern="0" dirty="0" smtClean="0"/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GB" sz="1400" kern="0" dirty="0" smtClean="0"/>
              <a:t>Prepared a shared OR and Functional Library for </a:t>
            </a:r>
            <a:r>
              <a:rPr lang="en-GB" sz="1400" b="1" kern="0" dirty="0" smtClean="0"/>
              <a:t>Application 2</a:t>
            </a:r>
            <a:r>
              <a:rPr lang="en-GB" sz="1400" kern="0" dirty="0" smtClean="0"/>
              <a:t>, test cases are yet to be run.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endParaRPr lang="en-GB" sz="1400" kern="0" dirty="0"/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GB" sz="1400" kern="0" dirty="0" smtClean="0"/>
              <a:t>Merging the </a:t>
            </a:r>
            <a:r>
              <a:rPr lang="en-GB" sz="1400" b="1" kern="0" dirty="0" smtClean="0"/>
              <a:t>Application 3</a:t>
            </a:r>
            <a:r>
              <a:rPr lang="en-GB" sz="1400" kern="0" dirty="0" smtClean="0"/>
              <a:t> ORs, using merge tool and resolving the conflicts.</a:t>
            </a:r>
            <a:endParaRPr lang="en-US" sz="1400" kern="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0229" y="0"/>
            <a:ext cx="470340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FUTURE AND </a:t>
            </a:r>
          </a:p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CURRENT STATUS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27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798237" y="2900028"/>
            <a:ext cx="8500458" cy="4937542"/>
          </a:xfrm>
        </p:spPr>
        <p:txBody>
          <a:bodyPr/>
          <a:lstStyle/>
          <a:p>
            <a:r>
              <a:rPr lang="en-US" sz="2600" b="1" kern="0" dirty="0" smtClean="0">
                <a:solidFill>
                  <a:schemeClr val="tx1"/>
                </a:solidFill>
              </a:rPr>
              <a:t>    </a:t>
            </a:r>
            <a:r>
              <a:rPr lang="en-US" sz="2000" b="1" kern="0" dirty="0" smtClean="0">
                <a:solidFill>
                  <a:schemeClr val="tx1"/>
                </a:solidFill>
              </a:rPr>
              <a:t>Technical learnings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400" kern="0" dirty="0" smtClean="0"/>
              <a:t>Creation of QTP scripts.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400" kern="0" dirty="0" smtClean="0"/>
              <a:t>Debugging the Scripts. (f5,f10,f11)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400" kern="0" dirty="0" smtClean="0"/>
              <a:t>Working and understanding various applications that promote trading activity.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400" kern="0" dirty="0" smtClean="0"/>
              <a:t>Working with the test scripts and functional libraries.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400" kern="0" dirty="0" smtClean="0"/>
              <a:t>Running the tests manually and by automation.</a:t>
            </a:r>
            <a:endParaRPr lang="en-US" sz="1400" kern="0" dirty="0"/>
          </a:p>
          <a:p>
            <a:r>
              <a:rPr lang="en-US" sz="2600" b="1" kern="0" dirty="0" smtClean="0">
                <a:solidFill>
                  <a:schemeClr val="tx1"/>
                </a:solidFill>
              </a:rPr>
              <a:t>    </a:t>
            </a:r>
            <a:r>
              <a:rPr lang="en-US" sz="2000" b="1" kern="0" dirty="0" smtClean="0">
                <a:solidFill>
                  <a:schemeClr val="tx1"/>
                </a:solidFill>
              </a:rPr>
              <a:t>Learning about processes</a:t>
            </a:r>
            <a:endParaRPr lang="en-US" sz="2000" b="1" kern="0" dirty="0">
              <a:solidFill>
                <a:schemeClr val="tx1"/>
              </a:solidFill>
            </a:endParaRPr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400" kern="0" dirty="0" smtClean="0"/>
              <a:t>Software Testing Lifecycle 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400" kern="0" dirty="0" smtClean="0"/>
              <a:t> Automation processes. </a:t>
            </a:r>
            <a:endParaRPr lang="en-US" sz="1400" kern="0" dirty="0"/>
          </a:p>
          <a:p>
            <a:r>
              <a:rPr lang="en-US" sz="1600" kern="0" dirty="0" smtClean="0"/>
              <a:t>     </a:t>
            </a:r>
            <a:r>
              <a:rPr lang="en-US" sz="2000" kern="0" dirty="0" smtClean="0"/>
              <a:t> </a:t>
            </a:r>
            <a:r>
              <a:rPr lang="en-US" sz="2000" b="1" kern="0" dirty="0" smtClean="0">
                <a:solidFill>
                  <a:schemeClr val="tx1"/>
                </a:solidFill>
              </a:rPr>
              <a:t>Learning about working in a team</a:t>
            </a:r>
            <a:endParaRPr lang="en-GB" sz="2000" b="1" dirty="0">
              <a:solidFill>
                <a:schemeClr val="tx1"/>
              </a:solidFill>
            </a:endParaRPr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400" kern="0" dirty="0" smtClean="0"/>
              <a:t>Working closely with the functional team as well as the AST team.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400" kern="0" dirty="0" smtClean="0"/>
              <a:t>Working together has proved to be an important aspect in working efficiently.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endParaRPr lang="en-US" sz="1400" kern="0" dirty="0"/>
          </a:p>
          <a:p>
            <a:pPr marL="350838" lvl="1"/>
            <a:r>
              <a:rPr lang="en-US" sz="2000" b="1" kern="0" dirty="0" smtClean="0">
                <a:solidFill>
                  <a:schemeClr val="tx1"/>
                </a:solidFill>
              </a:rPr>
              <a:t>Learning about domain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400" kern="0" dirty="0" smtClean="0"/>
              <a:t>Various financial terms like stocks, bonds, derivatives, primary market, secondary market  etc.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400" kern="0" dirty="0" smtClean="0"/>
              <a:t>Learnt how the flow of money goes through in BlackRock from client onboarding till client reporting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endParaRPr lang="en-US" sz="1400" kern="0" dirty="0" smtClean="0"/>
          </a:p>
          <a:p>
            <a:pPr marL="350838" lvl="1"/>
            <a:r>
              <a:rPr lang="en-US" sz="2000" b="1" kern="0" dirty="0" smtClean="0">
                <a:solidFill>
                  <a:schemeClr val="tx1"/>
                </a:solidFill>
              </a:rPr>
              <a:t>Learning about etiquettes </a:t>
            </a:r>
          </a:p>
          <a:p>
            <a:pPr marL="693738" lvl="1" indent="-342900">
              <a:buFont typeface="Wingdings" panose="05000000000000000000" pitchFamily="2" charset="2"/>
              <a:buChar char="Ø"/>
            </a:pPr>
            <a:r>
              <a:rPr lang="en-US" sz="1400" kern="0" dirty="0" smtClean="0"/>
              <a:t>Business etiquettes respect seniors</a:t>
            </a:r>
          </a:p>
          <a:p>
            <a:pPr marL="693738" lvl="1" indent="-342900">
              <a:buFont typeface="Wingdings" panose="05000000000000000000" pitchFamily="2" charset="2"/>
              <a:buChar char="Ø"/>
            </a:pPr>
            <a:r>
              <a:rPr lang="en-US" sz="1400" kern="0" dirty="0" smtClean="0">
                <a:solidFill>
                  <a:schemeClr val="tx1"/>
                </a:solidFill>
              </a:rPr>
              <a:t>How to write emails to peers and senior management</a:t>
            </a:r>
          </a:p>
          <a:p>
            <a:pPr marL="350838" lvl="1"/>
            <a:endParaRPr lang="en-US" sz="2000" b="1" kern="0" dirty="0" smtClean="0">
              <a:solidFill>
                <a:schemeClr val="tx1"/>
              </a:solidFill>
            </a:endParaRPr>
          </a:p>
          <a:p>
            <a:pPr marL="350838" lvl="1"/>
            <a:endParaRPr lang="en-US" sz="1400" kern="0" dirty="0"/>
          </a:p>
          <a:p>
            <a:pPr marL="350838" lvl="1"/>
            <a:endParaRPr lang="en-US" sz="1400" kern="0" dirty="0" smtClean="0"/>
          </a:p>
          <a:p>
            <a:pPr marL="522288" lvl="1" indent="-171450">
              <a:buFont typeface="Wingdings" panose="05000000000000000000" pitchFamily="2" charset="2"/>
              <a:buChar char="Ø"/>
            </a:pPr>
            <a:endParaRPr lang="en-US" sz="1400" kern="0" dirty="0" smtClean="0"/>
          </a:p>
          <a:p>
            <a:pPr marL="350838" lvl="1"/>
            <a:endParaRPr lang="en-US" sz="2000" b="1" kern="0" dirty="0" smtClean="0">
              <a:solidFill>
                <a:schemeClr val="tx1"/>
              </a:solidFill>
            </a:endParaRPr>
          </a:p>
          <a:p>
            <a:pPr marL="350838" lvl="1"/>
            <a:endParaRPr lang="en-GB" sz="2000" b="1" dirty="0" smtClean="0">
              <a:solidFill>
                <a:schemeClr val="tx1"/>
              </a:solidFill>
            </a:endParaRPr>
          </a:p>
          <a:p>
            <a:pPr marL="350838" lvl="1"/>
            <a:endParaRPr lang="en-US" sz="1400" kern="0" dirty="0" smtClean="0"/>
          </a:p>
          <a:p>
            <a:pPr marL="522288" lvl="1" indent="-171450">
              <a:buFont typeface="Wingdings" panose="05000000000000000000" pitchFamily="2" charset="2"/>
              <a:buChar char="Ø"/>
            </a:pPr>
            <a:endParaRPr lang="en-US" sz="1400" kern="0" dirty="0"/>
          </a:p>
          <a:p>
            <a:pPr marL="350838" lvl="1"/>
            <a:endParaRPr lang="en-US" sz="1400" kern="0" dirty="0" smtClean="0"/>
          </a:p>
          <a:p>
            <a:pPr marL="522288" lvl="1" indent="-171450">
              <a:buFont typeface="Wingdings" panose="05000000000000000000" pitchFamily="2" charset="2"/>
              <a:buChar char="Ø"/>
            </a:pPr>
            <a:endParaRPr lang="en-US" sz="1400" kern="0" dirty="0"/>
          </a:p>
        </p:txBody>
      </p:sp>
      <p:sp>
        <p:nvSpPr>
          <p:cNvPr id="8" name="Rectangle 7"/>
          <p:cNvSpPr/>
          <p:nvPr/>
        </p:nvSpPr>
        <p:spPr>
          <a:xfrm>
            <a:off x="1396721" y="0"/>
            <a:ext cx="60493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PROFESSIONAL AND </a:t>
            </a:r>
          </a:p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TECHNICAL TRAININGS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8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7069" y="268405"/>
            <a:ext cx="91971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KEY HIGHLIGHTS OF THE PROJECT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45573" y="1519144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ALM is slow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ALM does not allow cross project linking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SVN is sub versioning and controlling system (shared place)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Synchronization and redundancy problem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Less the number of objects and functions, better the testing process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4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048" y="268405"/>
            <a:ext cx="17732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VIDEO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9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3984" y="268405"/>
            <a:ext cx="29033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FEEDBACK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45573" y="1519144"/>
            <a:ext cx="8596668" cy="3880773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Great amount of Learning done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Your theoretical knowledge is used into practical work.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Helps in developing smart work skills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Formalized project work should be encouraged more.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More faculty visits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74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7104" y="1427466"/>
            <a:ext cx="81204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BlackRock, Inc. is an American multinational investment management corporation based in New York City.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BlackRock is trusted to manage more money than any other investment firm.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business is investing on behalf of our clients, from large institutions to the parents and grandparents, the doctors and teachers who entrust their savings to 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work only for our clients—period. Our promise is to offer them insight about what to do with their money and the products and services that can help them plan for a better financial future.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That's why companies, institutions and global governments come to us for help meeting their biggest financial challenges.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BlackRock manages $4.77 Trillion assets. It has !2,000+ employees in 70+ offices in 30 countries.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30363" y="177421"/>
            <a:ext cx="46963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ABOUT COMPANY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1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73" y="1519144"/>
            <a:ext cx="8596668" cy="3880773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sset 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iability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dministrative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ebt and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erivative 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nstitutional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etwork</a:t>
            </a:r>
            <a:endParaRPr lang="en-US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Aladdin</a:t>
            </a:r>
            <a:r>
              <a:rPr lang="en-US" dirty="0"/>
              <a:t>® is an operating system for investment managers that connects the information, people and technology needed to manage money in real time. </a:t>
            </a: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Aladdin platform combines sophisticated risk analytics with comprehensive portfolio management, trading and operations tools on a single platform to power informed decision-making, effective risk management, efficient trading and operational scale. </a:t>
            </a: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More </a:t>
            </a:r>
            <a:r>
              <a:rPr lang="en-US" dirty="0"/>
              <a:t>than just technology, Aladdin powers Collective Intelligence by providing tools to help organization communicate effectively, address problems quickly, and make informed decisions at every step of the investment process.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8633" y="302526"/>
            <a:ext cx="24705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ALADDIN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97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824" y="0"/>
            <a:ext cx="81343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TECHNIQUES AND TOOLS USED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45573" y="1519144"/>
            <a:ext cx="8685030" cy="481341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Clr>
                <a:srgbClr val="0070C0"/>
              </a:buClr>
              <a:buAutoNum type="arabicParenR"/>
            </a:pPr>
            <a:r>
              <a:rPr lang="en-US" sz="3200" dirty="0" smtClean="0"/>
              <a:t>QTP</a:t>
            </a:r>
          </a:p>
          <a:p>
            <a:pPr marL="914400" lvl="1" indent="-514350">
              <a:buClr>
                <a:srgbClr val="0070C0"/>
              </a:buClr>
            </a:pPr>
            <a:r>
              <a:rPr lang="en-US" sz="1400" dirty="0" smtClean="0"/>
              <a:t>provides </a:t>
            </a:r>
            <a:r>
              <a:rPr lang="en-US" sz="1400" b="1" dirty="0" smtClean="0"/>
              <a:t>functional </a:t>
            </a:r>
            <a:r>
              <a:rPr lang="en-US" sz="1400" dirty="0" smtClean="0"/>
              <a:t>and </a:t>
            </a:r>
            <a:r>
              <a:rPr lang="en-US" sz="1400" b="1" dirty="0" smtClean="0"/>
              <a:t>regression test</a:t>
            </a:r>
            <a:r>
              <a:rPr lang="en-US" sz="1400" dirty="0" smtClean="0"/>
              <a:t> automation for software applications and environments.</a:t>
            </a:r>
          </a:p>
          <a:p>
            <a:pPr marL="914400" lvl="1" indent="-514350">
              <a:buClr>
                <a:srgbClr val="0070C0"/>
              </a:buClr>
            </a:pPr>
            <a:r>
              <a:rPr lang="en-US" sz="1400" dirty="0" smtClean="0"/>
              <a:t>It uses the Visual Basic Scripting Edition (VBScript) scripting language to specify a test procedure, and to manipulate the objects and controls of the application under test. </a:t>
            </a:r>
          </a:p>
          <a:p>
            <a:pPr marL="914400" lvl="1" indent="-514350">
              <a:buClr>
                <a:srgbClr val="0070C0"/>
              </a:buClr>
            </a:pPr>
            <a:r>
              <a:rPr lang="en-US" sz="1400" dirty="0" smtClean="0"/>
              <a:t>It works by identifying the objects in the application user interface or a web page and performing desired operations</a:t>
            </a:r>
          </a:p>
          <a:p>
            <a:pPr marL="400050" lvl="1" indent="0">
              <a:buClr>
                <a:srgbClr val="0070C0"/>
              </a:buClr>
              <a:buNone/>
            </a:pPr>
            <a:endParaRPr lang="en-US" sz="3200" dirty="0" smtClean="0"/>
          </a:p>
          <a:p>
            <a:pPr marL="514350" indent="-514350">
              <a:buClr>
                <a:srgbClr val="0070C0"/>
              </a:buClr>
              <a:buAutoNum type="arabicParenR"/>
            </a:pPr>
            <a:r>
              <a:rPr lang="en-US" sz="3200" dirty="0" smtClean="0"/>
              <a:t>ALM</a:t>
            </a:r>
            <a:endParaRPr lang="en-US" sz="1500" dirty="0" smtClean="0"/>
          </a:p>
          <a:p>
            <a:pPr marL="571500" lvl="1" indent="-1714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/>
                </a:solidFill>
              </a:rPr>
              <a:t>ALM- test Management Tool by HP.</a:t>
            </a:r>
          </a:p>
          <a:p>
            <a:pPr marL="171450" indent="-1714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571500" lvl="1" indent="-1714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/>
                </a:solidFill>
              </a:rPr>
              <a:t>Application where the test scripts and test resources (Libraries and ORs, excel etc.) are stored.</a:t>
            </a:r>
          </a:p>
          <a:p>
            <a:pPr marL="171450" indent="-1714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tx1"/>
              </a:solidFill>
            </a:endParaRPr>
          </a:p>
          <a:p>
            <a:pPr marL="571500" lvl="1" indent="-1714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/>
                </a:solidFill>
              </a:rPr>
              <a:t>Batch execution of automated scripts.</a:t>
            </a:r>
          </a:p>
          <a:p>
            <a:pPr marL="171450" indent="-1714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tx1"/>
              </a:solidFill>
            </a:endParaRPr>
          </a:p>
          <a:p>
            <a:pPr marL="571500" lvl="1" indent="-1714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/>
                </a:solidFill>
              </a:rPr>
              <a:t>Creation of manual test cases and Capturing defects. </a:t>
            </a:r>
          </a:p>
          <a:p>
            <a:pPr marL="514350" indent="-514350">
              <a:buClr>
                <a:srgbClr val="0070C0"/>
              </a:buClr>
              <a:buAutoNum type="arabicParenR"/>
            </a:pPr>
            <a:endParaRPr lang="en-US" sz="1400" dirty="0" smtClean="0"/>
          </a:p>
          <a:p>
            <a:pPr marL="514350" indent="-514350">
              <a:buClr>
                <a:srgbClr val="0070C0"/>
              </a:buClr>
              <a:buAutoNum type="arabicParenR"/>
            </a:pPr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29" y="892526"/>
            <a:ext cx="1658913" cy="1264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56" y="3091156"/>
            <a:ext cx="2773513" cy="16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7770" y="384720"/>
            <a:ext cx="8500458" cy="4937542"/>
          </a:xfrm>
        </p:spPr>
        <p:txBody>
          <a:bodyPr/>
          <a:lstStyle/>
          <a:p>
            <a:r>
              <a:rPr lang="en-US" sz="3400" b="1" dirty="0" smtClean="0">
                <a:solidFill>
                  <a:schemeClr val="tx1"/>
                </a:solidFill>
              </a:rPr>
              <a:t>SVN: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b="0" dirty="0">
              <a:solidFill>
                <a:schemeClr val="tx1"/>
              </a:solidFill>
            </a:endParaRPr>
          </a:p>
          <a:p>
            <a:pPr marL="171450" indent="-171450">
              <a:buFont typeface="Wingdings 3" pitchFamily="18" charset="2"/>
              <a:buChar char="}"/>
            </a:pPr>
            <a:endParaRPr lang="en-US" sz="1600" dirty="0"/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200" b="0" dirty="0" smtClean="0">
                <a:solidFill>
                  <a:schemeClr val="tx1"/>
                </a:solidFill>
              </a:rPr>
              <a:t>SVN is a software versioning and revision control system.</a:t>
            </a: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200" b="0" dirty="0" smtClean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200" b="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200" b="0" dirty="0" smtClean="0">
                <a:solidFill>
                  <a:schemeClr val="tx1"/>
                </a:solidFill>
              </a:rPr>
              <a:t>Open Source</a:t>
            </a: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200" b="0" dirty="0" smtClean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200" b="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200" b="0" dirty="0" smtClean="0">
                <a:solidFill>
                  <a:schemeClr val="tx1"/>
                </a:solidFill>
              </a:rPr>
              <a:t>Allows developers to work simultaneously </a:t>
            </a:r>
          </a:p>
          <a:p>
            <a:pPr>
              <a:buClr>
                <a:schemeClr val="accent2"/>
              </a:buClr>
            </a:pPr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en-US" sz="1200" b="0" dirty="0" smtClean="0">
                <a:solidFill>
                  <a:schemeClr val="tx1"/>
                </a:solidFill>
              </a:rPr>
              <a:t>and not overwrite each other’s work.</a:t>
            </a: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200" b="0" dirty="0" smtClean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200" b="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200" b="0" dirty="0" smtClean="0">
                <a:solidFill>
                  <a:schemeClr val="tx1"/>
                </a:solidFill>
              </a:rPr>
              <a:t>Maintains the history of every version.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6102" y="6591242"/>
            <a:ext cx="364921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829696" y="0"/>
            <a:ext cx="37566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IS SVN?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" name="Picture 9" descr="File:SVN Server Client Structure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11" y="1602814"/>
            <a:ext cx="4965065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6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20565" y="1460197"/>
            <a:ext cx="8500458" cy="4937542"/>
          </a:xfrm>
        </p:spPr>
        <p:txBody>
          <a:bodyPr/>
          <a:lstStyle/>
          <a:p>
            <a:pPr marL="171450" indent="-171450">
              <a:buFont typeface="Wingdings 3" pitchFamily="18" charset="2"/>
              <a:buChar char="}"/>
            </a:pPr>
            <a:r>
              <a:rPr lang="en-US" sz="1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ALM: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projects use ALM to create, run and test the scripts.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 Does not allow cross project linking.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project keeps a copy of required application</a:t>
            </a:r>
          </a:p>
          <a:p>
            <a:pPr>
              <a:buClr>
                <a:srgbClr val="0070C0"/>
              </a:buClr>
            </a:pPr>
            <a:r>
              <a:rPr lang="en-US" sz="12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function libraries and ORs.</a:t>
            </a:r>
          </a:p>
          <a:p>
            <a:pPr>
              <a:buClr>
                <a:srgbClr val="0070C0"/>
              </a:buClr>
            </a:pPr>
            <a:endParaRPr lang="en-US" sz="12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way to merge the libraries of diff projects, in </a:t>
            </a:r>
          </a:p>
          <a:p>
            <a:pPr>
              <a:buClr>
                <a:srgbClr val="0070C0"/>
              </a:buClr>
            </a:pPr>
            <a:r>
              <a:rPr lang="en-US" sz="12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case of any changes.</a:t>
            </a:r>
          </a:p>
          <a:p>
            <a:pPr>
              <a:buClr>
                <a:srgbClr val="0070C0"/>
              </a:buClr>
            </a:pPr>
            <a:endParaRPr lang="en-US" sz="1600" b="1" kern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 3" pitchFamily="18" charset="2"/>
              <a:buChar char="}"/>
            </a:pPr>
            <a:r>
              <a:rPr lang="en-US" sz="18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Migrate to SVN:</a:t>
            </a:r>
          </a:p>
          <a:p>
            <a:pPr lvl="1" indent="0">
              <a:buNone/>
            </a:pPr>
            <a:endParaRPr 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Shared Function Libraries and ORs.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endParaRPr lang="en-US" sz="1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execution time.</a:t>
            </a:r>
          </a:p>
          <a:p>
            <a:pPr marL="522288" lvl="1" indent="-171450">
              <a:buFont typeface="Wingdings" panose="05000000000000000000" pitchFamily="2" charset="2"/>
              <a:buChar char="Ø"/>
            </a:pPr>
            <a:endParaRPr lang="en-US" sz="1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288" lvl="1" indent="-171450">
              <a:buFont typeface="Wingdings" panose="05000000000000000000" pitchFamily="2" charset="2"/>
              <a:buChar char="Ø"/>
            </a:pPr>
            <a:r>
              <a:rPr 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maintenance efforts.	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6102" y="6591242"/>
            <a:ext cx="364921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87" y="1991643"/>
            <a:ext cx="4267200" cy="33382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16706" y="27295"/>
            <a:ext cx="666644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WHY IMPLEMENT ALM TO</a:t>
            </a:r>
          </a:p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SVN MIGRATION?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69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5030495" y="4212723"/>
            <a:ext cx="2753937" cy="962489"/>
          </a:xfrm>
          <a:prstGeom prst="foldedCorner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Shared Function Library and OR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6102" y="6591242"/>
            <a:ext cx="364921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341852" y="929259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b="1" dirty="0" smtClean="0">
                <a:solidFill>
                  <a:srgbClr val="FF0000"/>
                </a:solidFill>
              </a:rPr>
              <a:t>Current State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275780" y="2934421"/>
            <a:ext cx="798653" cy="891250"/>
          </a:xfrm>
          <a:prstGeom prst="foldedCorner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Appl1.vbs</a:t>
            </a:r>
          </a:p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Appl1.tsr</a:t>
            </a:r>
            <a:endParaRPr lang="en-US" sz="1000" b="1" kern="0" dirty="0">
              <a:solidFill>
                <a:schemeClr val="bg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768972" y="4150539"/>
            <a:ext cx="798653" cy="891250"/>
          </a:xfrm>
          <a:prstGeom prst="foldedCorne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 kern="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App2.vbs</a:t>
            </a:r>
            <a:endParaRPr lang="en-US" sz="1000" b="1" kern="0" dirty="0">
              <a:solidFill>
                <a:schemeClr val="bg1"/>
              </a:solidFill>
            </a:endParaRPr>
          </a:p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App2.tsr</a:t>
            </a:r>
            <a:endParaRPr lang="en-US" sz="1000" b="1" kern="0" dirty="0">
              <a:solidFill>
                <a:schemeClr val="bg1"/>
              </a:solidFill>
            </a:endParaRPr>
          </a:p>
          <a:p>
            <a:pPr algn="ctr"/>
            <a:endParaRPr lang="en-US" sz="1000" b="1" kern="0" dirty="0">
              <a:solidFill>
                <a:schemeClr val="bg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467267" y="2934421"/>
            <a:ext cx="798653" cy="891250"/>
          </a:xfrm>
          <a:prstGeom prst="foldedCorner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App3.vbs</a:t>
            </a:r>
            <a:endParaRPr lang="en-US" sz="1000" b="1" kern="0" dirty="0">
              <a:solidFill>
                <a:schemeClr val="bg1"/>
              </a:solidFill>
            </a:endParaRPr>
          </a:p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App3.tsr</a:t>
            </a:r>
            <a:endParaRPr lang="en-US" sz="1000" b="1" kern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8060" y="1840375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2"/>
              </a:buClr>
              <a:buFont typeface="Wingdings 3" pitchFamily="18" charset="2"/>
              <a:buChar char="}"/>
            </a:pPr>
            <a:endParaRPr lang="en-US" sz="1200" dirty="0" err="1" smtClean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45352" y="2562326"/>
            <a:ext cx="704707" cy="16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170462" y="2553744"/>
            <a:ext cx="703472" cy="16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10260" y="2443587"/>
            <a:ext cx="0" cy="173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3"/>
          <p:cNvSpPr txBox="1"/>
          <p:nvPr/>
        </p:nvSpPr>
        <p:spPr>
          <a:xfrm>
            <a:off x="4319827" y="209562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4F4E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1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4"/>
          <p:cNvSpPr txBox="1"/>
          <p:nvPr/>
        </p:nvSpPr>
        <p:spPr>
          <a:xfrm>
            <a:off x="5940347" y="209562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4F4E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1200" b="1" kern="1200" dirty="0">
                <a:solidFill>
                  <a:srgbClr val="4F4E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7591347" y="2097526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4F4E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1200" b="1" kern="1200" dirty="0">
                <a:solidFill>
                  <a:srgbClr val="4F4E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24453" y="2229569"/>
            <a:ext cx="399326" cy="69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629517" y="1980790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4F4E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1200" b="1" kern="1200" dirty="0">
                <a:solidFill>
                  <a:srgbClr val="4F4E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815152" y="2330535"/>
            <a:ext cx="186269" cy="59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1614081" y="206216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4F4E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1200" b="1" kern="1200" dirty="0" smtClean="0">
                <a:solidFill>
                  <a:srgbClr val="4F4E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844863" y="2507882"/>
            <a:ext cx="157718" cy="4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2656659" y="2229569"/>
            <a:ext cx="117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F4E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1200" b="1" kern="1200" dirty="0" smtClean="0">
                <a:solidFill>
                  <a:srgbClr val="4F4E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004841" y="902825"/>
            <a:ext cx="112483" cy="54285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10426" y="902341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b="1" dirty="0" smtClean="0">
                <a:solidFill>
                  <a:srgbClr val="FF0000"/>
                </a:solidFill>
              </a:rPr>
              <a:t>Future State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169969" y="2236025"/>
            <a:ext cx="0" cy="188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olded Corner 30"/>
          <p:cNvSpPr/>
          <p:nvPr/>
        </p:nvSpPr>
        <p:spPr>
          <a:xfrm>
            <a:off x="1363419" y="2934421"/>
            <a:ext cx="798653" cy="891250"/>
          </a:xfrm>
          <a:prstGeom prst="foldedCorner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Appl1.vbs</a:t>
            </a:r>
          </a:p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Appl1.tsr</a:t>
            </a:r>
            <a:endParaRPr lang="en-US" sz="1000" b="1" kern="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226506" y="2320185"/>
            <a:ext cx="23910" cy="183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olded Corner 35"/>
          <p:cNvSpPr/>
          <p:nvPr/>
        </p:nvSpPr>
        <p:spPr>
          <a:xfrm>
            <a:off x="1827180" y="4171632"/>
            <a:ext cx="798653" cy="891250"/>
          </a:xfrm>
          <a:prstGeom prst="foldedCorne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 kern="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App2.vbs</a:t>
            </a:r>
            <a:endParaRPr lang="en-US" sz="1000" b="1" kern="0" dirty="0">
              <a:solidFill>
                <a:schemeClr val="bg1"/>
              </a:solidFill>
            </a:endParaRPr>
          </a:p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App2.tsr</a:t>
            </a:r>
            <a:endParaRPr lang="en-US" sz="1000" b="1" kern="0" dirty="0">
              <a:solidFill>
                <a:schemeClr val="bg1"/>
              </a:solidFill>
            </a:endParaRPr>
          </a:p>
          <a:p>
            <a:pPr algn="ctr"/>
            <a:endParaRPr lang="en-US" sz="1000" b="1" kern="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44636" y="2506568"/>
            <a:ext cx="64188" cy="166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>
            <a:off x="2949723" y="4185432"/>
            <a:ext cx="798653" cy="891250"/>
          </a:xfrm>
          <a:prstGeom prst="foldedCorner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 kern="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App1.vbs</a:t>
            </a:r>
            <a:endParaRPr lang="en-US" sz="1000" b="1" kern="0" dirty="0">
              <a:solidFill>
                <a:schemeClr val="bg1"/>
              </a:solidFill>
            </a:endParaRPr>
          </a:p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App1.tsr</a:t>
            </a:r>
            <a:endParaRPr lang="en-US" sz="1000" b="1" kern="0" dirty="0">
              <a:solidFill>
                <a:schemeClr val="bg1"/>
              </a:solidFill>
            </a:endParaRPr>
          </a:p>
          <a:p>
            <a:pPr algn="ctr"/>
            <a:endParaRPr lang="en-US" sz="1000" b="1" kern="0" dirty="0">
              <a:solidFill>
                <a:schemeClr val="bg1"/>
              </a:solidFill>
            </a:endParaRPr>
          </a:p>
        </p:txBody>
      </p:sp>
      <p:sp>
        <p:nvSpPr>
          <p:cNvPr id="42" name="Folded Corner 41"/>
          <p:cNvSpPr/>
          <p:nvPr/>
        </p:nvSpPr>
        <p:spPr>
          <a:xfrm>
            <a:off x="5153710" y="5222719"/>
            <a:ext cx="798653" cy="891250"/>
          </a:xfrm>
          <a:prstGeom prst="foldedCorner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Appl1.vbs</a:t>
            </a:r>
          </a:p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Appl1.tsr</a:t>
            </a:r>
            <a:endParaRPr lang="en-US" sz="1000" b="1" kern="0" dirty="0">
              <a:solidFill>
                <a:schemeClr val="bg1"/>
              </a:solidFill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6827682" y="5218180"/>
            <a:ext cx="798653" cy="891250"/>
          </a:xfrm>
          <a:prstGeom prst="foldedCorner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App3.vbs</a:t>
            </a:r>
            <a:endParaRPr lang="en-US" sz="1000" b="1" kern="0" dirty="0">
              <a:solidFill>
                <a:schemeClr val="bg1"/>
              </a:solidFill>
            </a:endParaRPr>
          </a:p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App3.tsr</a:t>
            </a:r>
            <a:endParaRPr lang="en-US" sz="1000" b="1" kern="0" dirty="0">
              <a:solidFill>
                <a:schemeClr val="bg1"/>
              </a:solidFill>
            </a:endParaRPr>
          </a:p>
        </p:txBody>
      </p:sp>
      <p:sp>
        <p:nvSpPr>
          <p:cNvPr id="45" name="Folded Corner 44"/>
          <p:cNvSpPr/>
          <p:nvPr/>
        </p:nvSpPr>
        <p:spPr>
          <a:xfrm>
            <a:off x="5990696" y="5222719"/>
            <a:ext cx="798653" cy="891250"/>
          </a:xfrm>
          <a:prstGeom prst="foldedCorne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 kern="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App2.vbs</a:t>
            </a:r>
            <a:endParaRPr lang="en-US" sz="1000" b="1" kern="0" dirty="0">
              <a:solidFill>
                <a:schemeClr val="bg1"/>
              </a:solidFill>
            </a:endParaRPr>
          </a:p>
          <a:p>
            <a:pPr algn="ctr"/>
            <a:r>
              <a:rPr lang="en-US" sz="1000" b="1" kern="0" dirty="0" smtClean="0">
                <a:solidFill>
                  <a:schemeClr val="bg1"/>
                </a:solidFill>
              </a:rPr>
              <a:t>App2.tsr</a:t>
            </a:r>
            <a:endParaRPr lang="en-US" sz="1000" b="1" kern="0" dirty="0">
              <a:solidFill>
                <a:schemeClr val="bg1"/>
              </a:solidFill>
            </a:endParaRPr>
          </a:p>
          <a:p>
            <a:pPr algn="ctr"/>
            <a:endParaRPr lang="en-US" sz="1000" b="1" kern="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332513" y="-69580"/>
            <a:ext cx="41777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ARCHITECTURE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7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20565" y="1527831"/>
            <a:ext cx="8500458" cy="4937542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All </a:t>
            </a:r>
            <a:r>
              <a:rPr lang="en-US" sz="2000" b="1" dirty="0">
                <a:solidFill>
                  <a:schemeClr val="tx1"/>
                </a:solidFill>
              </a:rPr>
              <a:t>this has lead to –</a:t>
            </a:r>
            <a:endParaRPr lang="en-US" sz="2000" b="1" kern="0" dirty="0">
              <a:solidFill>
                <a:schemeClr val="tx1"/>
              </a:solidFill>
            </a:endParaRPr>
          </a:p>
          <a:p>
            <a:pPr marL="693738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A </a:t>
            </a:r>
            <a:r>
              <a:rPr lang="en-US" sz="1400" dirty="0"/>
              <a:t>large number of redundant objects in the </a:t>
            </a:r>
            <a:r>
              <a:rPr lang="en-US" sz="1400" dirty="0" smtClean="0"/>
              <a:t>object repositories</a:t>
            </a:r>
            <a:r>
              <a:rPr lang="en-US" sz="1400" dirty="0"/>
              <a:t>.</a:t>
            </a:r>
          </a:p>
          <a:p>
            <a:pPr marL="693738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693738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More </a:t>
            </a:r>
            <a:r>
              <a:rPr lang="en-US" sz="1400" dirty="0"/>
              <a:t>than one object repository and functional library for the same project.</a:t>
            </a:r>
          </a:p>
          <a:p>
            <a:pPr marL="693738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693738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A </a:t>
            </a:r>
            <a:r>
              <a:rPr lang="en-US" sz="1400" dirty="0"/>
              <a:t>large number of redundant functions in the function libraries.</a:t>
            </a:r>
          </a:p>
          <a:p>
            <a:pPr marL="693738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693738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Presence </a:t>
            </a:r>
            <a:r>
              <a:rPr lang="en-US" sz="1400" dirty="0"/>
              <a:t>of obsolete elements in OR and function libraries</a:t>
            </a:r>
            <a:r>
              <a:rPr lang="en-US" sz="1400" dirty="0" smtClean="0"/>
              <a:t>.</a:t>
            </a:r>
          </a:p>
          <a:p>
            <a:pPr marL="350838" lvl="1">
              <a:buClr>
                <a:srgbClr val="0070C0"/>
              </a:buClr>
            </a:pPr>
            <a:endParaRPr lang="en-US" sz="1400" dirty="0"/>
          </a:p>
          <a:p>
            <a:pPr marL="693738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700" dirty="0"/>
          </a:p>
          <a:p>
            <a:r>
              <a:rPr lang="en-US" sz="2000" b="1" kern="0" dirty="0" smtClean="0">
                <a:solidFill>
                  <a:schemeClr val="tx1"/>
                </a:solidFill>
              </a:rPr>
              <a:t>Objective</a:t>
            </a:r>
          </a:p>
          <a:p>
            <a:pPr marL="636588" lvl="1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kern="0" dirty="0" smtClean="0"/>
              <a:t>Reduce execution time and maintenance effort.</a:t>
            </a:r>
          </a:p>
          <a:p>
            <a:pPr marL="636588" lvl="1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400" kern="0" dirty="0" smtClean="0"/>
          </a:p>
          <a:p>
            <a:pPr marL="636588" lvl="1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kern="0" dirty="0" smtClean="0"/>
              <a:t>Remove redundancies from the Object </a:t>
            </a:r>
            <a:r>
              <a:rPr lang="en-US" sz="1400" kern="0" dirty="0"/>
              <a:t>Repositories and Functional Libraries.</a:t>
            </a:r>
          </a:p>
          <a:p>
            <a:pPr marL="636588" lvl="1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400" kern="0" dirty="0" smtClean="0"/>
          </a:p>
          <a:p>
            <a:pPr marL="636588" lvl="1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kern="0" dirty="0" smtClean="0"/>
              <a:t>Merge &amp; Create one shared repository </a:t>
            </a:r>
            <a:r>
              <a:rPr lang="en-US" sz="1400" kern="0" dirty="0"/>
              <a:t>and functional library </a:t>
            </a:r>
            <a:r>
              <a:rPr lang="en-US" sz="1400" kern="0" dirty="0" smtClean="0"/>
              <a:t>of each project across other projects respectively.</a:t>
            </a:r>
          </a:p>
          <a:p>
            <a:pPr marL="636588" lvl="1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400" kern="0" dirty="0" smtClean="0"/>
          </a:p>
          <a:p>
            <a:pPr marL="636588" lvl="1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kern="0" dirty="0" smtClean="0"/>
              <a:t>Implement proper naming conventions.</a:t>
            </a:r>
          </a:p>
          <a:p>
            <a:pPr marL="171450" indent="-171450">
              <a:buClr>
                <a:srgbClr val="0070C0"/>
              </a:buClr>
              <a:buFont typeface="Wingdings 3" pitchFamily="18" charset="2"/>
              <a:buChar char="}"/>
            </a:pPr>
            <a:endParaRPr lang="en-US" sz="1600" kern="0" dirty="0" smtClean="0"/>
          </a:p>
          <a:p>
            <a:pPr marL="171450" indent="-171450">
              <a:lnSpc>
                <a:spcPct val="20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GB" b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56102" y="6591242"/>
            <a:ext cx="364921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747694" y="-69580"/>
            <a:ext cx="33473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OBJECTIVES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02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23197" y="0"/>
            <a:ext cx="5432946" cy="406703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14266" y="2542919"/>
            <a:ext cx="594360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674</TotalTime>
  <Words>828</Words>
  <Application>Microsoft Office PowerPoint</Application>
  <PresentationFormat>Widescreen</PresentationFormat>
  <Paragraphs>225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HIGHLIGHTS OF THE PROJECT</vt:lpstr>
      <vt:lpstr>VIDEO</vt:lpstr>
      <vt:lpstr>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Kishore, Nitish</dc:creator>
  <cp:lastModifiedBy>Arora, Riddhima</cp:lastModifiedBy>
  <cp:revision>84</cp:revision>
  <dcterms:created xsi:type="dcterms:W3CDTF">2015-05-22T13:27:06Z</dcterms:created>
  <dcterms:modified xsi:type="dcterms:W3CDTF">2015-05-29T14:26:35Z</dcterms:modified>
</cp:coreProperties>
</file>