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iriam Libre"/>
      <p:regular r:id="rId11"/>
      <p:bold r:id="rId12"/>
    </p:embeddedFont>
    <p:embeddedFont>
      <p:font typeface="Work Sans"/>
      <p:regular r:id="rId13"/>
      <p:bold r:id="rId14"/>
    </p:embeddedFont>
    <p:embeddedFont>
      <p:font typeface="Barlow Light"/>
      <p:regular r:id="rId15"/>
      <p:bold r:id="rId16"/>
      <p:italic r:id="rId17"/>
      <p:boldItalic r:id="rId18"/>
    </p:embeddedFont>
    <p:embeddedFont>
      <p:font typeface="Barl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11" Type="http://schemas.openxmlformats.org/officeDocument/2006/relationships/font" Target="fonts/MiriamLibre-regular.fntdata"/><Relationship Id="rId22" Type="http://schemas.openxmlformats.org/officeDocument/2006/relationships/font" Target="fonts/Barlow-boldItalic.fntdata"/><Relationship Id="rId10" Type="http://schemas.openxmlformats.org/officeDocument/2006/relationships/slide" Target="slides/slide6.xml"/><Relationship Id="rId21" Type="http://schemas.openxmlformats.org/officeDocument/2006/relationships/font" Target="fonts/Barlow-italic.fntdata"/><Relationship Id="rId13" Type="http://schemas.openxmlformats.org/officeDocument/2006/relationships/font" Target="fonts/WorkSans-regular.fntdata"/><Relationship Id="rId12" Type="http://schemas.openxmlformats.org/officeDocument/2006/relationships/font" Target="fonts/MiriamLibr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Light-regular.fntdata"/><Relationship Id="rId14" Type="http://schemas.openxmlformats.org/officeDocument/2006/relationships/font" Target="fonts/WorkSans-bold.fntdata"/><Relationship Id="rId17" Type="http://schemas.openxmlformats.org/officeDocument/2006/relationships/font" Target="fonts/BarlowLight-italic.fntdata"/><Relationship Id="rId16" Type="http://schemas.openxmlformats.org/officeDocument/2006/relationships/font" Target="fonts/BarlowLight-bold.fntdata"/><Relationship Id="rId5" Type="http://schemas.openxmlformats.org/officeDocument/2006/relationships/slide" Target="slides/slide1.xml"/><Relationship Id="rId19" Type="http://schemas.openxmlformats.org/officeDocument/2006/relationships/font" Target="fonts/Barlow-regular.fntdata"/><Relationship Id="rId6" Type="http://schemas.openxmlformats.org/officeDocument/2006/relationships/slide" Target="slides/slide2.xml"/><Relationship Id="rId18" Type="http://schemas.openxmlformats.org/officeDocument/2006/relationships/font" Target="fonts/Barlow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7792520e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7792520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05e94e34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405e94e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405e94e34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405e94e3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05e94e34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05e94e3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405e94e34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405e94e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405e94e34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405e94e3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4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0" y="0"/>
            <a:ext cx="7034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/>
          <p:nvPr>
            <p:ph idx="1" type="body"/>
          </p:nvPr>
        </p:nvSpPr>
        <p:spPr>
          <a:xfrm>
            <a:off x="7289875" y="439650"/>
            <a:ext cx="1478700" cy="42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60" name="Google Shape;60;p5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61" name="Google Shape;61;p5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64;p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65" name="Google Shape;65;p5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72" name="Google Shape;72;p6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i="0" sz="7200" u="none" cap="none" strike="noStrike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75" name="Google Shape;75;p6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6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88" name="Google Shape;88;p6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98" name="Google Shape;98;p7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9" name="Google Shape;99;p7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7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9" name="Google Shape;109;p7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" name="Google Shape;125;p8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28" name="Google Shape;128;p8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42" name="Google Shape;142;p8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9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9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9" name="Google Shape;159;p9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60" name="Google Shape;160;p9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9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74" name="Google Shape;174;p9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6" name="Google Shape;196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7" name="Google Shape;197;p10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98" name="Google Shape;198;p10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10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17" name="Google Shape;217;p10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70A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b="0" i="0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b="0" i="0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b="0" i="0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0" Type="http://schemas.openxmlformats.org/officeDocument/2006/relationships/image" Target="../media/image1.png"/><Relationship Id="rId9" Type="http://schemas.openxmlformats.org/officeDocument/2006/relationships/hyperlink" Target="https://www.lstream.org/about-donating/donation-facts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stream.org/about-donating/donation-facts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1" Type="http://schemas.openxmlformats.org/officeDocument/2006/relationships/image" Target="../media/image5.png"/><Relationship Id="rId10" Type="http://schemas.openxmlformats.org/officeDocument/2006/relationships/image" Target="../media/image10.png"/><Relationship Id="rId12" Type="http://schemas.openxmlformats.org/officeDocument/2006/relationships/image" Target="../media/image11.png"/><Relationship Id="rId9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893893" y="4109399"/>
            <a:ext cx="2411700" cy="46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333" y="0"/>
                </a:lnTo>
                <a:lnTo>
                  <a:pt x="333" y="333"/>
                </a:lnTo>
                <a:lnTo>
                  <a:pt x="0" y="33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4F4F4"/>
              </a:gs>
              <a:gs pos="100000">
                <a:srgbClr val="E3E3E3"/>
              </a:gs>
            </a:gsLst>
            <a:lin ang="5400012" scaled="0"/>
          </a:gradFill>
          <a:ln cap="flat" cmpd="sng" w="9525">
            <a:solidFill>
              <a:srgbClr val="A2A2A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5400000" dist="2016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3255025" y="4109400"/>
            <a:ext cx="36621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Business Problem 3: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Transparency and Certifications 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Business Problem 4: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Data Discovery 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3" name="Google Shape;24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5" y="152725"/>
            <a:ext cx="6855024" cy="1408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3"/>
          <p:cNvSpPr txBox="1"/>
          <p:nvPr/>
        </p:nvSpPr>
        <p:spPr>
          <a:xfrm>
            <a:off x="1407300" y="1816350"/>
            <a:ext cx="18807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Team Members: </a:t>
            </a:r>
            <a:endParaRPr b="1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3255025" y="1816350"/>
            <a:ext cx="3000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Anup Ahuje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Manish Varma Datla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Nursultan Dyussebayev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Prabhu Saitu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1407300" y="2935375"/>
            <a:ext cx="17154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Tech</a:t>
            </a:r>
            <a:r>
              <a:rPr b="1" lang="en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 Integrated: </a:t>
            </a:r>
            <a:endParaRPr b="1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7" name="Google Shape;247;p13"/>
          <p:cNvSpPr txBox="1"/>
          <p:nvPr/>
        </p:nvSpPr>
        <p:spPr>
          <a:xfrm>
            <a:off x="3286525" y="2880775"/>
            <a:ext cx="35991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GS1 ()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Blockchain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(Ethereum Blockchain, Smart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Contracts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Solidity, MetaMask )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Web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(Flask, JavaScript, HTML &amp; CSS)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Mobile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(iOS)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0" y="4045650"/>
            <a:ext cx="3000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 What Challenge(s) You focused on</a:t>
            </a:r>
            <a:r>
              <a:rPr b="1" lang="en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endParaRPr b="1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7289875" y="439650"/>
            <a:ext cx="14787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Problem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55" name="Google Shape;2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50" y="888600"/>
            <a:ext cx="1382449" cy="5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050" y="784425"/>
            <a:ext cx="935950" cy="9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3676" y="752000"/>
            <a:ext cx="935949" cy="93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4525" y="716850"/>
            <a:ext cx="935950" cy="9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61425" y="976512"/>
            <a:ext cx="416625" cy="4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4000" y="976512"/>
            <a:ext cx="416625" cy="4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2375" y="976537"/>
            <a:ext cx="416625" cy="4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9675" y="976512"/>
            <a:ext cx="416625" cy="4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950" y="569400"/>
            <a:ext cx="1039725" cy="11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4"/>
          <p:cNvSpPr txBox="1"/>
          <p:nvPr/>
        </p:nvSpPr>
        <p:spPr>
          <a:xfrm>
            <a:off x="185325" y="1908175"/>
            <a:ext cx="114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Blood Donor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1596300" y="1908175"/>
            <a:ext cx="11442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Blood Bank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6" name="Google Shape;266;p14"/>
          <p:cNvSpPr txBox="1"/>
          <p:nvPr/>
        </p:nvSpPr>
        <p:spPr>
          <a:xfrm>
            <a:off x="3089850" y="1908175"/>
            <a:ext cx="1119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Lab Tests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4583650" y="1908175"/>
            <a:ext cx="93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Hospitals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8" name="Google Shape;268;p14"/>
          <p:cNvSpPr txBox="1"/>
          <p:nvPr/>
        </p:nvSpPr>
        <p:spPr>
          <a:xfrm>
            <a:off x="5893838" y="1867975"/>
            <a:ext cx="13566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Blood Receiver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185325" y="2910925"/>
            <a:ext cx="6724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22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Less than</a:t>
            </a:r>
            <a:r>
              <a:rPr lang="en" sz="220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b="1" lang="en" sz="22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10%</a:t>
            </a: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 of the </a:t>
            </a: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eligible</a:t>
            </a: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 US population donates blood.* 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185325" y="3544900"/>
            <a:ext cx="63705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22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1 </a:t>
            </a:r>
            <a:r>
              <a:rPr b="1" lang="en" sz="18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in</a:t>
            </a:r>
            <a:r>
              <a:rPr b="1" lang="en" sz="22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 7</a:t>
            </a: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hospital patients need blood.*</a:t>
            </a: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3328000" y="4856450"/>
            <a:ext cx="5343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https://www.lstream.org/about-donating/donation-facts/</a:t>
            </a:r>
            <a:endParaRPr/>
          </a:p>
        </p:txBody>
      </p:sp>
      <p:pic>
        <p:nvPicPr>
          <p:cNvPr id="272" name="Google Shape;27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7599" y="4776700"/>
            <a:ext cx="1478702" cy="30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15"/>
          <p:cNvSpPr txBox="1"/>
          <p:nvPr>
            <p:ph idx="1" type="body"/>
          </p:nvPr>
        </p:nvSpPr>
        <p:spPr>
          <a:xfrm>
            <a:off x="7289875" y="439650"/>
            <a:ext cx="14787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Problem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-318875" y="1441275"/>
            <a:ext cx="6724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Donors</a:t>
            </a:r>
            <a:r>
              <a:rPr b="1" lang="en" sz="48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 DO NOT KNOW </a:t>
            </a:r>
            <a:r>
              <a:rPr lang="en" sz="300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how their blood is being utilised</a:t>
            </a:r>
            <a:endParaRPr sz="30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3339800" y="4781138"/>
            <a:ext cx="5343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https://www.lstream.org/about-donating/donation-facts/</a:t>
            </a:r>
            <a:endParaRPr/>
          </a:p>
        </p:txBody>
      </p:sp>
      <p:pic>
        <p:nvPicPr>
          <p:cNvPr id="281" name="Google Shape;2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99" y="4776700"/>
            <a:ext cx="1478702" cy="30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16"/>
          <p:cNvSpPr txBox="1"/>
          <p:nvPr>
            <p:ph idx="1" type="body"/>
          </p:nvPr>
        </p:nvSpPr>
        <p:spPr>
          <a:xfrm>
            <a:off x="7289875" y="439650"/>
            <a:ext cx="14787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Solution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88" name="Google Shape;2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99" y="4776700"/>
            <a:ext cx="1478702" cy="30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00" y="84388"/>
            <a:ext cx="1039725" cy="11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7100" y="250875"/>
            <a:ext cx="935950" cy="9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6675" y="3853811"/>
            <a:ext cx="1537825" cy="65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4500" y="1944550"/>
            <a:ext cx="935950" cy="9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5450" y="3500338"/>
            <a:ext cx="1150974" cy="115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921355">
            <a:off x="2293979" y="2748010"/>
            <a:ext cx="866540" cy="76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19">
            <a:off x="3302266" y="3712226"/>
            <a:ext cx="818860" cy="72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3002387">
            <a:off x="4062141" y="2661352"/>
            <a:ext cx="818861" cy="7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1335575" y="1944550"/>
            <a:ext cx="11502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Ethereum Blockchain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74500" y="3003538"/>
            <a:ext cx="727200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1239975" y="1828600"/>
            <a:ext cx="4766100" cy="294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000000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2219931">
            <a:off x="791457" y="1182848"/>
            <a:ext cx="484816" cy="684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8915985">
            <a:off x="5863232" y="1182072"/>
            <a:ext cx="484816" cy="684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88725" y="938500"/>
            <a:ext cx="507575" cy="5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76413" y="971250"/>
            <a:ext cx="507575" cy="5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/>
        </p:nvSpPr>
        <p:spPr>
          <a:xfrm>
            <a:off x="1782129" y="250875"/>
            <a:ext cx="3508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Distributed -  Traceable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1756150" y="605225"/>
            <a:ext cx="40311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Verified - Validation &amp; Certification 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6"/>
          <p:cNvSpPr txBox="1"/>
          <p:nvPr/>
        </p:nvSpPr>
        <p:spPr>
          <a:xfrm>
            <a:off x="1731114" y="937925"/>
            <a:ext cx="36105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Secure Database</a:t>
            </a: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Tamper Proof Data Sharing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2972825" y="1922925"/>
            <a:ext cx="5674500" cy="2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DEMO</a:t>
            </a:r>
            <a:endParaRPr b="1" sz="72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-1993675" y="1462825"/>
            <a:ext cx="75501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B70A00"/>
                </a:solidFill>
                <a:latin typeface="Barlow"/>
                <a:ea typeface="Barlow"/>
                <a:cs typeface="Barlow"/>
                <a:sym typeface="Barlow"/>
              </a:rPr>
              <a:t>     </a:t>
            </a:r>
            <a:r>
              <a:rPr lang="en" sz="6000">
                <a:solidFill>
                  <a:srgbClr val="B70A00"/>
                </a:solidFill>
                <a:latin typeface="Barlow Light"/>
                <a:ea typeface="Barlow Light"/>
                <a:cs typeface="Barlow Light"/>
                <a:sym typeface="Barlow Light"/>
              </a:rPr>
              <a:t>LET’S</a:t>
            </a:r>
            <a:r>
              <a:rPr b="1" lang="en" sz="6000">
                <a:solidFill>
                  <a:srgbClr val="B70A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6000">
              <a:solidFill>
                <a:srgbClr val="B70A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B70A00"/>
                </a:solidFill>
                <a:latin typeface="Barlow"/>
                <a:ea typeface="Barlow"/>
                <a:cs typeface="Barlow"/>
                <a:sym typeface="Barlow"/>
              </a:rPr>
              <a:t>              SAVE LIVES</a:t>
            </a:r>
            <a:endParaRPr b="1" sz="6000">
              <a:solidFill>
                <a:srgbClr val="B70A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B70A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5390300" y="1367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DONATE BLOOD</a:t>
            </a:r>
            <a:endParaRPr b="1" sz="6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99" y="4776700"/>
            <a:ext cx="1478702" cy="30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