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aramond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ISvXzXcAg2lI35bFuP1G7Ux7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regular.fntdata"/><Relationship Id="rId10" Type="http://schemas.openxmlformats.org/officeDocument/2006/relationships/slide" Target="slides/slide6.xml"/><Relationship Id="rId13" Type="http://schemas.openxmlformats.org/officeDocument/2006/relationships/font" Target="fonts/Garamond-italic.fntdata"/><Relationship Id="rId12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Garamond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</a:t>
            </a:r>
            <a:r>
              <a:rPr lang="en-US"/>
              <a:t>ve been waiting for a bus for a while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need to ask the chatbot a question about </a:t>
            </a:r>
            <a:r>
              <a:rPr lang="en-US"/>
              <a:t>how delayed the next bus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</a:t>
            </a:r>
            <a:r>
              <a:rPr lang="en-US"/>
              <a:t>to meet other people on your ride and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 other riders</a:t>
            </a:r>
            <a:r>
              <a:rPr lang="en-US"/>
              <a:t> if they want to meet you at your stop.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getting off soon and want </a:t>
            </a:r>
            <a:r>
              <a:rPr lang="en-US"/>
              <a:t>to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message </a:t>
            </a:r>
            <a:r>
              <a:rPr lang="en-US"/>
              <a:t>the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who </a:t>
            </a:r>
            <a:r>
              <a:rPr lang="en-US"/>
              <a:t>wants to meet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listening to a good song/podcast and invite the person next to you to listen as well.</a:t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gh speed train with motion blur effect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-1" y="10"/>
            <a:ext cx="12192000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433232" y="727065"/>
            <a:ext cx="3898347" cy="4256103"/>
          </a:xfrm>
          <a:custGeom>
            <a:rect b="b" l="l" r="r" t="t"/>
            <a:pathLst>
              <a:path extrusionOk="0" h="4256103" w="3898347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" rotWithShape="0" algn="tl" dir="3000000" dist="12700">
              <a:srgbClr val="000000">
                <a:alpha val="2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33231" y="727064"/>
            <a:ext cx="3898347" cy="4256103"/>
          </a:xfrm>
          <a:custGeom>
            <a:rect b="b" l="l" r="r" t="t"/>
            <a:pathLst>
              <a:path extrusionOk="0" h="4256103" w="3898347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893927" y="1255594"/>
            <a:ext cx="3002509" cy="2224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CONNECTR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93927" y="3719014"/>
            <a:ext cx="3002509" cy="634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60"/>
              <a:buNone/>
            </a:pPr>
            <a:r>
              <a:rPr lang="en-US" sz="19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Asa Kohrman, Marco Pizarro, Max Vandervelden</a:t>
            </a:r>
            <a:endParaRPr sz="220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675860" y="500513"/>
            <a:ext cx="1464561" cy="477162"/>
          </a:xfrm>
          <a:custGeom>
            <a:rect b="b" l="l" r="r" t="t"/>
            <a:pathLst>
              <a:path extrusionOk="0" h="594531" w="2201784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478500" y="2371800"/>
            <a:ext cx="112350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i="1" lang="en-US" sz="6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Making public transit easier through connection</a:t>
            </a:r>
            <a:endParaRPr i="1" sz="6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0" y="5610"/>
            <a:ext cx="12192000" cy="1371600"/>
          </a:xfrm>
          <a:custGeom>
            <a:rect b="b" l="l" r="r" t="t"/>
            <a:pathLst>
              <a:path extrusionOk="0" h="1008346" w="12192000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5694068"/>
            <a:ext cx="12192000" cy="1163932"/>
          </a:xfrm>
          <a:custGeom>
            <a:rect b="b" l="l" r="r" t="t"/>
            <a:pathLst>
              <a:path extrusionOk="0" h="1163932" w="12192000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-1147" y="2992"/>
            <a:ext cx="12193149" cy="2344739"/>
          </a:xfrm>
          <a:custGeom>
            <a:rect b="b" l="l" r="r" t="t"/>
            <a:pathLst>
              <a:path extrusionOk="0" h="2344739" w="1219314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MARKET RESEARCH</a:t>
            </a:r>
            <a:endParaRPr sz="3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054709" y="2605151"/>
            <a:ext cx="10057429" cy="3624345"/>
            <a:chOff x="3784" y="18900"/>
            <a:chExt cx="10057429" cy="3624345"/>
          </a:xfrm>
        </p:grpSpPr>
        <p:sp>
          <p:nvSpPr>
            <p:cNvPr id="113" name="Google Shape;113;p3"/>
            <p:cNvSpPr/>
            <p:nvPr/>
          </p:nvSpPr>
          <p:spPr>
            <a:xfrm>
              <a:off x="3784" y="18900"/>
              <a:ext cx="2275436" cy="547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784" y="18900"/>
              <a:ext cx="2275436" cy="54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CityMapper</a:t>
              </a:r>
              <a:endParaRPr i="0" sz="19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84" y="566100"/>
              <a:ext cx="2275436" cy="3077145"/>
            </a:xfrm>
            <a:prstGeom prst="rect">
              <a:avLst/>
            </a:prstGeom>
            <a:solidFill>
              <a:srgbClr val="CACCCC">
                <a:alpha val="89803"/>
              </a:srgbClr>
            </a:solidFill>
            <a:ln cap="flat" cmpd="sng" w="12700">
              <a:solidFill>
                <a:srgbClr val="CACC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784" y="566100"/>
              <a:ext cx="2275436" cy="307714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Allows you to see all bus/train stations in your area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Easy for exploration/new places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Multiple different considered modes of transportation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	</a:t>
              </a:r>
              <a:endParaRPr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97781" y="18900"/>
              <a:ext cx="2275436" cy="547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597781" y="18900"/>
              <a:ext cx="2275436" cy="54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Transit</a:t>
              </a:r>
              <a:endParaRPr i="0" sz="19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597781" y="566100"/>
              <a:ext cx="2275436" cy="3077145"/>
            </a:xfrm>
            <a:prstGeom prst="rect">
              <a:avLst/>
            </a:prstGeom>
            <a:solidFill>
              <a:srgbClr val="CACCCC">
                <a:alpha val="89803"/>
              </a:srgbClr>
            </a:solidFill>
            <a:ln cap="flat" cmpd="sng" w="12700">
              <a:solidFill>
                <a:srgbClr val="CACC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597781" y="566100"/>
              <a:ext cx="2275436" cy="307714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Social </a:t>
              </a: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feature</a:t>
              </a: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where you see how your tracking has helped other people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Shows bikeshare options and nearby lines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connected to Uber/Lyft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191779" y="18900"/>
              <a:ext cx="2275436" cy="547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191779" y="18900"/>
              <a:ext cx="2275436" cy="54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Google/Apple Maps</a:t>
              </a:r>
              <a:endParaRPr i="0" sz="19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191779" y="566100"/>
              <a:ext cx="2275436" cy="3077145"/>
            </a:xfrm>
            <a:prstGeom prst="rect">
              <a:avLst/>
            </a:prstGeom>
            <a:solidFill>
              <a:srgbClr val="CACCCC">
                <a:alpha val="89803"/>
              </a:srgbClr>
            </a:solidFill>
            <a:ln cap="flat" cmpd="sng" w="12700">
              <a:solidFill>
                <a:srgbClr val="CACC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5191779" y="566100"/>
              <a:ext cx="2275436" cy="307714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live updates</a:t>
              </a:r>
              <a:endParaRPr sz="2000"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transportation overview</a:t>
              </a:r>
              <a:endParaRPr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shows </a:t>
              </a: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multiple</a:t>
              </a: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transportation options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best integrated with Google search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785777" y="18900"/>
              <a:ext cx="2275436" cy="547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7785777" y="18900"/>
              <a:ext cx="2275436" cy="54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Yikyak</a:t>
              </a:r>
              <a:endParaRPr i="0" sz="19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785777" y="566100"/>
              <a:ext cx="2275436" cy="3077145"/>
            </a:xfrm>
            <a:prstGeom prst="rect">
              <a:avLst/>
            </a:prstGeom>
            <a:solidFill>
              <a:srgbClr val="CACCCC">
                <a:alpha val="89803"/>
              </a:srgbClr>
            </a:solidFill>
            <a:ln cap="flat" cmpd="sng" w="12700">
              <a:solidFill>
                <a:srgbClr val="CACC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7785777" y="566100"/>
              <a:ext cx="2275436" cy="307714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Location based posts</a:t>
              </a:r>
              <a:endParaRPr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Community engagement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78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Clean, fun UI</a:t>
              </a:r>
              <a:endParaRPr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n-US" sz="4000"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 b="1" sz="4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0" y="6248399"/>
            <a:ext cx="12192000" cy="609602"/>
          </a:xfrm>
          <a:custGeom>
            <a:rect b="b" l="l" r="r" t="t"/>
            <a:pathLst>
              <a:path extrusionOk="0" h="843657" w="12192000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1050925" y="2077289"/>
            <a:ext cx="9810750" cy="3096899"/>
            <a:chOff x="0" y="48402"/>
            <a:chExt cx="9810750" cy="3096899"/>
          </a:xfrm>
        </p:grpSpPr>
        <p:sp>
          <p:nvSpPr>
            <p:cNvPr id="138" name="Google Shape;138;p4"/>
            <p:cNvSpPr/>
            <p:nvPr/>
          </p:nvSpPr>
          <p:spPr>
            <a:xfrm>
              <a:off x="0" y="48402"/>
              <a:ext cx="9810750" cy="707264"/>
            </a:xfrm>
            <a:prstGeom prst="roundRect">
              <a:avLst>
                <a:gd fmla="val 16667" name="adj"/>
              </a:avLst>
            </a:prstGeom>
            <a:solidFill>
              <a:srgbClr val="ABE3D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34526" y="82928"/>
              <a:ext cx="9741698" cy="638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Chatbot </a:t>
              </a:r>
              <a:r>
                <a:rPr lang="en-US" sz="3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</a:t>
              </a: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upport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844947"/>
              <a:ext cx="9810750" cy="707264"/>
            </a:xfrm>
            <a:prstGeom prst="roundRect">
              <a:avLst>
                <a:gd fmla="val 16667" name="adj"/>
              </a:avLst>
            </a:prstGeom>
            <a:solidFill>
              <a:srgbClr val="ABE3D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4526" y="879473"/>
              <a:ext cx="9741698" cy="638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Interaction with Other Riders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0" y="1641492"/>
              <a:ext cx="9810750" cy="707264"/>
            </a:xfrm>
            <a:prstGeom prst="roundRect">
              <a:avLst>
                <a:gd fmla="val 16667" name="adj"/>
              </a:avLst>
            </a:prstGeom>
            <a:solidFill>
              <a:srgbClr val="FBDD9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34526" y="1676018"/>
              <a:ext cx="9741698" cy="638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Direct</a:t>
              </a: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</a:t>
              </a: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essaging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0" y="2438037"/>
              <a:ext cx="9810750" cy="707264"/>
            </a:xfrm>
            <a:prstGeom prst="roundRect">
              <a:avLst>
                <a:gd fmla="val 16667" name="adj"/>
              </a:avLst>
            </a:prstGeom>
            <a:solidFill>
              <a:srgbClr val="FBDD9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34526" y="2472563"/>
              <a:ext cx="9741698" cy="638212"/>
            </a:xfrm>
            <a:prstGeom prst="rect">
              <a:avLst/>
            </a:prstGeom>
            <a:solidFill>
              <a:srgbClr val="D8838A"/>
            </a:solidFill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Media </a:t>
              </a:r>
              <a:r>
                <a:rPr lang="en-US" sz="31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</a:t>
              </a:r>
              <a:r>
                <a:rPr i="0" lang="en-US" sz="3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haring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" y="0"/>
            <a:ext cx="6127689" cy="6858000"/>
          </a:xfrm>
          <a:custGeom>
            <a:rect b="b" l="l" r="r" t="t"/>
            <a:pathLst>
              <a:path extrusionOk="0" h="6858000" w="6127689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4985485" y="79063"/>
                  <a:pt x="5004752" y="75153"/>
                  <a:pt x="5021173" y="123738"/>
                </a:cubicBezTo>
                <a:cubicBezTo>
                  <a:pt x="5017020" y="148462"/>
                  <a:pt x="5076148" y="247006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14661" y="304542"/>
                  <a:pt x="5097011" y="355616"/>
                </a:cubicBezTo>
                <a:cubicBezTo>
                  <a:pt x="5097344" y="387149"/>
                  <a:pt x="5151562" y="375276"/>
                  <a:pt x="5130982" y="412030"/>
                </a:cubicBezTo>
                <a:cubicBezTo>
                  <a:pt x="5137437" y="449579"/>
                  <a:pt x="5161503" y="469367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9848" y="612727"/>
                  <a:pt x="5184350" y="623560"/>
                  <a:pt x="5176196" y="636822"/>
                </a:cubicBezTo>
                <a:lnTo>
                  <a:pt x="5189051" y="782518"/>
                </a:lnTo>
                <a:cubicBezTo>
                  <a:pt x="5204031" y="772261"/>
                  <a:pt x="5195913" y="819606"/>
                  <a:pt x="5210428" y="815772"/>
                </a:cubicBezTo>
                <a:cubicBezTo>
                  <a:pt x="5194483" y="838533"/>
                  <a:pt x="5221596" y="837339"/>
                  <a:pt x="5221088" y="860193"/>
                </a:cubicBezTo>
                <a:cubicBezTo>
                  <a:pt x="5224484" y="884457"/>
                  <a:pt x="5234151" y="922215"/>
                  <a:pt x="5230806" y="961354"/>
                </a:cubicBezTo>
                <a:cubicBezTo>
                  <a:pt x="5225751" y="1002829"/>
                  <a:pt x="5227328" y="1047212"/>
                  <a:pt x="5201018" y="1095027"/>
                </a:cubicBezTo>
                <a:cubicBezTo>
                  <a:pt x="5192594" y="1105100"/>
                  <a:pt x="5193101" y="1122201"/>
                  <a:pt x="5202153" y="1133224"/>
                </a:cubicBezTo>
                <a:cubicBezTo>
                  <a:pt x="5203711" y="1135121"/>
                  <a:pt x="5205468" y="1136762"/>
                  <a:pt x="5207370" y="1138097"/>
                </a:cubicBezTo>
                <a:cubicBezTo>
                  <a:pt x="5187666" y="1167974"/>
                  <a:pt x="5203894" y="1178068"/>
                  <a:pt x="5189234" y="1193495"/>
                </a:cubicBezTo>
                <a:cubicBezTo>
                  <a:pt x="5191271" y="1231351"/>
                  <a:pt x="5215468" y="1255324"/>
                  <a:pt x="5202769" y="1269450"/>
                </a:cubicBezTo>
                <a:cubicBezTo>
                  <a:pt x="5208891" y="1296866"/>
                  <a:pt x="5220794" y="1339415"/>
                  <a:pt x="5225968" y="1357994"/>
                </a:cubicBezTo>
                <a:cubicBezTo>
                  <a:pt x="5235560" y="1363307"/>
                  <a:pt x="5232085" y="1372395"/>
                  <a:pt x="5233819" y="1380922"/>
                </a:cubicBezTo>
                <a:cubicBezTo>
                  <a:pt x="5242666" y="1389799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8520" y="1697357"/>
                  <a:pt x="5261314" y="1689177"/>
                </a:cubicBezTo>
                <a:cubicBezTo>
                  <a:pt x="5268201" y="1720862"/>
                  <a:pt x="5229281" y="1738425"/>
                  <a:pt x="5259788" y="1768516"/>
                </a:cubicBezTo>
                <a:cubicBezTo>
                  <a:pt x="5250286" y="1824969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8568" y="2139817"/>
                  <a:pt x="5240206" y="2181656"/>
                  <a:pt x="5264303" y="2225157"/>
                </a:cubicBezTo>
                <a:cubicBezTo>
                  <a:pt x="5260297" y="2228216"/>
                  <a:pt x="5257274" y="2231958"/>
                  <a:pt x="5254949" y="2236160"/>
                </a:cubicBezTo>
                <a:lnTo>
                  <a:pt x="5250104" y="2249166"/>
                </a:lnTo>
                <a:lnTo>
                  <a:pt x="5251214" y="2250944"/>
                </a:lnTo>
                <a:cubicBezTo>
                  <a:pt x="5253477" y="2258683"/>
                  <a:pt x="5252724" y="2263338"/>
                  <a:pt x="5250644" y="2266619"/>
                </a:cubicBezTo>
                <a:lnTo>
                  <a:pt x="5293877" y="2368649"/>
                </a:ln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lnTo>
                  <a:pt x="5407503" y="2786290"/>
                </a:lnTo>
                <a:cubicBezTo>
                  <a:pt x="5407454" y="2786708"/>
                  <a:pt x="5407404" y="2787125"/>
                  <a:pt x="5407356" y="2787545"/>
                </a:cubicBezTo>
                <a:lnTo>
                  <a:pt x="5411130" y="2788640"/>
                </a:lnTo>
                <a:lnTo>
                  <a:pt x="5416439" y="2805666"/>
                </a:lnTo>
                <a:lnTo>
                  <a:pt x="5416589" y="2810822"/>
                </a:lnTo>
                <a:cubicBezTo>
                  <a:pt x="5416997" y="2814266"/>
                  <a:pt x="5417656" y="2816415"/>
                  <a:pt x="5418542" y="2817745"/>
                </a:cubicBezTo>
                <a:lnTo>
                  <a:pt x="5418847" y="2817825"/>
                </a:lnTo>
                <a:lnTo>
                  <a:pt x="5457023" y="2858292"/>
                </a:lnTo>
                <a:cubicBezTo>
                  <a:pt x="5466876" y="2878841"/>
                  <a:pt x="5469564" y="2932280"/>
                  <a:pt x="5479298" y="2947791"/>
                </a:cubicBezTo>
                <a:lnTo>
                  <a:pt x="5481770" y="2951352"/>
                </a:lnTo>
                <a:cubicBezTo>
                  <a:pt x="5482228" y="2957449"/>
                  <a:pt x="5482439" y="2978179"/>
                  <a:pt x="5482045" y="2984371"/>
                </a:cubicBezTo>
                <a:cubicBezTo>
                  <a:pt x="5482168" y="2990940"/>
                  <a:pt x="5482292" y="2997510"/>
                  <a:pt x="5482415" y="3004079"/>
                </a:cubicBezTo>
                <a:cubicBezTo>
                  <a:pt x="5482112" y="3034481"/>
                  <a:pt x="5504247" y="3092933"/>
                  <a:pt x="5503944" y="3123335"/>
                </a:cubicBezTo>
                <a:cubicBezTo>
                  <a:pt x="5512347" y="3181628"/>
                  <a:pt x="5502720" y="3208390"/>
                  <a:pt x="5516007" y="3258473"/>
                </a:cubicBezTo>
                <a:cubicBezTo>
                  <a:pt x="5517209" y="3275473"/>
                  <a:pt x="5557675" y="3358410"/>
                  <a:pt x="5566839" y="3345295"/>
                </a:cubicBezTo>
                <a:cubicBezTo>
                  <a:pt x="5558189" y="3388122"/>
                  <a:pt x="5575932" y="3469179"/>
                  <a:pt x="5589758" y="3506453"/>
                </a:cubicBezTo>
                <a:lnTo>
                  <a:pt x="5596144" y="3534624"/>
                </a:lnTo>
                <a:lnTo>
                  <a:pt x="5597750" y="3534129"/>
                </a:lnTo>
                <a:lnTo>
                  <a:pt x="5599700" y="3547221"/>
                </a:lnTo>
                <a:lnTo>
                  <a:pt x="5615031" y="3557482"/>
                </a:lnTo>
                <a:cubicBezTo>
                  <a:pt x="5622322" y="3565237"/>
                  <a:pt x="5608117" y="3566741"/>
                  <a:pt x="5618377" y="3588431"/>
                </a:cubicBezTo>
                <a:lnTo>
                  <a:pt x="5612155" y="3589869"/>
                </a:lnTo>
                <a:lnTo>
                  <a:pt x="5620843" y="3606745"/>
                </a:lnTo>
                <a:cubicBezTo>
                  <a:pt x="5634271" y="3628477"/>
                  <a:pt x="5649623" y="3650128"/>
                  <a:pt x="5655472" y="3678877"/>
                </a:cubicBezTo>
                <a:cubicBezTo>
                  <a:pt x="5693455" y="3693882"/>
                  <a:pt x="5662980" y="3690858"/>
                  <a:pt x="5680448" y="3717760"/>
                </a:cubicBezTo>
                <a:cubicBezTo>
                  <a:pt x="5653248" y="3721999"/>
                  <a:pt x="5709119" y="3746558"/>
                  <a:pt x="5683015" y="3762025"/>
                </a:cubicBezTo>
                <a:cubicBezTo>
                  <a:pt x="5687021" y="3766429"/>
                  <a:pt x="5691727" y="3770209"/>
                  <a:pt x="5696643" y="3773888"/>
                </a:cubicBezTo>
                <a:lnTo>
                  <a:pt x="5699203" y="3775823"/>
                </a:lnTo>
                <a:lnTo>
                  <a:pt x="5704824" y="3785966"/>
                </a:lnTo>
                <a:lnTo>
                  <a:pt x="5712204" y="3785830"/>
                </a:lnTo>
                <a:lnTo>
                  <a:pt x="5724816" y="3798949"/>
                </a:lnTo>
                <a:cubicBezTo>
                  <a:pt x="5728644" y="3804324"/>
                  <a:pt x="5731713" y="3810654"/>
                  <a:pt x="5733539" y="3818457"/>
                </a:cubicBezTo>
                <a:cubicBezTo>
                  <a:pt x="5729478" y="3849252"/>
                  <a:pt x="5774934" y="3875758"/>
                  <a:pt x="5768491" y="3914399"/>
                </a:cubicBez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21475" y="3990747"/>
                  <a:pt x="5813923" y="4023455"/>
                  <a:pt x="5825621" y="4015525"/>
                </a:cubicBezTo>
                <a:cubicBezTo>
                  <a:pt x="5820685" y="4038617"/>
                  <a:pt x="5849248" y="4046966"/>
                  <a:pt x="5860672" y="4061579"/>
                </a:cubicBezTo>
                <a:cubicBezTo>
                  <a:pt x="5857527" y="4071042"/>
                  <a:pt x="5863500" y="4078774"/>
                  <a:pt x="5872173" y="4088497"/>
                </a:cubicBezTo>
                <a:lnTo>
                  <a:pt x="5883705" y="4101899"/>
                </a:lnTo>
                <a:lnTo>
                  <a:pt x="5885314" y="4108387"/>
                </a:lnTo>
                <a:cubicBezTo>
                  <a:pt x="5888135" y="4116007"/>
                  <a:pt x="5891367" y="4122787"/>
                  <a:pt x="5894095" y="4128857"/>
                </a:cubicBezTo>
                <a:lnTo>
                  <a:pt x="5898339" y="4140800"/>
                </a:lnTo>
                <a:lnTo>
                  <a:pt x="5899734" y="4145632"/>
                </a:lnTo>
                <a:lnTo>
                  <a:pt x="5903513" y="4187661"/>
                </a:lnTo>
                <a:cubicBezTo>
                  <a:pt x="5905616" y="4194701"/>
                  <a:pt x="5914174" y="4205003"/>
                  <a:pt x="5917114" y="4213096"/>
                </a:cubicBezTo>
                <a:cubicBezTo>
                  <a:pt x="5927403" y="4210909"/>
                  <a:pt x="5920305" y="4225649"/>
                  <a:pt x="5921153" y="4236222"/>
                </a:cubicBezTo>
                <a:lnTo>
                  <a:pt x="5924233" y="4242060"/>
                </a:lnTo>
                <a:cubicBezTo>
                  <a:pt x="5925526" y="4252852"/>
                  <a:pt x="5926396" y="4284577"/>
                  <a:pt x="5928910" y="4300973"/>
                </a:cubicBezTo>
                <a:lnTo>
                  <a:pt x="5939320" y="4340435"/>
                </a:lnTo>
                <a:lnTo>
                  <a:pt x="5946705" y="4428051"/>
                </a:lnTo>
                <a:cubicBezTo>
                  <a:pt x="5946117" y="4435885"/>
                  <a:pt x="5947179" y="4442831"/>
                  <a:pt x="5949261" y="4449185"/>
                </a:cubicBezTo>
                <a:lnTo>
                  <a:pt x="5957504" y="4465911"/>
                </a:lnTo>
                <a:lnTo>
                  <a:pt x="5964689" y="4468532"/>
                </a:lnTo>
                <a:lnTo>
                  <a:pt x="5967062" y="4479923"/>
                </a:lnTo>
                <a:lnTo>
                  <a:pt x="5968960" y="4482655"/>
                </a:lnTo>
                <a:cubicBezTo>
                  <a:pt x="5972608" y="4487856"/>
                  <a:pt x="5976020" y="4493074"/>
                  <a:pt x="5978567" y="4498605"/>
                </a:cubicBezTo>
                <a:cubicBezTo>
                  <a:pt x="5980425" y="4515677"/>
                  <a:pt x="5976844" y="4551935"/>
                  <a:pt x="5980106" y="4585087"/>
                </a:cubicBezTo>
                <a:cubicBezTo>
                  <a:pt x="5974057" y="4642154"/>
                  <a:pt x="6019275" y="4645589"/>
                  <a:pt x="5998138" y="4697518"/>
                </a:cubicBezTo>
                <a:cubicBezTo>
                  <a:pt x="6009496" y="4687218"/>
                  <a:pt x="6015186" y="4770003"/>
                  <a:pt x="6013516" y="4786619"/>
                </a:cubicBezTo>
                <a:cubicBezTo>
                  <a:pt x="6058736" y="4748108"/>
                  <a:pt x="5986565" y="4861301"/>
                  <a:pt x="6025404" y="4858148"/>
                </a:cubicBezTo>
                <a:cubicBezTo>
                  <a:pt x="6024437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6647" y="5185640"/>
                </a:lnTo>
                <a:lnTo>
                  <a:pt x="5998514" y="5189673"/>
                </a:lnTo>
                <a:lnTo>
                  <a:pt x="6018409" y="5227157"/>
                </a:lnTo>
                <a:lnTo>
                  <a:pt x="6036748" y="5322752"/>
                </a:lnTo>
                <a:lnTo>
                  <a:pt x="6036943" y="5329480"/>
                </a:lnTo>
                <a:lnTo>
                  <a:pt x="6037236" y="5329634"/>
                </a:lnTo>
                <a:cubicBezTo>
                  <a:pt x="6037896" y="5331133"/>
                  <a:pt x="6038191" y="5333359"/>
                  <a:pt x="6038019" y="5336764"/>
                </a:cubicBezTo>
                <a:cubicBezTo>
                  <a:pt x="6037779" y="5338427"/>
                  <a:pt x="6037537" y="5340090"/>
                  <a:pt x="6037298" y="5341753"/>
                </a:cubicBezTo>
                <a:cubicBezTo>
                  <a:pt x="6037424" y="5346104"/>
                  <a:pt x="6037551" y="5350456"/>
                  <a:pt x="6037677" y="5354807"/>
                </a:cubicBezTo>
                <a:lnTo>
                  <a:pt x="6039728" y="5359416"/>
                </a:lnTo>
                <a:lnTo>
                  <a:pt x="6043311" y="5361407"/>
                </a:lnTo>
                <a:cubicBezTo>
                  <a:pt x="6043191" y="5361797"/>
                  <a:pt x="6043071" y="5362187"/>
                  <a:pt x="6042954" y="5362576"/>
                </a:cubicBezTo>
                <a:cubicBezTo>
                  <a:pt x="6037098" y="5371071"/>
                  <a:pt x="6028284" y="5372871"/>
                  <a:pt x="6053435" y="5387547"/>
                </a:cubicBezTo>
                <a:cubicBezTo>
                  <a:pt x="6044173" y="5407499"/>
                  <a:pt x="6059388" y="5413428"/>
                  <a:pt x="6065933" y="5443002"/>
                </a:cubicBezTo>
                <a:cubicBezTo>
                  <a:pt x="6056882" y="5453977"/>
                  <a:pt x="6060713" y="5464106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076784" y="5674970"/>
                  <a:pt x="6116572" y="5674556"/>
                  <a:pt x="6125703" y="5692894"/>
                </a:cubicBezTo>
                <a:lnTo>
                  <a:pt x="6126670" y="5697882"/>
                </a:lnTo>
                <a:lnTo>
                  <a:pt x="6124061" y="5710294"/>
                </a:lnTo>
                <a:lnTo>
                  <a:pt x="6122213" y="5714762"/>
                </a:lnTo>
                <a:cubicBezTo>
                  <a:pt x="6121263" y="5717913"/>
                  <a:pt x="6121045" y="5720104"/>
                  <a:pt x="6121353" y="5721725"/>
                </a:cubicBezTo>
                <a:lnTo>
                  <a:pt x="6121607" y="5721959"/>
                </a:lnTo>
                <a:lnTo>
                  <a:pt x="6120262" y="5728358"/>
                </a:lnTo>
                <a:cubicBezTo>
                  <a:pt x="6117360" y="5739007"/>
                  <a:pt x="6130768" y="5777279"/>
                  <a:pt x="6127024" y="5786902"/>
                </a:cubicBezTo>
                <a:lnTo>
                  <a:pt x="6127519" y="5865775"/>
                </a:lnTo>
                <a:lnTo>
                  <a:pt x="6119217" y="5888542"/>
                </a:lnTo>
                <a:lnTo>
                  <a:pt x="6102493" y="5928602"/>
                </a:lnTo>
                <a:cubicBezTo>
                  <a:pt x="6099468" y="5932056"/>
                  <a:pt x="6061378" y="5998707"/>
                  <a:pt x="6056863" y="6000643"/>
                </a:cubicBezTo>
                <a:cubicBezTo>
                  <a:pt x="6073585" y="6048403"/>
                  <a:pt x="6047494" y="6077297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96309" y="6543961"/>
                </a:lnTo>
                <a:lnTo>
                  <a:pt x="5996048" y="6555444"/>
                </a:lnTo>
                <a:lnTo>
                  <a:pt x="6002524" y="6560188"/>
                </a:lnTo>
                <a:lnTo>
                  <a:pt x="6006823" y="6578546"/>
                </a:lnTo>
                <a:cubicBezTo>
                  <a:pt x="6007421" y="6585192"/>
                  <a:pt x="6006881" y="6592067"/>
                  <a:pt x="6004510" y="6599256"/>
                </a:cubicBezTo>
                <a:cubicBezTo>
                  <a:pt x="5985364" y="6620213"/>
                  <a:pt x="6011402" y="6670437"/>
                  <a:pt x="5986207" y="6695855"/>
                </a:cubicBezTo>
                <a:cubicBezTo>
                  <a:pt x="5979276" y="6706164"/>
                  <a:pt x="5972094" y="6743953"/>
                  <a:pt x="5979428" y="6754678"/>
                </a:cubicBezTo>
                <a:cubicBezTo>
                  <a:pt x="5979720" y="6763296"/>
                  <a:pt x="5974723" y="6771150"/>
                  <a:pt x="5983398" y="6778641"/>
                </a:cubicBezTo>
                <a:cubicBezTo>
                  <a:pt x="5993510" y="6789282"/>
                  <a:pt x="5970360" y="6809410"/>
                  <a:pt x="5984543" y="6811016"/>
                </a:cubicBezTo>
                <a:cubicBezTo>
                  <a:pt x="5983964" y="6817756"/>
                  <a:pt x="5983001" y="6827304"/>
                  <a:pt x="5981802" y="6838578"/>
                </a:cubicBezTo>
                <a:lnTo>
                  <a:pt x="597967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377264" y="3633694"/>
            <a:ext cx="49671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VALUES IN DESIGN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>
            <a:off x="814192" y="934717"/>
            <a:ext cx="4093129" cy="3863312"/>
            <a:chOff x="0" y="450376"/>
            <a:chExt cx="4093129" cy="3863312"/>
          </a:xfrm>
        </p:grpSpPr>
        <p:sp>
          <p:nvSpPr>
            <p:cNvPr id="154" name="Google Shape;154;p5"/>
            <p:cNvSpPr/>
            <p:nvPr/>
          </p:nvSpPr>
          <p:spPr>
            <a:xfrm>
              <a:off x="857853" y="450376"/>
              <a:ext cx="2377423" cy="2377423"/>
            </a:xfrm>
            <a:prstGeom prst="ellipse">
              <a:avLst/>
            </a:prstGeom>
            <a:solidFill>
              <a:srgbClr val="97D1AB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1174843" y="866425"/>
              <a:ext cx="1743443" cy="106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i="0" lang="en-US" sz="21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Accessibility</a:t>
              </a:r>
              <a:endParaRPr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715706" y="1936265"/>
              <a:ext cx="2377423" cy="2377423"/>
            </a:xfrm>
            <a:prstGeom prst="ellipse">
              <a:avLst/>
            </a:prstGeom>
            <a:solidFill>
              <a:srgbClr val="97D1AB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2442802" y="2550433"/>
              <a:ext cx="1426453" cy="130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Usability</a:t>
              </a:r>
              <a:endParaRPr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1936265"/>
              <a:ext cx="2377423" cy="2377423"/>
            </a:xfrm>
            <a:prstGeom prst="ellipse">
              <a:avLst/>
            </a:prstGeom>
            <a:solidFill>
              <a:srgbClr val="97D1AB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23874" y="2550433"/>
              <a:ext cx="1426453" cy="1307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i="0" lang="en-US" sz="21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Connection</a:t>
              </a:r>
              <a:endParaRPr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60" name="Google Shape;160;p5"/>
          <p:cNvSpPr txBox="1"/>
          <p:nvPr/>
        </p:nvSpPr>
        <p:spPr>
          <a:xfrm>
            <a:off x="6443700" y="254188"/>
            <a:ext cx="57483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Accessible design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clean and uncrowded design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disclaimers about accessibility of trains and buses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Connected design: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Safeguards to prevent harassment 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Encourage users to interact with each other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Usability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Char char="●"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Make transit visualization uncomplicated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325" y="428325"/>
            <a:ext cx="3587696" cy="61118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5595" l="8214" r="0" t="2820"/>
          <a:stretch/>
        </p:blipFill>
        <p:spPr>
          <a:xfrm>
            <a:off x="389450" y="428325"/>
            <a:ext cx="4351874" cy="61118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6"/>
          <p:cNvSpPr txBox="1"/>
          <p:nvPr/>
        </p:nvSpPr>
        <p:spPr>
          <a:xfrm>
            <a:off x="9511875" y="3571825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ASA’S STORYBOARD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hiveVTI">
  <a:themeElements>
    <a:clrScheme name="AnalogousFromDarkSeedLeftStep">
      <a:dk1>
        <a:srgbClr val="000000"/>
      </a:dk1>
      <a:lt1>
        <a:srgbClr val="FFFFFF"/>
      </a:lt1>
      <a:dk2>
        <a:srgbClr val="203038"/>
      </a:dk2>
      <a:lt2>
        <a:srgbClr val="E2E8E2"/>
      </a:lt2>
      <a:accent1>
        <a:srgbClr val="C34DC3"/>
      </a:accent1>
      <a:accent2>
        <a:srgbClr val="7F3BB1"/>
      </a:accent2>
      <a:accent3>
        <a:srgbClr val="604DC3"/>
      </a:accent3>
      <a:accent4>
        <a:srgbClr val="3B59B1"/>
      </a:accent4>
      <a:accent5>
        <a:srgbClr val="4D9CC3"/>
      </a:accent5>
      <a:accent6>
        <a:srgbClr val="3BB1A7"/>
      </a:accent6>
      <a:hlink>
        <a:srgbClr val="3F80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2022-01-25T23:11:30Z</dcterms:created>
  <dc:creator>akohrman@gmail.com</dc:creator>
</cp:coreProperties>
</file>