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E66B8D-B48A-4B95-B45C-03C9B0ED4A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2B45B3-5024-4EC0-B0C8-8AEBC3DD8E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9395D0-69D7-4737-9845-6276A1B48B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88B880A-4EDE-4149-AC00-8C13323752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3CA51A-B6C3-45BC-9F99-4B632B67946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C52A11-55D6-44B5-97D6-F18457176C6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2CC0CD-BDEA-418B-A69F-34B71EAC575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77E9D9-0128-40C0-904A-D14C1D8B4B3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mvdzel/ehrsfm-fhir-r5/issues" TargetMode="Externa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Bring EHR-S FM tooling into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Common HL7 Toolset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(FHIR IG Tooling)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HL7 WGM virtual JAN2025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549080" cy="573840"/>
          </a:xfrm>
          <a:prstGeom prst="rect">
            <a:avLst/>
          </a:prstGeom>
          <a:ln w="0">
            <a:noFill/>
          </a:ln>
        </p:spPr>
      </p:pic>
      <p:pic>
        <p:nvPicPr>
          <p:cNvPr id="22" name="" descr=""/>
          <p:cNvPicPr/>
          <p:nvPr/>
        </p:nvPicPr>
        <p:blipFill>
          <a:blip r:embed="rId2"/>
          <a:stretch/>
        </p:blipFill>
        <p:spPr>
          <a:xfrm>
            <a:off x="9035280" y="0"/>
            <a:ext cx="1044000" cy="57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Topics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222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Accept EHR product IG family and the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canonical hl7.ehrs.&lt;realm&gt;.&lt;FM/FP&gt; @TSC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EHR IG logo requirements? @Marketing &amp;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Design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Publish EHR IG template so it is reusable for all FM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and FP @FHIR-I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When can I mark IG as Normative? Initially they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are only migrations of already Normative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content. @TSC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IG preprocessor options – node script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convert the max source file to IG Artifacts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(mainly Requirements)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Local generate and add to git repo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Spreadsheet like editing .. build on FSH?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GitHub Action - not enabled on HL7 git repo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Hook in template in ant file? (noticed this use in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UTG IG)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Other open </a:t>
            </a:r>
            <a:r>
              <a:rPr b="0" lang="en-US" sz="3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issues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Next step: convert a Functional Profile that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uses Requirements.derivedFrom and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Requirements.statement.derivedFrom and write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the validation rules for that...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549080" cy="573840"/>
          </a:xfrm>
          <a:prstGeom prst="rect">
            <a:avLst/>
          </a:prstGeom>
          <a:ln w="0">
            <a:noFill/>
          </a:ln>
        </p:spPr>
      </p:pic>
      <p:pic>
        <p:nvPicPr>
          <p:cNvPr id="26" name="" descr=""/>
          <p:cNvPicPr/>
          <p:nvPr/>
        </p:nvPicPr>
        <p:blipFill>
          <a:blip r:embed="rId3"/>
          <a:stretch/>
        </p:blipFill>
        <p:spPr>
          <a:xfrm>
            <a:off x="9035280" y="0"/>
            <a:ext cx="1044000" cy="57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Proposal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canonical, id, name, version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18040" y="145188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Canonical: http://hl7.org/&lt;family&gt;/&lt;realm&gt;/&lt;name&gt;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Family: ehr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Realm: uv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Name (lowercase): ehrsfmr2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Name: EHRSFMR2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Noto Sans CJK SC"/>
              </a:rPr>
              <a:t>ID: hl7.ehrs.&lt;realm&gt;.&lt;name&gt;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549080" cy="573840"/>
          </a:xfrm>
          <a:prstGeom prst="rect">
            <a:avLst/>
          </a:prstGeom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2"/>
          <a:stretch/>
        </p:blipFill>
        <p:spPr>
          <a:xfrm>
            <a:off x="9035280" y="0"/>
            <a:ext cx="1044000" cy="57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Examples (with EHR family)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549080" cy="573840"/>
          </a:xfrm>
          <a:prstGeom prst="rect">
            <a:avLst/>
          </a:prstGeom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2"/>
          <a:stretch/>
        </p:blipFill>
        <p:spPr>
          <a:xfrm>
            <a:off x="9035280" y="0"/>
            <a:ext cx="1044000" cy="5738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4" name=""/>
          <p:cNvGraphicFramePr/>
          <p:nvPr/>
        </p:nvGraphicFramePr>
        <p:xfrm>
          <a:off x="1015560" y="1555920"/>
          <a:ext cx="7613280" cy="3825360"/>
        </p:xfrm>
        <a:graphic>
          <a:graphicData uri="http://schemas.openxmlformats.org/drawingml/2006/table">
            <a:tbl>
              <a:tblPr/>
              <a:tblGrid>
                <a:gridCol w="1903680"/>
                <a:gridCol w="1449000"/>
                <a:gridCol w="42609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FM/FP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N.B. revision 1 after migrate to HL7 Common Toolset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EHRS FM 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EHRSFMR2 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.uv.ehrsfmr2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/uv/ehrsfmr2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PHRS FM 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PHRSFMR2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.uv.phrsfmr2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2.0.1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/uv/phrsfmr2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Usability FP 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UFPR1        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.uv.ufpr1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1.0.1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/uv/ufpr1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dependsOn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ehr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/uv/ehrsfmr2|2.1.1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Examples (now)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549080" cy="573840"/>
          </a:xfrm>
          <a:prstGeom prst="rect">
            <a:avLst/>
          </a:prstGeom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9035280" y="0"/>
            <a:ext cx="1044000" cy="5738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8" name=""/>
          <p:cNvGraphicFramePr/>
          <p:nvPr/>
        </p:nvGraphicFramePr>
        <p:xfrm>
          <a:off x="1015560" y="1555920"/>
          <a:ext cx="7613280" cy="3825360"/>
        </p:xfrm>
        <a:graphic>
          <a:graphicData uri="http://schemas.openxmlformats.org/drawingml/2006/table">
            <a:tbl>
              <a:tblPr/>
              <a:tblGrid>
                <a:gridCol w="1903680"/>
                <a:gridCol w="1449000"/>
                <a:gridCol w="42609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FM/FP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en-US" sz="13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N.B. revision 1 after migrate to HL7 Common Toolset</a:t>
                      </a:r>
                      <a:endParaRPr b="0" lang="en-US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EHRS FM 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EHRSFMR2 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.uv.ehrsfmr2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/uv/ehrsfmr2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PHRS FM 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PHRSFMR2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.uv.phrsfmr2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2.0.1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/uv/phrsfmr2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Usability FP 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name / 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UFPR1            hl7.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.uv.ufpr1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1.0.1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canonical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/uv/ehrsfm-ufpr1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dependsOn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http://hl7.org/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</a:rPr>
                        <a:t>fhir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/uv/ehrsfmr2|2.1.1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5796</TotalTime>
  <Application>LibreOffice/24.2.5.2$Linux_X86_64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2022-09-20T13:42:43Z</dcterms:created>
  <dc:creator>Michael van der Zel</dc:creator>
  <dc:description/>
  <dc:language>en-US</dc:language>
  <cp:lastModifiedBy>Michael van der Zel</cp:lastModifiedBy>
  <cp:lastPrinted>2025-01-29T11:48:42Z</cp:lastPrinted>
  <dcterms:modified xsi:type="dcterms:W3CDTF">2025-01-29T18:18:55Z</dcterms:modified>
  <cp:revision>108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