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1"/>
  </p:notesMasterIdLst>
  <p:handoutMasterIdLst>
    <p:handoutMasterId r:id="rId12"/>
  </p:handoutMasterIdLst>
  <p:sldIdLst>
    <p:sldId id="259" r:id="rId2"/>
    <p:sldId id="339" r:id="rId3"/>
    <p:sldId id="280" r:id="rId4"/>
    <p:sldId id="278" r:id="rId5"/>
    <p:sldId id="340" r:id="rId6"/>
    <p:sldId id="341" r:id="rId7"/>
    <p:sldId id="342" r:id="rId8"/>
    <p:sldId id="343" r:id="rId9"/>
    <p:sldId id="282" r:id="rId10"/>
  </p:sldIdLst>
  <p:sldSz cx="11704638" cy="6583363"/>
  <p:notesSz cx="6797675" cy="9928225"/>
  <p:defaultTextStyle>
    <a:defPPr>
      <a:defRPr lang="en-US"/>
    </a:defPPr>
    <a:lvl1pPr marL="0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5216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0432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5648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0864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26080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1296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96512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81728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F168553D-BE63-EC43-B7FD-715E900F5DCA}">
          <p14:sldIdLst>
            <p14:sldId id="259"/>
            <p14:sldId id="339"/>
            <p14:sldId id="280"/>
            <p14:sldId id="278"/>
            <p14:sldId id="340"/>
            <p14:sldId id="341"/>
            <p14:sldId id="342"/>
            <p14:sldId id="34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67">
          <p15:clr>
            <a:srgbClr val="A4A3A4"/>
          </p15:clr>
        </p15:guide>
        <p15:guide id="2" orient="horz" pos="3773">
          <p15:clr>
            <a:srgbClr val="A4A3A4"/>
          </p15:clr>
        </p15:guide>
        <p15:guide id="3" orient="horz" pos="3563">
          <p15:clr>
            <a:srgbClr val="A4A3A4"/>
          </p15:clr>
        </p15:guide>
        <p15:guide id="4" orient="horz" pos="801">
          <p15:clr>
            <a:srgbClr val="A4A3A4"/>
          </p15:clr>
        </p15:guide>
        <p15:guide id="5" orient="horz" pos="364">
          <p15:clr>
            <a:srgbClr val="A4A3A4"/>
          </p15:clr>
        </p15:guide>
        <p15:guide id="6" orient="horz" pos="582">
          <p15:clr>
            <a:srgbClr val="A4A3A4"/>
          </p15:clr>
        </p15:guide>
        <p15:guide id="7" orient="horz" pos="1009">
          <p15:clr>
            <a:srgbClr val="A4A3A4"/>
          </p15:clr>
        </p15:guide>
        <p15:guide id="8" pos="369">
          <p15:clr>
            <a:srgbClr val="A4A3A4"/>
          </p15:clr>
        </p15:guide>
        <p15:guide id="9" pos="6997">
          <p15:clr>
            <a:srgbClr val="A4A3A4"/>
          </p15:clr>
        </p15:guide>
        <p15:guide id="10" pos="3687">
          <p15:clr>
            <a:srgbClr val="A4A3A4"/>
          </p15:clr>
        </p15:guide>
        <p15:guide id="11" pos="3614">
          <p15:clr>
            <a:srgbClr val="A4A3A4"/>
          </p15:clr>
        </p15:guide>
        <p15:guide id="12" pos="37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scaleToFitPaper="1"/>
  <p:clrMru>
    <a:srgbClr val="CDEBF9"/>
    <a:srgbClr val="DED1E0"/>
    <a:srgbClr val="BCA3C0"/>
    <a:srgbClr val="9B74A1"/>
    <a:srgbClr val="794681"/>
    <a:srgbClr val="581862"/>
    <a:srgbClr val="3332AD"/>
    <a:srgbClr val="0092DD"/>
    <a:srgbClr val="323232"/>
    <a:srgbClr val="333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4" autoAdjust="0"/>
    <p:restoredTop sz="96327" autoAdjust="0"/>
  </p:normalViewPr>
  <p:slideViewPr>
    <p:cSldViewPr snapToGrid="0">
      <p:cViewPr varScale="1">
        <p:scale>
          <a:sx n="134" d="100"/>
          <a:sy n="134" d="100"/>
        </p:scale>
        <p:origin x="824" y="176"/>
      </p:cViewPr>
      <p:guideLst>
        <p:guide orient="horz" pos="2067"/>
        <p:guide orient="horz" pos="3773"/>
        <p:guide orient="horz" pos="3563"/>
        <p:guide orient="horz" pos="801"/>
        <p:guide orient="horz" pos="364"/>
        <p:guide orient="horz" pos="582"/>
        <p:guide orient="horz" pos="1009"/>
        <p:guide pos="369"/>
        <p:guide pos="6997"/>
        <p:guide pos="3687"/>
        <p:guide pos="3614"/>
        <p:guide pos="37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-762" y="-84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ky Tex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2FDB8-6624-44F2-B55F-76766B54F52E}" type="datetimeFigureOut">
              <a:rPr lang="en-GB" smtClean="0">
                <a:latin typeface="Sky Text"/>
              </a:rPr>
              <a:t>05/08/2021</a:t>
            </a:fld>
            <a:endParaRPr lang="en-GB" dirty="0">
              <a:latin typeface="Sky Tex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ky Tex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C629B-57E8-4888-992D-55682DE18403}" type="slidenum">
              <a:rPr lang="en-GB" smtClean="0">
                <a:latin typeface="Sky Text"/>
              </a:rPr>
              <a:t>‹#›</a:t>
            </a:fld>
            <a:endParaRPr lang="en-GB" dirty="0">
              <a:latin typeface="Sky Text"/>
            </a:endParaRPr>
          </a:p>
        </p:txBody>
      </p:sp>
    </p:spTree>
    <p:extLst>
      <p:ext uri="{BB962C8B-B14F-4D97-AF65-F5344CB8AC3E}">
        <p14:creationId xmlns:p14="http://schemas.microsoft.com/office/powerpoint/2010/main" val="386442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ky Tex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ky Text"/>
              </a:defRPr>
            </a:lvl1pPr>
          </a:lstStyle>
          <a:p>
            <a:fld id="{0A6461F5-529A-C842-AC66-1C38DB5F2C5F}" type="datetimeFigureOut">
              <a:rPr lang="en-US" smtClean="0"/>
              <a:pPr/>
              <a:t>8/5/21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ky Tex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ky Text"/>
              </a:defRPr>
            </a:lvl1pPr>
          </a:lstStyle>
          <a:p>
            <a:fld id="{75DDEA6C-8F12-2946-8FEA-AB499F2574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6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5216" rtl="0" eaLnBrk="1" latinLnBrk="0" hangingPunct="1">
      <a:defRPr sz="1500" kern="1200">
        <a:solidFill>
          <a:schemeClr val="tx1"/>
        </a:solidFill>
        <a:latin typeface="Sky Text"/>
        <a:ea typeface="+mn-ea"/>
        <a:cs typeface="+mn-cs"/>
      </a:defRPr>
    </a:lvl1pPr>
    <a:lvl2pPr marL="585216" algn="l" defTabSz="585216" rtl="0" eaLnBrk="1" latinLnBrk="0" hangingPunct="1">
      <a:defRPr sz="1500" kern="1200">
        <a:solidFill>
          <a:schemeClr val="tx1"/>
        </a:solidFill>
        <a:latin typeface="Sky Text"/>
        <a:ea typeface="+mn-ea"/>
        <a:cs typeface="+mn-cs"/>
      </a:defRPr>
    </a:lvl2pPr>
    <a:lvl3pPr marL="1170432" algn="l" defTabSz="585216" rtl="0" eaLnBrk="1" latinLnBrk="0" hangingPunct="1">
      <a:defRPr sz="1500" kern="1200">
        <a:solidFill>
          <a:schemeClr val="tx1"/>
        </a:solidFill>
        <a:latin typeface="Sky Text"/>
        <a:ea typeface="+mn-ea"/>
        <a:cs typeface="+mn-cs"/>
      </a:defRPr>
    </a:lvl3pPr>
    <a:lvl4pPr marL="1755648" algn="l" defTabSz="585216" rtl="0" eaLnBrk="1" latinLnBrk="0" hangingPunct="1">
      <a:defRPr sz="1500" kern="1200">
        <a:solidFill>
          <a:schemeClr val="tx1"/>
        </a:solidFill>
        <a:latin typeface="Sky Text"/>
        <a:ea typeface="+mn-ea"/>
        <a:cs typeface="+mn-cs"/>
      </a:defRPr>
    </a:lvl4pPr>
    <a:lvl5pPr marL="2340864" algn="l" defTabSz="585216" rtl="0" eaLnBrk="1" latinLnBrk="0" hangingPunct="1">
      <a:defRPr sz="1500" kern="1200">
        <a:solidFill>
          <a:schemeClr val="tx1"/>
        </a:solidFill>
        <a:latin typeface="Sky Text"/>
        <a:ea typeface="+mn-ea"/>
        <a:cs typeface="+mn-cs"/>
      </a:defRPr>
    </a:lvl5pPr>
    <a:lvl6pPr marL="2926080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11296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96512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81728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6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4637088"/>
            <a:ext cx="10510838" cy="677862"/>
          </a:xfrm>
        </p:spPr>
        <p:txBody>
          <a:bodyPr anchor="b" anchorCtr="1">
            <a:noAutofit/>
          </a:bodyPr>
          <a:lstStyle>
            <a:lvl1pPr algn="ctr"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5314950"/>
            <a:ext cx="10510838" cy="674688"/>
          </a:xfrm>
        </p:spPr>
        <p:txBody>
          <a:bodyPr anchor="t" anchorCtr="1">
            <a:noAutofit/>
          </a:bodyPr>
          <a:lstStyle>
            <a:lvl1pPr marL="0" indent="0" algn="ctr">
              <a:buNone/>
              <a:defRPr sz="2000">
                <a:solidFill>
                  <a:srgbClr val="323232"/>
                </a:solidFill>
                <a:latin typeface="+mj-lt"/>
              </a:defRPr>
            </a:lvl1pPr>
            <a:lvl2pPr marL="585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0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5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0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1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9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480" y="725893"/>
            <a:ext cx="7787231" cy="438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1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578" y="5502055"/>
            <a:ext cx="1052336" cy="645363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  <a:ea typeface="Sky Tex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1017588"/>
          </a:xfrm>
        </p:spPr>
        <p:txBody>
          <a:bodyPr lIns="0" tIns="0" rIns="0" bIns="0">
            <a:noAutofit/>
          </a:bodyPr>
          <a:lstStyle>
            <a:lvl1pPr marL="0" marR="0" indent="0" algn="l" defTabSz="1170432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rgbClr val="009CDD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1" y="1601787"/>
            <a:ext cx="10510838" cy="4054476"/>
          </a:xfrm>
        </p:spPr>
        <p:txBody>
          <a:bodyPr lIns="0" tIns="0" rIns="0" bIns="0"/>
          <a:lstStyle>
            <a:lvl1pPr>
              <a:buClr>
                <a:schemeClr val="accent1"/>
              </a:buClr>
              <a:defRPr sz="1800">
                <a:solidFill>
                  <a:srgbClr val="323232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323232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rgbClr val="323232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323232"/>
                </a:solidFill>
              </a:defRPr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4677815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364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10175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900" y="1601789"/>
            <a:ext cx="5139592" cy="4054474"/>
          </a:xfrm>
        </p:spPr>
        <p:txBody>
          <a:bodyPr>
            <a:noAutofit/>
          </a:bodyPr>
          <a:lstStyle>
            <a:lvl1pPr>
              <a:defRPr sz="1800">
                <a:solidFill>
                  <a:srgbClr val="323232"/>
                </a:solidFill>
              </a:defRPr>
            </a:lvl1pPr>
            <a:lvl2pPr>
              <a:defRPr sz="1600">
                <a:solidFill>
                  <a:srgbClr val="323232"/>
                </a:solidFill>
              </a:defRPr>
            </a:lvl2pPr>
            <a:lvl3pPr>
              <a:defRPr sz="1400">
                <a:solidFill>
                  <a:srgbClr val="323232"/>
                </a:solidFill>
              </a:defRPr>
            </a:lvl3pPr>
            <a:lvl4pPr>
              <a:defRPr sz="1200">
                <a:solidFill>
                  <a:srgbClr val="323232"/>
                </a:solidFill>
              </a:defRPr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3763" y="1601789"/>
            <a:ext cx="5133975" cy="4054474"/>
          </a:xfrm>
        </p:spPr>
        <p:txBody>
          <a:bodyPr>
            <a:noAutofit/>
          </a:bodyPr>
          <a:lstStyle>
            <a:lvl1pPr>
              <a:defRPr sz="1800">
                <a:solidFill>
                  <a:srgbClr val="323232"/>
                </a:solidFill>
              </a:defRPr>
            </a:lvl1pPr>
            <a:lvl2pPr>
              <a:defRPr sz="1600">
                <a:solidFill>
                  <a:srgbClr val="323232"/>
                </a:solidFill>
              </a:defRPr>
            </a:lvl2pPr>
            <a:lvl3pPr>
              <a:defRPr sz="1400">
                <a:solidFill>
                  <a:srgbClr val="323232"/>
                </a:solidFill>
              </a:defRPr>
            </a:lvl3pPr>
            <a:lvl4pPr>
              <a:defRPr sz="1200">
                <a:solidFill>
                  <a:srgbClr val="323232"/>
                </a:solidFill>
              </a:defRPr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  <a:ea typeface="Sky Text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4677815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578" y="5502055"/>
            <a:ext cx="1052336" cy="6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9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  <a:ea typeface="Sky Text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4677815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578" y="5502055"/>
            <a:ext cx="1052336" cy="6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8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  <a:ea typeface="Sky Text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578" y="5502055"/>
            <a:ext cx="1052336" cy="6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6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- Colour">
    <p:bg>
      <p:bgPr>
        <a:gradFill flip="none" rotWithShape="1">
          <a:gsLst>
            <a:gs pos="0">
              <a:schemeClr val="accent1"/>
            </a:gs>
            <a:gs pos="100000">
              <a:srgbClr val="3333AD"/>
            </a:gs>
          </a:gsLst>
          <a:lin ang="206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2782887"/>
            <a:ext cx="10510839" cy="1017588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20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0" y="584200"/>
            <a:ext cx="10510839" cy="10175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900" y="1601789"/>
            <a:ext cx="10510839" cy="40544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8295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80" r:id="rId2"/>
    <p:sldLayoutId id="2147483659" r:id="rId3"/>
    <p:sldLayoutId id="2147483660" r:id="rId4"/>
    <p:sldLayoutId id="2147483661" r:id="rId5"/>
    <p:sldLayoutId id="2147483707" r:id="rId6"/>
  </p:sldLayoutIdLst>
  <p:txStyles>
    <p:titleStyle>
      <a:lvl1pPr algn="l" defTabSz="1170432" rtl="0" eaLnBrk="1" latinLnBrk="0" hangingPunct="1">
        <a:spcBef>
          <a:spcPts val="768"/>
        </a:spcBef>
        <a:spcAft>
          <a:spcPts val="0"/>
        </a:spcAft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9617" indent="-229617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•"/>
        <a:defRPr sz="1800" kern="1200">
          <a:solidFill>
            <a:srgbClr val="323232"/>
          </a:solidFill>
          <a:latin typeface="+mn-lt"/>
          <a:ea typeface="+mn-ea"/>
          <a:cs typeface="+mn-cs"/>
        </a:defRPr>
      </a:lvl1pPr>
      <a:lvl2pPr marL="460375" indent="-228600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–"/>
        <a:tabLst/>
        <a:defRPr sz="1600" kern="1200">
          <a:solidFill>
            <a:srgbClr val="323232"/>
          </a:solidFill>
          <a:latin typeface="+mn-lt"/>
          <a:ea typeface="+mn-ea"/>
          <a:cs typeface="+mn-cs"/>
        </a:defRPr>
      </a:lvl2pPr>
      <a:lvl3pPr marL="623888" indent="-161925" algn="l" defTabSz="1170432" rtl="0" eaLnBrk="1" latinLnBrk="0" hangingPunct="1">
        <a:spcBef>
          <a:spcPts val="768"/>
        </a:spcBef>
        <a:buClr>
          <a:schemeClr val="accent1"/>
        </a:buClr>
        <a:buFont typeface="Lucida Grande"/>
        <a:buChar char="­"/>
        <a:tabLst/>
        <a:defRPr sz="1400" kern="1200">
          <a:solidFill>
            <a:srgbClr val="323232"/>
          </a:solidFill>
          <a:latin typeface="+mn-lt"/>
          <a:ea typeface="+mn-ea"/>
          <a:cs typeface="+mn-cs"/>
        </a:defRPr>
      </a:lvl3pPr>
      <a:lvl4pPr marL="893763" indent="-179388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–"/>
        <a:tabLst/>
        <a:defRPr sz="1200" kern="1200">
          <a:solidFill>
            <a:srgbClr val="323232"/>
          </a:solidFill>
          <a:latin typeface="+mn-lt"/>
          <a:ea typeface="+mn-ea"/>
          <a:cs typeface="+mn-cs"/>
        </a:defRPr>
      </a:lvl4pPr>
      <a:lvl5pPr marL="2633472" indent="-292608" algn="l" defTabSz="117043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218688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3904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89120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74336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5216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0432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5648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0864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26080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1296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96512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1728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Tail Recursion in 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Tail Recursion in Scala</a:t>
            </a:r>
            <a:br>
              <a:rPr lang="en-GB" dirty="0"/>
            </a:br>
            <a:r>
              <a:rPr lang="en-GB" sz="2000" dirty="0">
                <a:solidFill>
                  <a:schemeClr val="tx1"/>
                </a:solidFill>
              </a:rPr>
              <a:t>What we’re going to cover: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appreciation of Alvin Alexander</a:t>
            </a:r>
          </a:p>
          <a:p>
            <a:r>
              <a:rPr lang="en-US" dirty="0"/>
              <a:t>A simple recursion example</a:t>
            </a:r>
          </a:p>
          <a:p>
            <a:r>
              <a:rPr lang="en-US" dirty="0"/>
              <a:t>A brief explanation of stacks and frames</a:t>
            </a:r>
          </a:p>
          <a:p>
            <a:r>
              <a:rPr lang="en-US" dirty="0"/>
              <a:t>How to break our simple example</a:t>
            </a:r>
          </a:p>
          <a:p>
            <a:r>
              <a:rPr lang="en-US" dirty="0"/>
              <a:t>How to fix our example using tail recursion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6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 Hail Alvin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601789"/>
            <a:ext cx="10510838" cy="20653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example used during this brownbag is taken directly from Alvin Alexander’s fantastic book – “Functional Programming, Simplified: (Scala Edition)”</a:t>
            </a:r>
          </a:p>
          <a:p>
            <a:r>
              <a:rPr lang="en-US" dirty="0"/>
              <a:t>Go and buy it </a:t>
            </a:r>
            <a:r>
              <a:rPr lang="en-US" baseline="30000" dirty="0"/>
              <a:t>[1]</a:t>
            </a:r>
          </a:p>
          <a:p>
            <a:r>
              <a:rPr lang="en-US" dirty="0"/>
              <a:t>Or read it online for free! </a:t>
            </a:r>
            <a:r>
              <a:rPr lang="en-US" baseline="30000" dirty="0"/>
              <a:t>[2]</a:t>
            </a:r>
          </a:p>
        </p:txBody>
      </p:sp>
      <p:pic>
        <p:nvPicPr>
          <p:cNvPr id="12" name="Picture 11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30521D7C-F5E9-BB46-AD49-9081C39B4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444" y="2151366"/>
            <a:ext cx="2412206" cy="34858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215951-F6C3-C544-B72F-55A9D506D6E3}"/>
              </a:ext>
            </a:extLst>
          </p:cNvPr>
          <p:cNvSpPr txBox="1"/>
          <p:nvPr/>
        </p:nvSpPr>
        <p:spPr>
          <a:xfrm>
            <a:off x="257175" y="5737553"/>
            <a:ext cx="10156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[1] https://</a:t>
            </a:r>
            <a:r>
              <a:rPr lang="en-US" sz="1100" dirty="0" err="1"/>
              <a:t>www.amazon.co.uk</a:t>
            </a:r>
            <a:r>
              <a:rPr lang="en-US" sz="1100" dirty="0"/>
              <a:t>/Functional-Programming-Simplified-Alvin-Alexander-</a:t>
            </a:r>
            <a:r>
              <a:rPr lang="en-US" sz="1100" dirty="0" err="1"/>
              <a:t>ebook</a:t>
            </a:r>
            <a:r>
              <a:rPr lang="en-US" sz="1100" dirty="0"/>
              <a:t>/</a:t>
            </a:r>
            <a:r>
              <a:rPr lang="en-US" sz="1100" dirty="0" err="1"/>
              <a:t>dp</a:t>
            </a:r>
            <a:r>
              <a:rPr lang="en-US" sz="1100" dirty="0"/>
              <a:t>/B076J7CJKY</a:t>
            </a:r>
          </a:p>
          <a:p>
            <a:r>
              <a:rPr lang="en-US" sz="1100" dirty="0"/>
              <a:t>[2] https://</a:t>
            </a:r>
            <a:r>
              <a:rPr lang="en-US" sz="1100" dirty="0" err="1"/>
              <a:t>alvinalexander.com</a:t>
            </a:r>
            <a:r>
              <a:rPr lang="en-US" sz="1100" dirty="0"/>
              <a:t>/</a:t>
            </a:r>
            <a:r>
              <a:rPr lang="en-US" sz="1100" dirty="0" err="1"/>
              <a:t>scala</a:t>
            </a:r>
            <a:r>
              <a:rPr lang="en-US" sz="1100" dirty="0"/>
              <a:t>/</a:t>
            </a:r>
            <a:r>
              <a:rPr lang="en-US" sz="1100" dirty="0" err="1"/>
              <a:t>fp</a:t>
            </a:r>
            <a:r>
              <a:rPr lang="en-US" sz="1100" dirty="0"/>
              <a:t>-book/learning-functional-programming-in-</a:t>
            </a:r>
            <a:r>
              <a:rPr lang="en-US" sz="1100" dirty="0" err="1"/>
              <a:t>scala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9459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Recursion</a:t>
            </a:r>
            <a:br>
              <a:rPr lang="en-GB" dirty="0"/>
            </a:b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7CD9C914-E34E-2841-9D7E-76E1498211E9}"/>
              </a:ext>
            </a:extLst>
          </p:cNvPr>
          <p:cNvSpPr txBox="1">
            <a:spLocks/>
          </p:cNvSpPr>
          <p:nvPr/>
        </p:nvSpPr>
        <p:spPr>
          <a:xfrm>
            <a:off x="596901" y="1601787"/>
            <a:ext cx="10510838" cy="1544184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Simple example, summing all the numbers in a list</a:t>
            </a:r>
          </a:p>
          <a:p>
            <a:r>
              <a:rPr lang="en-US" dirty="0"/>
              <a:t>“Sum” function takes a list of integers and returns an integer</a:t>
            </a:r>
          </a:p>
          <a:p>
            <a:r>
              <a:rPr lang="en-US" dirty="0"/>
              <a:t>Check if we’ve reached the end of the list (List() or Nil)</a:t>
            </a:r>
          </a:p>
          <a:p>
            <a:r>
              <a:rPr lang="en-US" dirty="0"/>
              <a:t>If we’re not at the end of the list, call the function again (recurse) and add the result to the head of the list</a:t>
            </a:r>
          </a:p>
        </p:txBody>
      </p:sp>
    </p:spTree>
    <p:extLst>
      <p:ext uri="{BB962C8B-B14F-4D97-AF65-F5344CB8AC3E}">
        <p14:creationId xmlns:p14="http://schemas.microsoft.com/office/powerpoint/2010/main" val="23547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Stacks and Frames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7CD9C914-E34E-2841-9D7E-76E1498211E9}"/>
              </a:ext>
            </a:extLst>
          </p:cNvPr>
          <p:cNvSpPr txBox="1">
            <a:spLocks/>
          </p:cNvSpPr>
          <p:nvPr/>
        </p:nvSpPr>
        <p:spPr>
          <a:xfrm>
            <a:off x="596901" y="1601786"/>
            <a:ext cx="10510838" cy="3046413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Thread has a Stack (Call Stack)</a:t>
            </a:r>
          </a:p>
          <a:p>
            <a:r>
              <a:rPr lang="en-US" dirty="0"/>
              <a:t>Each Stack contains Frames (Stack-Frames)</a:t>
            </a:r>
          </a:p>
          <a:p>
            <a:r>
              <a:rPr lang="en-US" dirty="0"/>
              <a:t>For the sake of this session</a:t>
            </a:r>
          </a:p>
          <a:p>
            <a:pPr lvl="1"/>
            <a:r>
              <a:rPr lang="en-US" dirty="0"/>
              <a:t>“</a:t>
            </a:r>
            <a:r>
              <a:rPr lang="en-GB" dirty="0"/>
              <a:t>A stack frame is created every time a new method [function] is called”</a:t>
            </a:r>
            <a:endParaRPr lang="en-US" dirty="0"/>
          </a:p>
          <a:p>
            <a:pPr lvl="1"/>
            <a:r>
              <a:rPr lang="en-US" dirty="0"/>
              <a:t>“Stack frames can have different sizes, depending on the method’s parameters, local variables, and algorithm.”</a:t>
            </a:r>
          </a:p>
          <a:p>
            <a:pPr lvl="1"/>
            <a:r>
              <a:rPr lang="en-GB" dirty="0"/>
              <a:t>“code can only access the values in the current stack frame”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2DABED-E146-184A-B42F-0AFDC69B973C}"/>
              </a:ext>
            </a:extLst>
          </p:cNvPr>
          <p:cNvSpPr txBox="1"/>
          <p:nvPr/>
        </p:nvSpPr>
        <p:spPr>
          <a:xfrm>
            <a:off x="257175" y="5737553"/>
            <a:ext cx="10156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alvinalexander.com</a:t>
            </a:r>
            <a:r>
              <a:rPr lang="en-US" sz="1100" dirty="0"/>
              <a:t>/</a:t>
            </a:r>
            <a:r>
              <a:rPr lang="en-US" sz="1100" dirty="0" err="1"/>
              <a:t>scala</a:t>
            </a:r>
            <a:r>
              <a:rPr lang="en-US" sz="1100" dirty="0"/>
              <a:t>/</a:t>
            </a:r>
            <a:r>
              <a:rPr lang="en-US" sz="1100" dirty="0" err="1"/>
              <a:t>fp</a:t>
            </a:r>
            <a:r>
              <a:rPr lang="en-US" sz="1100" dirty="0"/>
              <a:t>-book/recursion-</a:t>
            </a:r>
            <a:r>
              <a:rPr lang="en-US" sz="1100" dirty="0" err="1"/>
              <a:t>jvm</a:t>
            </a:r>
            <a:r>
              <a:rPr lang="en-US" sz="1100" dirty="0"/>
              <a:t>-stacks-stack-frames</a:t>
            </a:r>
          </a:p>
          <a:p>
            <a:r>
              <a:rPr lang="en-US" sz="1100" dirty="0"/>
              <a:t>https://</a:t>
            </a:r>
            <a:r>
              <a:rPr lang="en-US" sz="1100" dirty="0" err="1"/>
              <a:t>alvinalexander.com</a:t>
            </a:r>
            <a:r>
              <a:rPr lang="en-US" sz="1100" dirty="0"/>
              <a:t>/</a:t>
            </a:r>
            <a:r>
              <a:rPr lang="en-US" sz="1100" dirty="0" err="1"/>
              <a:t>scala</a:t>
            </a:r>
            <a:r>
              <a:rPr lang="en-US" sz="1100" dirty="0"/>
              <a:t>/</a:t>
            </a:r>
            <a:r>
              <a:rPr lang="en-US" sz="1100" dirty="0" err="1"/>
              <a:t>fp</a:t>
            </a:r>
            <a:r>
              <a:rPr lang="en-US" sz="1100" dirty="0"/>
              <a:t>-book/recursion-visual-look-</a:t>
            </a:r>
            <a:r>
              <a:rPr lang="en-US" sz="1100" dirty="0" err="1"/>
              <a:t>jvm</a:t>
            </a:r>
            <a:r>
              <a:rPr lang="en-US" sz="1100" dirty="0"/>
              <a:t>-stack-frames</a:t>
            </a:r>
          </a:p>
        </p:txBody>
      </p:sp>
    </p:spTree>
    <p:extLst>
      <p:ext uri="{BB962C8B-B14F-4D97-AF65-F5344CB8AC3E}">
        <p14:creationId xmlns:p14="http://schemas.microsoft.com/office/powerpoint/2010/main" val="341074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Break Stuff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7CD9C914-E34E-2841-9D7E-76E1498211E9}"/>
              </a:ext>
            </a:extLst>
          </p:cNvPr>
          <p:cNvSpPr txBox="1">
            <a:spLocks/>
          </p:cNvSpPr>
          <p:nvPr/>
        </p:nvSpPr>
        <p:spPr>
          <a:xfrm>
            <a:off x="596901" y="1601786"/>
            <a:ext cx="10510838" cy="3046413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Why do we care about stacks and frames?</a:t>
            </a:r>
          </a:p>
          <a:p>
            <a:r>
              <a:rPr lang="en-GB" dirty="0"/>
              <a:t>Can our code handle summing all the numbers to a million?</a:t>
            </a:r>
          </a:p>
        </p:txBody>
      </p:sp>
    </p:spTree>
    <p:extLst>
      <p:ext uri="{BB962C8B-B14F-4D97-AF65-F5344CB8AC3E}">
        <p14:creationId xmlns:p14="http://schemas.microsoft.com/office/powerpoint/2010/main" val="366059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Tail Recursion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7CD9C914-E34E-2841-9D7E-76E1498211E9}"/>
              </a:ext>
            </a:extLst>
          </p:cNvPr>
          <p:cNvSpPr txBox="1">
            <a:spLocks/>
          </p:cNvSpPr>
          <p:nvPr/>
        </p:nvSpPr>
        <p:spPr>
          <a:xfrm>
            <a:off x="596901" y="1601786"/>
            <a:ext cx="10510838" cy="3046413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Adding the @</a:t>
            </a:r>
            <a:r>
              <a:rPr lang="en-GB" dirty="0" err="1"/>
              <a:t>tailrec</a:t>
            </a:r>
            <a:r>
              <a:rPr lang="en-GB" dirty="0"/>
              <a:t> annotation to your function for compiler guidance</a:t>
            </a:r>
          </a:p>
          <a:p>
            <a:r>
              <a:rPr lang="en-GB" dirty="0"/>
              <a:t>Rule of Tail Recursion: The recursive call must be the very last call of the function</a:t>
            </a:r>
          </a:p>
          <a:p>
            <a:r>
              <a:rPr lang="en-GB" dirty="0"/>
              <a:t>So, why is our simple example not tail recursive?</a:t>
            </a:r>
          </a:p>
        </p:txBody>
      </p:sp>
    </p:spTree>
    <p:extLst>
      <p:ext uri="{BB962C8B-B14F-4D97-AF65-F5344CB8AC3E}">
        <p14:creationId xmlns:p14="http://schemas.microsoft.com/office/powerpoint/2010/main" val="209065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7CD9C914-E34E-2841-9D7E-76E1498211E9}"/>
              </a:ext>
            </a:extLst>
          </p:cNvPr>
          <p:cNvSpPr txBox="1">
            <a:spLocks/>
          </p:cNvSpPr>
          <p:nvPr/>
        </p:nvSpPr>
        <p:spPr>
          <a:xfrm>
            <a:off x="596901" y="1601786"/>
            <a:ext cx="10510838" cy="3522664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Tail recursion can make iterating over large data structures much more efficient and alleviate the dreaded </a:t>
            </a:r>
            <a:r>
              <a:rPr lang="en-GB" dirty="0" err="1"/>
              <a:t>StackOverflowError</a:t>
            </a:r>
            <a:endParaRPr lang="en-GB" dirty="0"/>
          </a:p>
          <a:p>
            <a:r>
              <a:rPr lang="en-GB" dirty="0"/>
              <a:t>The compiler is your friend (@</a:t>
            </a:r>
            <a:r>
              <a:rPr lang="en-GB" dirty="0" err="1"/>
              <a:t>tailrec</a:t>
            </a:r>
            <a:r>
              <a:rPr lang="en-GB" dirty="0"/>
              <a:t>)</a:t>
            </a:r>
          </a:p>
          <a:p>
            <a:r>
              <a:rPr lang="en-GB" dirty="0"/>
              <a:t>If the size of the data structure is known and small enough bear in mind that simple recursion can be easier to read</a:t>
            </a:r>
          </a:p>
          <a:p>
            <a:r>
              <a:rPr lang="en-GB" dirty="0"/>
              <a:t>There are cases where tail recursion is not recommended</a:t>
            </a:r>
            <a:r>
              <a:rPr lang="en-GB" baseline="30000" dirty="0"/>
              <a:t>[1]</a:t>
            </a:r>
          </a:p>
          <a:p>
            <a:r>
              <a:rPr lang="en-GB" dirty="0"/>
              <a:t>Code from this session can be found here -&gt; 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mveeprojects</a:t>
            </a:r>
            <a:r>
              <a:rPr lang="en-GB" dirty="0"/>
              <a:t>/</a:t>
            </a:r>
            <a:r>
              <a:rPr lang="en-GB" dirty="0" err="1"/>
              <a:t>ScalaRecursion</a:t>
            </a:r>
            <a:endParaRPr lang="en-GB" dirty="0"/>
          </a:p>
          <a:p>
            <a:r>
              <a:rPr lang="en-GB" dirty="0"/>
              <a:t>Alvin’s FP book is fantastic, well worth a look</a:t>
            </a:r>
          </a:p>
          <a:p>
            <a:r>
              <a:rPr lang="en-GB" dirty="0"/>
              <a:t>“Rock the JVM” (Daniel </a:t>
            </a:r>
            <a:r>
              <a:rPr lang="en-GB" dirty="0" err="1"/>
              <a:t>Ciocîrlan</a:t>
            </a:r>
            <a:r>
              <a:rPr lang="en-GB" dirty="0"/>
              <a:t>) provides an excellent Tail Recursion tutorial </a:t>
            </a:r>
            <a:r>
              <a:rPr lang="en-GB" baseline="30000" dirty="0"/>
              <a:t>[2]</a:t>
            </a:r>
            <a:r>
              <a:rPr lang="en-GB" dirty="0"/>
              <a:t>, among many other great tutorials!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66147-05C8-2745-B911-A6052D70A05A}"/>
              </a:ext>
            </a:extLst>
          </p:cNvPr>
          <p:cNvSpPr txBox="1"/>
          <p:nvPr/>
        </p:nvSpPr>
        <p:spPr>
          <a:xfrm>
            <a:off x="257175" y="5737553"/>
            <a:ext cx="10156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[1] https://softwareengineering.stackexchange.com/a/331715</a:t>
            </a:r>
          </a:p>
          <a:p>
            <a:r>
              <a:rPr lang="en-GB" sz="1100" dirty="0"/>
              <a:t>[2] https://</a:t>
            </a:r>
            <a:r>
              <a:rPr lang="en-GB" sz="1100" dirty="0" err="1"/>
              <a:t>blog.rockthejvm.com</a:t>
            </a:r>
            <a:r>
              <a:rPr lang="en-GB" sz="1100" dirty="0"/>
              <a:t>/sorting/</a:t>
            </a:r>
          </a:p>
        </p:txBody>
      </p:sp>
    </p:spTree>
    <p:extLst>
      <p:ext uri="{BB962C8B-B14F-4D97-AF65-F5344CB8AC3E}">
        <p14:creationId xmlns:p14="http://schemas.microsoft.com/office/powerpoint/2010/main" val="170726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Thanks for listening!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44737"/>
      </p:ext>
    </p:extLst>
  </p:cSld>
  <p:clrMapOvr>
    <a:masterClrMapping/>
  </p:clrMapOvr>
</p:sld>
</file>

<file path=ppt/theme/theme1.xml><?xml version="1.0" encoding="utf-8"?>
<a:theme xmlns:a="http://schemas.openxmlformats.org/drawingml/2006/main" name="Sky - Template">
  <a:themeElements>
    <a:clrScheme name="Sky Colours">
      <a:dk1>
        <a:srgbClr val="000000"/>
      </a:dk1>
      <a:lt1>
        <a:srgbClr val="FFFFFF"/>
      </a:lt1>
      <a:dk2>
        <a:srgbClr val="C1001F"/>
      </a:dk2>
      <a:lt2>
        <a:srgbClr val="C10068"/>
      </a:lt2>
      <a:accent1>
        <a:srgbClr val="009CDD"/>
      </a:accent1>
      <a:accent2>
        <a:srgbClr val="000099"/>
      </a:accent2>
      <a:accent3>
        <a:srgbClr val="B7C72A"/>
      </a:accent3>
      <a:accent4>
        <a:srgbClr val="006633"/>
      </a:accent4>
      <a:accent5>
        <a:srgbClr val="CC3300"/>
      </a:accent5>
      <a:accent6>
        <a:srgbClr val="EAB90C"/>
      </a:accent6>
      <a:hlink>
        <a:srgbClr val="000000"/>
      </a:hlink>
      <a:folHlink>
        <a:srgbClr val="000000"/>
      </a:folHlink>
    </a:clrScheme>
    <a:fontScheme name="Office">
      <a:majorFont>
        <a:latin typeface="Sky Text Medium"/>
        <a:ea typeface=""/>
        <a:cs typeface=""/>
      </a:majorFont>
      <a:minorFont>
        <a:latin typeface="Sky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y - Template 16x9" id="{299A717F-3C44-3E47-9264-6B2F1232DD3A}" vid="{B52F24F2-0494-C541-BF4F-DC144467FB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 - Template</Template>
  <TotalTime>752</TotalTime>
  <Words>495</Words>
  <Application>Microsoft Macintosh PowerPoint</Application>
  <PresentationFormat>Custom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Lucida Grande</vt:lpstr>
      <vt:lpstr>Sky Text</vt:lpstr>
      <vt:lpstr>Sky Text Medium</vt:lpstr>
      <vt:lpstr>Sky - Template</vt:lpstr>
      <vt:lpstr>Tail Recursion in Scala</vt:lpstr>
      <vt:lpstr>Tail Recursion in Scala What we’re going to cover:</vt:lpstr>
      <vt:lpstr>All Hail Alvin</vt:lpstr>
      <vt:lpstr>Simple Recursion </vt:lpstr>
      <vt:lpstr>Stacks and Frames</vt:lpstr>
      <vt:lpstr>Let’s Break Stuff</vt:lpstr>
      <vt:lpstr>Tail Recursion</vt:lpstr>
      <vt:lpstr>Summary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 Recursion in Scala</dc:title>
  <dc:creator>Vallis, Mark (Developer)</dc:creator>
  <cp:lastModifiedBy>Vallis, Mark (Developer)</cp:lastModifiedBy>
  <cp:revision>34</cp:revision>
  <cp:lastPrinted>2013-01-11T11:49:20Z</cp:lastPrinted>
  <dcterms:created xsi:type="dcterms:W3CDTF">2021-08-04T19:19:54Z</dcterms:created>
  <dcterms:modified xsi:type="dcterms:W3CDTF">2021-08-05T07:54:46Z</dcterms:modified>
</cp:coreProperties>
</file>