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  <p:sldMasterId id="2147483652" r:id="rId5"/>
    <p:sldMasterId id="2147483668" r:id="rId6"/>
  </p:sldMasterIdLst>
  <p:notesMasterIdLst>
    <p:notesMasterId r:id="rId29"/>
  </p:notesMasterIdLst>
  <p:handoutMasterIdLst>
    <p:handoutMasterId r:id="rId30"/>
  </p:handoutMasterIdLst>
  <p:sldIdLst>
    <p:sldId id="257" r:id="rId7"/>
    <p:sldId id="266" r:id="rId8"/>
    <p:sldId id="280" r:id="rId9"/>
    <p:sldId id="279" r:id="rId10"/>
    <p:sldId id="278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4" r:id="rId24"/>
    <p:sldId id="293" r:id="rId25"/>
    <p:sldId id="295" r:id="rId26"/>
    <p:sldId id="296" r:id="rId27"/>
    <p:sldId id="260" r:id="rId2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05">
          <p15:clr>
            <a:srgbClr val="A4A3A4"/>
          </p15:clr>
        </p15:guide>
        <p15:guide id="2" pos="51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C82"/>
    <a:srgbClr val="8B8178"/>
    <a:srgbClr val="3095B4"/>
    <a:srgbClr val="55738E"/>
    <a:srgbClr val="66CCFF"/>
    <a:srgbClr val="000000"/>
    <a:srgbClr val="595959"/>
    <a:srgbClr val="5C7F92"/>
    <a:srgbClr val="569EB7"/>
    <a:srgbClr val="6E7C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7" autoAdjust="0"/>
    <p:restoredTop sz="99477" autoAdjust="0"/>
  </p:normalViewPr>
  <p:slideViewPr>
    <p:cSldViewPr snapToGrid="0">
      <p:cViewPr varScale="1">
        <p:scale>
          <a:sx n="92" d="100"/>
          <a:sy n="92" d="100"/>
        </p:scale>
        <p:origin x="-1092" y="-102"/>
      </p:cViewPr>
      <p:guideLst>
        <p:guide orient="horz" pos="1205"/>
        <p:guide pos="51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>
              <a:latin typeface="Lucida Sans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2441D-6980-0B4D-9D04-E3BD3F77C164}" type="datetimeFigureOut">
              <a:rPr lang="fr-FR" smtClean="0">
                <a:latin typeface="Lucida Sans"/>
              </a:rPr>
              <a:pPr/>
              <a:t>15/04/2014</a:t>
            </a:fld>
            <a:endParaRPr lang="fr-FR" dirty="0">
              <a:latin typeface="Lucida San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Lucida San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132BC-38DE-FD46-8F54-D5D24D70F1DB}" type="slidenum">
              <a:rPr lang="fr-FR" smtClean="0">
                <a:latin typeface="Lucida Sans"/>
              </a:rPr>
              <a:pPr/>
              <a:t>‹Nº›</a:t>
            </a:fld>
            <a:endParaRPr lang="fr-FR" dirty="0">
              <a:latin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39677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ucida Sans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ucida Sans"/>
              </a:defRPr>
            </a:lvl1pPr>
          </a:lstStyle>
          <a:p>
            <a:fld id="{D9AC1771-0023-DC4D-B01A-5AEFCAD9A119}" type="datetimeFigureOut">
              <a:rPr lang="fr-FR" smtClean="0"/>
              <a:pPr/>
              <a:t>15/04/2014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ucida Sans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ucida Sans"/>
              </a:defRPr>
            </a:lvl1pPr>
          </a:lstStyle>
          <a:p>
            <a:fld id="{A95ECCEB-982D-E440-AB94-D7EBD0A7B733}" type="slidenum">
              <a:rPr lang="fr-FR" smtClean="0"/>
              <a:pPr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8777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Lucida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Lucida Sans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Lucida Sans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Lucida Sans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Lucida Sans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97282" y="1080000"/>
            <a:ext cx="7822010" cy="1162496"/>
          </a:xfrm>
        </p:spPr>
        <p:txBody>
          <a:bodyPr anchor="b"/>
          <a:lstStyle>
            <a:lvl1pPr>
              <a:defRPr>
                <a:solidFill>
                  <a:srgbClr val="5C7F9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7940" y="2412000"/>
            <a:ext cx="6811196" cy="2702140"/>
          </a:xfrm>
        </p:spPr>
        <p:txBody>
          <a:bodyPr/>
          <a:lstStyle>
            <a:lvl1pPr marL="268288" indent="-268288" algn="l">
              <a:buFont typeface="+mj-lt"/>
              <a:buAutoNum type="arabicPeriod"/>
              <a:defRPr sz="1800">
                <a:solidFill>
                  <a:srgbClr val="3095B4"/>
                </a:solidFill>
              </a:defRPr>
            </a:lvl1pPr>
            <a:lvl2pPr marL="268288" indent="0" algn="l">
              <a:lnSpc>
                <a:spcPct val="100000"/>
              </a:lnSpc>
              <a:buNone/>
              <a:defRPr sz="1400">
                <a:solidFill>
                  <a:srgbClr val="595959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8942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10"/>
          <p:cNvSpPr>
            <a:spLocks noGrp="1"/>
          </p:cNvSpPr>
          <p:nvPr>
            <p:ph sz="quarter" idx="10" hasCustomPrompt="1"/>
          </p:nvPr>
        </p:nvSpPr>
        <p:spPr>
          <a:xfrm>
            <a:off x="1278000" y="1912938"/>
            <a:ext cx="6951600" cy="1317600"/>
          </a:xfrm>
        </p:spPr>
        <p:txBody>
          <a:bodyPr>
            <a:normAutofit/>
          </a:bodyPr>
          <a:lstStyle>
            <a:lvl2pPr algn="r">
              <a:defRPr sz="1800"/>
            </a:lvl2pPr>
          </a:lstStyle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pic>
        <p:nvPicPr>
          <p:cNvPr id="4" name="Image 3" descr="prisme 7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573" y="2393773"/>
            <a:ext cx="2004798" cy="1993172"/>
          </a:xfrm>
          <a:prstGeom prst="rect">
            <a:avLst/>
          </a:prstGeom>
        </p:spPr>
      </p:pic>
      <p:cxnSp>
        <p:nvCxnSpPr>
          <p:cNvPr id="5" name="Connecteur droit 4"/>
          <p:cNvCxnSpPr/>
          <p:nvPr userDrawn="1"/>
        </p:nvCxnSpPr>
        <p:spPr>
          <a:xfrm>
            <a:off x="1278048" y="2006795"/>
            <a:ext cx="183304" cy="337464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 userDrawn="1"/>
        </p:nvCxnSpPr>
        <p:spPr>
          <a:xfrm flipH="1">
            <a:off x="1395398" y="4452942"/>
            <a:ext cx="167340" cy="541220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 userDrawn="1"/>
        </p:nvCxnSpPr>
        <p:spPr>
          <a:xfrm>
            <a:off x="3187854" y="4094135"/>
            <a:ext cx="296289" cy="304973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re 5"/>
          <p:cNvSpPr>
            <a:spLocks noGrp="1"/>
          </p:cNvSpPr>
          <p:nvPr userDrawn="1">
            <p:ph type="ctrTitle"/>
          </p:nvPr>
        </p:nvSpPr>
        <p:spPr>
          <a:xfrm>
            <a:off x="2549562" y="1213798"/>
            <a:ext cx="6271710" cy="734031"/>
          </a:xfrm>
        </p:spPr>
        <p:txBody>
          <a:bodyPr>
            <a:noAutofit/>
          </a:bodyPr>
          <a:lstStyle/>
          <a:p>
            <a:pPr algn="r"/>
            <a:r>
              <a:rPr lang="es-ES" smtClean="0">
                <a:solidFill>
                  <a:srgbClr val="8B8178"/>
                </a:solidFill>
              </a:rPr>
              <a:t>Haga clic para modificar el estilo de título del patrón</a:t>
            </a:r>
            <a:endParaRPr lang="fr-FR" dirty="0">
              <a:solidFill>
                <a:srgbClr val="8B81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42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risme 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843" y="2393740"/>
            <a:ext cx="2019765" cy="2229277"/>
          </a:xfrm>
          <a:prstGeom prst="rect">
            <a:avLst/>
          </a:prstGeom>
        </p:spPr>
      </p:pic>
      <p:cxnSp>
        <p:nvCxnSpPr>
          <p:cNvPr id="4" name="Connecteur droit 3"/>
          <p:cNvCxnSpPr/>
          <p:nvPr userDrawn="1"/>
        </p:nvCxnSpPr>
        <p:spPr>
          <a:xfrm flipH="1">
            <a:off x="2978514" y="2172755"/>
            <a:ext cx="1560161" cy="486005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INNOVATION MAKER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1716" y="1946270"/>
            <a:ext cx="3382711" cy="2464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694267" y="727200"/>
            <a:ext cx="7797800" cy="590902"/>
          </a:xfrm>
        </p:spPr>
        <p:txBody>
          <a:bodyPr>
            <a:normAutofit/>
          </a:bodyPr>
          <a:lstStyle>
            <a:lvl1pPr marL="265113" indent="-265113" algn="l">
              <a:lnSpc>
                <a:spcPct val="120000"/>
              </a:lnSpc>
              <a:buFont typeface="+mj-lt"/>
              <a:buAutoNum type="arabicPeriod"/>
              <a:defRPr sz="1800">
                <a:solidFill>
                  <a:srgbClr val="3095B4"/>
                </a:solidFill>
                <a:latin typeface="Lucida Bright"/>
                <a:cs typeface="Lucida Bright"/>
              </a:defRPr>
            </a:lvl1pPr>
            <a:lvl2pPr marL="265113" indent="0" algn="l">
              <a:lnSpc>
                <a:spcPct val="100000"/>
              </a:lnSpc>
              <a:buNone/>
              <a:defRPr sz="1400">
                <a:solidFill>
                  <a:srgbClr val="737C82"/>
                </a:solidFill>
                <a:latin typeface="Lucida Sans"/>
                <a:cs typeface="Lucida Sans"/>
              </a:defRPr>
            </a:lvl2pPr>
            <a:lvl3pPr marL="265113" indent="0" algn="l">
              <a:lnSpc>
                <a:spcPct val="120000"/>
              </a:lnSpc>
              <a:buNone/>
              <a:defRPr sz="1000">
                <a:solidFill>
                  <a:srgbClr val="737C82"/>
                </a:solidFill>
                <a:latin typeface="Lucida Sans"/>
                <a:cs typeface="Lucida Sans"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33" y="6434111"/>
            <a:ext cx="825074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fld id="{8DDA363B-9929-1348-AF0F-C36686991D0D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694116" y="1360800"/>
            <a:ext cx="7702550" cy="4674240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  <a:lvl2pPr marL="265113" indent="0">
              <a:buNone/>
              <a:defRPr lang="fr-FR" sz="1400" kern="120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2pPr>
            <a:lvl3pPr marL="1169988" indent="-180975">
              <a:buFont typeface="Wingdings" pitchFamily="2" charset="2"/>
              <a:buChar char="§"/>
              <a:defRPr lang="fr-FR" sz="1600" kern="1200" baseline="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4"/>
            <a:r>
              <a:rPr lang="fr-FR" dirty="0" err="1" smtClean="0"/>
              <a:t>Fifth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4683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694267" y="727200"/>
            <a:ext cx="7797800" cy="590902"/>
          </a:xfrm>
        </p:spPr>
        <p:txBody>
          <a:bodyPr>
            <a:normAutofit/>
          </a:bodyPr>
          <a:lstStyle>
            <a:lvl1pPr marL="265113" indent="-265113" algn="l">
              <a:lnSpc>
                <a:spcPct val="120000"/>
              </a:lnSpc>
              <a:buFont typeface="+mj-lt"/>
              <a:buAutoNum type="arabicPeriod"/>
              <a:defRPr sz="1800">
                <a:solidFill>
                  <a:srgbClr val="3095B4"/>
                </a:solidFill>
                <a:latin typeface="Lucida Bright"/>
                <a:cs typeface="Lucida Bright"/>
              </a:defRPr>
            </a:lvl1pPr>
            <a:lvl2pPr marL="265113" indent="0" algn="l">
              <a:lnSpc>
                <a:spcPct val="100000"/>
              </a:lnSpc>
              <a:buNone/>
              <a:defRPr sz="1400">
                <a:solidFill>
                  <a:srgbClr val="737C82"/>
                </a:solidFill>
                <a:latin typeface="Lucida Sans"/>
                <a:cs typeface="Lucida Sans"/>
              </a:defRPr>
            </a:lvl2pPr>
            <a:lvl3pPr marL="265113" indent="0" algn="l">
              <a:lnSpc>
                <a:spcPct val="120000"/>
              </a:lnSpc>
              <a:buNone/>
              <a:defRPr sz="1000">
                <a:solidFill>
                  <a:srgbClr val="737C82"/>
                </a:solidFill>
                <a:latin typeface="Lucida Sans"/>
                <a:cs typeface="Lucida Sans"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33" y="6434111"/>
            <a:ext cx="825074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fld id="{8DDA363B-9929-1348-AF0F-C36686991D0D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694116" y="1360800"/>
            <a:ext cx="7702550" cy="4674240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  <a:lvl2pPr marL="265113" indent="0">
              <a:buNone/>
              <a:defRPr lang="fr-FR" sz="1400" kern="120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2pPr>
            <a:lvl3pPr marL="1169988" indent="-180975">
              <a:buFont typeface="Wingdings" pitchFamily="2" charset="2"/>
              <a:buChar char="§"/>
              <a:defRPr lang="fr-FR" sz="1600" kern="1200" baseline="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4"/>
            <a:r>
              <a:rPr lang="fr-FR" dirty="0" err="1" smtClean="0"/>
              <a:t>Fifth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80076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665016" y="927783"/>
            <a:ext cx="8054807" cy="37714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s-ES" dirty="0" smtClean="0"/>
              <a:t>Título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6531428" y="202438"/>
            <a:ext cx="2184647" cy="557212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3095B4"/>
                </a:solidFill>
              </a:defRPr>
            </a:lvl1pPr>
          </a:lstStyle>
          <a:p>
            <a:r>
              <a:rPr lang="es-ES" dirty="0" smtClean="0"/>
              <a:t>NOMBRE DIVISIÓN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665017" y="1543052"/>
            <a:ext cx="5459557" cy="170497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3095B4"/>
                </a:solidFill>
              </a:defRPr>
            </a:lvl1pPr>
            <a:lvl2pPr>
              <a:defRPr sz="1400"/>
            </a:lvl2pPr>
            <a:lvl3pPr marL="538163" indent="-228600">
              <a:buSzPct val="170000"/>
              <a:defRPr sz="1200"/>
            </a:lvl3pPr>
          </a:lstStyle>
          <a:p>
            <a:pPr lvl="0"/>
            <a:r>
              <a:rPr lang="es-ES" smtClean="0"/>
              <a:t>CLIENTE</a:t>
            </a:r>
          </a:p>
          <a:p>
            <a:pPr lvl="2"/>
            <a:r>
              <a:rPr lang="es-ES" smtClean="0"/>
              <a:t>Tercer nivel</a:t>
            </a:r>
            <a:endParaRPr lang="es-ES" dirty="0" smtClean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33" y="6434111"/>
            <a:ext cx="825074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fld id="{8DDA363B-9929-1348-AF0F-C36686991D0D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8" name="5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665017" y="3448051"/>
            <a:ext cx="8107506" cy="2190749"/>
          </a:xfrm>
          <a:prstGeom prst="rect">
            <a:avLst/>
          </a:prstGeom>
        </p:spPr>
        <p:txBody>
          <a:bodyPr/>
          <a:lstStyle>
            <a:lvl1pPr>
              <a:defRPr sz="1400" baseline="0">
                <a:solidFill>
                  <a:srgbClr val="3095B4"/>
                </a:solidFill>
              </a:defRPr>
            </a:lvl1pPr>
            <a:lvl2pPr>
              <a:defRPr sz="1400"/>
            </a:lvl2pPr>
            <a:lvl3pPr marL="538163" indent="-228600">
              <a:buSzPct val="170000"/>
              <a:defRPr sz="1200"/>
            </a:lvl3pPr>
          </a:lstStyle>
          <a:p>
            <a:pPr lvl="0"/>
            <a:r>
              <a:rPr lang="es-ES" smtClean="0"/>
              <a:t>OTRO CAMPO</a:t>
            </a:r>
          </a:p>
          <a:p>
            <a:pPr lvl="2"/>
            <a:r>
              <a:rPr lang="es-ES" smtClean="0"/>
              <a:t>Tercer nivel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03016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virgule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9" y="5356535"/>
            <a:ext cx="9144000" cy="1460327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02606" y="1906920"/>
            <a:ext cx="768419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2604" y="3049921"/>
            <a:ext cx="7684196" cy="3076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Deuxième niveau</a:t>
            </a:r>
          </a:p>
        </p:txBody>
      </p:sp>
      <p:pic>
        <p:nvPicPr>
          <p:cNvPr id="8" name="Image 7" descr="ALTRAN RGB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2086" y="6368655"/>
            <a:ext cx="1178268" cy="25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4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0" r:id="rId2"/>
    <p:sldLayoutId id="2147483659" r:id="rId3"/>
    <p:sldLayoutId id="214748366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5C7F92"/>
          </a:solidFill>
          <a:latin typeface="Lucida Bright"/>
          <a:ea typeface="+mj-ea"/>
          <a:cs typeface="Lucida Bright"/>
        </a:defRPr>
      </a:lvl1pPr>
    </p:titleStyle>
    <p:bodyStyle>
      <a:lvl1pPr marL="271463" indent="-271463" algn="l" defTabSz="457200" rtl="0" eaLnBrk="1" latinLnBrk="0" hangingPunct="1">
        <a:lnSpc>
          <a:spcPct val="120000"/>
        </a:lnSpc>
        <a:spcBef>
          <a:spcPct val="20000"/>
        </a:spcBef>
        <a:buFont typeface="+mj-lt"/>
        <a:buAutoNum type="arabicPeriod"/>
        <a:defRPr sz="1800" kern="1200">
          <a:solidFill>
            <a:srgbClr val="3095B4"/>
          </a:solidFill>
          <a:latin typeface="Lucida Bright"/>
          <a:ea typeface="+mn-ea"/>
          <a:cs typeface="Lucida Bright"/>
        </a:defRPr>
      </a:lvl1pPr>
      <a:lvl2pPr marL="355600" indent="-84138" algn="l" defTabSz="457200" rtl="0" eaLnBrk="1" latinLnBrk="0" hangingPunct="1">
        <a:lnSpc>
          <a:spcPct val="100000"/>
        </a:lnSpc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596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0884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7" name="Image 6" descr="ALTRAN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2086" y="6368655"/>
            <a:ext cx="1178268" cy="255156"/>
          </a:xfrm>
          <a:prstGeom prst="rect">
            <a:avLst/>
          </a:prstGeom>
        </p:spPr>
      </p:pic>
      <p:pic>
        <p:nvPicPr>
          <p:cNvPr id="8" name="Image 7" descr="angl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172891"/>
            <a:ext cx="1745211" cy="69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2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marL="265113" indent="-265113" algn="l" defTabSz="457200" rtl="0" eaLnBrk="1" latinLnBrk="0" hangingPunct="1">
        <a:spcBef>
          <a:spcPct val="0"/>
        </a:spcBef>
        <a:buFont typeface="+mj-lt"/>
        <a:buAutoNum type="arabicPeriod"/>
        <a:defRPr sz="1800" b="0" i="0" kern="1200">
          <a:solidFill>
            <a:srgbClr val="3095B4"/>
          </a:solidFill>
          <a:latin typeface="Lucida Bright"/>
          <a:ea typeface="+mj-ea"/>
          <a:cs typeface="Lucida Bright"/>
        </a:defRPr>
      </a:lvl1pPr>
    </p:titleStyle>
    <p:bodyStyle>
      <a:lvl1pPr marL="265113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1pPr>
      <a:lvl2pPr marL="265113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16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SzPct val="150000"/>
        <a:buFont typeface="Arial" pitchFamily="34" charset="0"/>
        <a:buChar char="›"/>
        <a:defRPr sz="14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­"/>
        <a:defRPr sz="14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ALTRAN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2086" y="6368655"/>
            <a:ext cx="1178268" cy="255156"/>
          </a:xfrm>
          <a:prstGeom prst="rect">
            <a:avLst/>
          </a:prstGeom>
        </p:spPr>
      </p:pic>
      <p:pic>
        <p:nvPicPr>
          <p:cNvPr id="8" name="Image 7" descr="angl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172891"/>
            <a:ext cx="1745211" cy="693749"/>
          </a:xfrm>
          <a:prstGeom prst="rect">
            <a:avLst/>
          </a:prstGeom>
        </p:spPr>
      </p:pic>
      <p:sp>
        <p:nvSpPr>
          <p:cNvPr id="9" name="AutoShape 18"/>
          <p:cNvSpPr>
            <a:spLocks noChangeArrowheads="1"/>
          </p:cNvSpPr>
          <p:nvPr userDrawn="1"/>
        </p:nvSpPr>
        <p:spPr bwMode="auto">
          <a:xfrm rot="5400000">
            <a:off x="211129" y="263032"/>
            <a:ext cx="337915" cy="20772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lIns="0" tIns="0" rIns="0" bIns="0" anchor="ctr"/>
          <a:lstStyle/>
          <a:p>
            <a:pPr algn="ctr" defTabSz="977900"/>
            <a:endParaRPr lang="zh-CN" altLang="en-US" sz="1700">
              <a:latin typeface="Lucida Sans" pitchFamily="34" charset="0"/>
            </a:endParaRP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538174" y="217209"/>
            <a:ext cx="1938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3095B4"/>
                </a:solidFill>
                <a:latin typeface="Lucida Sans" pitchFamily="34" charset="0"/>
                <a:cs typeface="Lucida Sans Unicode" pitchFamily="34" charset="0"/>
              </a:rPr>
              <a:t>CASOS DE ÉXITO</a:t>
            </a:r>
            <a:endParaRPr lang="es-ES" sz="1600" b="1" dirty="0">
              <a:solidFill>
                <a:srgbClr val="3095B4"/>
              </a:solidFill>
              <a:latin typeface="Lucida Sans" pitchFamily="34" charset="0"/>
              <a:cs typeface="Lucida Sans Unicode" pitchFamily="34" charset="0"/>
            </a:endParaRPr>
          </a:p>
        </p:txBody>
      </p:sp>
      <p:cxnSp>
        <p:nvCxnSpPr>
          <p:cNvPr id="12" name="Connecteur droit 15"/>
          <p:cNvCxnSpPr/>
          <p:nvPr userDrawn="1"/>
        </p:nvCxnSpPr>
        <p:spPr>
          <a:xfrm>
            <a:off x="730333" y="1342007"/>
            <a:ext cx="7989490" cy="0"/>
          </a:xfrm>
          <a:prstGeom prst="line">
            <a:avLst/>
          </a:prstGeom>
          <a:ln w="9525" cmpd="sng">
            <a:solidFill>
              <a:srgbClr val="3A555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55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marL="265113" indent="-265113" algn="l" defTabSz="457200" rtl="0" eaLnBrk="1" latinLnBrk="0" hangingPunct="1">
        <a:spcBef>
          <a:spcPct val="0"/>
        </a:spcBef>
        <a:buFont typeface="+mj-lt"/>
        <a:buAutoNum type="arabicPeriod"/>
        <a:defRPr sz="1800" b="0" i="0" kern="1200">
          <a:solidFill>
            <a:srgbClr val="3095B4"/>
          </a:solidFill>
          <a:latin typeface="Lucida Bright"/>
          <a:ea typeface="+mj-ea"/>
          <a:cs typeface="Lucida Bright"/>
        </a:defRPr>
      </a:lvl1pPr>
    </p:titleStyle>
    <p:bodyStyle>
      <a:lvl1pPr marL="265113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1pPr>
      <a:lvl2pPr marL="265113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16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SzPct val="150000"/>
        <a:buFont typeface="Arial" pitchFamily="34" charset="0"/>
        <a:buChar char="›"/>
        <a:defRPr sz="14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­"/>
        <a:defRPr sz="14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10" Type="http://schemas.openxmlformats.org/officeDocument/2006/relationships/image" Target="../media/image26.png"/><Relationship Id="rId4" Type="http://schemas.openxmlformats.org/officeDocument/2006/relationships/tags" Target="../tags/tag10.xml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2549562" y="2218360"/>
            <a:ext cx="6271710" cy="734031"/>
          </a:xfrm>
        </p:spPr>
        <p:txBody>
          <a:bodyPr>
            <a:noAutofit/>
          </a:bodyPr>
          <a:lstStyle/>
          <a:p>
            <a:pPr algn="r"/>
            <a:r>
              <a:rPr lang="es-ES" dirty="0" smtClean="0">
                <a:solidFill>
                  <a:srgbClr val="8B8178"/>
                </a:solidFill>
              </a:rPr>
              <a:t>Monetización y publicación</a:t>
            </a:r>
            <a:br>
              <a:rPr lang="es-ES" dirty="0" smtClean="0">
                <a:solidFill>
                  <a:srgbClr val="8B8178"/>
                </a:solidFill>
              </a:rPr>
            </a:br>
            <a:r>
              <a:rPr lang="es-ES" dirty="0" smtClean="0">
                <a:solidFill>
                  <a:srgbClr val="8B8178"/>
                </a:solidFill>
              </a:rPr>
              <a:t>de aplicaciones móviles</a:t>
            </a:r>
            <a:endParaRPr lang="es-ES" dirty="0">
              <a:solidFill>
                <a:srgbClr val="8B8178"/>
              </a:solidFill>
            </a:endParaRPr>
          </a:p>
        </p:txBody>
      </p:sp>
      <p:sp>
        <p:nvSpPr>
          <p:cNvPr id="7" name="Espace réservé du texte 6"/>
          <p:cNvSpPr txBox="1">
            <a:spLocks/>
          </p:cNvSpPr>
          <p:nvPr/>
        </p:nvSpPr>
        <p:spPr>
          <a:xfrm>
            <a:off x="1828409" y="2901687"/>
            <a:ext cx="6951319" cy="1317625"/>
          </a:xfrm>
          <a:prstGeom prst="rect">
            <a:avLst/>
          </a:prstGeom>
        </p:spPr>
        <p:txBody>
          <a:bodyPr/>
          <a:lstStyle/>
          <a:p>
            <a:pPr marL="271463" marR="0" lvl="0" indent="-271463" algn="r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dirty="0" smtClean="0">
                <a:solidFill>
                  <a:srgbClr val="737C82"/>
                </a:solidFill>
                <a:latin typeface="Lucida Sans Unicode" pitchFamily="34" charset="0"/>
                <a:cs typeface="Lucida Sans Unicode" pitchFamily="34" charset="0"/>
              </a:rPr>
              <a:t>Martin Vega</a:t>
            </a:r>
            <a:endParaRPr kumimoji="0" lang="es-ES" sz="1800" b="0" i="0" u="none" strike="noStrike" kern="1200" cap="none" spc="0" normalizeH="0" baseline="0" dirty="0" smtClean="0">
              <a:ln>
                <a:noFill/>
              </a:ln>
              <a:solidFill>
                <a:srgbClr val="737C82"/>
              </a:solidFill>
              <a:effectLst/>
              <a:uLnTx/>
              <a:uFillTx/>
              <a:latin typeface="Lucida Sans Unicode" pitchFamily="34" charset="0"/>
              <a:cs typeface="Lucida Sans Unicode" pitchFamily="34" charset="0"/>
            </a:endParaRPr>
          </a:p>
          <a:p>
            <a:pPr marL="271463" marR="0" lvl="0" indent="-271463" algn="r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1300" b="0" i="0" u="none" strike="noStrike" kern="1200" cap="none" spc="0" normalizeH="0" baseline="0" dirty="0" smtClean="0">
                <a:ln>
                  <a:noFill/>
                </a:ln>
                <a:effectLst/>
                <a:uLnTx/>
                <a:uFillTx/>
                <a:latin typeface="Lucida Sans Unicode" pitchFamily="34" charset="0"/>
                <a:cs typeface="Lucida Sans Unicode" pitchFamily="34" charset="0"/>
              </a:rPr>
              <a:t>22</a:t>
            </a:r>
            <a:r>
              <a:rPr kumimoji="0" lang="es-ES" sz="1300" b="0" i="0" u="none" strike="noStrike" kern="1200" cap="none" spc="0" normalizeH="0" dirty="0" smtClean="0">
                <a:ln>
                  <a:noFill/>
                </a:ln>
                <a:effectLst/>
                <a:uLnTx/>
                <a:uFillTx/>
                <a:latin typeface="Lucida Sans Unicode" pitchFamily="34" charset="0"/>
                <a:cs typeface="Lucida Sans Unicode" pitchFamily="34" charset="0"/>
              </a:rPr>
              <a:t> de Abril de 2014</a:t>
            </a:r>
            <a:endParaRPr kumimoji="0" lang="es-ES" sz="1300" b="0" i="0" u="none" strike="noStrike" kern="1200" cap="none" spc="0" normalizeH="0" baseline="0" dirty="0" smtClean="0">
              <a:ln>
                <a:noFill/>
              </a:ln>
              <a:effectLst/>
              <a:uLnTx/>
              <a:uFillTx/>
              <a:latin typeface="Lucida Sans Unicode" pitchFamily="34" charset="0"/>
              <a:cs typeface="Lucida Sans Unicode" pitchFamily="34" charset="0"/>
            </a:endParaRPr>
          </a:p>
          <a:p>
            <a:pPr marL="271463" marR="0" lvl="0" indent="-271463" algn="r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3095B4"/>
              </a:solidFill>
              <a:effectLst/>
              <a:uLnTx/>
              <a:uFillTx/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37" y="66330"/>
            <a:ext cx="3228092" cy="567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82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2. Métodos de monetización: App de pago</a:t>
            </a:r>
            <a:endParaRPr lang="es-E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63B-9929-1348-AF0F-C36686991D0D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10" name="ZoneTexte 9"/>
          <p:cNvSpPr txBox="1"/>
          <p:nvPr/>
        </p:nvSpPr>
        <p:spPr>
          <a:xfrm>
            <a:off x="296014" y="99949"/>
            <a:ext cx="1498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rgbClr val="3095B4"/>
                </a:solidFill>
                <a:latin typeface="Lucida Sans Unicode" pitchFamily="34" charset="0"/>
                <a:cs typeface="Lucida Sans Unicode" pitchFamily="34" charset="0"/>
              </a:rPr>
              <a:t>Estudio de mercado y de viabilidad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520260" y="147449"/>
            <a:ext cx="15578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Publicación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770966" y="99949"/>
            <a:ext cx="1600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Toma de decisión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067521" y="147449"/>
            <a:ext cx="158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Métodos de monetización</a:t>
            </a:r>
            <a:endParaRPr lang="es-ES" sz="800" b="1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247458" y="147449"/>
            <a:ext cx="1413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Promoción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grpSp>
        <p:nvGrpSpPr>
          <p:cNvPr id="15" name="Grouper 18"/>
          <p:cNvGrpSpPr/>
          <p:nvPr/>
        </p:nvGrpSpPr>
        <p:grpSpPr>
          <a:xfrm>
            <a:off x="2022551" y="143935"/>
            <a:ext cx="5130018" cy="220132"/>
            <a:chOff x="1794903" y="127001"/>
            <a:chExt cx="5130018" cy="220132"/>
          </a:xfrm>
        </p:grpSpPr>
        <p:cxnSp>
          <p:nvCxnSpPr>
            <p:cNvPr id="16" name="Connecteur droit 15"/>
            <p:cNvCxnSpPr/>
            <p:nvPr/>
          </p:nvCxnSpPr>
          <p:spPr>
            <a:xfrm>
              <a:off x="6924921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5203370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3481817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794903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30333" y="630029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000" dirty="0" smtClean="0">
                <a:latin typeface="Lucida Sans Unicode" pitchFamily="34" charset="0"/>
                <a:cs typeface="Lucida Sans Unicode" pitchFamily="34" charset="0"/>
              </a:rPr>
              <a:t>Martín Vega</a:t>
            </a:r>
            <a:endParaRPr lang="es-ES" sz="10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>
          <a:xfrm>
            <a:off x="694116" y="1360800"/>
            <a:ext cx="2410592" cy="1733274"/>
          </a:xfrm>
        </p:spPr>
        <p:txBody>
          <a:bodyPr>
            <a:normAutofit/>
          </a:bodyPr>
          <a:lstStyle/>
          <a:p>
            <a:r>
              <a:rPr lang="es-ES" sz="2400" dirty="0" smtClean="0"/>
              <a:t>Aunque siempre hay casos, y casos…</a:t>
            </a:r>
            <a:endParaRPr lang="es-ES" sz="24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40" y="1310351"/>
            <a:ext cx="4919553" cy="42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2. Métodos de monetización: In-App </a:t>
            </a:r>
            <a:r>
              <a:rPr lang="es-ES" dirty="0" err="1" smtClean="0"/>
              <a:t>Advertising</a:t>
            </a:r>
            <a:endParaRPr lang="es-E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63B-9929-1348-AF0F-C36686991D0D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10" name="ZoneTexte 9"/>
          <p:cNvSpPr txBox="1"/>
          <p:nvPr/>
        </p:nvSpPr>
        <p:spPr>
          <a:xfrm>
            <a:off x="296014" y="99949"/>
            <a:ext cx="1498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rgbClr val="3095B4"/>
                </a:solidFill>
                <a:latin typeface="Lucida Sans Unicode" pitchFamily="34" charset="0"/>
                <a:cs typeface="Lucida Sans Unicode" pitchFamily="34" charset="0"/>
              </a:rPr>
              <a:t>Estudio de mercado y de viabilidad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520260" y="147449"/>
            <a:ext cx="15578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Publicación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770966" y="99949"/>
            <a:ext cx="1600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Toma de decisión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067521" y="147449"/>
            <a:ext cx="158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Métodos de monetización</a:t>
            </a:r>
            <a:endParaRPr lang="es-ES" sz="800" b="1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247458" y="147449"/>
            <a:ext cx="1413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Promoción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grpSp>
        <p:nvGrpSpPr>
          <p:cNvPr id="15" name="Grouper 18"/>
          <p:cNvGrpSpPr/>
          <p:nvPr/>
        </p:nvGrpSpPr>
        <p:grpSpPr>
          <a:xfrm>
            <a:off x="2022551" y="143935"/>
            <a:ext cx="5130018" cy="220132"/>
            <a:chOff x="1794903" y="127001"/>
            <a:chExt cx="5130018" cy="220132"/>
          </a:xfrm>
        </p:grpSpPr>
        <p:cxnSp>
          <p:nvCxnSpPr>
            <p:cNvPr id="16" name="Connecteur droit 15"/>
            <p:cNvCxnSpPr/>
            <p:nvPr/>
          </p:nvCxnSpPr>
          <p:spPr>
            <a:xfrm>
              <a:off x="6924921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5203370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3481817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794903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30333" y="630029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000" dirty="0" smtClean="0">
                <a:latin typeface="Lucida Sans Unicode" pitchFamily="34" charset="0"/>
                <a:cs typeface="Lucida Sans Unicode" pitchFamily="34" charset="0"/>
              </a:rPr>
              <a:t>Martín Vega</a:t>
            </a:r>
            <a:endParaRPr lang="es-ES" sz="10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>
          <a:xfrm>
            <a:off x="694116" y="1360800"/>
            <a:ext cx="5220585" cy="3615237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La aplicación es gratuita y muestra publicidad en sus pantallas.</a:t>
            </a:r>
          </a:p>
          <a:p>
            <a:pPr algn="just"/>
            <a:r>
              <a:rPr lang="es-ES" dirty="0" smtClean="0"/>
              <a:t>La publicidad que se muestra, puede estar clasificada en:</a:t>
            </a:r>
          </a:p>
          <a:p>
            <a:pPr algn="just"/>
            <a:endParaRPr lang="es-ES" b="1" dirty="0" smtClean="0"/>
          </a:p>
          <a:p>
            <a:pPr algn="just"/>
            <a:r>
              <a:rPr lang="es-ES" b="1" dirty="0" smtClean="0"/>
              <a:t>Intrusiva</a:t>
            </a:r>
          </a:p>
          <a:p>
            <a:pPr algn="just"/>
            <a:r>
              <a:rPr lang="es-ES" dirty="0" smtClean="0"/>
              <a:t>Publicidad que te ocupa la totalidad de la pantalla y te impide el uso normal de la aplicación. Normalmente te ofrece un botón para cerrar o se cierra al cabo de unos segundos. Los tipos son </a:t>
            </a:r>
            <a:r>
              <a:rPr lang="es-ES" dirty="0" err="1" smtClean="0"/>
              <a:t>Interstitial</a:t>
            </a:r>
            <a:r>
              <a:rPr lang="es-ES" dirty="0" smtClean="0"/>
              <a:t> (Imagen) o </a:t>
            </a:r>
            <a:r>
              <a:rPr lang="es-ES" dirty="0" err="1" smtClean="0"/>
              <a:t>VideoBanner</a:t>
            </a:r>
            <a:r>
              <a:rPr lang="es-ES" dirty="0" smtClean="0"/>
              <a:t> (Video)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856" y="1137683"/>
            <a:ext cx="2580627" cy="48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2. Métodos de monetización: In-App </a:t>
            </a:r>
            <a:r>
              <a:rPr lang="es-ES" dirty="0" err="1" smtClean="0"/>
              <a:t>Advertising</a:t>
            </a:r>
            <a:endParaRPr lang="es-E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63B-9929-1348-AF0F-C36686991D0D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10" name="ZoneTexte 9"/>
          <p:cNvSpPr txBox="1"/>
          <p:nvPr/>
        </p:nvSpPr>
        <p:spPr>
          <a:xfrm>
            <a:off x="296014" y="99949"/>
            <a:ext cx="1498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rgbClr val="3095B4"/>
                </a:solidFill>
                <a:latin typeface="Lucida Sans Unicode" pitchFamily="34" charset="0"/>
                <a:cs typeface="Lucida Sans Unicode" pitchFamily="34" charset="0"/>
              </a:rPr>
              <a:t>Estudio de mercado y de viabilidad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520260" y="147449"/>
            <a:ext cx="15578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Publicación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770966" y="99949"/>
            <a:ext cx="1600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Toma de decisión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067521" y="147449"/>
            <a:ext cx="158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Métodos de monetización</a:t>
            </a:r>
            <a:endParaRPr lang="es-ES" sz="800" b="1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247458" y="147449"/>
            <a:ext cx="1413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Promoción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grpSp>
        <p:nvGrpSpPr>
          <p:cNvPr id="15" name="Grouper 18"/>
          <p:cNvGrpSpPr/>
          <p:nvPr/>
        </p:nvGrpSpPr>
        <p:grpSpPr>
          <a:xfrm>
            <a:off x="2022551" y="143935"/>
            <a:ext cx="5130018" cy="220132"/>
            <a:chOff x="1794903" y="127001"/>
            <a:chExt cx="5130018" cy="220132"/>
          </a:xfrm>
        </p:grpSpPr>
        <p:cxnSp>
          <p:nvCxnSpPr>
            <p:cNvPr id="16" name="Connecteur droit 15"/>
            <p:cNvCxnSpPr/>
            <p:nvPr/>
          </p:nvCxnSpPr>
          <p:spPr>
            <a:xfrm>
              <a:off x="6924921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5203370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3481817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794903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30333" y="630029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000" dirty="0" smtClean="0">
                <a:latin typeface="Lucida Sans Unicode" pitchFamily="34" charset="0"/>
                <a:cs typeface="Lucida Sans Unicode" pitchFamily="34" charset="0"/>
              </a:rPr>
              <a:t>Martín Vega</a:t>
            </a:r>
            <a:endParaRPr lang="es-ES" sz="10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>
          <a:xfrm>
            <a:off x="694116" y="1360800"/>
            <a:ext cx="4079903" cy="3615237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b="1" dirty="0" smtClean="0"/>
              <a:t>No intrusiva</a:t>
            </a:r>
          </a:p>
          <a:p>
            <a:pPr algn="just"/>
            <a:r>
              <a:rPr lang="es-ES" dirty="0" smtClean="0"/>
              <a:t>Pequeña imagen publicitaria estática y visible permanentemente que descarga dinámicamente impresiones de diferentes anuncios, normalmente es un </a:t>
            </a:r>
            <a:r>
              <a:rPr lang="es-ES" dirty="0" err="1" smtClean="0"/>
              <a:t>gif</a:t>
            </a:r>
            <a:r>
              <a:rPr lang="es-ES" dirty="0" smtClean="0"/>
              <a:t> de 480x73 </a:t>
            </a:r>
            <a:r>
              <a:rPr lang="es-ES" dirty="0" err="1" smtClean="0"/>
              <a:t>px</a:t>
            </a:r>
            <a:r>
              <a:rPr lang="es-ES" dirty="0"/>
              <a:t> </a:t>
            </a:r>
            <a:r>
              <a:rPr lang="es-ES" dirty="0" smtClean="0"/>
              <a:t>y se coloca en la parte inferior o superior de una vista </a:t>
            </a:r>
            <a:r>
              <a:rPr lang="es-ES" dirty="0" err="1" smtClean="0"/>
              <a:t>portrail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Las imágenes de publicidad tienen normalmente asociado un Link a una Web, o una apertura del Store a otra App, pero también pueden tener una acción de llamada o crear un evento en tu calendario.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522" y="1341580"/>
            <a:ext cx="3846357" cy="333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1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2. Métodos de monetización: In-App </a:t>
            </a:r>
            <a:r>
              <a:rPr lang="es-ES" dirty="0" err="1" smtClean="0"/>
              <a:t>Advertising</a:t>
            </a:r>
            <a:endParaRPr lang="es-E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63B-9929-1348-AF0F-C36686991D0D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10" name="ZoneTexte 9"/>
          <p:cNvSpPr txBox="1"/>
          <p:nvPr/>
        </p:nvSpPr>
        <p:spPr>
          <a:xfrm>
            <a:off x="296014" y="99949"/>
            <a:ext cx="1498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rgbClr val="3095B4"/>
                </a:solidFill>
                <a:latin typeface="Lucida Sans Unicode" pitchFamily="34" charset="0"/>
                <a:cs typeface="Lucida Sans Unicode" pitchFamily="34" charset="0"/>
              </a:rPr>
              <a:t>Estudio de mercado y de viabilidad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520260" y="147449"/>
            <a:ext cx="15578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Publicación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770966" y="99949"/>
            <a:ext cx="1600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Toma de decisión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067521" y="147449"/>
            <a:ext cx="158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Métodos de monetización</a:t>
            </a:r>
            <a:endParaRPr lang="es-ES" sz="800" b="1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247458" y="147449"/>
            <a:ext cx="1413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Promoción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grpSp>
        <p:nvGrpSpPr>
          <p:cNvPr id="15" name="Grouper 18"/>
          <p:cNvGrpSpPr/>
          <p:nvPr/>
        </p:nvGrpSpPr>
        <p:grpSpPr>
          <a:xfrm>
            <a:off x="2022551" y="143935"/>
            <a:ext cx="5130018" cy="220132"/>
            <a:chOff x="1794903" y="127001"/>
            <a:chExt cx="5130018" cy="220132"/>
          </a:xfrm>
        </p:grpSpPr>
        <p:cxnSp>
          <p:nvCxnSpPr>
            <p:cNvPr id="16" name="Connecteur droit 15"/>
            <p:cNvCxnSpPr/>
            <p:nvPr/>
          </p:nvCxnSpPr>
          <p:spPr>
            <a:xfrm>
              <a:off x="6924921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5203370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3481817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794903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30333" y="630029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000" dirty="0" smtClean="0">
                <a:latin typeface="Lucida Sans Unicode" pitchFamily="34" charset="0"/>
                <a:cs typeface="Lucida Sans Unicode" pitchFamily="34" charset="0"/>
              </a:rPr>
              <a:t>Martín Vega</a:t>
            </a:r>
            <a:endParaRPr lang="es-ES" sz="10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>
          <a:xfrm>
            <a:off x="694116" y="1360800"/>
            <a:ext cx="7967286" cy="4396055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 smtClean="0"/>
              <a:t>Para integrar </a:t>
            </a:r>
            <a:r>
              <a:rPr lang="es-ES" dirty="0" err="1" smtClean="0"/>
              <a:t>Advertising</a:t>
            </a:r>
            <a:r>
              <a:rPr lang="es-ES" dirty="0" smtClean="0"/>
              <a:t>, hay que integrar el SDK de la empresa que elijamos. Hay muchas empresas y cada una tiene sus condiciones particulares, pero todas miran las impresiones, los </a:t>
            </a:r>
            <a:r>
              <a:rPr lang="es-ES" dirty="0" err="1" smtClean="0"/>
              <a:t>clicks</a:t>
            </a:r>
            <a:r>
              <a:rPr lang="es-ES" dirty="0" smtClean="0"/>
              <a:t>, etc. El pago por impresión, no suele ser fijo, sino que depende de unos ratios que cambian en función de la campaña asociada a la publicidad, o de si por ejemplo, es la campaña de navidad, etc.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Estos son algunas empresas con SDK para Mobile </a:t>
            </a:r>
            <a:r>
              <a:rPr lang="es-ES" dirty="0" err="1" smtClean="0"/>
              <a:t>Advertising</a:t>
            </a:r>
            <a:endParaRPr lang="es-ES" dirty="0" smtClean="0"/>
          </a:p>
          <a:p>
            <a:pPr algn="just"/>
            <a:endParaRPr lang="es-ES" dirty="0" smtClean="0"/>
          </a:p>
          <a:p>
            <a:pPr marL="550863" indent="-285750" algn="just">
              <a:buFont typeface="Arial" panose="020B0604020202020204" pitchFamily="34" charset="0"/>
              <a:buChar char="•"/>
            </a:pPr>
            <a:r>
              <a:rPr lang="es-ES" dirty="0" err="1" smtClean="0"/>
              <a:t>AdMob</a:t>
            </a:r>
            <a:r>
              <a:rPr lang="es-ES" dirty="0" smtClean="0"/>
              <a:t> (Google)</a:t>
            </a:r>
          </a:p>
          <a:p>
            <a:pPr marL="550863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Pub Center (</a:t>
            </a:r>
            <a:r>
              <a:rPr lang="es-ES" dirty="0"/>
              <a:t>Microsoft</a:t>
            </a:r>
            <a:r>
              <a:rPr lang="es-ES" dirty="0" smtClean="0"/>
              <a:t>)</a:t>
            </a:r>
            <a:endParaRPr lang="es-ES" dirty="0"/>
          </a:p>
          <a:p>
            <a:pPr marL="550863" indent="-285750" algn="just">
              <a:buFont typeface="Arial" panose="020B0604020202020204" pitchFamily="34" charset="0"/>
              <a:buChar char="•"/>
            </a:pPr>
            <a:r>
              <a:rPr lang="es-ES" dirty="0" err="1"/>
              <a:t>InMobi</a:t>
            </a:r>
            <a:endParaRPr lang="es-ES" dirty="0"/>
          </a:p>
          <a:p>
            <a:pPr marL="550863" indent="-285750" algn="just">
              <a:buFont typeface="Arial" panose="020B0604020202020204" pitchFamily="34" charset="0"/>
              <a:buChar char="•"/>
            </a:pPr>
            <a:r>
              <a:rPr lang="es-ES" dirty="0" err="1"/>
              <a:t>Mobfox</a:t>
            </a:r>
            <a:endParaRPr lang="es-ES" dirty="0"/>
          </a:p>
          <a:p>
            <a:pPr marL="550863" indent="-285750" algn="just">
              <a:buFont typeface="Arial" panose="020B0604020202020204" pitchFamily="34" charset="0"/>
              <a:buChar char="•"/>
            </a:pPr>
            <a:r>
              <a:rPr lang="es-ES" dirty="0" err="1"/>
              <a:t>MobPartner</a:t>
            </a:r>
            <a:endParaRPr lang="es-ES" dirty="0"/>
          </a:p>
          <a:p>
            <a:pPr marL="550863" indent="-285750" algn="just">
              <a:buFont typeface="Arial" panose="020B0604020202020204" pitchFamily="34" charset="0"/>
              <a:buChar char="•"/>
            </a:pPr>
            <a:r>
              <a:rPr lang="es-ES" dirty="0" err="1"/>
              <a:t>Kiip</a:t>
            </a:r>
            <a:endParaRPr lang="es-ES" dirty="0"/>
          </a:p>
          <a:p>
            <a:pPr marL="550863" indent="-285750" algn="just">
              <a:buFont typeface="Arial" panose="020B0604020202020204" pitchFamily="34" charset="0"/>
              <a:buChar char="•"/>
            </a:pPr>
            <a:r>
              <a:rPr lang="es-ES" dirty="0" err="1" smtClean="0"/>
              <a:t>Madvertise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4428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2. Métodos de monetización: In-App </a:t>
            </a:r>
            <a:r>
              <a:rPr lang="es-ES" dirty="0" err="1" smtClean="0"/>
              <a:t>Purchases</a:t>
            </a:r>
            <a:endParaRPr lang="es-E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63B-9929-1348-AF0F-C36686991D0D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10" name="ZoneTexte 9"/>
          <p:cNvSpPr txBox="1"/>
          <p:nvPr/>
        </p:nvSpPr>
        <p:spPr>
          <a:xfrm>
            <a:off x="296014" y="99949"/>
            <a:ext cx="1498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rgbClr val="3095B4"/>
                </a:solidFill>
                <a:latin typeface="Lucida Sans Unicode" pitchFamily="34" charset="0"/>
                <a:cs typeface="Lucida Sans Unicode" pitchFamily="34" charset="0"/>
              </a:rPr>
              <a:t>Estudio de mercado y de viabilidad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520260" y="147449"/>
            <a:ext cx="15578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Publicación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770966" y="99949"/>
            <a:ext cx="1600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Toma de decisión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067521" y="147449"/>
            <a:ext cx="158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Métodos de monetización</a:t>
            </a:r>
            <a:endParaRPr lang="es-ES" sz="800" b="1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247458" y="147449"/>
            <a:ext cx="1413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Promoción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grpSp>
        <p:nvGrpSpPr>
          <p:cNvPr id="15" name="Grouper 18"/>
          <p:cNvGrpSpPr/>
          <p:nvPr/>
        </p:nvGrpSpPr>
        <p:grpSpPr>
          <a:xfrm>
            <a:off x="2022551" y="143935"/>
            <a:ext cx="5130018" cy="220132"/>
            <a:chOff x="1794903" y="127001"/>
            <a:chExt cx="5130018" cy="220132"/>
          </a:xfrm>
        </p:grpSpPr>
        <p:cxnSp>
          <p:nvCxnSpPr>
            <p:cNvPr id="16" name="Connecteur droit 15"/>
            <p:cNvCxnSpPr/>
            <p:nvPr/>
          </p:nvCxnSpPr>
          <p:spPr>
            <a:xfrm>
              <a:off x="6924921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5203370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3481817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794903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30333" y="630029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000" dirty="0" smtClean="0">
                <a:latin typeface="Lucida Sans Unicode" pitchFamily="34" charset="0"/>
                <a:cs typeface="Lucida Sans Unicode" pitchFamily="34" charset="0"/>
              </a:rPr>
              <a:t>Martín Vega</a:t>
            </a:r>
            <a:endParaRPr lang="es-ES" sz="10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>
          <a:xfrm>
            <a:off x="694116" y="1360801"/>
            <a:ext cx="7967286" cy="1424929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También llamadas </a:t>
            </a:r>
            <a:r>
              <a:rPr lang="es-ES" b="1" dirty="0" err="1" smtClean="0"/>
              <a:t>Freemium</a:t>
            </a:r>
            <a:r>
              <a:rPr lang="es-ES" dirty="0"/>
              <a:t> </a:t>
            </a:r>
            <a:r>
              <a:rPr lang="es-ES" dirty="0" smtClean="0"/>
              <a:t>son aplicaciones gratuitas, que permiten un uso básico y que ofrecen mediante pagos posteriores a la descarga, acceder a mejoras, contenidos, niveles de uso </a:t>
            </a:r>
            <a:r>
              <a:rPr lang="es-ES" dirty="0" err="1" smtClean="0"/>
              <a:t>premium</a:t>
            </a:r>
            <a:r>
              <a:rPr lang="es-ES" dirty="0" smtClean="0"/>
              <a:t>, etc.</a:t>
            </a:r>
          </a:p>
          <a:p>
            <a:pPr algn="just"/>
            <a:endParaRPr lang="es-ES" b="1" dirty="0"/>
          </a:p>
          <a:p>
            <a:pPr algn="just"/>
            <a:r>
              <a:rPr lang="es-ES" dirty="0" smtClean="0"/>
              <a:t>Normalmente se pueden distinguir dos tipos de pagos: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33" y="3178361"/>
            <a:ext cx="3515322" cy="2308039"/>
          </a:xfrm>
          <a:prstGeom prst="rect">
            <a:avLst/>
          </a:prstGeom>
        </p:spPr>
      </p:pic>
      <p:sp>
        <p:nvSpPr>
          <p:cNvPr id="20" name="3 Marcador de texto"/>
          <p:cNvSpPr txBox="1">
            <a:spLocks/>
          </p:cNvSpPr>
          <p:nvPr/>
        </p:nvSpPr>
        <p:spPr>
          <a:xfrm>
            <a:off x="629979" y="2747489"/>
            <a:ext cx="4458355" cy="2870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1pPr>
            <a:lvl2pPr marL="265113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fr-FR" sz="1400" kern="120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2pPr>
            <a:lvl3pPr marL="1169988" indent="-180975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lang="fr-FR" sz="1600" kern="1200" baseline="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50000"/>
              <a:buFont typeface="Arial" pitchFamily="34" charset="0"/>
              <a:buChar char="›"/>
              <a:defRPr sz="1400" kern="1200">
                <a:solidFill>
                  <a:schemeClr val="tx1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­"/>
              <a:defRPr sz="1400" kern="1200">
                <a:solidFill>
                  <a:schemeClr val="tx1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dirty="0" smtClean="0"/>
          </a:p>
          <a:p>
            <a:pPr algn="just"/>
            <a:r>
              <a:rPr lang="es-ES" b="1" dirty="0" smtClean="0"/>
              <a:t>Consumibles</a:t>
            </a:r>
          </a:p>
          <a:p>
            <a:pPr algn="just"/>
            <a:r>
              <a:rPr lang="es-ES" dirty="0" smtClean="0"/>
              <a:t>Es una compra que haces en un momento puntual y que te da un beneficio que se gasta y que puede comprarse múltiples veces, puede ser, por ejemplo, monedas de oro o puntos de experiencia en un juego.</a:t>
            </a:r>
          </a:p>
        </p:txBody>
      </p:sp>
    </p:spTree>
    <p:extLst>
      <p:ext uri="{BB962C8B-B14F-4D97-AF65-F5344CB8AC3E}">
        <p14:creationId xmlns:p14="http://schemas.microsoft.com/office/powerpoint/2010/main" val="336169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2. Métodos de monetización: In-App </a:t>
            </a:r>
            <a:r>
              <a:rPr lang="es-ES" dirty="0" err="1" smtClean="0"/>
              <a:t>Purchases</a:t>
            </a:r>
            <a:endParaRPr lang="es-E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63B-9929-1348-AF0F-C36686991D0D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10" name="ZoneTexte 9"/>
          <p:cNvSpPr txBox="1"/>
          <p:nvPr/>
        </p:nvSpPr>
        <p:spPr>
          <a:xfrm>
            <a:off x="296014" y="99949"/>
            <a:ext cx="1498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rgbClr val="3095B4"/>
                </a:solidFill>
                <a:latin typeface="Lucida Sans Unicode" pitchFamily="34" charset="0"/>
                <a:cs typeface="Lucida Sans Unicode" pitchFamily="34" charset="0"/>
              </a:rPr>
              <a:t>Estudio de mercado y de viabilidad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520260" y="147449"/>
            <a:ext cx="15578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Publicación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770966" y="99949"/>
            <a:ext cx="1600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Toma de decisión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067521" y="147449"/>
            <a:ext cx="158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Métodos de monetización</a:t>
            </a:r>
            <a:endParaRPr lang="es-ES" sz="800" b="1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247458" y="147449"/>
            <a:ext cx="1413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Promoción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grpSp>
        <p:nvGrpSpPr>
          <p:cNvPr id="15" name="Grouper 18"/>
          <p:cNvGrpSpPr/>
          <p:nvPr/>
        </p:nvGrpSpPr>
        <p:grpSpPr>
          <a:xfrm>
            <a:off x="2022551" y="143935"/>
            <a:ext cx="5130018" cy="220132"/>
            <a:chOff x="1794903" y="127001"/>
            <a:chExt cx="5130018" cy="220132"/>
          </a:xfrm>
        </p:grpSpPr>
        <p:cxnSp>
          <p:nvCxnSpPr>
            <p:cNvPr id="16" name="Connecteur droit 15"/>
            <p:cNvCxnSpPr/>
            <p:nvPr/>
          </p:nvCxnSpPr>
          <p:spPr>
            <a:xfrm>
              <a:off x="6924921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5203370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3481817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794903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30333" y="630029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000" dirty="0" smtClean="0">
                <a:latin typeface="Lucida Sans Unicode" pitchFamily="34" charset="0"/>
                <a:cs typeface="Lucida Sans Unicode" pitchFamily="34" charset="0"/>
              </a:rPr>
              <a:t>Martín Vega</a:t>
            </a:r>
            <a:endParaRPr lang="es-ES" sz="10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>
          <a:xfrm>
            <a:off x="694116" y="1360801"/>
            <a:ext cx="7967286" cy="1424929"/>
          </a:xfrm>
        </p:spPr>
        <p:txBody>
          <a:bodyPr>
            <a:normAutofit/>
          </a:bodyPr>
          <a:lstStyle/>
          <a:p>
            <a:pPr algn="just"/>
            <a:r>
              <a:rPr lang="es-ES" b="1" dirty="0" smtClean="0"/>
              <a:t>Duraderos</a:t>
            </a:r>
          </a:p>
          <a:p>
            <a:pPr algn="just"/>
            <a:r>
              <a:rPr lang="es-ES" dirty="0" smtClean="0"/>
              <a:t>Son características que compras una sola vez y que tienes disponible desde el momento en que lo pagas, por ejemplo, un diseño específico para una aplicación, un paquete de niveles disponibles en un juego, etc.</a:t>
            </a: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359" y="4501961"/>
            <a:ext cx="2725654" cy="1859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160" y="4501961"/>
            <a:ext cx="2725655" cy="1859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144" y="2471058"/>
            <a:ext cx="2725654" cy="1859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453" y="2471058"/>
            <a:ext cx="2731560" cy="1859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89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3</a:t>
            </a:r>
            <a:r>
              <a:rPr lang="es-ES" dirty="0" smtClean="0"/>
              <a:t>. Toma de decisión</a:t>
            </a:r>
            <a:endParaRPr lang="es-E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63B-9929-1348-AF0F-C36686991D0D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10" name="ZoneTexte 9"/>
          <p:cNvSpPr txBox="1"/>
          <p:nvPr/>
        </p:nvSpPr>
        <p:spPr>
          <a:xfrm>
            <a:off x="296014" y="99949"/>
            <a:ext cx="1498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rgbClr val="3095B4"/>
                </a:solidFill>
                <a:latin typeface="Lucida Sans Unicode" pitchFamily="34" charset="0"/>
                <a:cs typeface="Lucida Sans Unicode" pitchFamily="34" charset="0"/>
              </a:rPr>
              <a:t>Estudio de mercado y de viabilidad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520260" y="147449"/>
            <a:ext cx="15578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Publicación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770966" y="99949"/>
            <a:ext cx="1600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Toma de decisión</a:t>
            </a:r>
            <a:endParaRPr lang="es-ES" sz="800" b="1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067521" y="147449"/>
            <a:ext cx="158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Métodos de monetización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247458" y="147449"/>
            <a:ext cx="1413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Promoción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grpSp>
        <p:nvGrpSpPr>
          <p:cNvPr id="15" name="Grouper 18"/>
          <p:cNvGrpSpPr/>
          <p:nvPr/>
        </p:nvGrpSpPr>
        <p:grpSpPr>
          <a:xfrm>
            <a:off x="2022551" y="143935"/>
            <a:ext cx="5130018" cy="220132"/>
            <a:chOff x="1794903" y="127001"/>
            <a:chExt cx="5130018" cy="220132"/>
          </a:xfrm>
        </p:grpSpPr>
        <p:cxnSp>
          <p:nvCxnSpPr>
            <p:cNvPr id="16" name="Connecteur droit 15"/>
            <p:cNvCxnSpPr/>
            <p:nvPr/>
          </p:nvCxnSpPr>
          <p:spPr>
            <a:xfrm>
              <a:off x="6924921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5203370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3481817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794903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30333" y="630029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000" dirty="0" smtClean="0">
                <a:latin typeface="Lucida Sans Unicode" pitchFamily="34" charset="0"/>
                <a:cs typeface="Lucida Sans Unicode" pitchFamily="34" charset="0"/>
              </a:rPr>
              <a:t>Martín Vega</a:t>
            </a:r>
            <a:endParaRPr lang="es-ES" sz="10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AutoShap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1" y="2298701"/>
            <a:ext cx="2488223" cy="3702049"/>
          </a:xfrm>
          <a:prstGeom prst="roundRect">
            <a:avLst>
              <a:gd name="adj" fmla="val 2106"/>
            </a:avLst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 wrap="none" tIns="90000" rIns="36000" bIns="36000"/>
          <a:lstStyle/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ES" sz="1200" dirty="0" smtClean="0"/>
              <a:t>Uso poco duradero.</a:t>
            </a:r>
          </a:p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ES" sz="1200" dirty="0" smtClean="0"/>
              <a:t>No tengo tiempo para</a:t>
            </a:r>
          </a:p>
          <a:p>
            <a:pPr>
              <a:spcBef>
                <a:spcPct val="20000"/>
              </a:spcBef>
            </a:pPr>
            <a:r>
              <a:rPr lang="es-ES" sz="1200" dirty="0"/>
              <a:t>d</a:t>
            </a:r>
            <a:r>
              <a:rPr lang="es-ES" sz="1200" dirty="0" smtClean="0"/>
              <a:t>edicar al mantenimiento.</a:t>
            </a:r>
          </a:p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ES" sz="1200" dirty="0" smtClean="0"/>
              <a:t>Versión Trial por tiempo</a:t>
            </a:r>
          </a:p>
          <a:p>
            <a:pPr>
              <a:spcBef>
                <a:spcPct val="20000"/>
              </a:spcBef>
            </a:pPr>
            <a:r>
              <a:rPr lang="es-ES" sz="1200" dirty="0"/>
              <a:t>o</a:t>
            </a:r>
            <a:r>
              <a:rPr lang="es-ES" sz="1200" dirty="0" smtClean="0"/>
              <a:t> por funcionalidad.</a:t>
            </a:r>
          </a:p>
          <a:p>
            <a:pPr>
              <a:spcBef>
                <a:spcPct val="20000"/>
              </a:spcBef>
            </a:pPr>
            <a:endParaRPr lang="es-ES" sz="1200" dirty="0"/>
          </a:p>
          <a:p>
            <a:pPr>
              <a:spcBef>
                <a:spcPct val="20000"/>
              </a:spcBef>
            </a:pPr>
            <a:endParaRPr lang="es-ES" sz="1200" dirty="0"/>
          </a:p>
          <a:p>
            <a:pPr>
              <a:spcBef>
                <a:spcPct val="20000"/>
              </a:spcBef>
            </a:pPr>
            <a:r>
              <a:rPr lang="es-ES" sz="1200" u="sng" dirty="0" smtClean="0"/>
              <a:t>Ejemplo</a:t>
            </a:r>
          </a:p>
          <a:p>
            <a:pPr>
              <a:spcBef>
                <a:spcPct val="20000"/>
              </a:spcBef>
            </a:pPr>
            <a:r>
              <a:rPr lang="es-ES" sz="1200" dirty="0" smtClean="0"/>
              <a:t>Apps muy útiles y de uso breve</a:t>
            </a:r>
          </a:p>
          <a:p>
            <a:pPr>
              <a:spcBef>
                <a:spcPct val="20000"/>
              </a:spcBef>
            </a:pPr>
            <a:r>
              <a:rPr lang="es-ES" sz="1200" dirty="0" smtClean="0"/>
              <a:t>por las que alguien podría</a:t>
            </a:r>
          </a:p>
          <a:p>
            <a:pPr>
              <a:spcBef>
                <a:spcPct val="20000"/>
              </a:spcBef>
            </a:pPr>
            <a:r>
              <a:rPr lang="es-ES" sz="1200" dirty="0" smtClean="0"/>
              <a:t>pagar como herramientas de</a:t>
            </a:r>
          </a:p>
          <a:p>
            <a:pPr>
              <a:spcBef>
                <a:spcPct val="20000"/>
              </a:spcBef>
            </a:pPr>
            <a:r>
              <a:rPr lang="es-ES" sz="1200" dirty="0" smtClean="0"/>
              <a:t>edición de imagen, descarga</a:t>
            </a:r>
          </a:p>
          <a:p>
            <a:pPr>
              <a:spcBef>
                <a:spcPct val="20000"/>
              </a:spcBef>
            </a:pPr>
            <a:r>
              <a:rPr lang="es-ES" sz="1200" dirty="0" smtClean="0"/>
              <a:t>de música, etc.  </a:t>
            </a:r>
          </a:p>
          <a:p>
            <a:pPr>
              <a:spcBef>
                <a:spcPct val="20000"/>
              </a:spcBef>
            </a:pPr>
            <a:endParaRPr lang="es-ES" sz="1200" dirty="0"/>
          </a:p>
          <a:p>
            <a:pPr>
              <a:spcBef>
                <a:spcPct val="20000"/>
              </a:spcBef>
            </a:pPr>
            <a:endParaRPr lang="es-ES" sz="1200" dirty="0" smtClean="0"/>
          </a:p>
          <a:p>
            <a:pPr>
              <a:spcBef>
                <a:spcPct val="20000"/>
              </a:spcBef>
            </a:pPr>
            <a:r>
              <a:rPr lang="es-ES" sz="1200" dirty="0" err="1" smtClean="0"/>
              <a:t>TyPic</a:t>
            </a:r>
            <a:endParaRPr lang="es-ES" sz="1200" dirty="0" smtClean="0"/>
          </a:p>
        </p:txBody>
      </p:sp>
      <p:sp>
        <p:nvSpPr>
          <p:cNvPr id="21" name="AutoShap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1" y="1795464"/>
            <a:ext cx="2488223" cy="460375"/>
          </a:xfrm>
          <a:prstGeom prst="roundRect">
            <a:avLst>
              <a:gd name="adj" fmla="val 17949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 b="1" dirty="0" smtClean="0">
                <a:solidFill>
                  <a:schemeClr val="bg1"/>
                </a:solidFill>
                <a:latin typeface="+mn-lt"/>
              </a:rPr>
              <a:t>Pago</a:t>
            </a:r>
            <a:endParaRPr lang="es-ES" sz="1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AutoShap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908457" y="2298701"/>
            <a:ext cx="2488223" cy="3702049"/>
          </a:xfrm>
          <a:prstGeom prst="roundRect">
            <a:avLst>
              <a:gd name="adj" fmla="val 2106"/>
            </a:avLst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 wrap="none" tIns="90000" rIns="36000" bIns="36000"/>
          <a:lstStyle/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+mn-lt"/>
              </a:rPr>
              <a:t>Posible venta de ítems</a:t>
            </a:r>
          </a:p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ES" sz="1200" dirty="0" smtClean="0"/>
              <a:t>Posible suscripción</a:t>
            </a:r>
          </a:p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+mn-lt"/>
              </a:rPr>
              <a:t>Uso básico que invite a</a:t>
            </a:r>
          </a:p>
          <a:p>
            <a:pPr>
              <a:spcBef>
                <a:spcPct val="20000"/>
              </a:spcBef>
            </a:pPr>
            <a:r>
              <a:rPr lang="es-ES" sz="1200" dirty="0" smtClean="0">
                <a:latin typeface="+mn-lt"/>
              </a:rPr>
              <a:t>querer</a:t>
            </a:r>
            <a:r>
              <a:rPr lang="es-ES" sz="1200" dirty="0" smtClean="0"/>
              <a:t> mejoras.</a:t>
            </a:r>
          </a:p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+mn-lt"/>
              </a:rPr>
              <a:t>Desarrollo que incluya una</a:t>
            </a:r>
          </a:p>
          <a:p>
            <a:pPr>
              <a:spcBef>
                <a:spcPct val="20000"/>
              </a:spcBef>
            </a:pPr>
            <a:r>
              <a:rPr lang="es-ES" sz="1200" dirty="0"/>
              <a:t>b</a:t>
            </a:r>
            <a:r>
              <a:rPr lang="es-ES" sz="1200" dirty="0" smtClean="0"/>
              <a:t>ase </a:t>
            </a:r>
            <a:r>
              <a:rPr lang="es-ES" sz="1200" dirty="0" err="1" smtClean="0"/>
              <a:t>Backend</a:t>
            </a:r>
            <a:r>
              <a:rPr lang="es-ES" sz="1200" dirty="0" smtClean="0"/>
              <a:t>.</a:t>
            </a:r>
          </a:p>
          <a:p>
            <a:pPr>
              <a:spcBef>
                <a:spcPct val="20000"/>
              </a:spcBef>
            </a:pPr>
            <a:endParaRPr lang="es-ES" sz="1200" dirty="0">
              <a:latin typeface="+mn-lt"/>
            </a:endParaRPr>
          </a:p>
          <a:p>
            <a:pPr>
              <a:spcBef>
                <a:spcPct val="20000"/>
              </a:spcBef>
            </a:pPr>
            <a:r>
              <a:rPr lang="es-ES" sz="1200" u="sng" dirty="0" smtClean="0"/>
              <a:t>Ejemplo</a:t>
            </a:r>
          </a:p>
          <a:p>
            <a:pPr>
              <a:spcBef>
                <a:spcPct val="20000"/>
              </a:spcBef>
            </a:pPr>
            <a:r>
              <a:rPr lang="es-ES" sz="1200" dirty="0" smtClean="0"/>
              <a:t>Un videojuego que te venda</a:t>
            </a:r>
          </a:p>
          <a:p>
            <a:pPr>
              <a:spcBef>
                <a:spcPct val="20000"/>
              </a:spcBef>
            </a:pPr>
            <a:r>
              <a:rPr lang="es-ES" sz="1200" dirty="0"/>
              <a:t>n</a:t>
            </a:r>
            <a:r>
              <a:rPr lang="es-ES" sz="1200" dirty="0" smtClean="0"/>
              <a:t>iveles, personajes, </a:t>
            </a:r>
            <a:r>
              <a:rPr lang="es-ES" sz="1200" dirty="0" err="1" smtClean="0"/>
              <a:t>skins</a:t>
            </a:r>
            <a:r>
              <a:rPr lang="es-ES" sz="1200" dirty="0" smtClean="0"/>
              <a:t>.</a:t>
            </a:r>
          </a:p>
          <a:p>
            <a:pPr>
              <a:spcBef>
                <a:spcPct val="20000"/>
              </a:spcBef>
            </a:pPr>
            <a:r>
              <a:rPr lang="es-ES" sz="1200" dirty="0" smtClean="0"/>
              <a:t>Una app que  ofrezca</a:t>
            </a:r>
          </a:p>
          <a:p>
            <a:pPr>
              <a:spcBef>
                <a:spcPct val="20000"/>
              </a:spcBef>
            </a:pPr>
            <a:r>
              <a:rPr lang="es-ES" sz="1200" dirty="0"/>
              <a:t>s</a:t>
            </a:r>
            <a:r>
              <a:rPr lang="es-ES" sz="1200" dirty="0" smtClean="0"/>
              <a:t>uscripciones Premium.</a:t>
            </a:r>
          </a:p>
          <a:p>
            <a:pPr>
              <a:spcBef>
                <a:spcPct val="20000"/>
              </a:spcBef>
            </a:pPr>
            <a:endParaRPr lang="es-ES" sz="1200" dirty="0"/>
          </a:p>
          <a:p>
            <a:pPr>
              <a:spcBef>
                <a:spcPct val="20000"/>
              </a:spcBef>
            </a:pPr>
            <a:endParaRPr lang="es-ES" sz="1200" dirty="0" smtClean="0"/>
          </a:p>
          <a:p>
            <a:pPr>
              <a:spcBef>
                <a:spcPct val="20000"/>
              </a:spcBef>
            </a:pPr>
            <a:endParaRPr lang="es-ES" sz="1200" dirty="0"/>
          </a:p>
          <a:p>
            <a:pPr>
              <a:spcBef>
                <a:spcPct val="20000"/>
              </a:spcBef>
            </a:pPr>
            <a:r>
              <a:rPr lang="es-ES" sz="1200" dirty="0" err="1" smtClean="0"/>
              <a:t>Clash</a:t>
            </a:r>
            <a:r>
              <a:rPr lang="es-ES" sz="1200" dirty="0" smtClean="0"/>
              <a:t> of </a:t>
            </a:r>
            <a:r>
              <a:rPr lang="es-ES" sz="1200" dirty="0" err="1" smtClean="0"/>
              <a:t>Clans</a:t>
            </a:r>
            <a:endParaRPr lang="es-ES" sz="1200" dirty="0" smtClean="0"/>
          </a:p>
          <a:p>
            <a:pPr>
              <a:spcBef>
                <a:spcPct val="20000"/>
              </a:spcBef>
            </a:pPr>
            <a:endParaRPr lang="es-ES" sz="1200" dirty="0"/>
          </a:p>
        </p:txBody>
      </p:sp>
      <p:sp>
        <p:nvSpPr>
          <p:cNvPr id="23" name="AutoShap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908457" y="1795464"/>
            <a:ext cx="2488223" cy="460375"/>
          </a:xfrm>
          <a:prstGeom prst="roundRect">
            <a:avLst>
              <a:gd name="adj" fmla="val 17949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 b="1" dirty="0" err="1" smtClean="0">
                <a:solidFill>
                  <a:schemeClr val="bg1"/>
                </a:solidFill>
                <a:latin typeface="+mn-lt"/>
              </a:rPr>
              <a:t>InApp</a:t>
            </a:r>
            <a:r>
              <a:rPr lang="es-ES" sz="1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  <a:latin typeface="+mn-lt"/>
              </a:rPr>
              <a:t>Purchase</a:t>
            </a:r>
            <a:endParaRPr lang="es-ES" sz="1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AutoShap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160145" y="2298701"/>
            <a:ext cx="2488223" cy="3702049"/>
          </a:xfrm>
          <a:prstGeom prst="roundRect">
            <a:avLst>
              <a:gd name="adj" fmla="val 2106"/>
            </a:avLst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 wrap="none" tIns="90000" rIns="36000" bIns="36000"/>
          <a:lstStyle/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+mn-lt"/>
              </a:rPr>
              <a:t>Uso largo.</a:t>
            </a:r>
          </a:p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ES" sz="1200" dirty="0" smtClean="0"/>
              <a:t>Muchos cambios de pantalla.</a:t>
            </a:r>
          </a:p>
          <a:p>
            <a:pPr marL="171450" indent="-1714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ES" sz="1200" dirty="0" smtClean="0"/>
              <a:t>Si un </a:t>
            </a:r>
            <a:r>
              <a:rPr lang="es-ES" sz="1200" dirty="0" err="1" smtClean="0"/>
              <a:t>interstitial</a:t>
            </a:r>
            <a:r>
              <a:rPr lang="es-ES" sz="1200" dirty="0" smtClean="0"/>
              <a:t> o un</a:t>
            </a:r>
          </a:p>
          <a:p>
            <a:pPr>
              <a:spcBef>
                <a:spcPct val="20000"/>
              </a:spcBef>
            </a:pPr>
            <a:r>
              <a:rPr lang="es-ES" sz="1200" dirty="0" smtClean="0">
                <a:latin typeface="+mn-lt"/>
              </a:rPr>
              <a:t>Banner no molestan</a:t>
            </a:r>
          </a:p>
          <a:p>
            <a:pPr>
              <a:spcBef>
                <a:spcPct val="20000"/>
              </a:spcBef>
            </a:pPr>
            <a:r>
              <a:rPr lang="es-ES" sz="1200" dirty="0"/>
              <a:t>d</a:t>
            </a:r>
            <a:r>
              <a:rPr lang="es-ES" sz="1200" dirty="0" smtClean="0"/>
              <a:t>emasiado.</a:t>
            </a:r>
          </a:p>
          <a:p>
            <a:pPr>
              <a:spcBef>
                <a:spcPct val="20000"/>
              </a:spcBef>
            </a:pPr>
            <a:endParaRPr lang="es-ES" sz="1200" dirty="0" smtClean="0">
              <a:latin typeface="+mn-lt"/>
            </a:endParaRPr>
          </a:p>
          <a:p>
            <a:pPr>
              <a:spcBef>
                <a:spcPct val="20000"/>
              </a:spcBef>
            </a:pPr>
            <a:endParaRPr lang="es-ES" sz="1200" dirty="0"/>
          </a:p>
          <a:p>
            <a:pPr>
              <a:spcBef>
                <a:spcPct val="20000"/>
              </a:spcBef>
            </a:pPr>
            <a:r>
              <a:rPr lang="es-ES" sz="1200" u="sng" dirty="0" smtClean="0">
                <a:latin typeface="+mn-lt"/>
              </a:rPr>
              <a:t>Ejemplo</a:t>
            </a:r>
          </a:p>
          <a:p>
            <a:pPr>
              <a:spcBef>
                <a:spcPct val="20000"/>
              </a:spcBef>
            </a:pPr>
            <a:r>
              <a:rPr lang="es-ES" sz="1200" dirty="0" smtClean="0"/>
              <a:t>Apps de uso prolongado que</a:t>
            </a:r>
          </a:p>
          <a:p>
            <a:pPr>
              <a:spcBef>
                <a:spcPct val="20000"/>
              </a:spcBef>
            </a:pPr>
            <a:r>
              <a:rPr lang="es-ES" sz="1200" dirty="0"/>
              <a:t>p</a:t>
            </a:r>
            <a:r>
              <a:rPr lang="es-ES" sz="1200" dirty="0" smtClean="0"/>
              <a:t>roduzcan muchas impresiones</a:t>
            </a:r>
          </a:p>
          <a:p>
            <a:pPr>
              <a:spcBef>
                <a:spcPct val="20000"/>
              </a:spcBef>
            </a:pPr>
            <a:r>
              <a:rPr lang="es-ES" sz="1200" dirty="0"/>
              <a:t>c</a:t>
            </a:r>
            <a:r>
              <a:rPr lang="es-ES" sz="1200" dirty="0" smtClean="0"/>
              <a:t>omo visualizadores de</a:t>
            </a:r>
          </a:p>
          <a:p>
            <a:pPr>
              <a:spcBef>
                <a:spcPct val="20000"/>
              </a:spcBef>
            </a:pPr>
            <a:r>
              <a:rPr lang="es-ES" sz="1200" dirty="0"/>
              <a:t>c</a:t>
            </a:r>
            <a:r>
              <a:rPr lang="es-ES" sz="1200" dirty="0" smtClean="0"/>
              <a:t>ontenidos consumibles:</a:t>
            </a:r>
          </a:p>
          <a:p>
            <a:pPr>
              <a:spcBef>
                <a:spcPct val="20000"/>
              </a:spcBef>
            </a:pPr>
            <a:r>
              <a:rPr lang="es-ES" sz="1200" dirty="0" smtClean="0"/>
              <a:t>Noticias, tiempo, redes</a:t>
            </a:r>
          </a:p>
          <a:p>
            <a:pPr>
              <a:spcBef>
                <a:spcPct val="20000"/>
              </a:spcBef>
            </a:pPr>
            <a:r>
              <a:rPr lang="es-ES" sz="1200" dirty="0" smtClean="0"/>
              <a:t>sociales, etc.</a:t>
            </a:r>
          </a:p>
          <a:p>
            <a:pPr>
              <a:spcBef>
                <a:spcPct val="20000"/>
              </a:spcBef>
            </a:pPr>
            <a:endParaRPr lang="es-ES" sz="1200" dirty="0"/>
          </a:p>
          <a:p>
            <a:pPr>
              <a:spcBef>
                <a:spcPct val="20000"/>
              </a:spcBef>
            </a:pPr>
            <a:r>
              <a:rPr lang="es-ES" sz="1200" dirty="0" err="1" smtClean="0"/>
              <a:t>Eurosport</a:t>
            </a:r>
            <a:endParaRPr lang="es-ES" sz="1200" dirty="0" smtClean="0"/>
          </a:p>
          <a:p>
            <a:pPr>
              <a:spcBef>
                <a:spcPct val="20000"/>
              </a:spcBef>
            </a:pPr>
            <a:endParaRPr lang="es-ES" sz="1200" dirty="0">
              <a:latin typeface="+mn-lt"/>
            </a:endParaRPr>
          </a:p>
          <a:p>
            <a:pPr>
              <a:spcBef>
                <a:spcPct val="20000"/>
              </a:spcBef>
            </a:pPr>
            <a:endParaRPr lang="es-ES" sz="1200" dirty="0">
              <a:latin typeface="+mn-lt"/>
            </a:endParaRPr>
          </a:p>
        </p:txBody>
      </p:sp>
      <p:sp>
        <p:nvSpPr>
          <p:cNvPr id="25" name="AutoShap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160145" y="1795464"/>
            <a:ext cx="2488223" cy="460375"/>
          </a:xfrm>
          <a:prstGeom prst="roundRect">
            <a:avLst>
              <a:gd name="adj" fmla="val 17949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 b="1" dirty="0" err="1" smtClean="0">
                <a:solidFill>
                  <a:schemeClr val="bg1"/>
                </a:solidFill>
                <a:latin typeface="+mn-lt"/>
              </a:rPr>
              <a:t>InApp</a:t>
            </a:r>
            <a:r>
              <a:rPr lang="es-ES" sz="1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  <a:latin typeface="+mn-lt"/>
              </a:rPr>
              <a:t>Advertising</a:t>
            </a:r>
            <a:endParaRPr lang="es-ES" sz="1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5452" y="5338650"/>
            <a:ext cx="639972" cy="63450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6068" y="5313658"/>
            <a:ext cx="662300" cy="65949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7124" y="5200260"/>
            <a:ext cx="779555" cy="77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8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232597"/>
            <a:ext cx="9165345" cy="362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4</a:t>
            </a:r>
            <a:r>
              <a:rPr lang="es-ES" dirty="0" smtClean="0"/>
              <a:t>. Publicación</a:t>
            </a:r>
            <a:endParaRPr lang="es-E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63B-9929-1348-AF0F-C36686991D0D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10" name="ZoneTexte 9"/>
          <p:cNvSpPr txBox="1"/>
          <p:nvPr/>
        </p:nvSpPr>
        <p:spPr>
          <a:xfrm>
            <a:off x="296014" y="99949"/>
            <a:ext cx="1498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rgbClr val="3095B4"/>
                </a:solidFill>
                <a:latin typeface="Lucida Sans Unicode" pitchFamily="34" charset="0"/>
                <a:cs typeface="Lucida Sans Unicode" pitchFamily="34" charset="0"/>
              </a:rPr>
              <a:t>Estudio de mercado y de viabilidad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520260" y="147449"/>
            <a:ext cx="15578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Publicación</a:t>
            </a:r>
            <a:endParaRPr lang="es-ES" sz="800" b="1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770966" y="99949"/>
            <a:ext cx="1600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Toma de decisión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067521" y="147449"/>
            <a:ext cx="158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Métodos de monetización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247458" y="147449"/>
            <a:ext cx="1413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Promoción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grpSp>
        <p:nvGrpSpPr>
          <p:cNvPr id="15" name="Grouper 18"/>
          <p:cNvGrpSpPr/>
          <p:nvPr/>
        </p:nvGrpSpPr>
        <p:grpSpPr>
          <a:xfrm>
            <a:off x="2022551" y="143935"/>
            <a:ext cx="5130018" cy="220132"/>
            <a:chOff x="1794903" y="127001"/>
            <a:chExt cx="5130018" cy="220132"/>
          </a:xfrm>
        </p:grpSpPr>
        <p:cxnSp>
          <p:nvCxnSpPr>
            <p:cNvPr id="16" name="Connecteur droit 15"/>
            <p:cNvCxnSpPr/>
            <p:nvPr/>
          </p:nvCxnSpPr>
          <p:spPr>
            <a:xfrm>
              <a:off x="6924921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5203370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3481817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794903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30333" y="630029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000" dirty="0" smtClean="0">
                <a:latin typeface="Lucida Sans Unicode" pitchFamily="34" charset="0"/>
                <a:cs typeface="Lucida Sans Unicode" pitchFamily="34" charset="0"/>
              </a:rPr>
              <a:t>Martín Vega</a:t>
            </a:r>
            <a:endParaRPr lang="es-ES" sz="10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AutoShap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30333" y="1294149"/>
            <a:ext cx="7931069" cy="4243766"/>
          </a:xfrm>
          <a:prstGeom prst="roundRect">
            <a:avLst>
              <a:gd name="adj" fmla="val 2106"/>
            </a:avLst>
          </a:prstGeom>
          <a:solidFill>
            <a:srgbClr val="EAEAEA">
              <a:alpha val="78000"/>
            </a:srgbClr>
          </a:solidFill>
          <a:ln w="9525" algn="ctr">
            <a:noFill/>
            <a:round/>
            <a:headEnd/>
            <a:tailEnd/>
          </a:ln>
        </p:spPr>
        <p:txBody>
          <a:bodyPr wrap="none" tIns="90000" rIns="36000" bIns="36000"/>
          <a:lstStyle/>
          <a:p>
            <a:pPr>
              <a:spcBef>
                <a:spcPct val="20000"/>
              </a:spcBef>
            </a:pPr>
            <a:endParaRPr lang="en-GB" sz="1200" dirty="0">
              <a:latin typeface="+mn-lt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>
          <a:xfrm>
            <a:off x="694116" y="1463831"/>
            <a:ext cx="7967286" cy="4118101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b="1" dirty="0" smtClean="0"/>
              <a:t>Consideraciones a tener muy en cuenta antes de publicar</a:t>
            </a:r>
          </a:p>
          <a:p>
            <a:pPr algn="just"/>
            <a:endParaRPr lang="es-ES" b="1" dirty="0" smtClean="0"/>
          </a:p>
          <a:p>
            <a:pPr marL="550863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El usuario ve las criticas antes de descargar una App.</a:t>
            </a:r>
          </a:p>
          <a:p>
            <a:pPr marL="550863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No publicar algo si no es de calidad o si falla, es mejor no publicar que publicar un churro.</a:t>
            </a:r>
          </a:p>
          <a:p>
            <a:pPr marL="550863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Las criticas negativas no se quitan ni con agua caliente.</a:t>
            </a:r>
          </a:p>
          <a:p>
            <a:pPr marL="550863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Un precio muy alto te quita ventas y  te suma malas criticas.</a:t>
            </a:r>
          </a:p>
          <a:p>
            <a:pPr marL="550863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Si montas una </a:t>
            </a:r>
            <a:r>
              <a:rPr lang="es-ES" dirty="0" err="1" smtClean="0"/>
              <a:t>freemium</a:t>
            </a:r>
            <a:r>
              <a:rPr lang="es-ES" dirty="0" smtClean="0"/>
              <a:t>,  no la limites hasta el punto de tener que pagar por todo, o la gente la desinstalará.</a:t>
            </a:r>
          </a:p>
          <a:p>
            <a:pPr marL="550863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La publicidad no debe de ser excesiva, si agobia el uso de la App, provocará desinstalaciones.</a:t>
            </a:r>
          </a:p>
          <a:p>
            <a:pPr marL="550863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Si una App de pago no tiene versión de prueba y no es algo conocido, el número de descargas será muy muy bajo.</a:t>
            </a:r>
          </a:p>
          <a:p>
            <a:pPr marL="550863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Si tu App es de pago no puede fallar, una App de pago que no funciona es una critica de las de (1 estrella: Estafa! Menuda ****da, no la descarguéis)</a:t>
            </a:r>
          </a:p>
        </p:txBody>
      </p:sp>
    </p:spTree>
    <p:extLst>
      <p:ext uri="{BB962C8B-B14F-4D97-AF65-F5344CB8AC3E}">
        <p14:creationId xmlns:p14="http://schemas.microsoft.com/office/powerpoint/2010/main" val="168990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4</a:t>
            </a:r>
            <a:r>
              <a:rPr lang="es-ES" dirty="0" smtClean="0"/>
              <a:t>. Publicación</a:t>
            </a:r>
            <a:endParaRPr lang="es-E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63B-9929-1348-AF0F-C36686991D0D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10" name="ZoneTexte 9"/>
          <p:cNvSpPr txBox="1"/>
          <p:nvPr/>
        </p:nvSpPr>
        <p:spPr>
          <a:xfrm>
            <a:off x="296014" y="99949"/>
            <a:ext cx="1498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rgbClr val="3095B4"/>
                </a:solidFill>
                <a:latin typeface="Lucida Sans Unicode" pitchFamily="34" charset="0"/>
                <a:cs typeface="Lucida Sans Unicode" pitchFamily="34" charset="0"/>
              </a:rPr>
              <a:t>Estudio de mercado y de viabilidad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520260" y="147449"/>
            <a:ext cx="15578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Publicación</a:t>
            </a:r>
            <a:endParaRPr lang="es-ES" sz="800" b="1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770966" y="99949"/>
            <a:ext cx="1600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Toma de decisión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067521" y="147449"/>
            <a:ext cx="158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Métodos de monetización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247458" y="147449"/>
            <a:ext cx="1413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Promoción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grpSp>
        <p:nvGrpSpPr>
          <p:cNvPr id="15" name="Grouper 18"/>
          <p:cNvGrpSpPr/>
          <p:nvPr/>
        </p:nvGrpSpPr>
        <p:grpSpPr>
          <a:xfrm>
            <a:off x="2022551" y="143935"/>
            <a:ext cx="5130018" cy="220132"/>
            <a:chOff x="1794903" y="127001"/>
            <a:chExt cx="5130018" cy="220132"/>
          </a:xfrm>
        </p:grpSpPr>
        <p:cxnSp>
          <p:nvCxnSpPr>
            <p:cNvPr id="16" name="Connecteur droit 15"/>
            <p:cNvCxnSpPr/>
            <p:nvPr/>
          </p:nvCxnSpPr>
          <p:spPr>
            <a:xfrm>
              <a:off x="6924921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5203370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3481817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794903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30333" y="630029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000" dirty="0" smtClean="0">
                <a:latin typeface="Lucida Sans Unicode" pitchFamily="34" charset="0"/>
                <a:cs typeface="Lucida Sans Unicode" pitchFamily="34" charset="0"/>
              </a:rPr>
              <a:t>Martín Vega</a:t>
            </a:r>
            <a:endParaRPr lang="es-ES" sz="10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>
          <a:xfrm>
            <a:off x="694116" y="1360801"/>
            <a:ext cx="7967286" cy="3095290"/>
          </a:xfrm>
        </p:spPr>
        <p:txBody>
          <a:bodyPr>
            <a:normAutofit/>
          </a:bodyPr>
          <a:lstStyle/>
          <a:p>
            <a:pPr algn="just"/>
            <a:r>
              <a:rPr lang="es-ES" b="1" dirty="0" smtClean="0"/>
              <a:t>Buenas prácticas</a:t>
            </a:r>
          </a:p>
          <a:p>
            <a:pPr marL="550863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Usar un sistema de estadísticas (Google </a:t>
            </a:r>
            <a:r>
              <a:rPr lang="es-ES" dirty="0" err="1" smtClean="0"/>
              <a:t>Analytics</a:t>
            </a:r>
            <a:r>
              <a:rPr lang="es-ES" dirty="0" smtClean="0"/>
              <a:t>, </a:t>
            </a:r>
            <a:r>
              <a:rPr lang="es-ES" dirty="0" err="1" smtClean="0"/>
              <a:t>Flurry</a:t>
            </a:r>
            <a:r>
              <a:rPr lang="es-ES" dirty="0" smtClean="0"/>
              <a:t>, </a:t>
            </a:r>
            <a:r>
              <a:rPr lang="es-ES" dirty="0" err="1" smtClean="0"/>
              <a:t>etc</a:t>
            </a:r>
            <a:r>
              <a:rPr lang="es-ES" dirty="0" smtClean="0"/>
              <a:t>) para medir la usabilidad de tu App y valorar cambios y mejoras.</a:t>
            </a:r>
          </a:p>
          <a:p>
            <a:pPr marL="550863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Analizar los reportes de errores y cierres de la App, corregir y publicar actualizaciones que den solución a esos problemas.</a:t>
            </a:r>
          </a:p>
          <a:p>
            <a:pPr marL="550863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Leer  las calificaciones en los </a:t>
            </a:r>
            <a:r>
              <a:rPr lang="es-ES" dirty="0" err="1" smtClean="0"/>
              <a:t>Stores</a:t>
            </a:r>
            <a:r>
              <a:rPr lang="es-ES" dirty="0" smtClean="0"/>
              <a:t> y tener en cuenta el </a:t>
            </a:r>
            <a:r>
              <a:rPr lang="es-ES" dirty="0" err="1" smtClean="0"/>
              <a:t>feedback</a:t>
            </a:r>
            <a:r>
              <a:rPr lang="es-ES" dirty="0" smtClean="0"/>
              <a:t> que dan.</a:t>
            </a:r>
          </a:p>
          <a:p>
            <a:pPr marL="550863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550863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Y si te lo permiten tus circunstancias, aloja tu código en un repositorio </a:t>
            </a:r>
            <a:r>
              <a:rPr lang="es-ES" dirty="0" err="1" smtClean="0"/>
              <a:t>GitHub</a:t>
            </a:r>
            <a:r>
              <a:rPr lang="es-ES" dirty="0" smtClean="0"/>
              <a:t> público y compártelo, ayudando con el a las comunidades Mobile.</a:t>
            </a:r>
          </a:p>
          <a:p>
            <a:pPr algn="just"/>
            <a:endParaRPr lang="es-ES" dirty="0" smtClean="0"/>
          </a:p>
        </p:txBody>
      </p:sp>
      <p:pic>
        <p:nvPicPr>
          <p:cNvPr id="1028" name="Picture 4" descr="http://www.analiticaweb.es/wp-content/uploads/2013/11/Flurry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86" y="5486695"/>
            <a:ext cx="1907683" cy="105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ayudawp.com/wp-content/uploads/2012/07/github-social-co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154" y="4226245"/>
            <a:ext cx="3114563" cy="222073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blog.asp-software.org/wp-content/uploads/2010/05/User-feedbac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75" y="4378818"/>
            <a:ext cx="2393248" cy="158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32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4</a:t>
            </a:r>
            <a:r>
              <a:rPr lang="es-ES" dirty="0" smtClean="0"/>
              <a:t>. Publicación</a:t>
            </a:r>
            <a:endParaRPr lang="es-E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63B-9929-1348-AF0F-C36686991D0D}" type="slidenum">
              <a:rPr lang="es-ES" smtClean="0"/>
              <a:pPr/>
              <a:t>19</a:t>
            </a:fld>
            <a:endParaRPr lang="es-ES" dirty="0"/>
          </a:p>
        </p:txBody>
      </p:sp>
      <p:sp>
        <p:nvSpPr>
          <p:cNvPr id="10" name="ZoneTexte 9"/>
          <p:cNvSpPr txBox="1"/>
          <p:nvPr/>
        </p:nvSpPr>
        <p:spPr>
          <a:xfrm>
            <a:off x="296014" y="99949"/>
            <a:ext cx="1498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rgbClr val="3095B4"/>
                </a:solidFill>
                <a:latin typeface="Lucida Sans Unicode" pitchFamily="34" charset="0"/>
                <a:cs typeface="Lucida Sans Unicode" pitchFamily="34" charset="0"/>
              </a:rPr>
              <a:t>Estudio de mercado y de viabilidad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520260" y="147449"/>
            <a:ext cx="15578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Publicación</a:t>
            </a:r>
            <a:endParaRPr lang="es-ES" sz="800" b="1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770966" y="99949"/>
            <a:ext cx="1600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Toma de decisión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067521" y="147449"/>
            <a:ext cx="158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Métodos de monetización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247458" y="147449"/>
            <a:ext cx="1413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Promoción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grpSp>
        <p:nvGrpSpPr>
          <p:cNvPr id="15" name="Grouper 18"/>
          <p:cNvGrpSpPr/>
          <p:nvPr/>
        </p:nvGrpSpPr>
        <p:grpSpPr>
          <a:xfrm>
            <a:off x="2022551" y="143935"/>
            <a:ext cx="5130018" cy="220132"/>
            <a:chOff x="1794903" y="127001"/>
            <a:chExt cx="5130018" cy="220132"/>
          </a:xfrm>
        </p:grpSpPr>
        <p:cxnSp>
          <p:nvCxnSpPr>
            <p:cNvPr id="16" name="Connecteur droit 15"/>
            <p:cNvCxnSpPr/>
            <p:nvPr/>
          </p:nvCxnSpPr>
          <p:spPr>
            <a:xfrm>
              <a:off x="6924921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5203370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3481817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794903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30333" y="630029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000" dirty="0" smtClean="0">
                <a:latin typeface="Lucida Sans Unicode" pitchFamily="34" charset="0"/>
                <a:cs typeface="Lucida Sans Unicode" pitchFamily="34" charset="0"/>
              </a:rPr>
              <a:t>Martín Vega</a:t>
            </a:r>
            <a:endParaRPr lang="es-ES" sz="10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>
          <a:xfrm>
            <a:off x="694116" y="1360800"/>
            <a:ext cx="7967286" cy="416485"/>
          </a:xfrm>
        </p:spPr>
        <p:txBody>
          <a:bodyPr>
            <a:normAutofit/>
          </a:bodyPr>
          <a:lstStyle/>
          <a:p>
            <a:pPr algn="just"/>
            <a:r>
              <a:rPr lang="es-ES" b="1" dirty="0" smtClean="0"/>
              <a:t>Licencias para publicar en las tiendas</a:t>
            </a:r>
          </a:p>
          <a:p>
            <a:pPr algn="just"/>
            <a:endParaRPr lang="es-ES" b="1" dirty="0" smtClean="0"/>
          </a:p>
        </p:txBody>
      </p:sp>
      <p:pic>
        <p:nvPicPr>
          <p:cNvPr id="20" name="Picture 18" descr="http://icons.iconarchive.com/icons/tristan-edwards/sevenesque/1024/App-Stor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12" y="2022881"/>
            <a:ext cx="1231972" cy="123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http://drcaos.com/wp-content/uploads/2012/11/google-play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27" y="3267732"/>
            <a:ext cx="1332723" cy="125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2" descr="http://cdn.marketplaceimages.windowsphone.com/v8/images/a9a13d07-12ed-425f-9437-e303abb418d4?imageType=ws_icon_lar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49" y="4721695"/>
            <a:ext cx="1015280" cy="101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3 Marcador de texto"/>
          <p:cNvSpPr txBox="1">
            <a:spLocks/>
          </p:cNvSpPr>
          <p:nvPr/>
        </p:nvSpPr>
        <p:spPr>
          <a:xfrm>
            <a:off x="1962701" y="2122631"/>
            <a:ext cx="6831780" cy="10324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6511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1pPr>
            <a:lvl2pPr marL="265113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fr-FR" sz="1400" kern="120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2pPr>
            <a:lvl3pPr marL="1169988" indent="-180975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lang="fr-FR" sz="1600" kern="1200" baseline="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50000"/>
              <a:buFont typeface="Arial" pitchFamily="34" charset="0"/>
              <a:buChar char="›"/>
              <a:defRPr sz="1400" kern="1200">
                <a:solidFill>
                  <a:schemeClr val="tx1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­"/>
              <a:defRPr sz="1400" kern="1200">
                <a:solidFill>
                  <a:schemeClr val="tx1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dirty="0" err="1"/>
              <a:t>iOS</a:t>
            </a:r>
            <a:r>
              <a:rPr lang="es-ES" b="1" dirty="0"/>
              <a:t> </a:t>
            </a:r>
            <a:r>
              <a:rPr lang="es-ES" b="1" dirty="0" err="1"/>
              <a:t>Developer</a:t>
            </a:r>
            <a:r>
              <a:rPr lang="es-ES" b="1" dirty="0"/>
              <a:t> </a:t>
            </a:r>
            <a:r>
              <a:rPr lang="es-ES" b="1" dirty="0" err="1" smtClean="0"/>
              <a:t>Program</a:t>
            </a:r>
            <a:endParaRPr lang="es-ES" b="1" dirty="0" smtClean="0"/>
          </a:p>
          <a:p>
            <a:pPr marL="550863" indent="-285750" algn="just">
              <a:buFont typeface="Arial" panose="020B0604020202020204" pitchFamily="34" charset="0"/>
              <a:buChar char="•"/>
            </a:pPr>
            <a:r>
              <a:rPr lang="es-ES" sz="1400" dirty="0" smtClean="0"/>
              <a:t>Coste de 99$/Año</a:t>
            </a:r>
          </a:p>
          <a:p>
            <a:pPr marL="550863" indent="-285750" algn="just">
              <a:buFont typeface="Arial" panose="020B0604020202020204" pitchFamily="34" charset="0"/>
              <a:buChar char="•"/>
            </a:pPr>
            <a:r>
              <a:rPr lang="es-ES" sz="1400" dirty="0" smtClean="0"/>
              <a:t>Documentación, </a:t>
            </a:r>
            <a:r>
              <a:rPr lang="es-ES" sz="1400" dirty="0" err="1" smtClean="0"/>
              <a:t>Dev</a:t>
            </a:r>
            <a:r>
              <a:rPr lang="es-ES" sz="1400" dirty="0" smtClean="0"/>
              <a:t> Tools, Firmware </a:t>
            </a:r>
            <a:r>
              <a:rPr lang="es-ES" sz="1400" dirty="0" err="1" smtClean="0"/>
              <a:t>Downloads</a:t>
            </a:r>
            <a:endParaRPr lang="es-ES" sz="1400" dirty="0" smtClean="0"/>
          </a:p>
          <a:p>
            <a:pPr marL="550863" indent="-285750" algn="just">
              <a:buFont typeface="Arial" panose="020B0604020202020204" pitchFamily="34" charset="0"/>
              <a:buChar char="•"/>
            </a:pPr>
            <a:r>
              <a:rPr lang="es-ES" sz="1400" dirty="0" smtClean="0"/>
              <a:t>Publicación: 70% Beneficios</a:t>
            </a:r>
          </a:p>
        </p:txBody>
      </p:sp>
      <p:sp>
        <p:nvSpPr>
          <p:cNvPr id="24" name="3 Marcador de texto"/>
          <p:cNvSpPr txBox="1">
            <a:spLocks/>
          </p:cNvSpPr>
          <p:nvPr/>
        </p:nvSpPr>
        <p:spPr>
          <a:xfrm>
            <a:off x="1897642" y="3381207"/>
            <a:ext cx="6831780" cy="10324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6511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1pPr>
            <a:lvl2pPr marL="265113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fr-FR" sz="1400" kern="120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2pPr>
            <a:lvl3pPr marL="1169988" indent="-180975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lang="fr-FR" sz="1600" kern="1200" baseline="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50000"/>
              <a:buFont typeface="Arial" pitchFamily="34" charset="0"/>
              <a:buChar char="›"/>
              <a:defRPr sz="1400" kern="1200">
                <a:solidFill>
                  <a:schemeClr val="tx1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­"/>
              <a:defRPr sz="1400" kern="1200">
                <a:solidFill>
                  <a:schemeClr val="tx1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dirty="0" smtClean="0"/>
              <a:t>Android </a:t>
            </a:r>
            <a:r>
              <a:rPr lang="es-ES" b="1" dirty="0" err="1" smtClean="0"/>
              <a:t>Developer</a:t>
            </a:r>
            <a:endParaRPr lang="es-ES" b="1" dirty="0" smtClean="0"/>
          </a:p>
          <a:p>
            <a:pPr marL="550863" indent="-285750" algn="just">
              <a:buFont typeface="Arial" panose="020B0604020202020204" pitchFamily="34" charset="0"/>
              <a:buChar char="•"/>
            </a:pPr>
            <a:r>
              <a:rPr lang="es-ES" sz="1400" dirty="0" smtClean="0"/>
              <a:t>Coste de 25$</a:t>
            </a:r>
          </a:p>
          <a:p>
            <a:pPr marL="550863" indent="-285750" algn="just">
              <a:buFont typeface="Arial" panose="020B0604020202020204" pitchFamily="34" charset="0"/>
              <a:buChar char="•"/>
            </a:pPr>
            <a:r>
              <a:rPr lang="es-ES" sz="1400" dirty="0" smtClean="0"/>
              <a:t>Documentación, </a:t>
            </a:r>
            <a:r>
              <a:rPr lang="es-ES" sz="1400" dirty="0" err="1" smtClean="0"/>
              <a:t>Dev</a:t>
            </a:r>
            <a:r>
              <a:rPr lang="es-ES" sz="1400" dirty="0" smtClean="0"/>
              <a:t> Tools, Firmware </a:t>
            </a:r>
            <a:r>
              <a:rPr lang="es-ES" sz="1400" dirty="0" err="1" smtClean="0"/>
              <a:t>Downloads</a:t>
            </a:r>
            <a:endParaRPr lang="es-ES" sz="1400" dirty="0" smtClean="0"/>
          </a:p>
          <a:p>
            <a:pPr marL="550863" indent="-285750" algn="just">
              <a:buFont typeface="Arial" panose="020B0604020202020204" pitchFamily="34" charset="0"/>
              <a:buChar char="•"/>
            </a:pPr>
            <a:r>
              <a:rPr lang="es-ES" sz="1400" dirty="0" smtClean="0"/>
              <a:t>Publicación: 70% Beneficios</a:t>
            </a:r>
          </a:p>
        </p:txBody>
      </p:sp>
      <p:sp>
        <p:nvSpPr>
          <p:cNvPr id="25" name="3 Marcador de texto"/>
          <p:cNvSpPr txBox="1">
            <a:spLocks/>
          </p:cNvSpPr>
          <p:nvPr/>
        </p:nvSpPr>
        <p:spPr>
          <a:xfrm>
            <a:off x="1886443" y="4726764"/>
            <a:ext cx="6831780" cy="1032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1pPr>
            <a:lvl2pPr marL="265113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fr-FR" sz="1400" kern="120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2pPr>
            <a:lvl3pPr marL="1169988" indent="-180975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lang="fr-FR" sz="1600" kern="1200" baseline="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50000"/>
              <a:buFont typeface="Arial" pitchFamily="34" charset="0"/>
              <a:buChar char="›"/>
              <a:defRPr sz="1400" kern="1200">
                <a:solidFill>
                  <a:schemeClr val="tx1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­"/>
              <a:defRPr sz="1400" kern="1200">
                <a:solidFill>
                  <a:schemeClr val="tx1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dirty="0" smtClean="0"/>
              <a:t>WP &amp; WS Publisher</a:t>
            </a:r>
          </a:p>
          <a:p>
            <a:pPr marL="550863" indent="-285750" algn="just">
              <a:buFont typeface="Arial" panose="020B0604020202020204" pitchFamily="34" charset="0"/>
              <a:buChar char="•"/>
            </a:pPr>
            <a:r>
              <a:rPr lang="es-ES" sz="1400" dirty="0" smtClean="0"/>
              <a:t>Coste de 19$/Año</a:t>
            </a:r>
          </a:p>
          <a:p>
            <a:pPr marL="550863" indent="-285750" algn="just">
              <a:buFont typeface="Arial" panose="020B0604020202020204" pitchFamily="34" charset="0"/>
              <a:buChar char="•"/>
            </a:pPr>
            <a:r>
              <a:rPr lang="es-ES" sz="1400" dirty="0" smtClean="0"/>
              <a:t>Publicación: 70% Beneficios</a:t>
            </a:r>
          </a:p>
        </p:txBody>
      </p:sp>
    </p:spTree>
    <p:extLst>
      <p:ext uri="{BB962C8B-B14F-4D97-AF65-F5344CB8AC3E}">
        <p14:creationId xmlns:p14="http://schemas.microsoft.com/office/powerpoint/2010/main" val="1003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539272" y="1026837"/>
            <a:ext cx="7822010" cy="1162496"/>
          </a:xfrm>
        </p:spPr>
        <p:txBody>
          <a:bodyPr/>
          <a:lstStyle/>
          <a:p>
            <a:r>
              <a:rPr lang="es-ES" dirty="0" smtClean="0"/>
              <a:t>Resumen</a:t>
            </a:r>
            <a:endParaRPr lang="es-E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Estudio de mercado y de viabilidad</a:t>
            </a:r>
          </a:p>
          <a:p>
            <a:r>
              <a:rPr lang="es-ES" dirty="0"/>
              <a:t>Métodos de monetización</a:t>
            </a:r>
          </a:p>
          <a:p>
            <a:r>
              <a:rPr lang="es-ES" dirty="0"/>
              <a:t>Toma de decisión</a:t>
            </a:r>
          </a:p>
          <a:p>
            <a:r>
              <a:rPr lang="es-ES" dirty="0"/>
              <a:t>Publicación</a:t>
            </a:r>
          </a:p>
          <a:p>
            <a:r>
              <a:rPr lang="es-ES" dirty="0" smtClean="0"/>
              <a:t>Promoción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382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5. Promoción</a:t>
            </a:r>
            <a:endParaRPr lang="es-E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63B-9929-1348-AF0F-C36686991D0D}" type="slidenum">
              <a:rPr lang="es-ES" smtClean="0"/>
              <a:pPr/>
              <a:t>20</a:t>
            </a:fld>
            <a:endParaRPr lang="es-ES" dirty="0"/>
          </a:p>
        </p:txBody>
      </p:sp>
      <p:sp>
        <p:nvSpPr>
          <p:cNvPr id="10" name="ZoneTexte 9"/>
          <p:cNvSpPr txBox="1"/>
          <p:nvPr/>
        </p:nvSpPr>
        <p:spPr>
          <a:xfrm>
            <a:off x="296014" y="99949"/>
            <a:ext cx="1498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rgbClr val="3095B4"/>
                </a:solidFill>
                <a:latin typeface="Lucida Sans Unicode" pitchFamily="34" charset="0"/>
                <a:cs typeface="Lucida Sans Unicode" pitchFamily="34" charset="0"/>
              </a:rPr>
              <a:t>Estudio de mercado y de viabilidad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520260" y="147449"/>
            <a:ext cx="15578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Publicación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770966" y="99949"/>
            <a:ext cx="1600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Toma de decisión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067521" y="147449"/>
            <a:ext cx="158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Métodos de monetización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247458" y="147449"/>
            <a:ext cx="1413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Promoción</a:t>
            </a:r>
            <a:endParaRPr lang="es-ES" sz="800" b="1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grpSp>
        <p:nvGrpSpPr>
          <p:cNvPr id="15" name="Grouper 18"/>
          <p:cNvGrpSpPr/>
          <p:nvPr/>
        </p:nvGrpSpPr>
        <p:grpSpPr>
          <a:xfrm>
            <a:off x="2022551" y="143935"/>
            <a:ext cx="5130018" cy="220132"/>
            <a:chOff x="1794903" y="127001"/>
            <a:chExt cx="5130018" cy="220132"/>
          </a:xfrm>
        </p:grpSpPr>
        <p:cxnSp>
          <p:nvCxnSpPr>
            <p:cNvPr id="16" name="Connecteur droit 15"/>
            <p:cNvCxnSpPr/>
            <p:nvPr/>
          </p:nvCxnSpPr>
          <p:spPr>
            <a:xfrm>
              <a:off x="6924921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5203370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3481817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794903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30333" y="630029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000" dirty="0" smtClean="0">
                <a:latin typeface="Lucida Sans Unicode" pitchFamily="34" charset="0"/>
                <a:cs typeface="Lucida Sans Unicode" pitchFamily="34" charset="0"/>
              </a:rPr>
              <a:t>Martín Vega</a:t>
            </a:r>
            <a:endParaRPr lang="es-ES" sz="10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>
          <a:xfrm>
            <a:off x="694116" y="1360800"/>
            <a:ext cx="7967286" cy="416485"/>
          </a:xfrm>
        </p:spPr>
        <p:txBody>
          <a:bodyPr>
            <a:normAutofit/>
          </a:bodyPr>
          <a:lstStyle/>
          <a:p>
            <a:pPr algn="just"/>
            <a:r>
              <a:rPr lang="es-ES" b="1" dirty="0" smtClean="0"/>
              <a:t>Pasos de promoción de una App</a:t>
            </a:r>
          </a:p>
          <a:p>
            <a:pPr algn="just"/>
            <a:endParaRPr lang="es-ES" b="1" dirty="0" smtClean="0"/>
          </a:p>
        </p:txBody>
      </p:sp>
      <p:sp>
        <p:nvSpPr>
          <p:cNvPr id="23" name="3 Marcador de texto"/>
          <p:cNvSpPr txBox="1">
            <a:spLocks/>
          </p:cNvSpPr>
          <p:nvPr/>
        </p:nvSpPr>
        <p:spPr>
          <a:xfrm>
            <a:off x="730333" y="2901100"/>
            <a:ext cx="6831780" cy="872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1pPr>
            <a:lvl2pPr marL="265113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fr-FR" sz="1400" kern="120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2pPr>
            <a:lvl3pPr marL="1169988" indent="-180975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lang="fr-FR" sz="1600" kern="1200" baseline="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50000"/>
              <a:buFont typeface="Arial" pitchFamily="34" charset="0"/>
              <a:buChar char="›"/>
              <a:defRPr sz="1400" kern="1200">
                <a:solidFill>
                  <a:schemeClr val="tx1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­"/>
              <a:defRPr sz="1400" kern="1200">
                <a:solidFill>
                  <a:schemeClr val="tx1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dirty="0" smtClean="0"/>
              <a:t>Redes Sociales</a:t>
            </a:r>
          </a:p>
          <a:p>
            <a:pPr marL="550863" indent="-285750" algn="just">
              <a:buFont typeface="Arial" panose="020B0604020202020204" pitchFamily="34" charset="0"/>
              <a:buChar char="•"/>
            </a:pPr>
            <a:r>
              <a:rPr lang="es-ES" sz="1400" dirty="0" err="1" smtClean="0"/>
              <a:t>WebSite</a:t>
            </a:r>
            <a:r>
              <a:rPr lang="es-ES" sz="1400" dirty="0" smtClean="0"/>
              <a:t> y perfiles oficiales de la App en Facebook y Twitter</a:t>
            </a:r>
          </a:p>
          <a:p>
            <a:pPr marL="550863" indent="-285750" algn="just">
              <a:buFont typeface="Arial" panose="020B0604020202020204" pitchFamily="34" charset="0"/>
              <a:buChar char="•"/>
            </a:pPr>
            <a:r>
              <a:rPr lang="es-ES" sz="1400" dirty="0" smtClean="0"/>
              <a:t>Compartir enlaces a los </a:t>
            </a:r>
            <a:r>
              <a:rPr lang="es-ES" sz="1400" dirty="0" err="1" smtClean="0"/>
              <a:t>Stores</a:t>
            </a:r>
            <a:r>
              <a:rPr lang="es-ES" sz="1400" dirty="0" smtClean="0"/>
              <a:t>, </a:t>
            </a:r>
            <a:r>
              <a:rPr lang="es-ES" sz="1400" dirty="0" err="1" smtClean="0"/>
              <a:t>Screenshots</a:t>
            </a:r>
            <a:r>
              <a:rPr lang="es-ES" sz="1400" dirty="0" smtClean="0"/>
              <a:t>,…</a:t>
            </a:r>
          </a:p>
        </p:txBody>
      </p:sp>
      <p:sp>
        <p:nvSpPr>
          <p:cNvPr id="26" name="3 Marcador de texto"/>
          <p:cNvSpPr txBox="1">
            <a:spLocks/>
          </p:cNvSpPr>
          <p:nvPr/>
        </p:nvSpPr>
        <p:spPr>
          <a:xfrm>
            <a:off x="730333" y="3925918"/>
            <a:ext cx="6831780" cy="872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1pPr>
            <a:lvl2pPr marL="265113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fr-FR" sz="1400" kern="120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2pPr>
            <a:lvl3pPr marL="1169988" indent="-180975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lang="fr-FR" sz="1600" kern="1200" baseline="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50000"/>
              <a:buFont typeface="Arial" pitchFamily="34" charset="0"/>
              <a:buChar char="›"/>
              <a:defRPr sz="1400" kern="1200">
                <a:solidFill>
                  <a:schemeClr val="tx1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­"/>
              <a:defRPr sz="1400" kern="1200">
                <a:solidFill>
                  <a:schemeClr val="tx1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dirty="0" err="1" smtClean="0"/>
              <a:t>Advertising</a:t>
            </a:r>
            <a:endParaRPr lang="es-ES" b="1" dirty="0" smtClean="0"/>
          </a:p>
          <a:p>
            <a:pPr marL="550863" indent="-285750" algn="just">
              <a:buFont typeface="Arial" panose="020B0604020202020204" pitchFamily="34" charset="0"/>
              <a:buChar char="•"/>
            </a:pPr>
            <a:r>
              <a:rPr lang="es-ES" sz="1400" dirty="0" smtClean="0"/>
              <a:t>Promocionarte en un Banner desde otras Apps.</a:t>
            </a:r>
          </a:p>
          <a:p>
            <a:pPr marL="550863" indent="-285750" algn="just">
              <a:buFont typeface="Arial" panose="020B0604020202020204" pitchFamily="34" charset="0"/>
              <a:buChar char="•"/>
            </a:pPr>
            <a:r>
              <a:rPr lang="es-ES" sz="1400" dirty="0" smtClean="0"/>
              <a:t>Promocionarte en diferentes métodos de publicidad.</a:t>
            </a:r>
          </a:p>
        </p:txBody>
      </p:sp>
      <p:sp>
        <p:nvSpPr>
          <p:cNvPr id="28" name="3 Marcador de texto"/>
          <p:cNvSpPr txBox="1">
            <a:spLocks/>
          </p:cNvSpPr>
          <p:nvPr/>
        </p:nvSpPr>
        <p:spPr>
          <a:xfrm>
            <a:off x="730333" y="1986691"/>
            <a:ext cx="6831780" cy="872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1pPr>
            <a:lvl2pPr marL="265113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fr-FR" sz="1400" kern="120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2pPr>
            <a:lvl3pPr marL="1169988" indent="-180975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lang="fr-FR" sz="1600" kern="1200" baseline="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50000"/>
              <a:buFont typeface="Arial" pitchFamily="34" charset="0"/>
              <a:buChar char="›"/>
              <a:defRPr sz="1400" kern="1200">
                <a:solidFill>
                  <a:schemeClr val="tx1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­"/>
              <a:defRPr sz="1400" kern="1200">
                <a:solidFill>
                  <a:schemeClr val="tx1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dirty="0" smtClean="0"/>
              <a:t>Precio</a:t>
            </a:r>
          </a:p>
          <a:p>
            <a:pPr marL="550863" indent="-285750" algn="just">
              <a:buFont typeface="Arial" panose="020B0604020202020204" pitchFamily="34" charset="0"/>
              <a:buChar char="•"/>
            </a:pPr>
            <a:r>
              <a:rPr lang="es-ES" sz="1400" dirty="0" smtClean="0"/>
              <a:t>Ponerla gratis al principio y conseguir usuarios.</a:t>
            </a:r>
          </a:p>
          <a:p>
            <a:pPr marL="550863" indent="-285750" algn="just">
              <a:buFont typeface="Arial" panose="020B0604020202020204" pitchFamily="34" charset="0"/>
              <a:buChar char="•"/>
            </a:pPr>
            <a:r>
              <a:rPr lang="es-ES" sz="1400" dirty="0" smtClean="0"/>
              <a:t>Compartir enlaces a los </a:t>
            </a:r>
            <a:r>
              <a:rPr lang="es-ES" sz="1400" dirty="0" err="1" smtClean="0"/>
              <a:t>Stores</a:t>
            </a:r>
            <a:r>
              <a:rPr lang="es-ES" sz="1400" dirty="0" smtClean="0"/>
              <a:t>, </a:t>
            </a:r>
            <a:r>
              <a:rPr lang="es-ES" sz="1400" dirty="0" err="1" smtClean="0"/>
              <a:t>Screenshots</a:t>
            </a:r>
            <a:r>
              <a:rPr lang="es-ES" sz="1400" dirty="0" smtClean="0"/>
              <a:t>,…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358" y="5605540"/>
            <a:ext cx="9429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3 Marcador de texto"/>
          <p:cNvSpPr txBox="1">
            <a:spLocks/>
          </p:cNvSpPr>
          <p:nvPr/>
        </p:nvSpPr>
        <p:spPr>
          <a:xfrm>
            <a:off x="728185" y="4670752"/>
            <a:ext cx="6831780" cy="872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1pPr>
            <a:lvl2pPr marL="265113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fr-FR" sz="1400" kern="120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2pPr>
            <a:lvl3pPr marL="1169988" indent="-180975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lang="fr-FR" sz="1600" kern="1200" baseline="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50000"/>
              <a:buFont typeface="Arial" pitchFamily="34" charset="0"/>
              <a:buChar char="›"/>
              <a:defRPr sz="1400" kern="1200">
                <a:solidFill>
                  <a:schemeClr val="tx1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­"/>
              <a:defRPr sz="1400" kern="1200">
                <a:solidFill>
                  <a:schemeClr val="tx1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b="1" dirty="0" smtClean="0"/>
              <a:t>App</a:t>
            </a:r>
          </a:p>
          <a:p>
            <a:pPr marL="550863" indent="-285750" algn="just">
              <a:buFont typeface="Arial" panose="020B0604020202020204" pitchFamily="34" charset="0"/>
              <a:buChar char="•"/>
            </a:pPr>
            <a:r>
              <a:rPr lang="es-ES" sz="1400" dirty="0" smtClean="0"/>
              <a:t>Publicitarte en plataformas de </a:t>
            </a:r>
            <a:r>
              <a:rPr lang="es-ES" sz="1400" dirty="0" err="1" smtClean="0"/>
              <a:t>prmoción</a:t>
            </a:r>
            <a:r>
              <a:rPr lang="es-ES" sz="1400" dirty="0" smtClean="0"/>
              <a:t> de Apps Móviles: </a:t>
            </a:r>
            <a:r>
              <a:rPr lang="es-ES" sz="1400" dirty="0" err="1" smtClean="0"/>
              <a:t>FreeAppDay</a:t>
            </a:r>
            <a:r>
              <a:rPr lang="es-ES" sz="1400" dirty="0" smtClean="0"/>
              <a:t>, </a:t>
            </a:r>
            <a:r>
              <a:rPr lang="es-ES" sz="1400" dirty="0" err="1" smtClean="0"/>
              <a:t>FreeAppKing</a:t>
            </a:r>
            <a:r>
              <a:rPr lang="es-ES" sz="1400" dirty="0" smtClean="0"/>
              <a:t>, </a:t>
            </a:r>
            <a:r>
              <a:rPr lang="es-ES" sz="1400" dirty="0" err="1" smtClean="0"/>
              <a:t>AppsFire</a:t>
            </a:r>
            <a:r>
              <a:rPr lang="es-ES" sz="1400" dirty="0" smtClean="0"/>
              <a:t>, 148Apps…</a:t>
            </a:r>
          </a:p>
        </p:txBody>
      </p:sp>
      <p:sp>
        <p:nvSpPr>
          <p:cNvPr id="3" name="AutoShape 4" descr="Cover 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6" descr="Cover 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8" descr="Cover ar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10" descr="https://lh6.ggpht.com/AKzXyGa5QO1MQ0IxYlrWimVtW-L16uMFr4nWJlh4xlksavMetyR5dpOLGJ3jSh6eZA=w300-rw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12" descr="https://lh6.ggpht.com/AKzXyGa5QO1MQ0IxYlrWimVtW-L16uMFr4nWJlh4xlksavMetyR5dpOLGJ3jSh6eZA=w300-rw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425" y="5605539"/>
            <a:ext cx="934928" cy="940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742" y="5605539"/>
            <a:ext cx="924501" cy="9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599" y="5605539"/>
            <a:ext cx="896167" cy="900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664" y="5605539"/>
            <a:ext cx="944792" cy="9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9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63B-9929-1348-AF0F-C36686991D0D}" type="slidenum">
              <a:rPr lang="fr-FR" smtClean="0"/>
              <a:pPr/>
              <a:t>21</a:t>
            </a:fld>
            <a:endParaRPr lang="fr-F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31" y="2112806"/>
            <a:ext cx="3256233" cy="4745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3 Marcador de texto"/>
          <p:cNvSpPr>
            <a:spLocks noGrp="1"/>
          </p:cNvSpPr>
          <p:nvPr>
            <p:ph type="body" sz="quarter" idx="13"/>
          </p:nvPr>
        </p:nvSpPr>
        <p:spPr>
          <a:xfrm>
            <a:off x="4802477" y="2608294"/>
            <a:ext cx="3543033" cy="3127487"/>
          </a:xfrm>
        </p:spPr>
        <p:txBody>
          <a:bodyPr>
            <a:normAutofit fontScale="92500"/>
          </a:bodyPr>
          <a:lstStyle/>
          <a:p>
            <a:pPr algn="ctr"/>
            <a:r>
              <a:rPr lang="es-ES" sz="2800" b="1" dirty="0" smtClean="0"/>
              <a:t>Participa con nosotros en el</a:t>
            </a:r>
          </a:p>
          <a:p>
            <a:pPr algn="ctr"/>
            <a:r>
              <a:rPr lang="es-ES" sz="2800" b="1" dirty="0" smtClean="0"/>
              <a:t>CE Mobile</a:t>
            </a:r>
          </a:p>
          <a:p>
            <a:pPr algn="ctr"/>
            <a:endParaRPr lang="es-ES" sz="2800" b="1" dirty="0" smtClean="0"/>
          </a:p>
          <a:p>
            <a:pPr algn="ctr"/>
            <a:r>
              <a:rPr lang="es-ES" sz="2800" b="1" dirty="0" smtClean="0"/>
              <a:t>No tienes nada mejor que hacer,… y lo sabes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31" y="0"/>
            <a:ext cx="2194214" cy="219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07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219700" y="3657600"/>
            <a:ext cx="184731" cy="4247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71463" marR="0" indent="-271463" algn="r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endParaRPr kumimoji="0" lang="es-ES" sz="1800" b="0" i="0" u="none" strike="noStrike" kern="1200" cap="none" spc="0" normalizeH="0" baseline="0" noProof="0" dirty="0" smtClean="0">
              <a:ln>
                <a:noFill/>
              </a:ln>
              <a:solidFill>
                <a:srgbClr val="737C82"/>
              </a:solidFill>
              <a:effectLst/>
              <a:uLnTx/>
              <a:uFillTx/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977961" y="4306163"/>
            <a:ext cx="2055370" cy="9048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71463" marR="0" indent="-271463" algn="r" defTabSz="4572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es-ES" sz="2400" b="0" i="0" u="none" strike="noStrike" kern="1200" cap="none" spc="0" normalizeH="0" baseline="0" noProof="0" smtClean="0">
                <a:ln>
                  <a:noFill/>
                </a:ln>
                <a:solidFill>
                  <a:srgbClr val="737C82"/>
                </a:solidFill>
                <a:effectLst/>
                <a:uLnTx/>
                <a:uFillTx/>
                <a:latin typeface="Lucida Sans Unicode" pitchFamily="34" charset="0"/>
                <a:cs typeface="Lucida Sans Unicode" pitchFamily="34" charset="0"/>
              </a:rPr>
              <a:t>altran.es</a:t>
            </a:r>
          </a:p>
          <a:p>
            <a:pPr marL="271463" marR="0" indent="-271463" algn="r" defTabSz="4572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s-ES" sz="2400" smtClean="0">
                <a:solidFill>
                  <a:srgbClr val="737C82"/>
                </a:solidFill>
                <a:latin typeface="Lucida Sans Unicode" pitchFamily="34" charset="0"/>
                <a:cs typeface="Lucida Sans Unicode" pitchFamily="34" charset="0"/>
              </a:rPr>
              <a:t>altran360.es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rgbClr val="737C82"/>
              </a:solidFill>
              <a:effectLst/>
              <a:uLnTx/>
              <a:uFillTx/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8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oi.es/blogs/mtelcon/files/2013/05/ideas-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225" y="2062605"/>
            <a:ext cx="2381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ous-titre 8"/>
          <p:cNvSpPr>
            <a:spLocks noGrp="1"/>
          </p:cNvSpPr>
          <p:nvPr>
            <p:ph type="subTitle" idx="1"/>
          </p:nvPr>
        </p:nvSpPr>
        <p:spPr>
          <a:xfrm>
            <a:off x="517847" y="711534"/>
            <a:ext cx="4468823" cy="430703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¡Voy a desarrollar una aplicación móvil!</a:t>
            </a:r>
          </a:p>
          <a:p>
            <a:pPr marL="0" indent="0">
              <a:buNone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Tengo la idea buena idea.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Soy programador o, en su defecto, tengo un amigo programador y mucha jeta.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Quiero explotar esta idea.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66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Estudio de mercado y de </a:t>
            </a:r>
            <a:r>
              <a:rPr lang="es-ES" dirty="0" smtClean="0"/>
              <a:t>viabilidad: Elección de plataforma</a:t>
            </a:r>
            <a:endParaRPr lang="es-E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63B-9929-1348-AF0F-C36686991D0D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94116" y="1360800"/>
            <a:ext cx="7702550" cy="4717271"/>
          </a:xfrm>
        </p:spPr>
        <p:txBody>
          <a:bodyPr>
            <a:normAutofit/>
          </a:bodyPr>
          <a:lstStyle/>
          <a:p>
            <a:pPr marL="628650" lvl="3" indent="-273050" defTabSz="350838">
              <a:buFont typeface="Wingdings" pitchFamily="2" charset="2"/>
              <a:buChar char="§"/>
            </a:pPr>
            <a:r>
              <a:rPr lang="es-ES" sz="1600" dirty="0" smtClean="0"/>
              <a:t>Es un paso previo al desarrollo de una aplicación.</a:t>
            </a:r>
          </a:p>
          <a:p>
            <a:pPr marL="1076325" lvl="4" indent="-273050">
              <a:buClr>
                <a:schemeClr val="tx1"/>
              </a:buClr>
              <a:buFontTx/>
              <a:buChar char="›"/>
            </a:pPr>
            <a:r>
              <a:rPr lang="es-ES" dirty="0" smtClean="0"/>
              <a:t>Desarrollo</a:t>
            </a:r>
          </a:p>
          <a:p>
            <a:pPr marL="1533525" lvl="5" indent="-273050">
              <a:buClr>
                <a:schemeClr val="tx1"/>
              </a:buClr>
              <a:buFont typeface="Calibri" pitchFamily="34" charset="0"/>
              <a:buChar char="–"/>
            </a:pPr>
            <a:r>
              <a:rPr lang="es-ES" sz="1400" dirty="0" smtClean="0">
                <a:latin typeface="Lucida Sans Unicode" pitchFamily="34" charset="0"/>
                <a:cs typeface="Lucida Sans Unicode" pitchFamily="34" charset="0"/>
              </a:rPr>
              <a:t>App Nativa</a:t>
            </a:r>
          </a:p>
          <a:p>
            <a:pPr marL="1533525" lvl="5" indent="-273050">
              <a:buClr>
                <a:schemeClr val="tx1"/>
              </a:buClr>
              <a:buFont typeface="Calibri" pitchFamily="34" charset="0"/>
              <a:buChar char="–"/>
            </a:pPr>
            <a:r>
              <a:rPr lang="es-ES" sz="1400" dirty="0" smtClean="0">
                <a:latin typeface="Lucida Sans Unicode" pitchFamily="34" charset="0"/>
                <a:cs typeface="Lucida Sans Unicode" pitchFamily="34" charset="0"/>
              </a:rPr>
              <a:t>Multiplataforma</a:t>
            </a:r>
          </a:p>
          <a:p>
            <a:pPr marL="1533525" lvl="5" indent="-273050">
              <a:buClr>
                <a:schemeClr val="tx1"/>
              </a:buClr>
              <a:buFont typeface="Calibri" pitchFamily="34" charset="0"/>
              <a:buChar char="–"/>
            </a:pPr>
            <a:endParaRPr lang="es-ES" sz="1400" dirty="0" smtClean="0"/>
          </a:p>
          <a:p>
            <a:pPr marL="1076325" lvl="4" indent="-273050">
              <a:buClr>
                <a:schemeClr val="tx1"/>
              </a:buClr>
              <a:buFontTx/>
              <a:buChar char="›"/>
            </a:pPr>
            <a:r>
              <a:rPr lang="es-ES" dirty="0" smtClean="0"/>
              <a:t>Plataforma</a:t>
            </a:r>
            <a:endParaRPr lang="es-ES" dirty="0"/>
          </a:p>
          <a:p>
            <a:pPr marL="1533525" lvl="5" indent="-273050">
              <a:buClr>
                <a:schemeClr val="tx1"/>
              </a:buClr>
              <a:buFont typeface="Calibri" pitchFamily="34" charset="0"/>
              <a:buChar char="–"/>
            </a:pPr>
            <a:r>
              <a:rPr lang="es-ES" sz="1400" dirty="0" err="1" smtClean="0">
                <a:latin typeface="Lucida Sans Unicode" pitchFamily="34" charset="0"/>
                <a:cs typeface="Lucida Sans Unicode" pitchFamily="34" charset="0"/>
              </a:rPr>
              <a:t>iOS</a:t>
            </a:r>
            <a:r>
              <a:rPr lang="es-ES" sz="1400" dirty="0" smtClean="0">
                <a:latin typeface="Lucida Sans Unicode" pitchFamily="34" charset="0"/>
                <a:cs typeface="Lucida Sans Unicode" pitchFamily="34" charset="0"/>
              </a:rPr>
              <a:t> (</a:t>
            </a:r>
            <a:r>
              <a:rPr lang="es-ES" sz="1400" dirty="0" err="1" smtClean="0">
                <a:latin typeface="Lucida Sans Unicode" pitchFamily="34" charset="0"/>
                <a:cs typeface="Lucida Sans Unicode" pitchFamily="34" charset="0"/>
              </a:rPr>
              <a:t>objective</a:t>
            </a:r>
            <a:r>
              <a:rPr lang="es-ES" sz="1400" dirty="0" smtClean="0">
                <a:latin typeface="Lucida Sans Unicode" pitchFamily="34" charset="0"/>
                <a:cs typeface="Lucida Sans Unicode" pitchFamily="34" charset="0"/>
              </a:rPr>
              <a:t>-C), Android (Java), Windows </a:t>
            </a:r>
            <a:r>
              <a:rPr lang="es-ES" sz="1400" dirty="0" err="1" smtClean="0">
                <a:latin typeface="Lucida Sans Unicode" pitchFamily="34" charset="0"/>
                <a:cs typeface="Lucida Sans Unicode" pitchFamily="34" charset="0"/>
              </a:rPr>
              <a:t>Phone</a:t>
            </a:r>
            <a:r>
              <a:rPr lang="es-ES" sz="1400" dirty="0" smtClean="0">
                <a:latin typeface="Lucida Sans Unicode" pitchFamily="34" charset="0"/>
                <a:cs typeface="Lucida Sans Unicode" pitchFamily="34" charset="0"/>
              </a:rPr>
              <a:t> (XAML, C#)</a:t>
            </a:r>
            <a:endParaRPr lang="es-ES" sz="1400" dirty="0">
              <a:latin typeface="Lucida Sans Unicode" pitchFamily="34" charset="0"/>
              <a:cs typeface="Lucida Sans Unicode" pitchFamily="34" charset="0"/>
            </a:endParaRPr>
          </a:p>
          <a:p>
            <a:pPr marL="1533525" lvl="5" indent="-273050">
              <a:buClr>
                <a:schemeClr val="tx1"/>
              </a:buClr>
              <a:buFont typeface="Calibri" pitchFamily="34" charset="0"/>
              <a:buChar char="–"/>
            </a:pPr>
            <a:r>
              <a:rPr lang="es-ES" sz="1400" dirty="0" smtClean="0">
                <a:latin typeface="Lucida Sans Unicode" pitchFamily="34" charset="0"/>
                <a:cs typeface="Lucida Sans Unicode" pitchFamily="34" charset="0"/>
              </a:rPr>
              <a:t>Multiplataforma (HTML5, JS, QT, C++,…)</a:t>
            </a:r>
            <a:endParaRPr lang="es-ES" sz="1400" dirty="0">
              <a:latin typeface="Lucida Sans Unicode" pitchFamily="34" charset="0"/>
              <a:cs typeface="Lucida Sans Unicode" pitchFamily="34" charset="0"/>
            </a:endParaRPr>
          </a:p>
          <a:p>
            <a:endParaRPr lang="es-ES" sz="1400" dirty="0" smtClean="0"/>
          </a:p>
          <a:p>
            <a:endParaRPr lang="es-ES" sz="1400" dirty="0"/>
          </a:p>
          <a:p>
            <a:pPr marL="1076325" lvl="4" indent="-273050">
              <a:buClr>
                <a:schemeClr val="tx1"/>
              </a:buClr>
              <a:buFontTx/>
              <a:buChar char="›"/>
            </a:pPr>
            <a:r>
              <a:rPr lang="es-ES" dirty="0" err="1" smtClean="0"/>
              <a:t>Backend</a:t>
            </a:r>
            <a:endParaRPr lang="es-ES" dirty="0"/>
          </a:p>
          <a:p>
            <a:pPr marL="1533525" lvl="5" indent="-273050">
              <a:buClr>
                <a:schemeClr val="tx1"/>
              </a:buClr>
              <a:buFont typeface="Calibri" pitchFamily="34" charset="0"/>
              <a:buChar char="–"/>
            </a:pPr>
            <a:r>
              <a:rPr lang="es-ES" sz="1400" dirty="0" smtClean="0">
                <a:latin typeface="Lucida Sans Unicode" pitchFamily="34" charset="0"/>
                <a:cs typeface="Lucida Sans Unicode" pitchFamily="34" charset="0"/>
              </a:rPr>
              <a:t>App local</a:t>
            </a:r>
            <a:endParaRPr lang="es-ES" sz="1400" dirty="0">
              <a:latin typeface="Lucida Sans Unicode" pitchFamily="34" charset="0"/>
              <a:cs typeface="Lucida Sans Unicode" pitchFamily="34" charset="0"/>
            </a:endParaRPr>
          </a:p>
          <a:p>
            <a:pPr marL="1533525" lvl="5" indent="-273050">
              <a:buClr>
                <a:schemeClr val="tx1"/>
              </a:buClr>
              <a:buFont typeface="Calibri" pitchFamily="34" charset="0"/>
              <a:buChar char="–"/>
            </a:pPr>
            <a:r>
              <a:rPr lang="es-ES" sz="1400" dirty="0" smtClean="0">
                <a:latin typeface="Lucida Sans Unicode" pitchFamily="34" charset="0"/>
                <a:cs typeface="Lucida Sans Unicode" pitchFamily="34" charset="0"/>
              </a:rPr>
              <a:t>Requiere despliegue servidor</a:t>
            </a:r>
          </a:p>
          <a:p>
            <a:pPr marL="1990725" lvl="6" indent="-273050">
              <a:buClr>
                <a:schemeClr val="tx1"/>
              </a:buClr>
              <a:buFont typeface="Calibri" pitchFamily="34" charset="0"/>
              <a:buChar char="–"/>
            </a:pPr>
            <a:r>
              <a:rPr lang="es-ES" sz="1400" dirty="0" smtClean="0">
                <a:latin typeface="Lucida Sans Unicode" pitchFamily="34" charset="0"/>
                <a:cs typeface="Lucida Sans Unicode" pitchFamily="34" charset="0"/>
              </a:rPr>
              <a:t>Desarrollo parte servidora</a:t>
            </a:r>
          </a:p>
          <a:p>
            <a:pPr marL="1990725" lvl="6" indent="-273050">
              <a:buClr>
                <a:schemeClr val="tx1"/>
              </a:buClr>
              <a:buFont typeface="Calibri" pitchFamily="34" charset="0"/>
              <a:buChar char="–"/>
            </a:pPr>
            <a:r>
              <a:rPr lang="es-ES" sz="1400" dirty="0" smtClean="0">
                <a:latin typeface="Lucida Sans Unicode" pitchFamily="34" charset="0"/>
                <a:cs typeface="Lucida Sans Unicode" pitchFamily="34" charset="0"/>
              </a:rPr>
              <a:t>Uso Plataforma Cloud (</a:t>
            </a:r>
            <a:r>
              <a:rPr lang="es-ES" sz="1400" dirty="0" err="1" smtClean="0">
                <a:latin typeface="Lucida Sans Unicode" pitchFamily="34" charset="0"/>
                <a:cs typeface="Lucida Sans Unicode" pitchFamily="34" charset="0"/>
              </a:rPr>
              <a:t>Parse</a:t>
            </a:r>
            <a:r>
              <a:rPr lang="es-ES" sz="1400" dirty="0" smtClean="0">
                <a:latin typeface="Lucida Sans Unicode" pitchFamily="34" charset="0"/>
                <a:cs typeface="Lucida Sans Unicode" pitchFamily="34" charset="0"/>
              </a:rPr>
              <a:t>, </a:t>
            </a:r>
            <a:r>
              <a:rPr lang="es-ES" sz="1400" dirty="0" err="1" smtClean="0">
                <a:latin typeface="Lucida Sans Unicode" pitchFamily="34" charset="0"/>
                <a:cs typeface="Lucida Sans Unicode" pitchFamily="34" charset="0"/>
              </a:rPr>
              <a:t>Azure</a:t>
            </a:r>
            <a:r>
              <a:rPr lang="es-ES" sz="1400" dirty="0" smtClean="0">
                <a:latin typeface="Lucida Sans Unicode" pitchFamily="34" charset="0"/>
                <a:cs typeface="Lucida Sans Unicode" pitchFamily="34" charset="0"/>
              </a:rPr>
              <a:t> Mobile, </a:t>
            </a:r>
            <a:r>
              <a:rPr lang="es-ES" sz="1400" dirty="0" err="1" smtClean="0">
                <a:latin typeface="Lucida Sans Unicode" pitchFamily="34" charset="0"/>
                <a:cs typeface="Lucida Sans Unicode" pitchFamily="34" charset="0"/>
              </a:rPr>
              <a:t>etc</a:t>
            </a:r>
            <a:r>
              <a:rPr lang="es-ES" sz="1400" dirty="0" smtClean="0">
                <a:latin typeface="Lucida Sans Unicode" pitchFamily="34" charset="0"/>
                <a:cs typeface="Lucida Sans Unicode" pitchFamily="34" charset="0"/>
              </a:rPr>
              <a:t>)</a:t>
            </a:r>
            <a:endParaRPr lang="es-ES" sz="1400" dirty="0" smtClean="0"/>
          </a:p>
          <a:p>
            <a:endParaRPr lang="es-ES" sz="1400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296014" y="99949"/>
            <a:ext cx="1498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>
                <a:solidFill>
                  <a:srgbClr val="3095B4"/>
                </a:solidFill>
                <a:latin typeface="Lucida Sans Unicode" pitchFamily="34" charset="0"/>
                <a:cs typeface="Lucida Sans Unicode" pitchFamily="34" charset="0"/>
              </a:rPr>
              <a:t>Estudio de mercado y de viabilidad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520260" y="147449"/>
            <a:ext cx="15578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Publicación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770966" y="99949"/>
            <a:ext cx="1600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Toma de decisión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067521" y="147449"/>
            <a:ext cx="158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Métodos de monetización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247458" y="147449"/>
            <a:ext cx="1413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Promoción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grpSp>
        <p:nvGrpSpPr>
          <p:cNvPr id="15" name="Grouper 18"/>
          <p:cNvGrpSpPr/>
          <p:nvPr/>
        </p:nvGrpSpPr>
        <p:grpSpPr>
          <a:xfrm>
            <a:off x="2022551" y="143935"/>
            <a:ext cx="5130018" cy="220132"/>
            <a:chOff x="1794903" y="127001"/>
            <a:chExt cx="5130018" cy="220132"/>
          </a:xfrm>
        </p:grpSpPr>
        <p:cxnSp>
          <p:nvCxnSpPr>
            <p:cNvPr id="16" name="Connecteur droit 15"/>
            <p:cNvCxnSpPr/>
            <p:nvPr/>
          </p:nvCxnSpPr>
          <p:spPr>
            <a:xfrm>
              <a:off x="6924921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5203370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3481817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794903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30333" y="630029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000" dirty="0" smtClean="0">
                <a:latin typeface="Lucida Sans Unicode" pitchFamily="34" charset="0"/>
                <a:cs typeface="Lucida Sans Unicode" pitchFamily="34" charset="0"/>
              </a:rPr>
              <a:t>Martín Vega</a:t>
            </a:r>
            <a:endParaRPr lang="es-ES" sz="1000" dirty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99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Estudio de mercado y de </a:t>
            </a:r>
            <a:r>
              <a:rPr lang="es-ES" dirty="0" smtClean="0"/>
              <a:t>viabilidad: Valoración de la idea</a:t>
            </a:r>
            <a:endParaRPr lang="es-E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63B-9929-1348-AF0F-C36686991D0D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94116" y="1360800"/>
            <a:ext cx="7702550" cy="4717271"/>
          </a:xfrm>
        </p:spPr>
        <p:txBody>
          <a:bodyPr>
            <a:normAutofit/>
          </a:bodyPr>
          <a:lstStyle/>
          <a:p>
            <a:pPr marL="628650" lvl="3" indent="-273050" defTabSz="350838">
              <a:buFont typeface="Wingdings" pitchFamily="2" charset="2"/>
              <a:buChar char="§"/>
            </a:pPr>
            <a:r>
              <a:rPr lang="es-ES" sz="1600" dirty="0" smtClean="0"/>
              <a:t>Estudio de la viabilidad</a:t>
            </a:r>
          </a:p>
          <a:p>
            <a:pPr marL="1076325" lvl="4" indent="-273050">
              <a:buClr>
                <a:schemeClr val="tx1"/>
              </a:buClr>
              <a:buFontTx/>
              <a:buChar char="›"/>
            </a:pPr>
            <a:r>
              <a:rPr lang="es-ES" dirty="0" smtClean="0"/>
              <a:t>Innovación</a:t>
            </a:r>
          </a:p>
          <a:p>
            <a:pPr marL="1533525" lvl="5" indent="-273050">
              <a:buClr>
                <a:schemeClr val="tx1"/>
              </a:buClr>
              <a:buFont typeface="Calibri" pitchFamily="34" charset="0"/>
              <a:buChar char="–"/>
            </a:pPr>
            <a:r>
              <a:rPr lang="es-ES" sz="1400" dirty="0" smtClean="0">
                <a:latin typeface="Lucida Sans Unicode" pitchFamily="34" charset="0"/>
                <a:cs typeface="Lucida Sans Unicode" pitchFamily="34" charset="0"/>
              </a:rPr>
              <a:t>Innovación Incremental </a:t>
            </a:r>
          </a:p>
          <a:p>
            <a:pPr marL="1533525" lvl="5" indent="-273050">
              <a:buClr>
                <a:schemeClr val="tx1"/>
              </a:buClr>
              <a:buFont typeface="Calibri" pitchFamily="34" charset="0"/>
              <a:buChar char="–"/>
            </a:pPr>
            <a:r>
              <a:rPr lang="es-ES" sz="1400" dirty="0" smtClean="0">
                <a:latin typeface="Lucida Sans Unicode" pitchFamily="34" charset="0"/>
                <a:cs typeface="Lucida Sans Unicode" pitchFamily="34" charset="0"/>
              </a:rPr>
              <a:t>Innovación disruptiva</a:t>
            </a:r>
            <a:endParaRPr lang="es-ES" sz="1400" dirty="0">
              <a:latin typeface="Lucida Sans Unicode" pitchFamily="34" charset="0"/>
              <a:cs typeface="Lucida Sans Unicode" pitchFamily="34" charset="0"/>
            </a:endParaRPr>
          </a:p>
          <a:p>
            <a:pPr marL="1533525" lvl="5" indent="-273050">
              <a:buClr>
                <a:schemeClr val="tx1"/>
              </a:buClr>
              <a:buFont typeface="Calibri" pitchFamily="34" charset="0"/>
              <a:buChar char="–"/>
            </a:pPr>
            <a:endParaRPr lang="es-ES" sz="1400" dirty="0" smtClean="0"/>
          </a:p>
          <a:p>
            <a:pPr marL="1076325" lvl="4" indent="-273050">
              <a:buClr>
                <a:schemeClr val="tx1"/>
              </a:buClr>
              <a:buFontTx/>
              <a:buChar char="›"/>
            </a:pPr>
            <a:r>
              <a:rPr lang="es-ES" dirty="0" smtClean="0"/>
              <a:t>Mercado</a:t>
            </a:r>
            <a:endParaRPr lang="es-ES" dirty="0"/>
          </a:p>
          <a:p>
            <a:pPr marL="1533525" lvl="5" indent="-273050">
              <a:buClr>
                <a:schemeClr val="tx1"/>
              </a:buClr>
              <a:buFont typeface="Calibri" pitchFamily="34" charset="0"/>
              <a:buChar char="–"/>
            </a:pPr>
            <a:r>
              <a:rPr lang="es-ES" sz="1400" dirty="0" smtClean="0">
                <a:latin typeface="Lucida Sans Unicode" pitchFamily="34" charset="0"/>
                <a:cs typeface="Lucida Sans Unicode" pitchFamily="34" charset="0"/>
              </a:rPr>
              <a:t>Sector al que está dirigido: Cantidad de usuarios, edad, localización.</a:t>
            </a:r>
            <a:endParaRPr lang="es-ES" sz="1400" dirty="0">
              <a:latin typeface="Lucida Sans Unicode" pitchFamily="34" charset="0"/>
              <a:cs typeface="Lucida Sans Unicode" pitchFamily="34" charset="0"/>
            </a:endParaRPr>
          </a:p>
          <a:p>
            <a:pPr marL="1533525" lvl="5" indent="-273050">
              <a:buClr>
                <a:schemeClr val="tx1"/>
              </a:buClr>
              <a:buFont typeface="Calibri" pitchFamily="34" charset="0"/>
              <a:buChar char="–"/>
            </a:pPr>
            <a:r>
              <a:rPr lang="es-ES" sz="1400" dirty="0" smtClean="0">
                <a:latin typeface="Lucida Sans Unicode" pitchFamily="34" charset="0"/>
                <a:cs typeface="Lucida Sans Unicode" pitchFamily="34" charset="0"/>
              </a:rPr>
              <a:t>Aplicaciones iguales o similares en el </a:t>
            </a:r>
            <a:r>
              <a:rPr lang="es-ES" sz="1400" dirty="0" err="1" smtClean="0">
                <a:latin typeface="Lucida Sans Unicode" pitchFamily="34" charset="0"/>
                <a:cs typeface="Lucida Sans Unicode" pitchFamily="34" charset="0"/>
              </a:rPr>
              <a:t>Market</a:t>
            </a:r>
            <a:endParaRPr lang="es-ES" sz="1400" dirty="0" smtClean="0">
              <a:latin typeface="Lucida Sans Unicode" pitchFamily="34" charset="0"/>
              <a:cs typeface="Lucida Sans Unicode" pitchFamily="34" charset="0"/>
            </a:endParaRPr>
          </a:p>
          <a:p>
            <a:pPr marL="1533525" lvl="5" indent="-273050">
              <a:buClr>
                <a:schemeClr val="tx1"/>
              </a:buClr>
              <a:buFont typeface="Calibri" pitchFamily="34" charset="0"/>
              <a:buChar char="–"/>
            </a:pPr>
            <a:endParaRPr lang="es-ES" sz="1400" dirty="0" smtClean="0">
              <a:latin typeface="Lucida Sans Unicode" pitchFamily="34" charset="0"/>
              <a:cs typeface="Lucida Sans Unicode" pitchFamily="34" charset="0"/>
            </a:endParaRPr>
          </a:p>
          <a:p>
            <a:endParaRPr lang="es-ES" sz="1400" dirty="0" smtClean="0"/>
          </a:p>
          <a:p>
            <a:endParaRPr lang="es-ES" sz="1400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296014" y="99949"/>
            <a:ext cx="1498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>
                <a:solidFill>
                  <a:srgbClr val="3095B4"/>
                </a:solidFill>
                <a:latin typeface="Lucida Sans Unicode" pitchFamily="34" charset="0"/>
                <a:cs typeface="Lucida Sans Unicode" pitchFamily="34" charset="0"/>
              </a:rPr>
              <a:t>Estudio de mercado y de viabilidad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520260" y="147449"/>
            <a:ext cx="15578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Publicación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770966" y="99949"/>
            <a:ext cx="1600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Toma de decisión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067521" y="147449"/>
            <a:ext cx="158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Métodos de monetización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247458" y="147449"/>
            <a:ext cx="1413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Promoción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grpSp>
        <p:nvGrpSpPr>
          <p:cNvPr id="15" name="Grouper 18"/>
          <p:cNvGrpSpPr/>
          <p:nvPr/>
        </p:nvGrpSpPr>
        <p:grpSpPr>
          <a:xfrm>
            <a:off x="2022551" y="143935"/>
            <a:ext cx="5130018" cy="220132"/>
            <a:chOff x="1794903" y="127001"/>
            <a:chExt cx="5130018" cy="220132"/>
          </a:xfrm>
        </p:grpSpPr>
        <p:cxnSp>
          <p:nvCxnSpPr>
            <p:cNvPr id="16" name="Connecteur droit 15"/>
            <p:cNvCxnSpPr/>
            <p:nvPr/>
          </p:nvCxnSpPr>
          <p:spPr>
            <a:xfrm>
              <a:off x="6924921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5203370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3481817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794903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30333" y="630029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000" dirty="0" smtClean="0">
                <a:latin typeface="Lucida Sans Unicode" pitchFamily="34" charset="0"/>
                <a:cs typeface="Lucida Sans Unicode" pitchFamily="34" charset="0"/>
              </a:rPr>
              <a:t>Martín Vega</a:t>
            </a:r>
            <a:endParaRPr lang="es-ES" sz="1000" dirty="0"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1028" name="Picture 4" descr="Innovació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026" y="3676959"/>
            <a:ext cx="3603541" cy="241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data:image/jpeg;base64,/9j/4AAQSkZJRgABAQAAAQABAAD/2wCEAAkGBhAQEBQUEg8SFRQQFBIQERETFBQVFhQTFRQWFhYQEhcZHyYeFxojGRISHy8gJCgtLC4tFx4xNTAqNSYrLCkBCQoKDgwOGg8PGiolHCQ0MCotKjUsLSwuKjUpLCwpLCksLSwsLSwpLy0sLCksLCkpLCksKi00KSwsKSwuLC0vLP/AABEIAOEA4QMBIgACEQEDEQH/xAAcAAABBQEBAQAAAAAAAAAAAAAAAwQFBgcCAQj/xABNEAABAgQABwsICAMGBwEAAAABAAIDBBESBQYTITFBUQciJDJSYXFzgZGhFRZCcpKyweEUI0NigrHC0TOTohclY9Li8DRTg6Ozw9N0/8QAGgEAAgMBAQAAAAAAAAAAAAAAAAUBAwQCBv/EADMRAAICAQICBwYGAwEAAAAAAAABAgMRBBIhMRQiQVFSYXEFEzKBkaEjM7HR4fBCYsEV/9oADAMBAAIRAxEAPwDcUIUdhTCgh71vHP8ASNvSpSyQ3gdTE4yHxj2aT3Ji/Dmxnef2UI6MSak1J0krzKK1QRxuJjy27kt8UeW3clviofKIyinYiNxMeW3clvijy27kt8VD5RGURsQbiY8tu5LfFHlt3Jb4qHyiMojYg3Ex5bdyW+KPLbuS3xUPlEZRGxBuJjy27kt8UeW3clviofKIyiNiDcTHlt3Jb4o8tu5LfFQ+URlEbEG4mPLbuS3xR5bdyW+Kh8ojKI2INxMeW3clvijy27kt8VD5RGURsQbiY8tu5LfFHlt3Jb4qHyiMojYg3Ex5bdyW+KPLbuS3xUPlEZRGxBuJtmHDrYOwp7LYRhvzA0Ow5j2bVV8ojKKHBE7i4oUPgrC9SGPOc5mu28xUwqmsHaeQQhCgkRnJkQ2OcfRHedQ71ToswXEkmpJqVL41zVAxm2rz2Zh+Z7lXcotFceGSmb44HGURlE3yiMorMHGRxlEZRN8ojKIwGRxlEZRN8ojKIwGRxlEZRN8ojKIwGRxlEZRN8ojKIwGRxlEZRN8ojKIwGRxlEZRN8ojKIwGRxlEZRN8ojKIwGRxlEZRN8ojKIwGRxlEZRN8ojKIwGRxlEZRN8ojKIwGRxlEZRN8ojKIwGRzlFa8Dz2VhgnjN3runUe0fFUvKKXxZmqRi3U9p725x4XLicco7jLiWtCELMXFOxsi8IpsY0eLj8VDXqRxtdwk+oz4qGyi3QXVRkk+LHF6L03yiMousHORxei9N8ojKIwGRxei9N8ojKIwGRxei9N8opbBeL0aPQ0sYfTdr9Ua/yUPC4slZfIY3pzKyEaLxIbiNtKDvOZW6QxdgQs9t7uU/P3DQFJqh3dxcq+8qEHFWOeMWN6SSfAU8U6biedcYdjP9Ssq8JVfvZHexFcOJ/wDj/wBH+pIxMUYg4sVh6QW/urQHjaF0j3kg2RKPMYBmWfZ3Dawh3hp8FHOJBoRQjSDmPctJSE1Iw4oo9jXdIzjoOkLtXd6OXX3GeXovVhwjiedMF34HH3Xfv3qtR4bmOLXtLXDSDmKvjJS5FMk48xS9F6b5RGUXWDnI4vRem+URlEYDI4vRem+URlEYDI4vTzA0WkxC9cDvzfFReUTzA7+EQusZ7wUSXAlPiaKhCFgNhQscXcKPqM+KhL1LY6u4WfUZ8VBXpjWuqjBN9Zi96L0hei9d4OMi96L0hei9GAyL3rqGC4hrQSXGgAzknYE3hguIABJJAAGcknQAtDxbxdEu254BiuGc6bByG/EquyagiyEXNiGA8VGw6PjAOfpDNLW9PKPh+asa8Jpp1Kn4ex10slzzGL/8x8e7asiUrGam41osmEcMQZcfWPAOpozuPQPiqzPY8vOaFDDRyn5z3DMPFVOJHLiS4kk5ySaknaSvL1pjRFczPK5vkSkxh6YicaM/oBtHc2iZuik6TXpzpvevL1copcipybF70vBwhFZxYr29DnBMr0XowG4sMpjjMs4zmvGxwz94p41VhwdjhAi0D/q3HlHe9jv3os9vReq5UxZ3G2SNfBqmmEsFQphtHt0cVwzOb0H4aFn+B8ZYssQAbma4bjm/CfRPhzK/4KwvCmWXQzo4zTxmnY4fFZZ1yr4mmNkZ8CiYZwNElnUdnaeK8aDzHYeZR161SalWRWFj2hzXZiD/ALzFZxh/ArpWJTOWOzsft+6ecf75r6rN3B8ymyG3iuQyvRekL0Xq/BRkXvRekL0XowGRe9PMCv4TB6xnvBRl6e4DdwmD1rPeCiS4M6i+JqSF4hLRgZ1jy7hh9RnxVfvU5j47hh6uH8VXb00qXUQrsfXYtei9I3ovXeDjItei9I3qTxbwV9KmGs9Eb+IfuDSO0kDtUPCWWSst4Ra8SMA0aJiIM7v4QOpvL6Tq5ulW8leNaAKAUAzADUNgVQx7xhybfo8M754rFI1MOhnSfy6Ut42zGPCqBHY141GMTChO+qGZzh9of8v5qs3pG9F6YxgorCF8rHJ5Ytei9I3ovXWDnItepbFSJD+lw8oAQ6rRUVFxBDfHN2qDvQIhBqDQjODsO0KJRysEqWHkuWO2ARCIjQmgMcbYjQKBrjocBqB0dNNqqd60/BE4yelBeAb2mHFbscMxps1OHSFm2FsHulozobvROY8pp4rh0jxqqKZZ6r5ovujjrLkxG9F6RvRetGDPkWvTnB2FIkCIHw3UI0jU4a2uGsJhei9DjkFLBruBcMw5qEHtzEZns1tds6NhS2E8HMmITobxmdoOtrtThzhZbgDDjpWMHipad7Ebym/uNI+a1mDGa9oc01a4BzSNYIqCl1tbrllDCqxWRwzI5+UfAiOhvG+YacxGpw5iKFN71e8fsD3whHaN9CzP54ZOnsJr0ErPr1tqlvjkx2R2SwLXovSN6L1ZgryLXp/gF3CoHWw/eCir0/xfdwuB1sP3gokuDJi+KNcQhCUjYzLdAdw09XD+KrdysG6GeHHq4fxVZuTepdRCa59di1yLkjci5W4KtwtctJ3PcG5OXMUjfRzUeo2oaO+49oWZQmlzg0aXENHSTQeJW4ycsIUNjG6IbWsHQ0U+Cx6qWIpd5s0kcycu45whOtgQnxHcWG0uPPTQBzk0HasanJ10WI6I81c9xce3UOYaOxXrdLwlZBhwgc8Vxe71WUzH8Tmn8Kzm5Tpa8R3d4aqzMtvcLXIuSNyLlrwY9wtci5I3J7gaQ+kR4cK4NvdQuJAoNJpXSaA0G2ih8Flkp5eETmKmAoEd3CHlt38GHnZlaGhLXEUdQilAa/F5jdieyWh5aCXWAgPY41pU0DmnTStBQ7VeYmCoLoQhOhtMNoDQw6gBQU1gjbpVEx1nXy7foojmIx4a+j88SGA6rWF/pAkaxUU051hhZKyzg/kb51xrr4r5iWIOGslMZJx3kegHNEHF7849lWTHnAWXg5Rg+sggnNpdD0ub0jSO3asubFIIIJBBBBGkEaCFsuLuFxNSzIma4i2INjxmcPiOYhTqIuElYjnTyVkXWzH70XKbx1wF9Fj1aPqo1Xs2NPpQ+ytRzEbFXrlsi1JZRkknF4Ytci5I3IuXWDjcLXLQNzrDN7HQHHPD38P1Cd83scR7XMs5uUli5hP6PNQolcwcGv8AUdvXdwNexVW174NFtNmyaZskWEHtLXCocC1w2gihCxnCkmYEaJCP2bi0HaNLXdoIPatpWbbpclZMQ4gGaKyh9Zh09zm9yxaWWJbe83aqPV3dxVbkXJG5FyZYFm4WuUhi67hcDrYfvBRNyksW3cMl+uh+8FxNdVncH1kbKhCEmHRk26TMNE+QTT6qH+pVpsUHQQVNbqY/vE9VC/UqjRPaY/hx9Dz988Wy9SWuRcoxsVw1ldiadzFW7SreWfFCBlJ6A3Y+/wBgF/6Vs6xzc1i34QZm0Miu/pp+pbGlOt+NLyHGh41t+ZlO6NOXTpbqhQ2M7TV598dyq9yk8cpkGfmM+iJb3NaPgoe5MKo4gvQW3TzZL1JjAuL0ecvyLWnJ23XODeNWlNvFKk/7PJ/kQ/5gUvuTn/if+h/7VoKxXaicJuKN1GmhZWpPJksTECeaCXNhANBJJitAAGcknYrXiZipDZKkx4bXOmQCWuFbYeljc+g+ltzjYpnCJy8US44jQ2LMn7td5A/EQSfutI9IKWVNl85Rwy+vTwjLKK/ORI0g25rjGgAhohPd9c0uIa1sN/2lSQLXZ+c6FSp/E/CceK+I+CC6IS4/WQ82wDfaAKAdCvbOFTV32Mm4tbsfM0o53OIYNvrOdyVNKI2uvklkmVKt5t47DI/MHCH/ACB/Mh/5lYMT5SakItkwy2FMkMabmuAjAEtGY5rmhw6Q1XxMsMYOExBfDraSAWP1siNNzHjocAVL1LmtsksELTRg90W8iOMWBWzcu6GaA8aG7kvGg9GkHmJWZSWJU5GaXMYzM5zHAvALXNNHNcNRqPy2rUcB4RMeC1zha8VhxmcmKw2vb3g05iExn3fRJgRtEKZLYUwNTYuiFH7czHfhOpFVk68wQW1QsxN8iif2eT/Ih/zAj+zyf5EP+YFrCFPS5+RHQ6/MwWYhGG9zHcZjnMdTPnaSD4hJ3JbD0cCamM/28b/yOUcZsbCmsU2sieUkng3vAc3lZaDErnfCY49JaK+NVXN06XrKsfrZFA7HNcD4hqkMQI1+DoB5nj2Yjx8E33S21wbFPJdBP/daPilEFtvx54HU3uoz5Z/6ZSYgGk0STp1g116FHkIonWwRe8HT8InU3vT7Faae6flqnNl4WYesFD0UrimOHyvXwveCiaW1kwk3NepvqEIXnj0pju6iP7wPVQv1KpWq4bp4/vA9VC/UqnavQUflx9DzOpf4svUTtRalLUWq4oyWbczdTCLPvMij+mv6Vs6wzEqYyeEJd22JZ/MaWfm4Lc0n1y/ET8h77Oea2vMwrHeFbhGZH+JX2mtPxUHRXDdOk7J8u1RYcN/aAWH3B3qp2pnS81xfkKL1ttkvNmi7jx/4r/of+1X3CeEGwITnkFxFGsYNL3uNrIbedziB2r59otB3LsW7nGaiDMyrIAOt2h0TsztHOXbFh1VEU3a38hhpNTJpUxXzL9geRdCh78h0WITEjPGh0R1K0+6AA0czQksOTz2MbDhfxpg5OFrtzVfGcOSxtXc5tGtSTnACpNAM5J1DaViGOOMRnJpz2k5NlYcEfcBzv6XHP0UGpZaKndPJs1Nyohg2iQkmQITYbAbWCgrnJ2ucdZJqSdpKcL50vdtPeUXu2nvK1PQN8d32/kxr2klwUPv/AAfRaF86Xu2nvKL3bT3lR/5/+32/kn/0/wDX7/wbHhd0xKTF8BsMtnSyG7KOLWQpgZmxXUFSHtAbTW5rc+dOG4otihxm4rpiI9rm3O3rIdwIOQhjMw5+Mau51il7tp7ytkxKxrbNSxMV4EWAAIxJABFM0bYAQDXnB5lzfTOqKcX6v9DvT6iF03GS9F2eZJYtzj3wbYhrFl3Ol4x2vZoifiaWP/EpVZJuhBsaIJmA2IYRAhRI1pbDe8VtLCc7swpdSm9FCVT73bT3lEdH7xbs48sciJ673T2bc47c8/sOsYm8Mmf/ANEf/wArlH2pSi8omqWFgUSll5Ns3PmUwbL84ee+K8/FI7pT6YNi/edBH/dafgpjF+TyMrAhkULIUNp9a0V8aqs7rEzSUhs1xIze5rXE+JakdfWvz55PQWdTTNPux9sGSWotSlqLU9PO5E7VK4qDh0t18L3go61SmKo4dLdfC94Liz4WWVvrr1N3QhC84epMi3TR/eB6qF+pVSitu6WOHnqof6lVaL0FH5UfQ8vqX+NL1OKIou6IorjPkIMQsc1zdLCHN6Wmo8QvoGSmmxYbIjeLEa146HAEfmvn6i1fcywtlZUwid9LuoOrdUtPfcOwJfroZgpdw09m24m4Pt/4NN1bBd8GFGA/hOLHerEpQnoc0D8SzCi+gMKYPbMQYkJ/FiNLTzV0OHODQ9iwmdknwYj4bxR0NxY4c41jmOkcxU6GzMNncR7Rq2z39jEZaXMR7GDS9zWDpcQB+a2aUiuwexsOKLpZgthzDW0MNupsw0aOsGblAaTmuJEnlJ+ANTXGIfwNLh4hq0DGrHuFK1hw6RI2gt9BnWEa/ujPtoo1WZzVaWTrRbYVytk8dn97xjuk4yiHAECG4F0w25xB0QTsP3tHQHLLaJePFL3FxpUkmjQGgVz0a0ZgOYJOi1U1KqO1GHUXu6e5nFEUXdEUVxRk4oii7oiiAycUT7Ac0yFMQ3xWB8MPblGOFWltc5I104wG1oTSiKKGsrBMZYeUb7PSEOYguhPALIjbSBs1FuwjMQeYLDsOYFfKR3wn+iatdqew8V46fAgjUtU3PcMfSJNrSd/L/VO2loG8d7ObpaUlujYEZGlTFzB8uLmu2tJF0M/mOcc5SjTzdNrrlyHuqrWopVseaWf3RkNFKYsYL+kzcGHSoLw5/qN3zvAU7VHUWlbl2A7GPmXDPE+rheoDvndrgB+HnTHUWe7rbFWlr97ao9naX1ZZurT98zDhA5oMMuPrRDo9lje9ahGitY0ucaNaC5xOoAVJPYsIwzhAzMxEin7R5cBsboa3saGjsS7QwzPd3DX2lZtrUO//AIR9EUXdEUTgQ5OKKUxWHDpbroXvBR1FKYrjhst10P3guLPhZZW+uvVG4oQhecPWGT7pI4eeqh/qVWorXujjhx6uH+pVei9Dp/yo+h5TVP8AGl6s4oii7oiiuM+TiimMU8N/Q5psQ8R31cUfcOvsIB7OdRVEUXMoqScWdQm4SUlzRv7XAioNQc4I1jaFRd0jFi9v0mG3fMFIwGtg0ROluvm6F1ud4zXtEtEO+YPqSfSYPs+lurm6FeCKpF1tNb/eJ6bqaun1+zMFkp6JBLjDcWuc0wy4aQ0kE2nUcwzjOm9FccdcTDLOMaC2sFxq5o+yJ1epsOrRsVRondc42LdE85dCdUtk+w4oii7oiisKsnFEUXdEUQGTiiKLuiKIDJxRFF3RFEBkkcXsYYslEL4YBDha9jq0cBo0aCM+fnKe4xY6zE62whsOHUEsZU3EaLnHTTZmUDRO8F4KizMUQ4Taud3NGtzjqAVUq4Z3tce8ujdZt93FvD7BbFvAD5yO2G2oaN9EfyWa+06Bz9BW1y8u2GxrGNAawBrWjUAKAKPxdxfhyUEMZncc8R9M73beYDUNXenGF8Kw5aC6LEOZozDW52pjeclJ9Rc7p4jy7B/pNOtPXulz7fIq+6Vh3JwRLtO/j5380IH9RFOgOWYUT3CmEXzMZ8WJxnmtNQGpo5gKBNaJtRV7qG3tEWpv99Y5dnYcURRd0RRXmfJxRSeLA4bL9dD94KPopPFkcNl+uh+8FxZ8LO6n14+qNrQhC82ewMr3RRw49XD/AFKs0Vp3Qxw49XD/AFKs2r0On/Kj6HkdW/xp+rOKIou7UWq4zZOKIou7UWoDJ5CiOY4OaSHNIc1wzEEZwQtXxRxsbNsseQ2Mwb5ugPA+0Z8Rq6FlNq7gRXMcHMcWuaatcDQg7Qs99Ctjh8zXpdVKiWVy7Ubq5oIIIqDmIOgjYVQMZtzw1MSUGbS6BXR1ZPuns2KSxYx7ZGpDmCGRNAfoY8/pdzaNmxW5KE7NNP8AuGegcadZXnn+qMFiQnNJDgQQaFpBBB2EHQuaLacL4uy00PrYYLtAiNzPHQ4aeg1CpmE9zOK2pgRWvHJfvXdFdB8Eyr1tc/i4MT3ezra+MeK+/wBCk0RRSk3i5NwuPLxBTWGlw721CjnNppzdOZbFJS5MXSjKPCSwcURRdZtoTiXwfFicSFEf6rHO/IKW8cyFl8hrRFFZZDEGci8ZghjbEIr7Iqe+ituCNz2Wg0dFrGcOUKMH4NfaSs1mqrh259DbVobrOzC8yjYAxTjzhBaLYdd9FcN7+EekejtIWo4DwDBk4dkNuc53vPGedrj8NAUi1oAAAAAzADQBsCY4Yw5BlWXRX0rxWDO5x2NHx0JXbfO97Vy7h3RpatMtzfHvHM3OMgsc+I4NYwVc4/7znmWSY04yvnYtc7YTKiGz9bvvHw0bSTGLGWLOP329htO8hA5h953Kdz9yh7Vv02l931pc/wBBTrdd77qQ+H9TiiKLu1Fq3CzJxRFF3ai1AZOKKSxaHDJfrofvBMLVJYtjhkv10P3guLPhZZU+vH1RsqEIXmz2ZmG6EOGnq4f6lWrVat0OFScB5UJh8Xj4Ks0XodP+VH0PHazhfP1E7UWpSiKK8zZE7UWpSiKIDInai1KURRAZE7VYcBY6TEtRpOVhjNY452j7jtI6DUdCgqIouJwjNYkiyu6dT3QeGaxgrG+VmKARLHn0IlGmuwHQ7sKmlhtqfyGHZmB/DjvaB6Nbm+y6oS6z2ev8GOKva7XCyPzX7Gxrl0MHSAekVWcy26LNN47IT+ehafA08E/ZumbZXuifu1Zno7lyX3N0faWnlzePky6tl2DQxo6AEoqSd0xuqVd/MH+VNY+6VFPEl2D1nOd+QaoWjufZ90S/aOmXKX2f7GgJtPYSgwG3RYjWD7xoT0DSexZlOY6TsTNlbAdUMBvjnd4qFivc4kucXE6XOJJPSSr4ez3/AJsyW+14r8uP1LthndG0tlmc2VePFrP37lSZuaiRXl8R7nuOlzjU9HMOZc0RRMaqYVLqoT36qy99d/LsE7UWpSiKK4z5E7UWpSiKIDInai1KURRAZE7VI4uDhkv1sP3gmVFJ4swqzkAf4jT3Z/guLPgfoWU/mR9V+prqF7RC80e2KTukSX8KKByoTj/U38nqj0WwYcwYJmA+HrcKtOx4ztPeO6qyWLBc1xa4EFpLXA6QQaEFOtDZur29qPL+1aXC7f2SEaIolLUWrcKcidEUSlqLUBkToiiUtRagMidEUSlqLUBkToiiUtRagMidEUSlqLUBkToiiUtRagMidEUSlqLUBkToiiUtRagMidEUSlqLUBkToiiUtRagMidEUSlqLUBkTorLiDJXzd+qCxzu129A7i7uVeotMxNwOZeXq4UfGo9w1gU3rT2Z+klZNXZsrfe+Ax9nUu29PsXH9vuT6EISE9cCqmN+KpjVjQR9YBv2D0wPSH3h4/na0KyqyVct0Si+iF8HCZi5ZTsRatQwxivAmd8Ra/8A5jKAn1hod+fOq1M7n8cHeRIbhz1ae6hHinNesrmuLwzzF3sy+t9Vbl5fsVS1FqsXmNN7Ift/JHmNN7Ift/JXdIq8SM3Q9R4H9Cu2otVi8xpvZD9v5I8xpvZD9v5I6RV4kHQ9R4H9Cu2otVi8xpvZD9v5I8xpvZD9v5I6RV4kHQ9R4H9Cu2otVi8xpvZD9v5I8xpvZD9v5I6RV4kHQ9R4H9Cu2otVi8xpvZD9v5I8xpvZD9v5I6RV4kHQ9R4H9Cu2otVi8xpvZD9v5I8xpvZD9v5I6RV4kHQ9R4H9Cu2otVi8xpvZD9v5I8xpvZD9v5I6RV4kHQ9R4H9Cu2otVi8xpvZD9v5I8xpvZD9v5I6RV4kHQ9R4H9Cu2otVi8xpvZD9v5I8xpvZD9v5I6RV4kHQ9R4H9Cu2otVi8xpvZD9v5I8xpvZD9v5I6RV4kHQ9R4H9Cu2oorRBxBmTxnQmjpLj3AfFWDBOJcCCQ5/1rxnBcKNB2hv71VU9ZVFc8l9Xs3UWPisLvf8AckHilioXubGjNowUdDYfTOpxHJ/Po03xCEnuulbLLPT6bTQ08Nsfm+8EIQqTSCEIQAIQhAAhCEACEIQAIQhAAhCEACEIQAIQhAAhCEACEIQAIQhAAhCEA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8" descr="data:image/jpeg;base64,/9j/4AAQSkZJRgABAQAAAQABAAD/2wCEAAkGBhAQEBQUEg8SFRQQFBIQERETFBQVFhQTFRQWFhYQEhcZHyYeFxojGRISHy8gJCgtLC4tFx4xNTAqNSYrLCkBCQoKDgwOGg8PGiolHCQ0MCotKjUsLSwuKjUpLCwpLCksLSwsLSwpLy0sLCksLCkpLCksKi00KSwsKSwuLC0vLP/AABEIAOEA4QMBIgACEQEDEQH/xAAcAAABBQEBAQAAAAAAAAAAAAAAAwQFBgcCAQj/xABNEAABAgQABwsICAMGBwEAAAABAAIDBBESBQYTITFBUQciJDJSYXFzgZGhFRZCcpKyweEUI0NigrHC0TOTohclY9Li8DRTg6Ozw9N0/8QAGgEAAgMBAQAAAAAAAAAAAAAAAAUBAwQCBv/EADMRAAICAQICBwYGAwEAAAAAAAABAgMRBBIhMRQiQVFSYXEFEzKBkaEjM7HR4fBCYsEV/9oADAMBAAIRAxEAPwDcUIUdhTCgh71vHP8ASNvSpSyQ3gdTE4yHxj2aT3Ji/Dmxnef2UI6MSak1J0krzKK1QRxuJjy27kt8UeW3clviofKIyinYiNxMeW3clvijy27kt8VD5RGURsQbiY8tu5LfFHlt3Jb4qHyiMojYg3Ex5bdyW+KPLbuS3xUPlEZRGxBuJjy27kt8UeW3clviofKIyiNiDcTHlt3Jb4o8tu5LfFQ+URlEbEG4mPLbuS3xR5bdyW+Kh8ojKI2INxMeW3clvijy27kt8VD5RGURsQbiY8tu5LfFHlt3Jb4qHyiMojYg3Ex5bdyW+KPLbuS3xUPlEZRGxBuJtmHDrYOwp7LYRhvzA0Ow5j2bVV8ojKKHBE7i4oUPgrC9SGPOc5mu28xUwqmsHaeQQhCgkRnJkQ2OcfRHedQ71ToswXEkmpJqVL41zVAxm2rz2Zh+Z7lXcotFceGSmb44HGURlE3yiMorMHGRxlEZRN8ojKIwGRxlEZRN8ojKIwGRxlEZRN8ojKIwGRxlEZRN8ojKIwGRxlEZRN8ojKIwGRxlEZRN8ojKIwGRxlEZRN8ojKIwGRxlEZRN8ojKIwGRxlEZRN8ojKIwGRxlEZRN8ojKIwGRxlEZRN8ojKIwGRzlFa8Dz2VhgnjN3runUe0fFUvKKXxZmqRi3U9p725x4XLicco7jLiWtCELMXFOxsi8IpsY0eLj8VDXqRxtdwk+oz4qGyi3QXVRkk+LHF6L03yiMousHORxei9N8ojKIwGRxei9N8ojKIwGRxei9N8opbBeL0aPQ0sYfTdr9Ua/yUPC4slZfIY3pzKyEaLxIbiNtKDvOZW6QxdgQs9t7uU/P3DQFJqh3dxcq+8qEHFWOeMWN6SSfAU8U6biedcYdjP9Ssq8JVfvZHexFcOJ/wDj/wBH+pIxMUYg4sVh6QW/urQHjaF0j3kg2RKPMYBmWfZ3Dawh3hp8FHOJBoRQjSDmPctJSE1Iw4oo9jXdIzjoOkLtXd6OXX3GeXovVhwjiedMF34HH3Xfv3qtR4bmOLXtLXDSDmKvjJS5FMk48xS9F6b5RGUXWDnI4vRem+URlEYDI4vRem+URlEYDI4vTzA0WkxC9cDvzfFReUTzA7+EQusZ7wUSXAlPiaKhCFgNhQscXcKPqM+KhL1LY6u4WfUZ8VBXpjWuqjBN9Zi96L0hei9d4OMi96L0hei9GAyL3rqGC4hrQSXGgAzknYE3hguIABJJAAGcknQAtDxbxdEu254BiuGc6bByG/EquyagiyEXNiGA8VGw6PjAOfpDNLW9PKPh+asa8Jpp1Kn4ex10slzzGL/8x8e7asiUrGam41osmEcMQZcfWPAOpozuPQPiqzPY8vOaFDDRyn5z3DMPFVOJHLiS4kk5ySaknaSvL1pjRFczPK5vkSkxh6YicaM/oBtHc2iZuik6TXpzpvevL1copcipybF70vBwhFZxYr29DnBMr0XowG4sMpjjMs4zmvGxwz94p41VhwdjhAi0D/q3HlHe9jv3os9vReq5UxZ3G2SNfBqmmEsFQphtHt0cVwzOb0H4aFn+B8ZYssQAbma4bjm/CfRPhzK/4KwvCmWXQzo4zTxmnY4fFZZ1yr4mmNkZ8CiYZwNElnUdnaeK8aDzHYeZR161SalWRWFj2hzXZiD/ALzFZxh/ArpWJTOWOzsft+6ecf75r6rN3B8ymyG3iuQyvRekL0Xq/BRkXvRekL0XowGRe9PMCv4TB6xnvBRl6e4DdwmD1rPeCiS4M6i+JqSF4hLRgZ1jy7hh9RnxVfvU5j47hh6uH8VXb00qXUQrsfXYtei9I3ovXeDjItei9I3qTxbwV9KmGs9Eb+IfuDSO0kDtUPCWWSst4Ra8SMA0aJiIM7v4QOpvL6Tq5ulW8leNaAKAUAzADUNgVQx7xhybfo8M754rFI1MOhnSfy6Ut42zGPCqBHY141GMTChO+qGZzh9of8v5qs3pG9F6YxgorCF8rHJ5Ytei9I3ovXWDnItepbFSJD+lw8oAQ6rRUVFxBDfHN2qDvQIhBqDQjODsO0KJRysEqWHkuWO2ARCIjQmgMcbYjQKBrjocBqB0dNNqqd60/BE4yelBeAb2mHFbscMxps1OHSFm2FsHulozobvROY8pp4rh0jxqqKZZ6r5ovujjrLkxG9F6RvRetGDPkWvTnB2FIkCIHw3UI0jU4a2uGsJhei9DjkFLBruBcMw5qEHtzEZns1tds6NhS2E8HMmITobxmdoOtrtThzhZbgDDjpWMHipad7Ebym/uNI+a1mDGa9oc01a4BzSNYIqCl1tbrllDCqxWRwzI5+UfAiOhvG+YacxGpw5iKFN71e8fsD3whHaN9CzP54ZOnsJr0ErPr1tqlvjkx2R2SwLXovSN6L1ZgryLXp/gF3CoHWw/eCir0/xfdwuB1sP3gokuDJi+KNcQhCUjYzLdAdw09XD+KrdysG6GeHHq4fxVZuTepdRCa59di1yLkjci5W4KtwtctJ3PcG5OXMUjfRzUeo2oaO+49oWZQmlzg0aXENHSTQeJW4ycsIUNjG6IbWsHQ0U+Cx6qWIpd5s0kcycu45whOtgQnxHcWG0uPPTQBzk0HasanJ10WI6I81c9xce3UOYaOxXrdLwlZBhwgc8Vxe71WUzH8Tmn8Kzm5Tpa8R3d4aqzMtvcLXIuSNyLlrwY9wtci5I3J7gaQ+kR4cK4NvdQuJAoNJpXSaA0G2ih8Flkp5eETmKmAoEd3CHlt38GHnZlaGhLXEUdQilAa/F5jdieyWh5aCXWAgPY41pU0DmnTStBQ7VeYmCoLoQhOhtMNoDQw6gBQU1gjbpVEx1nXy7foojmIx4a+j88SGA6rWF/pAkaxUU051hhZKyzg/kb51xrr4r5iWIOGslMZJx3kegHNEHF7849lWTHnAWXg5Rg+sggnNpdD0ub0jSO3asubFIIIJBBBBGkEaCFsuLuFxNSzIma4i2INjxmcPiOYhTqIuElYjnTyVkXWzH70XKbx1wF9Fj1aPqo1Xs2NPpQ+ytRzEbFXrlsi1JZRkknF4Ytci5I3IuXWDjcLXLQNzrDN7HQHHPD38P1Cd83scR7XMs5uUli5hP6PNQolcwcGv8AUdvXdwNexVW174NFtNmyaZskWEHtLXCocC1w2gihCxnCkmYEaJCP2bi0HaNLXdoIPatpWbbpclZMQ4gGaKyh9Zh09zm9yxaWWJbe83aqPV3dxVbkXJG5FyZYFm4WuUhi67hcDrYfvBRNyksW3cMl+uh+8FxNdVncH1kbKhCEmHRk26TMNE+QTT6qH+pVpsUHQQVNbqY/vE9VC/UqjRPaY/hx9Dz988Wy9SWuRcoxsVw1ldiadzFW7SreWfFCBlJ6A3Y+/wBgF/6Vs6xzc1i34QZm0Miu/pp+pbGlOt+NLyHGh41t+ZlO6NOXTpbqhQ2M7TV598dyq9yk8cpkGfmM+iJb3NaPgoe5MKo4gvQW3TzZL1JjAuL0ecvyLWnJ23XODeNWlNvFKk/7PJ/kQ/5gUvuTn/if+h/7VoKxXaicJuKN1GmhZWpPJksTECeaCXNhANBJJitAAGcknYrXiZipDZKkx4bXOmQCWuFbYeljc+g+ltzjYpnCJy8US44jQ2LMn7td5A/EQSfutI9IKWVNl85Rwy+vTwjLKK/ORI0g25rjGgAhohPd9c0uIa1sN/2lSQLXZ+c6FSp/E/CceK+I+CC6IS4/WQ82wDfaAKAdCvbOFTV32Mm4tbsfM0o53OIYNvrOdyVNKI2uvklkmVKt5t47DI/MHCH/ACB/Mh/5lYMT5SakItkwy2FMkMabmuAjAEtGY5rmhw6Q1XxMsMYOExBfDraSAWP1siNNzHjocAVL1LmtsksELTRg90W8iOMWBWzcu6GaA8aG7kvGg9GkHmJWZSWJU5GaXMYzM5zHAvALXNNHNcNRqPy2rUcB4RMeC1zha8VhxmcmKw2vb3g05iExn3fRJgRtEKZLYUwNTYuiFH7czHfhOpFVk68wQW1QsxN8iif2eT/Ih/zAj+zyf5EP+YFrCFPS5+RHQ6/MwWYhGG9zHcZjnMdTPnaSD4hJ3JbD0cCamM/28b/yOUcZsbCmsU2sieUkng3vAc3lZaDErnfCY49JaK+NVXN06XrKsfrZFA7HNcD4hqkMQI1+DoB5nj2Yjx8E33S21wbFPJdBP/daPilEFtvx54HU3uoz5Z/6ZSYgGk0STp1g116FHkIonWwRe8HT8InU3vT7Faae6flqnNl4WYesFD0UrimOHyvXwveCiaW1kwk3NepvqEIXnj0pju6iP7wPVQv1KpWq4bp4/vA9VC/UqnavQUflx9DzOpf4svUTtRalLUWq4oyWbczdTCLPvMij+mv6Vs6wzEqYyeEJd22JZ/MaWfm4Lc0n1y/ET8h77Oea2vMwrHeFbhGZH+JX2mtPxUHRXDdOk7J8u1RYcN/aAWH3B3qp2pnS81xfkKL1ttkvNmi7jx/4r/of+1X3CeEGwITnkFxFGsYNL3uNrIbedziB2r59otB3LsW7nGaiDMyrIAOt2h0TsztHOXbFh1VEU3a38hhpNTJpUxXzL9geRdCh78h0WITEjPGh0R1K0+6AA0czQksOTz2MbDhfxpg5OFrtzVfGcOSxtXc5tGtSTnACpNAM5J1DaViGOOMRnJpz2k5NlYcEfcBzv6XHP0UGpZaKndPJs1Nyohg2iQkmQITYbAbWCgrnJ2ucdZJqSdpKcL50vdtPeUXu2nvK1PQN8d32/kxr2klwUPv/AAfRaF86Xu2nvKL3bT3lR/5/+32/kn/0/wDX7/wbHhd0xKTF8BsMtnSyG7KOLWQpgZmxXUFSHtAbTW5rc+dOG4otihxm4rpiI9rm3O3rIdwIOQhjMw5+Mau51il7tp7ytkxKxrbNSxMV4EWAAIxJABFM0bYAQDXnB5lzfTOqKcX6v9DvT6iF03GS9F2eZJYtzj3wbYhrFl3Ol4x2vZoifiaWP/EpVZJuhBsaIJmA2IYRAhRI1pbDe8VtLCc7swpdSm9FCVT73bT3lEdH7xbs48sciJ673T2bc47c8/sOsYm8Mmf/ANEf/wArlH2pSi8omqWFgUSll5Ns3PmUwbL84ee+K8/FI7pT6YNi/edBH/dafgpjF+TyMrAhkULIUNp9a0V8aqs7rEzSUhs1xIze5rXE+JakdfWvz55PQWdTTNPux9sGSWotSlqLU9PO5E7VK4qDh0t18L3go61SmKo4dLdfC94Liz4WWVvrr1N3QhC84epMi3TR/eB6qF+pVSitu6WOHnqof6lVaL0FH5UfQ8vqX+NL1OKIou6IorjPkIMQsc1zdLCHN6Wmo8QvoGSmmxYbIjeLEa146HAEfmvn6i1fcywtlZUwid9LuoOrdUtPfcOwJfroZgpdw09m24m4Pt/4NN1bBd8GFGA/hOLHerEpQnoc0D8SzCi+gMKYPbMQYkJ/FiNLTzV0OHODQ9iwmdknwYj4bxR0NxY4c41jmOkcxU6GzMNncR7Rq2z39jEZaXMR7GDS9zWDpcQB+a2aUiuwexsOKLpZgthzDW0MNupsw0aOsGblAaTmuJEnlJ+ANTXGIfwNLh4hq0DGrHuFK1hw6RI2gt9BnWEa/ujPtoo1WZzVaWTrRbYVytk8dn97xjuk4yiHAECG4F0w25xB0QTsP3tHQHLLaJePFL3FxpUkmjQGgVz0a0ZgOYJOi1U1KqO1GHUXu6e5nFEUXdEUVxRk4oii7oiiAycUT7Ac0yFMQ3xWB8MPblGOFWltc5I104wG1oTSiKKGsrBMZYeUb7PSEOYguhPALIjbSBs1FuwjMQeYLDsOYFfKR3wn+iatdqew8V46fAgjUtU3PcMfSJNrSd/L/VO2loG8d7ObpaUlujYEZGlTFzB8uLmu2tJF0M/mOcc5SjTzdNrrlyHuqrWopVseaWf3RkNFKYsYL+kzcGHSoLw5/qN3zvAU7VHUWlbl2A7GPmXDPE+rheoDvndrgB+HnTHUWe7rbFWlr97ao9naX1ZZurT98zDhA5oMMuPrRDo9lje9ahGitY0ucaNaC5xOoAVJPYsIwzhAzMxEin7R5cBsboa3saGjsS7QwzPd3DX2lZtrUO//AIR9EUXdEUTgQ5OKKUxWHDpbroXvBR1FKYrjhst10P3guLPhZZW+uvVG4oQhecPWGT7pI4eeqh/qVWorXujjhx6uH+pVei9Dp/yo+h5TVP8AGl6s4oii7oiiuM+TiimMU8N/Q5psQ8R31cUfcOvsIB7OdRVEUXMoqScWdQm4SUlzRv7XAioNQc4I1jaFRd0jFi9v0mG3fMFIwGtg0ROluvm6F1ud4zXtEtEO+YPqSfSYPs+lurm6FeCKpF1tNb/eJ6bqaun1+zMFkp6JBLjDcWuc0wy4aQ0kE2nUcwzjOm9FccdcTDLOMaC2sFxq5o+yJ1epsOrRsVRondc42LdE85dCdUtk+w4oii7oiisKsnFEUXdEUQGTiiKLuiKIDJxRFF3RFEBkkcXsYYslEL4YBDha9jq0cBo0aCM+fnKe4xY6zE62whsOHUEsZU3EaLnHTTZmUDRO8F4KizMUQ4Taud3NGtzjqAVUq4Z3tce8ujdZt93FvD7BbFvAD5yO2G2oaN9EfyWa+06Bz9BW1y8u2GxrGNAawBrWjUAKAKPxdxfhyUEMZncc8R9M73beYDUNXenGF8Kw5aC6LEOZozDW52pjeclJ9Rc7p4jy7B/pNOtPXulz7fIq+6Vh3JwRLtO/j5380IH9RFOgOWYUT3CmEXzMZ8WJxnmtNQGpo5gKBNaJtRV7qG3tEWpv99Y5dnYcURRd0RRXmfJxRSeLA4bL9dD94KPopPFkcNl+uh+8FxZ8LO6n14+qNrQhC82ewMr3RRw49XD/AFKs0Vp3Qxw49XD/AFKs2r0On/Kj6HkdW/xp+rOKIou7UWq4zZOKIou7UWoDJ5CiOY4OaSHNIc1wzEEZwQtXxRxsbNsseQ2Mwb5ugPA+0Z8Rq6FlNq7gRXMcHMcWuaatcDQg7Qs99Ctjh8zXpdVKiWVy7Ubq5oIIIqDmIOgjYVQMZtzw1MSUGbS6BXR1ZPuns2KSxYx7ZGpDmCGRNAfoY8/pdzaNmxW5KE7NNP8AuGegcadZXnn+qMFiQnNJDgQQaFpBBB2EHQuaLacL4uy00PrYYLtAiNzPHQ4aeg1CpmE9zOK2pgRWvHJfvXdFdB8Eyr1tc/i4MT3ezra+MeK+/wBCk0RRSk3i5NwuPLxBTWGlw721CjnNppzdOZbFJS5MXSjKPCSwcURRdZtoTiXwfFicSFEf6rHO/IKW8cyFl8hrRFFZZDEGci8ZghjbEIr7Iqe+ituCNz2Wg0dFrGcOUKMH4NfaSs1mqrh259DbVobrOzC8yjYAxTjzhBaLYdd9FcN7+EekejtIWo4DwDBk4dkNuc53vPGedrj8NAUi1oAAAAAzADQBsCY4Yw5BlWXRX0rxWDO5x2NHx0JXbfO97Vy7h3RpatMtzfHvHM3OMgsc+I4NYwVc4/7znmWSY04yvnYtc7YTKiGz9bvvHw0bSTGLGWLOP329htO8hA5h953Kdz9yh7Vv02l931pc/wBBTrdd77qQ+H9TiiKLu1Fq3CzJxRFF3ai1AZOKKSxaHDJfrofvBMLVJYtjhkv10P3guLPhZZU+vH1RsqEIXmz2ZmG6EOGnq4f6lWrVat0OFScB5UJh8Xj4Ks0XodP+VH0PHazhfP1E7UWpSiKK8zZE7UWpSiKIDInai1KURRAZE7VYcBY6TEtRpOVhjNY452j7jtI6DUdCgqIouJwjNYkiyu6dT3QeGaxgrG+VmKARLHn0IlGmuwHQ7sKmlhtqfyGHZmB/DjvaB6Nbm+y6oS6z2ev8GOKva7XCyPzX7Gxrl0MHSAekVWcy26LNN47IT+ehafA08E/ZumbZXuifu1Zno7lyX3N0faWnlzePky6tl2DQxo6AEoqSd0xuqVd/MH+VNY+6VFPEl2D1nOd+QaoWjufZ90S/aOmXKX2f7GgJtPYSgwG3RYjWD7xoT0DSexZlOY6TsTNlbAdUMBvjnd4qFivc4kucXE6XOJJPSSr4ez3/AJsyW+14r8uP1LthndG0tlmc2VePFrP37lSZuaiRXl8R7nuOlzjU9HMOZc0RRMaqYVLqoT36qy99d/LsE7UWpSiKK4z5E7UWpSiKIDInai1KURRAZE7VI4uDhkv1sP3gmVFJ4swqzkAf4jT3Z/guLPgfoWU/mR9V+prqF7RC80e2KTukSX8KKByoTj/U38nqj0WwYcwYJmA+HrcKtOx4ztPeO6qyWLBc1xa4EFpLXA6QQaEFOtDZur29qPL+1aXC7f2SEaIolLUWrcKcidEUSlqLUBkToiiUtRagMidEUSlqLUBkToiiUtRagMidEUSlqLUBkToiiUtRagMidEUSlqLUBkToiiUtRagMidEUSlqLUBkToiiUtRagMidEUSlqLUBkTorLiDJXzd+qCxzu129A7i7uVeotMxNwOZeXq4UfGo9w1gU3rT2Z+klZNXZsrfe+Ax9nUu29PsXH9vuT6EISE9cCqmN+KpjVjQR9YBv2D0wPSH3h4/na0KyqyVct0Si+iF8HCZi5ZTsRatQwxivAmd8Ra/8A5jKAn1hod+fOq1M7n8cHeRIbhz1ae6hHinNesrmuLwzzF3sy+t9Vbl5fsVS1FqsXmNN7Ift/JHmNN7Ift/JXdIq8SM3Q9R4H9Cu2otVi8xpvZD9v5I8xpvZD9v5I6RV4kHQ9R4H9Cu2otVi8xpvZD9v5I8xpvZD9v5I6RV4kHQ9R4H9Cu2otVi8xpvZD9v5I8xpvZD9v5I6RV4kHQ9R4H9Cu2otVi8xpvZD9v5I8xpvZD9v5I6RV4kHQ9R4H9Cu2otVi8xpvZD9v5I8xpvZD9v5I6RV4kHQ9R4H9Cu2otVi8xpvZD9v5I8xpvZD9v5I6RV4kHQ9R4H9Cu2otVi8xpvZD9v5I8xpvZD9v5I6RV4kHQ9R4H9Cu2otVi8xpvZD9v5I8xpvZD9v5I6RV4kHQ9R4H9Cu2otVi8xpvZD9v5I8xpvZD9v5I6RV4kHQ9R4H9Cu2oorRBxBmTxnQmjpLj3AfFWDBOJcCCQ5/1rxnBcKNB2hv71VU9ZVFc8l9Xs3UWPisLvf8AckHilioXubGjNowUdDYfTOpxHJ/Po03xCEnuulbLLPT6bTQ08Nsfm+8EIQqTSCEIQAIQhAAhCEACEIQAIQhAAhCEACEIQAIQhAAhCEACEIQAIQhAAhCEACEIQAIQhAAhCEA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10" descr="data:image/jpeg;base64,/9j/4AAQSkZJRgABAQAAAQABAAD/2wCEAAkGBhAQEBQUEg8SFRQQFBIQERETFBQVFhQTFRQWFhYQEhcZHyYeFxojGRISHy8gJCgtLC4tFx4xNTAqNSYrLCkBCQoKDgwOGg8PGiolHCQ0MCotKjUsLSwuKjUpLCwpLCksLSwsLSwpLy0sLCksLCkpLCksKi00KSwsKSwuLC0vLP/AABEIAOEA4QMBIgACEQEDEQH/xAAcAAABBQEBAQAAAAAAAAAAAAAAAwQFBgcCAQj/xABNEAABAgQABwsICAMGBwEAAAABAAIDBBESBQYTITFBUQciJDJSYXFzgZGhFRZCcpKyweEUI0NigrHC0TOTohclY9Li8DRTg6Ozw9N0/8QAGgEAAgMBAQAAAAAAAAAAAAAAAAUBAwQCBv/EADMRAAICAQICBwYGAwEAAAAAAAABAgMRBBIhMRQiQVFSYXEFEzKBkaEjM7HR4fBCYsEV/9oADAMBAAIRAxEAPwDcUIUdhTCgh71vHP8ASNvSpSyQ3gdTE4yHxj2aT3Ji/Dmxnef2UI6MSak1J0krzKK1QRxuJjy27kt8UeW3clviofKIyinYiNxMeW3clvijy27kt8VD5RGURsQbiY8tu5LfFHlt3Jb4qHyiMojYg3Ex5bdyW+KPLbuS3xUPlEZRGxBuJjy27kt8UeW3clviofKIyiNiDcTHlt3Jb4o8tu5LfFQ+URlEbEG4mPLbuS3xR5bdyW+Kh8ojKI2INxMeW3clvijy27kt8VD5RGURsQbiY8tu5LfFHlt3Jb4qHyiMojYg3Ex5bdyW+KPLbuS3xUPlEZRGxBuJtmHDrYOwp7LYRhvzA0Ow5j2bVV8ojKKHBE7i4oUPgrC9SGPOc5mu28xUwqmsHaeQQhCgkRnJkQ2OcfRHedQ71ToswXEkmpJqVL41zVAxm2rz2Zh+Z7lXcotFceGSmb44HGURlE3yiMorMHGRxlEZRN8ojKIwGRxlEZRN8ojKIwGRxlEZRN8ojKIwGRxlEZRN8ojKIwGRxlEZRN8ojKIwGRxlEZRN8ojKIwGRxlEZRN8ojKIwGRxlEZRN8ojKIwGRxlEZRN8ojKIwGRxlEZRN8ojKIwGRxlEZRN8ojKIwGRzlFa8Dz2VhgnjN3runUe0fFUvKKXxZmqRi3U9p725x4XLicco7jLiWtCELMXFOxsi8IpsY0eLj8VDXqRxtdwk+oz4qGyi3QXVRkk+LHF6L03yiMousHORxei9N8ojKIwGRxei9N8ojKIwGRxei9N8opbBeL0aPQ0sYfTdr9Ua/yUPC4slZfIY3pzKyEaLxIbiNtKDvOZW6QxdgQs9t7uU/P3DQFJqh3dxcq+8qEHFWOeMWN6SSfAU8U6biedcYdjP9Ssq8JVfvZHexFcOJ/wDj/wBH+pIxMUYg4sVh6QW/urQHjaF0j3kg2RKPMYBmWfZ3Dawh3hp8FHOJBoRQjSDmPctJSE1Iw4oo9jXdIzjoOkLtXd6OXX3GeXovVhwjiedMF34HH3Xfv3qtR4bmOLXtLXDSDmKvjJS5FMk48xS9F6b5RGUXWDnI4vRem+URlEYDI4vRem+URlEYDI4vTzA0WkxC9cDvzfFReUTzA7+EQusZ7wUSXAlPiaKhCFgNhQscXcKPqM+KhL1LY6u4WfUZ8VBXpjWuqjBN9Zi96L0hei9d4OMi96L0hei9GAyL3rqGC4hrQSXGgAzknYE3hguIABJJAAGcknQAtDxbxdEu254BiuGc6bByG/EquyagiyEXNiGA8VGw6PjAOfpDNLW9PKPh+asa8Jpp1Kn4ex10slzzGL/8x8e7asiUrGam41osmEcMQZcfWPAOpozuPQPiqzPY8vOaFDDRyn5z3DMPFVOJHLiS4kk5ySaknaSvL1pjRFczPK5vkSkxh6YicaM/oBtHc2iZuik6TXpzpvevL1copcipybF70vBwhFZxYr29DnBMr0XowG4sMpjjMs4zmvGxwz94p41VhwdjhAi0D/q3HlHe9jv3os9vReq5UxZ3G2SNfBqmmEsFQphtHt0cVwzOb0H4aFn+B8ZYssQAbma4bjm/CfRPhzK/4KwvCmWXQzo4zTxmnY4fFZZ1yr4mmNkZ8CiYZwNElnUdnaeK8aDzHYeZR161SalWRWFj2hzXZiD/ALzFZxh/ArpWJTOWOzsft+6ecf75r6rN3B8ymyG3iuQyvRekL0Xq/BRkXvRekL0XowGRe9PMCv4TB6xnvBRl6e4DdwmD1rPeCiS4M6i+JqSF4hLRgZ1jy7hh9RnxVfvU5j47hh6uH8VXb00qXUQrsfXYtei9I3ovXeDjItei9I3qTxbwV9KmGs9Eb+IfuDSO0kDtUPCWWSst4Ra8SMA0aJiIM7v4QOpvL6Tq5ulW8leNaAKAUAzADUNgVQx7xhybfo8M754rFI1MOhnSfy6Ut42zGPCqBHY141GMTChO+qGZzh9of8v5qs3pG9F6YxgorCF8rHJ5Ytei9I3ovXWDnItepbFSJD+lw8oAQ6rRUVFxBDfHN2qDvQIhBqDQjODsO0KJRysEqWHkuWO2ARCIjQmgMcbYjQKBrjocBqB0dNNqqd60/BE4yelBeAb2mHFbscMxps1OHSFm2FsHulozobvROY8pp4rh0jxqqKZZ6r5ovujjrLkxG9F6RvRetGDPkWvTnB2FIkCIHw3UI0jU4a2uGsJhei9DjkFLBruBcMw5qEHtzEZns1tds6NhS2E8HMmITobxmdoOtrtThzhZbgDDjpWMHipad7Ebym/uNI+a1mDGa9oc01a4BzSNYIqCl1tbrllDCqxWRwzI5+UfAiOhvG+YacxGpw5iKFN71e8fsD3whHaN9CzP54ZOnsJr0ErPr1tqlvjkx2R2SwLXovSN6L1ZgryLXp/gF3CoHWw/eCir0/xfdwuB1sP3gokuDJi+KNcQhCUjYzLdAdw09XD+KrdysG6GeHHq4fxVZuTepdRCa59di1yLkjci5W4KtwtctJ3PcG5OXMUjfRzUeo2oaO+49oWZQmlzg0aXENHSTQeJW4ycsIUNjG6IbWsHQ0U+Cx6qWIpd5s0kcycu45whOtgQnxHcWG0uPPTQBzk0HasanJ10WI6I81c9xce3UOYaOxXrdLwlZBhwgc8Vxe71WUzH8Tmn8Kzm5Tpa8R3d4aqzMtvcLXIuSNyLlrwY9wtci5I3J7gaQ+kR4cK4NvdQuJAoNJpXSaA0G2ih8Flkp5eETmKmAoEd3CHlt38GHnZlaGhLXEUdQilAa/F5jdieyWh5aCXWAgPY41pU0DmnTStBQ7VeYmCoLoQhOhtMNoDQw6gBQU1gjbpVEx1nXy7foojmIx4a+j88SGA6rWF/pAkaxUU051hhZKyzg/kb51xrr4r5iWIOGslMZJx3kegHNEHF7849lWTHnAWXg5Rg+sggnNpdD0ub0jSO3asubFIIIJBBBBGkEaCFsuLuFxNSzIma4i2INjxmcPiOYhTqIuElYjnTyVkXWzH70XKbx1wF9Fj1aPqo1Xs2NPpQ+ytRzEbFXrlsi1JZRkknF4Ytci5I3IuXWDjcLXLQNzrDN7HQHHPD38P1Cd83scR7XMs5uUli5hP6PNQolcwcGv8AUdvXdwNexVW174NFtNmyaZskWEHtLXCocC1w2gihCxnCkmYEaJCP2bi0HaNLXdoIPatpWbbpclZMQ4gGaKyh9Zh09zm9yxaWWJbe83aqPV3dxVbkXJG5FyZYFm4WuUhi67hcDrYfvBRNyksW3cMl+uh+8FxNdVncH1kbKhCEmHRk26TMNE+QTT6qH+pVpsUHQQVNbqY/vE9VC/UqjRPaY/hx9Dz988Wy9SWuRcoxsVw1ldiadzFW7SreWfFCBlJ6A3Y+/wBgF/6Vs6xzc1i34QZm0Miu/pp+pbGlOt+NLyHGh41t+ZlO6NOXTpbqhQ2M7TV598dyq9yk8cpkGfmM+iJb3NaPgoe5MKo4gvQW3TzZL1JjAuL0ecvyLWnJ23XODeNWlNvFKk/7PJ/kQ/5gUvuTn/if+h/7VoKxXaicJuKN1GmhZWpPJksTECeaCXNhANBJJitAAGcknYrXiZipDZKkx4bXOmQCWuFbYeljc+g+ltzjYpnCJy8US44jQ2LMn7td5A/EQSfutI9IKWVNl85Rwy+vTwjLKK/ORI0g25rjGgAhohPd9c0uIa1sN/2lSQLXZ+c6FSp/E/CceK+I+CC6IS4/WQ82wDfaAKAdCvbOFTV32Mm4tbsfM0o53OIYNvrOdyVNKI2uvklkmVKt5t47DI/MHCH/ACB/Mh/5lYMT5SakItkwy2FMkMabmuAjAEtGY5rmhw6Q1XxMsMYOExBfDraSAWP1siNNzHjocAVL1LmtsksELTRg90W8iOMWBWzcu6GaA8aG7kvGg9GkHmJWZSWJU5GaXMYzM5zHAvALXNNHNcNRqPy2rUcB4RMeC1zha8VhxmcmKw2vb3g05iExn3fRJgRtEKZLYUwNTYuiFH7czHfhOpFVk68wQW1QsxN8iif2eT/Ih/zAj+zyf5EP+YFrCFPS5+RHQ6/MwWYhGG9zHcZjnMdTPnaSD4hJ3JbD0cCamM/28b/yOUcZsbCmsU2sieUkng3vAc3lZaDErnfCY49JaK+NVXN06XrKsfrZFA7HNcD4hqkMQI1+DoB5nj2Yjx8E33S21wbFPJdBP/daPilEFtvx54HU3uoz5Z/6ZSYgGk0STp1g116FHkIonWwRe8HT8InU3vT7Faae6flqnNl4WYesFD0UrimOHyvXwveCiaW1kwk3NepvqEIXnj0pju6iP7wPVQv1KpWq4bp4/vA9VC/UqnavQUflx9DzOpf4svUTtRalLUWq4oyWbczdTCLPvMij+mv6Vs6wzEqYyeEJd22JZ/MaWfm4Lc0n1y/ET8h77Oea2vMwrHeFbhGZH+JX2mtPxUHRXDdOk7J8u1RYcN/aAWH3B3qp2pnS81xfkKL1ttkvNmi7jx/4r/of+1X3CeEGwITnkFxFGsYNL3uNrIbedziB2r59otB3LsW7nGaiDMyrIAOt2h0TsztHOXbFh1VEU3a38hhpNTJpUxXzL9geRdCh78h0WITEjPGh0R1K0+6AA0czQksOTz2MbDhfxpg5OFrtzVfGcOSxtXc5tGtSTnACpNAM5J1DaViGOOMRnJpz2k5NlYcEfcBzv6XHP0UGpZaKndPJs1Nyohg2iQkmQITYbAbWCgrnJ2ucdZJqSdpKcL50vdtPeUXu2nvK1PQN8d32/kxr2klwUPv/AAfRaF86Xu2nvKL3bT3lR/5/+32/kn/0/wDX7/wbHhd0xKTF8BsMtnSyG7KOLWQpgZmxXUFSHtAbTW5rc+dOG4otihxm4rpiI9rm3O3rIdwIOQhjMw5+Mau51il7tp7ytkxKxrbNSxMV4EWAAIxJABFM0bYAQDXnB5lzfTOqKcX6v9DvT6iF03GS9F2eZJYtzj3wbYhrFl3Ol4x2vZoifiaWP/EpVZJuhBsaIJmA2IYRAhRI1pbDe8VtLCc7swpdSm9FCVT73bT3lEdH7xbs48sciJ673T2bc47c8/sOsYm8Mmf/ANEf/wArlH2pSi8omqWFgUSll5Ns3PmUwbL84ee+K8/FI7pT6YNi/edBH/dafgpjF+TyMrAhkULIUNp9a0V8aqs7rEzSUhs1xIze5rXE+JakdfWvz55PQWdTTNPux9sGSWotSlqLU9PO5E7VK4qDh0t18L3go61SmKo4dLdfC94Liz4WWVvrr1N3QhC84epMi3TR/eB6qF+pVSitu6WOHnqof6lVaL0FH5UfQ8vqX+NL1OKIou6IorjPkIMQsc1zdLCHN6Wmo8QvoGSmmxYbIjeLEa146HAEfmvn6i1fcywtlZUwid9LuoOrdUtPfcOwJfroZgpdw09m24m4Pt/4NN1bBd8GFGA/hOLHerEpQnoc0D8SzCi+gMKYPbMQYkJ/FiNLTzV0OHODQ9iwmdknwYj4bxR0NxY4c41jmOkcxU6GzMNncR7Rq2z39jEZaXMR7GDS9zWDpcQB+a2aUiuwexsOKLpZgthzDW0MNupsw0aOsGblAaTmuJEnlJ+ANTXGIfwNLh4hq0DGrHuFK1hw6RI2gt9BnWEa/ujPtoo1WZzVaWTrRbYVytk8dn97xjuk4yiHAECG4F0w25xB0QTsP3tHQHLLaJePFL3FxpUkmjQGgVz0a0ZgOYJOi1U1KqO1GHUXu6e5nFEUXdEUVxRk4oii7oiiAycUT7Ac0yFMQ3xWB8MPblGOFWltc5I104wG1oTSiKKGsrBMZYeUb7PSEOYguhPALIjbSBs1FuwjMQeYLDsOYFfKR3wn+iatdqew8V46fAgjUtU3PcMfSJNrSd/L/VO2loG8d7ObpaUlujYEZGlTFzB8uLmu2tJF0M/mOcc5SjTzdNrrlyHuqrWopVseaWf3RkNFKYsYL+kzcGHSoLw5/qN3zvAU7VHUWlbl2A7GPmXDPE+rheoDvndrgB+HnTHUWe7rbFWlr97ao9naX1ZZurT98zDhA5oMMuPrRDo9lje9ahGitY0ucaNaC5xOoAVJPYsIwzhAzMxEin7R5cBsboa3saGjsS7QwzPd3DX2lZtrUO//AIR9EUXdEUTgQ5OKKUxWHDpbroXvBR1FKYrjhst10P3guLPhZZW+uvVG4oQhecPWGT7pI4eeqh/qVWorXujjhx6uH+pVei9Dp/yo+h5TVP8AGl6s4oii7oiiuM+TiimMU8N/Q5psQ8R31cUfcOvsIB7OdRVEUXMoqScWdQm4SUlzRv7XAioNQc4I1jaFRd0jFi9v0mG3fMFIwGtg0ROluvm6F1ud4zXtEtEO+YPqSfSYPs+lurm6FeCKpF1tNb/eJ6bqaun1+zMFkp6JBLjDcWuc0wy4aQ0kE2nUcwzjOm9FccdcTDLOMaC2sFxq5o+yJ1epsOrRsVRondc42LdE85dCdUtk+w4oii7oiisKsnFEUXdEUQGTiiKLuiKIDJxRFF3RFEBkkcXsYYslEL4YBDha9jq0cBo0aCM+fnKe4xY6zE62whsOHUEsZU3EaLnHTTZmUDRO8F4KizMUQ4Taud3NGtzjqAVUq4Z3tce8ujdZt93FvD7BbFvAD5yO2G2oaN9EfyWa+06Bz9BW1y8u2GxrGNAawBrWjUAKAKPxdxfhyUEMZncc8R9M73beYDUNXenGF8Kw5aC6LEOZozDW52pjeclJ9Rc7p4jy7B/pNOtPXulz7fIq+6Vh3JwRLtO/j5380IH9RFOgOWYUT3CmEXzMZ8WJxnmtNQGpo5gKBNaJtRV7qG3tEWpv99Y5dnYcURRd0RRXmfJxRSeLA4bL9dD94KPopPFkcNl+uh+8FxZ8LO6n14+qNrQhC82ewMr3RRw49XD/AFKs0Vp3Qxw49XD/AFKs2r0On/Kj6HkdW/xp+rOKIou7UWq4zZOKIou7UWoDJ5CiOY4OaSHNIc1wzEEZwQtXxRxsbNsseQ2Mwb5ugPA+0Z8Rq6FlNq7gRXMcHMcWuaatcDQg7Qs99Ctjh8zXpdVKiWVy7Ubq5oIIIqDmIOgjYVQMZtzw1MSUGbS6BXR1ZPuns2KSxYx7ZGpDmCGRNAfoY8/pdzaNmxW5KE7NNP8AuGegcadZXnn+qMFiQnNJDgQQaFpBBB2EHQuaLacL4uy00PrYYLtAiNzPHQ4aeg1CpmE9zOK2pgRWvHJfvXdFdB8Eyr1tc/i4MT3ezra+MeK+/wBCk0RRSk3i5NwuPLxBTWGlw721CjnNppzdOZbFJS5MXSjKPCSwcURRdZtoTiXwfFicSFEf6rHO/IKW8cyFl8hrRFFZZDEGci8ZghjbEIr7Iqe+ituCNz2Wg0dFrGcOUKMH4NfaSs1mqrh259DbVobrOzC8yjYAxTjzhBaLYdd9FcN7+EekejtIWo4DwDBk4dkNuc53vPGedrj8NAUi1oAAAAAzADQBsCY4Yw5BlWXRX0rxWDO5x2NHx0JXbfO97Vy7h3RpatMtzfHvHM3OMgsc+I4NYwVc4/7znmWSY04yvnYtc7YTKiGz9bvvHw0bSTGLGWLOP329htO8hA5h953Kdz9yh7Vv02l931pc/wBBTrdd77qQ+H9TiiKLu1Fq3CzJxRFF3ai1AZOKKSxaHDJfrofvBMLVJYtjhkv10P3guLPhZZU+vH1RsqEIXmz2ZmG6EOGnq4f6lWrVat0OFScB5UJh8Xj4Ks0XodP+VH0PHazhfP1E7UWpSiKK8zZE7UWpSiKIDInai1KURRAZE7VYcBY6TEtRpOVhjNY452j7jtI6DUdCgqIouJwjNYkiyu6dT3QeGaxgrG+VmKARLHn0IlGmuwHQ7sKmlhtqfyGHZmB/DjvaB6Nbm+y6oS6z2ev8GOKva7XCyPzX7Gxrl0MHSAekVWcy26LNN47IT+ehafA08E/ZumbZXuifu1Zno7lyX3N0faWnlzePky6tl2DQxo6AEoqSd0xuqVd/MH+VNY+6VFPEl2D1nOd+QaoWjufZ90S/aOmXKX2f7GgJtPYSgwG3RYjWD7xoT0DSexZlOY6TsTNlbAdUMBvjnd4qFivc4kucXE6XOJJPSSr4ez3/AJsyW+14r8uP1LthndG0tlmc2VePFrP37lSZuaiRXl8R7nuOlzjU9HMOZc0RRMaqYVLqoT36qy99d/LsE7UWpSiKK4z5E7UWpSiKIDInai1KURRAZE7VI4uDhkv1sP3gmVFJ4swqzkAf4jT3Z/guLPgfoWU/mR9V+prqF7RC80e2KTukSX8KKByoTj/U38nqj0WwYcwYJmA+HrcKtOx4ztPeO6qyWLBc1xa4EFpLXA6QQaEFOtDZur29qPL+1aXC7f2SEaIolLUWrcKcidEUSlqLUBkToiiUtRagMidEUSlqLUBkToiiUtRagMidEUSlqLUBkToiiUtRagMidEUSlqLUBkToiiUtRagMidEUSlqLUBkToiiUtRagMidEUSlqLUBkTorLiDJXzd+qCxzu129A7i7uVeotMxNwOZeXq4UfGo9w1gU3rT2Z+klZNXZsrfe+Ax9nUu29PsXH9vuT6EISE9cCqmN+KpjVjQR9YBv2D0wPSH3h4/na0KyqyVct0Si+iF8HCZi5ZTsRatQwxivAmd8Ra/8A5jKAn1hod+fOq1M7n8cHeRIbhz1ae6hHinNesrmuLwzzF3sy+t9Vbl5fsVS1FqsXmNN7Ift/JHmNN7Ift/JXdIq8SM3Q9R4H9Cu2otVi8xpvZD9v5I8xpvZD9v5I6RV4kHQ9R4H9Cu2otVi8xpvZD9v5I8xpvZD9v5I6RV4kHQ9R4H9Cu2otVi8xpvZD9v5I8xpvZD9v5I6RV4kHQ9R4H9Cu2otVi8xpvZD9v5I8xpvZD9v5I6RV4kHQ9R4H9Cu2otVi8xpvZD9v5I8xpvZD9v5I6RV4kHQ9R4H9Cu2otVi8xpvZD9v5I8xpvZD9v5I6RV4kHQ9R4H9Cu2otVi8xpvZD9v5I8xpvZD9v5I6RV4kHQ9R4H9Cu2otVi8xpvZD9v5I8xpvZD9v5I6RV4kHQ9R4H9Cu2otVi8xpvZD9v5I8xpvZD9v5I6RV4kHQ9R4H9Cu2oorRBxBmTxnQmjpLj3AfFWDBOJcCCQ5/1rxnBcKNB2hv71VU9ZVFc8l9Xs3UWPisLvf8AckHilioXubGjNowUdDYfTOpxHJ/Po03xCEnuulbLLPT6bTQ08Nsfm+8EIQqTSCEIQAIQhAAhCEACEIQAIQhAAhCEACEIQAIQhAAhCEACEIQAIQhAAhCEACEIQAIQhAAhCEAf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12" descr="data:image/jpeg;base64,/9j/4AAQSkZJRgABAQAAAQABAAD/2wCEAAkGBhAQEBQUEg8SFRQQFBIQERETFBQVFhQTFRQWFhYQEhcZHyYeFxojGRISHy8gJCgtLC4tFx4xNTAqNSYrLCkBCQoKDgwOGg8PGiolHCQ0MCotKjUsLSwuKjUpLCwpLCksLSwsLSwpLy0sLCksLCkpLCksKi00KSwsKSwuLC0vLP/AABEIAOEA4QMBIgACEQEDEQH/xAAcAAABBQEBAQAAAAAAAAAAAAAAAwQFBgcCAQj/xABNEAABAgQABwsICAMGBwEAAAABAAIDBBESBQYTITFBUQciJDJSYXFzgZGhFRZCcpKyweEUI0NigrHC0TOTohclY9Li8DRTg6Ozw9N0/8QAGgEAAgMBAQAAAAAAAAAAAAAAAAUBAwQCBv/EADMRAAICAQICBwYGAwEAAAAAAAABAgMRBBIhMRQiQVFSYXEFEzKBkaEjM7HR4fBCYsEV/9oADAMBAAIRAxEAPwDcUIUdhTCgh71vHP8ASNvSpSyQ3gdTE4yHxj2aT3Ji/Dmxnef2UI6MSak1J0krzKK1QRxuJjy27kt8UeW3clviofKIyinYiNxMeW3clvijy27kt8VD5RGURsQbiY8tu5LfFHlt3Jb4qHyiMojYg3Ex5bdyW+KPLbuS3xUPlEZRGxBuJjy27kt8UeW3clviofKIyiNiDcTHlt3Jb4o8tu5LfFQ+URlEbEG4mPLbuS3xR5bdyW+Kh8ojKI2INxMeW3clvijy27kt8VD5RGURsQbiY8tu5LfFHlt3Jb4qHyiMojYg3Ex5bdyW+KPLbuS3xUPlEZRGxBuJtmHDrYOwp7LYRhvzA0Ow5j2bVV8ojKKHBE7i4oUPgrC9SGPOc5mu28xUwqmsHaeQQhCgkRnJkQ2OcfRHedQ71ToswXEkmpJqVL41zVAxm2rz2Zh+Z7lXcotFceGSmb44HGURlE3yiMorMHGRxlEZRN8ojKIwGRxlEZRN8ojKIwGRxlEZRN8ojKIwGRxlEZRN8ojKIwGRxlEZRN8ojKIwGRxlEZRN8ojKIwGRxlEZRN8ojKIwGRxlEZRN8ojKIwGRxlEZRN8ojKIwGRxlEZRN8ojKIwGRxlEZRN8ojKIwGRzlFa8Dz2VhgnjN3runUe0fFUvKKXxZmqRi3U9p725x4XLicco7jLiWtCELMXFOxsi8IpsY0eLj8VDXqRxtdwk+oz4qGyi3QXVRkk+LHF6L03yiMousHORxei9N8ojKIwGRxei9N8ojKIwGRxei9N8opbBeL0aPQ0sYfTdr9Ua/yUPC4slZfIY3pzKyEaLxIbiNtKDvOZW6QxdgQs9t7uU/P3DQFJqh3dxcq+8qEHFWOeMWN6SSfAU8U6biedcYdjP9Ssq8JVfvZHexFcOJ/wDj/wBH+pIxMUYg4sVh6QW/urQHjaF0j3kg2RKPMYBmWfZ3Dawh3hp8FHOJBoRQjSDmPctJSE1Iw4oo9jXdIzjoOkLtXd6OXX3GeXovVhwjiedMF34HH3Xfv3qtR4bmOLXtLXDSDmKvjJS5FMk48xS9F6b5RGUXWDnI4vRem+URlEYDI4vRem+URlEYDI4vTzA0WkxC9cDvzfFReUTzA7+EQusZ7wUSXAlPiaKhCFgNhQscXcKPqM+KhL1LY6u4WfUZ8VBXpjWuqjBN9Zi96L0hei9d4OMi96L0hei9GAyL3rqGC4hrQSXGgAzknYE3hguIABJJAAGcknQAtDxbxdEu254BiuGc6bByG/EquyagiyEXNiGA8VGw6PjAOfpDNLW9PKPh+asa8Jpp1Kn4ex10slzzGL/8x8e7asiUrGam41osmEcMQZcfWPAOpozuPQPiqzPY8vOaFDDRyn5z3DMPFVOJHLiS4kk5ySaknaSvL1pjRFczPK5vkSkxh6YicaM/oBtHc2iZuik6TXpzpvevL1copcipybF70vBwhFZxYr29DnBMr0XowG4sMpjjMs4zmvGxwz94p41VhwdjhAi0D/q3HlHe9jv3os9vReq5UxZ3G2SNfBqmmEsFQphtHt0cVwzOb0H4aFn+B8ZYssQAbma4bjm/CfRPhzK/4KwvCmWXQzo4zTxmnY4fFZZ1yr4mmNkZ8CiYZwNElnUdnaeK8aDzHYeZR161SalWRWFj2hzXZiD/ALzFZxh/ArpWJTOWOzsft+6ecf75r6rN3B8ymyG3iuQyvRekL0Xq/BRkXvRekL0XowGRe9PMCv4TB6xnvBRl6e4DdwmD1rPeCiS4M6i+JqSF4hLRgZ1jy7hh9RnxVfvU5j47hh6uH8VXb00qXUQrsfXYtei9I3ovXeDjItei9I3qTxbwV9KmGs9Eb+IfuDSO0kDtUPCWWSst4Ra8SMA0aJiIM7v4QOpvL6Tq5ulW8leNaAKAUAzADUNgVQx7xhybfo8M754rFI1MOhnSfy6Ut42zGPCqBHY141GMTChO+qGZzh9of8v5qs3pG9F6YxgorCF8rHJ5Ytei9I3ovXWDnItepbFSJD+lw8oAQ6rRUVFxBDfHN2qDvQIhBqDQjODsO0KJRysEqWHkuWO2ARCIjQmgMcbYjQKBrjocBqB0dNNqqd60/BE4yelBeAb2mHFbscMxps1OHSFm2FsHulozobvROY8pp4rh0jxqqKZZ6r5ovujjrLkxG9F6RvRetGDPkWvTnB2FIkCIHw3UI0jU4a2uGsJhei9DjkFLBruBcMw5qEHtzEZns1tds6NhS2E8HMmITobxmdoOtrtThzhZbgDDjpWMHipad7Ebym/uNI+a1mDGa9oc01a4BzSNYIqCl1tbrllDCqxWRwzI5+UfAiOhvG+YacxGpw5iKFN71e8fsD3whHaN9CzP54ZOnsJr0ErPr1tqlvjkx2R2SwLXovSN6L1ZgryLXp/gF3CoHWw/eCir0/xfdwuB1sP3gokuDJi+KNcQhCUjYzLdAdw09XD+KrdysG6GeHHq4fxVZuTepdRCa59di1yLkjci5W4KtwtctJ3PcG5OXMUjfRzUeo2oaO+49oWZQmlzg0aXENHSTQeJW4ycsIUNjG6IbWsHQ0U+Cx6qWIpd5s0kcycu45whOtgQnxHcWG0uPPTQBzk0HasanJ10WI6I81c9xce3UOYaOxXrdLwlZBhwgc8Vxe71WUzH8Tmn8Kzm5Tpa8R3d4aqzMtvcLXIuSNyLlrwY9wtci5I3J7gaQ+kR4cK4NvdQuJAoNJpXSaA0G2ih8Flkp5eETmKmAoEd3CHlt38GHnZlaGhLXEUdQilAa/F5jdieyWh5aCXWAgPY41pU0DmnTStBQ7VeYmCoLoQhOhtMNoDQw6gBQU1gjbpVEx1nXy7foojmIx4a+j88SGA6rWF/pAkaxUU051hhZKyzg/kb51xrr4r5iWIOGslMZJx3kegHNEHF7849lWTHnAWXg5Rg+sggnNpdD0ub0jSO3asubFIIIJBBBBGkEaCFsuLuFxNSzIma4i2INjxmcPiOYhTqIuElYjnTyVkXWzH70XKbx1wF9Fj1aPqo1Xs2NPpQ+ytRzEbFXrlsi1JZRkknF4Ytci5I3IuXWDjcLXLQNzrDN7HQHHPD38P1Cd83scR7XMs5uUli5hP6PNQolcwcGv8AUdvXdwNexVW174NFtNmyaZskWEHtLXCocC1w2gihCxnCkmYEaJCP2bi0HaNLXdoIPatpWbbpclZMQ4gGaKyh9Zh09zm9yxaWWJbe83aqPV3dxVbkXJG5FyZYFm4WuUhi67hcDrYfvBRNyksW3cMl+uh+8FxNdVncH1kbKhCEmHRk26TMNE+QTT6qH+pVpsUHQQVNbqY/vE9VC/UqjRPaY/hx9Dz988Wy9SWuRcoxsVw1ldiadzFW7SreWfFCBlJ6A3Y+/wBgF/6Vs6xzc1i34QZm0Miu/pp+pbGlOt+NLyHGh41t+ZlO6NOXTpbqhQ2M7TV598dyq9yk8cpkGfmM+iJb3NaPgoe5MKo4gvQW3TzZL1JjAuL0ecvyLWnJ23XODeNWlNvFKk/7PJ/kQ/5gUvuTn/if+h/7VoKxXaicJuKN1GmhZWpPJksTECeaCXNhANBJJitAAGcknYrXiZipDZKkx4bXOmQCWuFbYeljc+g+ltzjYpnCJy8US44jQ2LMn7td5A/EQSfutI9IKWVNl85Rwy+vTwjLKK/ORI0g25rjGgAhohPd9c0uIa1sN/2lSQLXZ+c6FSp/E/CceK+I+CC6IS4/WQ82wDfaAKAdCvbOFTV32Mm4tbsfM0o53OIYNvrOdyVNKI2uvklkmVKt5t47DI/MHCH/ACB/Mh/5lYMT5SakItkwy2FMkMabmuAjAEtGY5rmhw6Q1XxMsMYOExBfDraSAWP1siNNzHjocAVL1LmtsksELTRg90W8iOMWBWzcu6GaA8aG7kvGg9GkHmJWZSWJU5GaXMYzM5zHAvALXNNHNcNRqPy2rUcB4RMeC1zha8VhxmcmKw2vb3g05iExn3fRJgRtEKZLYUwNTYuiFH7czHfhOpFVk68wQW1QsxN8iif2eT/Ih/zAj+zyf5EP+YFrCFPS5+RHQ6/MwWYhGG9zHcZjnMdTPnaSD4hJ3JbD0cCamM/28b/yOUcZsbCmsU2sieUkng3vAc3lZaDErnfCY49JaK+NVXN06XrKsfrZFA7HNcD4hqkMQI1+DoB5nj2Yjx8E33S21wbFPJdBP/daPilEFtvx54HU3uoz5Z/6ZSYgGk0STp1g116FHkIonWwRe8HT8InU3vT7Faae6flqnNl4WYesFD0UrimOHyvXwveCiaW1kwk3NepvqEIXnj0pju6iP7wPVQv1KpWq4bp4/vA9VC/UqnavQUflx9DzOpf4svUTtRalLUWq4oyWbczdTCLPvMij+mv6Vs6wzEqYyeEJd22JZ/MaWfm4Lc0n1y/ET8h77Oea2vMwrHeFbhGZH+JX2mtPxUHRXDdOk7J8u1RYcN/aAWH3B3qp2pnS81xfkKL1ttkvNmi7jx/4r/of+1X3CeEGwITnkFxFGsYNL3uNrIbedziB2r59otB3LsW7nGaiDMyrIAOt2h0TsztHOXbFh1VEU3a38hhpNTJpUxXzL9geRdCh78h0WITEjPGh0R1K0+6AA0czQksOTz2MbDhfxpg5OFrtzVfGcOSxtXc5tGtSTnACpNAM5J1DaViGOOMRnJpz2k5NlYcEfcBzv6XHP0UGpZaKndPJs1Nyohg2iQkmQITYbAbWCgrnJ2ucdZJqSdpKcL50vdtPeUXu2nvK1PQN8d32/kxr2klwUPv/AAfRaF86Xu2nvKL3bT3lR/5/+32/kn/0/wDX7/wbHhd0xKTF8BsMtnSyG7KOLWQpgZmxXUFSHtAbTW5rc+dOG4otihxm4rpiI9rm3O3rIdwIOQhjMw5+Mau51il7tp7ytkxKxrbNSxMV4EWAAIxJABFM0bYAQDXnB5lzfTOqKcX6v9DvT6iF03GS9F2eZJYtzj3wbYhrFl3Ol4x2vZoifiaWP/EpVZJuhBsaIJmA2IYRAhRI1pbDe8VtLCc7swpdSm9FCVT73bT3lEdH7xbs48sciJ673T2bc47c8/sOsYm8Mmf/ANEf/wArlH2pSi8omqWFgUSll5Ns3PmUwbL84ee+K8/FI7pT6YNi/edBH/dafgpjF+TyMrAhkULIUNp9a0V8aqs7rEzSUhs1xIze5rXE+JakdfWvz55PQWdTTNPux9sGSWotSlqLU9PO5E7VK4qDh0t18L3go61SmKo4dLdfC94Liz4WWVvrr1N3QhC84epMi3TR/eB6qF+pVSitu6WOHnqof6lVaL0FH5UfQ8vqX+NL1OKIou6IorjPkIMQsc1zdLCHN6Wmo8QvoGSmmxYbIjeLEa146HAEfmvn6i1fcywtlZUwid9LuoOrdUtPfcOwJfroZgpdw09m24m4Pt/4NN1bBd8GFGA/hOLHerEpQnoc0D8SzCi+gMKYPbMQYkJ/FiNLTzV0OHODQ9iwmdknwYj4bxR0NxY4c41jmOkcxU6GzMNncR7Rq2z39jEZaXMR7GDS9zWDpcQB+a2aUiuwexsOKLpZgthzDW0MNupsw0aOsGblAaTmuJEnlJ+ANTXGIfwNLh4hq0DGrHuFK1hw6RI2gt9BnWEa/ujPtoo1WZzVaWTrRbYVytk8dn97xjuk4yiHAECG4F0w25xB0QTsP3tHQHLLaJePFL3FxpUkmjQGgVz0a0ZgOYJOi1U1KqO1GHUXu6e5nFEUXdEUVxRk4oii7oiiAycUT7Ac0yFMQ3xWB8MPblGOFWltc5I104wG1oTSiKKGsrBMZYeUb7PSEOYguhPALIjbSBs1FuwjMQeYLDsOYFfKR3wn+iatdqew8V46fAgjUtU3PcMfSJNrSd/L/VO2loG8d7ObpaUlujYEZGlTFzB8uLmu2tJF0M/mOcc5SjTzdNrrlyHuqrWopVseaWf3RkNFKYsYL+kzcGHSoLw5/qN3zvAU7VHUWlbl2A7GPmXDPE+rheoDvndrgB+HnTHUWe7rbFWlr97ao9naX1ZZurT98zDhA5oMMuPrRDo9lje9ahGitY0ucaNaC5xOoAVJPYsIwzhAzMxEin7R5cBsboa3saGjsS7QwzPd3DX2lZtrUO//AIR9EUXdEUTgQ5OKKUxWHDpbroXvBR1FKYrjhst10P3guLPhZZW+uvVG4oQhecPWGT7pI4eeqh/qVWorXujjhx6uH+pVei9Dp/yo+h5TVP8AGl6s4oii7oiiuM+TiimMU8N/Q5psQ8R31cUfcOvsIB7OdRVEUXMoqScWdQm4SUlzRv7XAioNQc4I1jaFRd0jFi9v0mG3fMFIwGtg0ROluvm6F1ud4zXtEtEO+YPqSfSYPs+lurm6FeCKpF1tNb/eJ6bqaun1+zMFkp6JBLjDcWuc0wy4aQ0kE2nUcwzjOm9FccdcTDLOMaC2sFxq5o+yJ1epsOrRsVRondc42LdE85dCdUtk+w4oii7oiisKsnFEUXdEUQGTiiKLuiKIDJxRFF3RFEBkkcXsYYslEL4YBDha9jq0cBo0aCM+fnKe4xY6zE62whsOHUEsZU3EaLnHTTZmUDRO8F4KizMUQ4Taud3NGtzjqAVUq4Z3tce8ujdZt93FvD7BbFvAD5yO2G2oaN9EfyWa+06Bz9BW1y8u2GxrGNAawBrWjUAKAKPxdxfhyUEMZncc8R9M73beYDUNXenGF8Kw5aC6LEOZozDW52pjeclJ9Rc7p4jy7B/pNOtPXulz7fIq+6Vh3JwRLtO/j5380IH9RFOgOWYUT3CmEXzMZ8WJxnmtNQGpo5gKBNaJtRV7qG3tEWpv99Y5dnYcURRd0RRXmfJxRSeLA4bL9dD94KPopPFkcNl+uh+8FxZ8LO6n14+qNrQhC82ewMr3RRw49XD/AFKs0Vp3Qxw49XD/AFKs2r0On/Kj6HkdW/xp+rOKIou7UWq4zZOKIou7UWoDJ5CiOY4OaSHNIc1wzEEZwQtXxRxsbNsseQ2Mwb5ugPA+0Z8Rq6FlNq7gRXMcHMcWuaatcDQg7Qs99Ctjh8zXpdVKiWVy7Ubq5oIIIqDmIOgjYVQMZtzw1MSUGbS6BXR1ZPuns2KSxYx7ZGpDmCGRNAfoY8/pdzaNmxW5KE7NNP8AuGegcadZXnn+qMFiQnNJDgQQaFpBBB2EHQuaLacL4uy00PrYYLtAiNzPHQ4aeg1CpmE9zOK2pgRWvHJfvXdFdB8Eyr1tc/i4MT3ezra+MeK+/wBCk0RRSk3i5NwuPLxBTWGlw721CjnNppzdOZbFJS5MXSjKPCSwcURRdZtoTiXwfFicSFEf6rHO/IKW8cyFl8hrRFFZZDEGci8ZghjbEIr7Iqe+ituCNz2Wg0dFrGcOUKMH4NfaSs1mqrh259DbVobrOzC8yjYAxTjzhBaLYdd9FcN7+EekejtIWo4DwDBk4dkNuc53vPGedrj8NAUi1oAAAAAzADQBsCY4Yw5BlWXRX0rxWDO5x2NHx0JXbfO97Vy7h3RpatMtzfHvHM3OMgsc+I4NYwVc4/7znmWSY04yvnYtc7YTKiGz9bvvHw0bSTGLGWLOP329htO8hA5h953Kdz9yh7Vv02l931pc/wBBTrdd77qQ+H9TiiKLu1Fq3CzJxRFF3ai1AZOKKSxaHDJfrofvBMLVJYtjhkv10P3guLPhZZU+vH1RsqEIXmz2ZmG6EOGnq4f6lWrVat0OFScB5UJh8Xj4Ks0XodP+VH0PHazhfP1E7UWpSiKK8zZE7UWpSiKIDInai1KURRAZE7VYcBY6TEtRpOVhjNY452j7jtI6DUdCgqIouJwjNYkiyu6dT3QeGaxgrG+VmKARLHn0IlGmuwHQ7sKmlhtqfyGHZmB/DjvaB6Nbm+y6oS6z2ev8GOKva7XCyPzX7Gxrl0MHSAekVWcy26LNN47IT+ehafA08E/ZumbZXuifu1Zno7lyX3N0faWnlzePky6tl2DQxo6AEoqSd0xuqVd/MH+VNY+6VFPEl2D1nOd+QaoWjufZ90S/aOmXKX2f7GgJtPYSgwG3RYjWD7xoT0DSexZlOY6TsTNlbAdUMBvjnd4qFivc4kucXE6XOJJPSSr4ez3/AJsyW+14r8uP1LthndG0tlmc2VePFrP37lSZuaiRXl8R7nuOlzjU9HMOZc0RRMaqYVLqoT36qy99d/LsE7UWpSiKK4z5E7UWpSiKIDInai1KURRAZE7VI4uDhkv1sP3gmVFJ4swqzkAf4jT3Z/guLPgfoWU/mR9V+prqF7RC80e2KTukSX8KKByoTj/U38nqj0WwYcwYJmA+HrcKtOx4ztPeO6qyWLBc1xa4EFpLXA6QQaEFOtDZur29qPL+1aXC7f2SEaIolLUWrcKcidEUSlqLUBkToiiUtRagMidEUSlqLUBkToiiUtRagMidEUSlqLUBkToiiUtRagMidEUSlqLUBkToiiUtRagMidEUSlqLUBkToiiUtRagMidEUSlqLUBkTorLiDJXzd+qCxzu129A7i7uVeotMxNwOZeXq4UfGo9w1gU3rT2Z+klZNXZsrfe+Ax9nUu29PsXH9vuT6EISE9cCqmN+KpjVjQR9YBv2D0wPSH3h4/na0KyqyVct0Si+iF8HCZi5ZTsRatQwxivAmd8Ra/8A5jKAn1hod+fOq1M7n8cHeRIbhz1ae6hHinNesrmuLwzzF3sy+t9Vbl5fsVS1FqsXmNN7Ift/JHmNN7Ift/JXdIq8SM3Q9R4H9Cu2otVi8xpvZD9v5I8xpvZD9v5I6RV4kHQ9R4H9Cu2otVi8xpvZD9v5I8xpvZD9v5I6RV4kHQ9R4H9Cu2otVi8xpvZD9v5I8xpvZD9v5I6RV4kHQ9R4H9Cu2otVi8xpvZD9v5I8xpvZD9v5I6RV4kHQ9R4H9Cu2otVi8xpvZD9v5I8xpvZD9v5I6RV4kHQ9R4H9Cu2otVi8xpvZD9v5I8xpvZD9v5I6RV4kHQ9R4H9Cu2otVi8xpvZD9v5I8xpvZD9v5I6RV4kHQ9R4H9Cu2otVi8xpvZD9v5I8xpvZD9v5I6RV4kHQ9R4H9Cu2otVi8xpvZD9v5I8xpvZD9v5I6RV4kHQ9R4H9Cu2oorRBxBmTxnQmjpLj3AfFWDBOJcCCQ5/1rxnBcKNB2hv71VU9ZVFc8l9Xs3UWPisLvf8AckHilioXubGjNowUdDYfTOpxHJ/Po03xCEnuulbLLPT6bTQ08Nsfm+8EIQqTSCEIQAIQhAAhCEACEIQAIQhAAhCEACEIQAIQhAAhCEACEIQAIQhAAhCEACEIQAIQhAAhCEAf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42" name="Picture 18" descr="http://icons.iconarchive.com/icons/tristan-edwards/sevenesque/1024/App-Store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9" y="4019107"/>
            <a:ext cx="1231972" cy="123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drcaos.com/wp-content/uploads/2012/11/google-play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107" y="3991656"/>
            <a:ext cx="1332723" cy="125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cdn.marketplaceimages.windowsphone.com/v8/images/a9a13d07-12ed-425f-9437-e303abb418d4?imageType=ws_icon_lar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750" y="4235799"/>
            <a:ext cx="1015280" cy="101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87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oi.es/blogs/mtelcon/files/2013/05/ideas-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225" y="2062605"/>
            <a:ext cx="2381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ous-titre 8"/>
          <p:cNvSpPr>
            <a:spLocks noGrp="1"/>
          </p:cNvSpPr>
          <p:nvPr>
            <p:ph type="subTitle" idx="1"/>
          </p:nvPr>
        </p:nvSpPr>
        <p:spPr>
          <a:xfrm>
            <a:off x="517847" y="711534"/>
            <a:ext cx="4468823" cy="430703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¡</a:t>
            </a:r>
            <a:r>
              <a:rPr lang="es-ES" dirty="0" smtClean="0"/>
              <a:t>Voy a ganar dinero con esto!</a:t>
            </a:r>
          </a:p>
          <a:p>
            <a:pPr marL="0" indent="0">
              <a:buNone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¿El usuario final pagaría por mi aplicación?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¿Qué formas de monetización hay?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¿Quién va a pagarme?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¿Cuánto van a pagarme?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964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2. Métodos de Monetización</a:t>
            </a:r>
            <a:endParaRPr lang="es-E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63B-9929-1348-AF0F-C36686991D0D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10" name="ZoneTexte 9"/>
          <p:cNvSpPr txBox="1"/>
          <p:nvPr/>
        </p:nvSpPr>
        <p:spPr>
          <a:xfrm>
            <a:off x="296014" y="99949"/>
            <a:ext cx="1498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rgbClr val="3095B4"/>
                </a:solidFill>
                <a:latin typeface="Lucida Sans Unicode" pitchFamily="34" charset="0"/>
                <a:cs typeface="Lucida Sans Unicode" pitchFamily="34" charset="0"/>
              </a:rPr>
              <a:t>Estudio de mercado y de viabilidad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520260" y="147449"/>
            <a:ext cx="15578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Publicación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770966" y="99949"/>
            <a:ext cx="1600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Toma de decisión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067521" y="147449"/>
            <a:ext cx="158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Métodos de monetización</a:t>
            </a:r>
            <a:endParaRPr lang="es-ES" sz="800" b="1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247458" y="147449"/>
            <a:ext cx="1413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Promoción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grpSp>
        <p:nvGrpSpPr>
          <p:cNvPr id="15" name="Grouper 18"/>
          <p:cNvGrpSpPr/>
          <p:nvPr/>
        </p:nvGrpSpPr>
        <p:grpSpPr>
          <a:xfrm>
            <a:off x="2022551" y="143935"/>
            <a:ext cx="5130018" cy="220132"/>
            <a:chOff x="1794903" y="127001"/>
            <a:chExt cx="5130018" cy="220132"/>
          </a:xfrm>
        </p:grpSpPr>
        <p:cxnSp>
          <p:nvCxnSpPr>
            <p:cNvPr id="16" name="Connecteur droit 15"/>
            <p:cNvCxnSpPr/>
            <p:nvPr/>
          </p:nvCxnSpPr>
          <p:spPr>
            <a:xfrm>
              <a:off x="6924921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5203370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3481817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794903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30333" y="630029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000" dirty="0" smtClean="0">
                <a:latin typeface="Lucida Sans Unicode" pitchFamily="34" charset="0"/>
                <a:cs typeface="Lucida Sans Unicode" pitchFamily="34" charset="0"/>
              </a:rPr>
              <a:t>Martín Vega</a:t>
            </a:r>
            <a:endParaRPr lang="es-ES" sz="10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AutoShape 6" descr="data:image/jpeg;base64,/9j/4AAQSkZJRgABAQAAAQABAAD/2wCEAAkGBhAQEBQUEg8SFRQQFBIQERETFBQVFhQTFRQWFhYQEhcZHyYeFxojGRISHy8gJCgtLC4tFx4xNTAqNSYrLCkBCQoKDgwOGg8PGiolHCQ0MCotKjUsLSwuKjUpLCwpLCksLSwsLSwpLy0sLCksLCkpLCksKi00KSwsKSwuLC0vLP/AABEIAOEA4QMBIgACEQEDEQH/xAAcAAABBQEBAQAAAAAAAAAAAAAAAwQFBgcCAQj/xABNEAABAgQABwsICAMGBwEAAAABAAIDBBESBQYTITFBUQciJDJSYXFzgZGhFRZCcpKyweEUI0NigrHC0TOTohclY9Li8DRTg6Ozw9N0/8QAGgEAAgMBAQAAAAAAAAAAAAAAAAUBAwQCBv/EADMRAAICAQICBwYGAwEAAAAAAAABAgMRBBIhMRQiQVFSYXEFEzKBkaEjM7HR4fBCYsEV/9oADAMBAAIRAxEAPwDcUIUdhTCgh71vHP8ASNvSpSyQ3gdTE4yHxj2aT3Ji/Dmxnef2UI6MSak1J0krzKK1QRxuJjy27kt8UeW3clviofKIyinYiNxMeW3clvijy27kt8VD5RGURsQbiY8tu5LfFHlt3Jb4qHyiMojYg3Ex5bdyW+KPLbuS3xUPlEZRGxBuJjy27kt8UeW3clviofKIyiNiDcTHlt3Jb4o8tu5LfFQ+URlEbEG4mPLbuS3xR5bdyW+Kh8ojKI2INxMeW3clvijy27kt8VD5RGURsQbiY8tu5LfFHlt3Jb4qHyiMojYg3Ex5bdyW+KPLbuS3xUPlEZRGxBuJtmHDrYOwp7LYRhvzA0Ow5j2bVV8ojKKHBE7i4oUPgrC9SGPOc5mu28xUwqmsHaeQQhCgkRnJkQ2OcfRHedQ71ToswXEkmpJqVL41zVAxm2rz2Zh+Z7lXcotFceGSmb44HGURlE3yiMorMHGRxlEZRN8ojKIwGRxlEZRN8ojKIwGRxlEZRN8ojKIwGRxlEZRN8ojKIwGRxlEZRN8ojKIwGRxlEZRN8ojKIwGRxlEZRN8ojKIwGRxlEZRN8ojKIwGRxlEZRN8ojKIwGRxlEZRN8ojKIwGRxlEZRN8ojKIwGRzlFa8Dz2VhgnjN3runUe0fFUvKKXxZmqRi3U9p725x4XLicco7jLiWtCELMXFOxsi8IpsY0eLj8VDXqRxtdwk+oz4qGyi3QXVRkk+LHF6L03yiMousHORxei9N8ojKIwGRxei9N8ojKIwGRxei9N8opbBeL0aPQ0sYfTdr9Ua/yUPC4slZfIY3pzKyEaLxIbiNtKDvOZW6QxdgQs9t7uU/P3DQFJqh3dxcq+8qEHFWOeMWN6SSfAU8U6biedcYdjP9Ssq8JVfvZHexFcOJ/wDj/wBH+pIxMUYg4sVh6QW/urQHjaF0j3kg2RKPMYBmWfZ3Dawh3hp8FHOJBoRQjSDmPctJSE1Iw4oo9jXdIzjoOkLtXd6OXX3GeXovVhwjiedMF34HH3Xfv3qtR4bmOLXtLXDSDmKvjJS5FMk48xS9F6b5RGUXWDnI4vRem+URlEYDI4vRem+URlEYDI4vTzA0WkxC9cDvzfFReUTzA7+EQusZ7wUSXAlPiaKhCFgNhQscXcKPqM+KhL1LY6u4WfUZ8VBXpjWuqjBN9Zi96L0hei9d4OMi96L0hei9GAyL3rqGC4hrQSXGgAzknYE3hguIABJJAAGcknQAtDxbxdEu254BiuGc6bByG/EquyagiyEXNiGA8VGw6PjAOfpDNLW9PKPh+asa8Jpp1Kn4ex10slzzGL/8x8e7asiUrGam41osmEcMQZcfWPAOpozuPQPiqzPY8vOaFDDRyn5z3DMPFVOJHLiS4kk5ySaknaSvL1pjRFczPK5vkSkxh6YicaM/oBtHc2iZuik6TXpzpvevL1copcipybF70vBwhFZxYr29DnBMr0XowG4sMpjjMs4zmvGxwz94p41VhwdjhAi0D/q3HlHe9jv3os9vReq5UxZ3G2SNfBqmmEsFQphtHt0cVwzOb0H4aFn+B8ZYssQAbma4bjm/CfRPhzK/4KwvCmWXQzo4zTxmnY4fFZZ1yr4mmNkZ8CiYZwNElnUdnaeK8aDzHYeZR161SalWRWFj2hzXZiD/ALzFZxh/ArpWJTOWOzsft+6ecf75r6rN3B8ymyG3iuQyvRekL0Xq/BRkXvRekL0XowGRe9PMCv4TB6xnvBRl6e4DdwmD1rPeCiS4M6i+JqSF4hLRgZ1jy7hh9RnxVfvU5j47hh6uH8VXb00qXUQrsfXYtei9I3ovXeDjItei9I3qTxbwV9KmGs9Eb+IfuDSO0kDtUPCWWSst4Ra8SMA0aJiIM7v4QOpvL6Tq5ulW8leNaAKAUAzADUNgVQx7xhybfo8M754rFI1MOhnSfy6Ut42zGPCqBHY141GMTChO+qGZzh9of8v5qs3pG9F6YxgorCF8rHJ5Ytei9I3ovXWDnItepbFSJD+lw8oAQ6rRUVFxBDfHN2qDvQIhBqDQjODsO0KJRysEqWHkuWO2ARCIjQmgMcbYjQKBrjocBqB0dNNqqd60/BE4yelBeAb2mHFbscMxps1OHSFm2FsHulozobvROY8pp4rh0jxqqKZZ6r5ovujjrLkxG9F6RvRetGDPkWvTnB2FIkCIHw3UI0jU4a2uGsJhei9DjkFLBruBcMw5qEHtzEZns1tds6NhS2E8HMmITobxmdoOtrtThzhZbgDDjpWMHipad7Ebym/uNI+a1mDGa9oc01a4BzSNYIqCl1tbrllDCqxWRwzI5+UfAiOhvG+YacxGpw5iKFN71e8fsD3whHaN9CzP54ZOnsJr0ErPr1tqlvjkx2R2SwLXovSN6L1ZgryLXp/gF3CoHWw/eCir0/xfdwuB1sP3gokuDJi+KNcQhCUjYzLdAdw09XD+KrdysG6GeHHq4fxVZuTepdRCa59di1yLkjci5W4KtwtctJ3PcG5OXMUjfRzUeo2oaO+49oWZQmlzg0aXENHSTQeJW4ycsIUNjG6IbWsHQ0U+Cx6qWIpd5s0kcycu45whOtgQnxHcWG0uPPTQBzk0HasanJ10WI6I81c9xce3UOYaOxXrdLwlZBhwgc8Vxe71WUzH8Tmn8Kzm5Tpa8R3d4aqzMtvcLXIuSNyLlrwY9wtci5I3J7gaQ+kR4cK4NvdQuJAoNJpXSaA0G2ih8Flkp5eETmKmAoEd3CHlt38GHnZlaGhLXEUdQilAa/F5jdieyWh5aCXWAgPY41pU0DmnTStBQ7VeYmCoLoQhOhtMNoDQw6gBQU1gjbpVEx1nXy7foojmIx4a+j88SGA6rWF/pAkaxUU051hhZKyzg/kb51xrr4r5iWIOGslMZJx3kegHNEHF7849lWTHnAWXg5Rg+sggnNpdD0ub0jSO3asubFIIIJBBBBGkEaCFsuLuFxNSzIma4i2INjxmcPiOYhTqIuElYjnTyVkXWzH70XKbx1wF9Fj1aPqo1Xs2NPpQ+ytRzEbFXrlsi1JZRkknF4Ytci5I3IuXWDjcLXLQNzrDN7HQHHPD38P1Cd83scR7XMs5uUli5hP6PNQolcwcGv8AUdvXdwNexVW174NFtNmyaZskWEHtLXCocC1w2gihCxnCkmYEaJCP2bi0HaNLXdoIPatpWbbpclZMQ4gGaKyh9Zh09zm9yxaWWJbe83aqPV3dxVbkXJG5FyZYFm4WuUhi67hcDrYfvBRNyksW3cMl+uh+8FxNdVncH1kbKhCEmHRk26TMNE+QTT6qH+pVpsUHQQVNbqY/vE9VC/UqjRPaY/hx9Dz988Wy9SWuRcoxsVw1ldiadzFW7SreWfFCBlJ6A3Y+/wBgF/6Vs6xzc1i34QZm0Miu/pp+pbGlOt+NLyHGh41t+ZlO6NOXTpbqhQ2M7TV598dyq9yk8cpkGfmM+iJb3NaPgoe5MKo4gvQW3TzZL1JjAuL0ecvyLWnJ23XODeNWlNvFKk/7PJ/kQ/5gUvuTn/if+h/7VoKxXaicJuKN1GmhZWpPJksTECeaCXNhANBJJitAAGcknYrXiZipDZKkx4bXOmQCWuFbYeljc+g+ltzjYpnCJy8US44jQ2LMn7td5A/EQSfutI9IKWVNl85Rwy+vTwjLKK/ORI0g25rjGgAhohPd9c0uIa1sN/2lSQLXZ+c6FSp/E/CceK+I+CC6IS4/WQ82wDfaAKAdCvbOFTV32Mm4tbsfM0o53OIYNvrOdyVNKI2uvklkmVKt5t47DI/MHCH/ACB/Mh/5lYMT5SakItkwy2FMkMabmuAjAEtGY5rmhw6Q1XxMsMYOExBfDraSAWP1siNNzHjocAVL1LmtsksELTRg90W8iOMWBWzcu6GaA8aG7kvGg9GkHmJWZSWJU5GaXMYzM5zHAvALXNNHNcNRqPy2rUcB4RMeC1zha8VhxmcmKw2vb3g05iExn3fRJgRtEKZLYUwNTYuiFH7czHfhOpFVk68wQW1QsxN8iif2eT/Ih/zAj+zyf5EP+YFrCFPS5+RHQ6/MwWYhGG9zHcZjnMdTPnaSD4hJ3JbD0cCamM/28b/yOUcZsbCmsU2sieUkng3vAc3lZaDErnfCY49JaK+NVXN06XrKsfrZFA7HNcD4hqkMQI1+DoB5nj2Yjx8E33S21wbFPJdBP/daPilEFtvx54HU3uoz5Z/6ZSYgGk0STp1g116FHkIonWwRe8HT8InU3vT7Faae6flqnNl4WYesFD0UrimOHyvXwveCiaW1kwk3NepvqEIXnj0pju6iP7wPVQv1KpWq4bp4/vA9VC/UqnavQUflx9DzOpf4svUTtRalLUWq4oyWbczdTCLPvMij+mv6Vs6wzEqYyeEJd22JZ/MaWfm4Lc0n1y/ET8h77Oea2vMwrHeFbhGZH+JX2mtPxUHRXDdOk7J8u1RYcN/aAWH3B3qp2pnS81xfkKL1ttkvNmi7jx/4r/of+1X3CeEGwITnkFxFGsYNL3uNrIbedziB2r59otB3LsW7nGaiDMyrIAOt2h0TsztHOXbFh1VEU3a38hhpNTJpUxXzL9geRdCh78h0WITEjPGh0R1K0+6AA0czQksOTz2MbDhfxpg5OFrtzVfGcOSxtXc5tGtSTnACpNAM5J1DaViGOOMRnJpz2k5NlYcEfcBzv6XHP0UGpZaKndPJs1Nyohg2iQkmQITYbAbWCgrnJ2ucdZJqSdpKcL50vdtPeUXu2nvK1PQN8d32/kxr2klwUPv/AAfRaF86Xu2nvKL3bT3lR/5/+32/kn/0/wDX7/wbHhd0xKTF8BsMtnSyG7KOLWQpgZmxXUFSHtAbTW5rc+dOG4otihxm4rpiI9rm3O3rIdwIOQhjMw5+Mau51il7tp7ytkxKxrbNSxMV4EWAAIxJABFM0bYAQDXnB5lzfTOqKcX6v9DvT6iF03GS9F2eZJYtzj3wbYhrFl3Ol4x2vZoifiaWP/EpVZJuhBsaIJmA2IYRAhRI1pbDe8VtLCc7swpdSm9FCVT73bT3lEdH7xbs48sciJ673T2bc47c8/sOsYm8Mmf/ANEf/wArlH2pSi8omqWFgUSll5Ns3PmUwbL84ee+K8/FI7pT6YNi/edBH/dafgpjF+TyMrAhkULIUNp9a0V8aqs7rEzSUhs1xIze5rXE+JakdfWvz55PQWdTTNPux9sGSWotSlqLU9PO5E7VK4qDh0t18L3go61SmKo4dLdfC94Liz4WWVvrr1N3QhC84epMi3TR/eB6qF+pVSitu6WOHnqof6lVaL0FH5UfQ8vqX+NL1OKIou6IorjPkIMQsc1zdLCHN6Wmo8QvoGSmmxYbIjeLEa146HAEfmvn6i1fcywtlZUwid9LuoOrdUtPfcOwJfroZgpdw09m24m4Pt/4NN1bBd8GFGA/hOLHerEpQnoc0D8SzCi+gMKYPbMQYkJ/FiNLTzV0OHODQ9iwmdknwYj4bxR0NxY4c41jmOkcxU6GzMNncR7Rq2z39jEZaXMR7GDS9zWDpcQB+a2aUiuwexsOKLpZgthzDW0MNupsw0aOsGblAaTmuJEnlJ+ANTXGIfwNLh4hq0DGrHuFK1hw6RI2gt9BnWEa/ujPtoo1WZzVaWTrRbYVytk8dn97xjuk4yiHAECG4F0w25xB0QTsP3tHQHLLaJePFL3FxpUkmjQGgVz0a0ZgOYJOi1U1KqO1GHUXu6e5nFEUXdEUVxRk4oii7oiiAycUT7Ac0yFMQ3xWB8MPblGOFWltc5I104wG1oTSiKKGsrBMZYeUb7PSEOYguhPALIjbSBs1FuwjMQeYLDsOYFfKR3wn+iatdqew8V46fAgjUtU3PcMfSJNrSd/L/VO2loG8d7ObpaUlujYEZGlTFzB8uLmu2tJF0M/mOcc5SjTzdNrrlyHuqrWopVseaWf3RkNFKYsYL+kzcGHSoLw5/qN3zvAU7VHUWlbl2A7GPmXDPE+rheoDvndrgB+HnTHUWe7rbFWlr97ao9naX1ZZurT98zDhA5oMMuPrRDo9lje9ahGitY0ucaNaC5xOoAVJPYsIwzhAzMxEin7R5cBsboa3saGjsS7QwzPd3DX2lZtrUO//AIR9EUXdEUTgQ5OKKUxWHDpbroXvBR1FKYrjhst10P3guLPhZZW+uvVG4oQhecPWGT7pI4eeqh/qVWorXujjhx6uH+pVei9Dp/yo+h5TVP8AGl6s4oii7oiiuM+TiimMU8N/Q5psQ8R31cUfcOvsIB7OdRVEUXMoqScWdQm4SUlzRv7XAioNQc4I1jaFRd0jFi9v0mG3fMFIwGtg0ROluvm6F1ud4zXtEtEO+YPqSfSYPs+lurm6FeCKpF1tNb/eJ6bqaun1+zMFkp6JBLjDcWuc0wy4aQ0kE2nUcwzjOm9FccdcTDLOMaC2sFxq5o+yJ1epsOrRsVRondc42LdE85dCdUtk+w4oii7oiisKsnFEUXdEUQGTiiKLuiKIDJxRFF3RFEBkkcXsYYslEL4YBDha9jq0cBo0aCM+fnKe4xY6zE62whsOHUEsZU3EaLnHTTZmUDRO8F4KizMUQ4Taud3NGtzjqAVUq4Z3tce8ujdZt93FvD7BbFvAD5yO2G2oaN9EfyWa+06Bz9BW1y8u2GxrGNAawBrWjUAKAKPxdxfhyUEMZncc8R9M73beYDUNXenGF8Kw5aC6LEOZozDW52pjeclJ9Rc7p4jy7B/pNOtPXulz7fIq+6Vh3JwRLtO/j5380IH9RFOgOWYUT3CmEXzMZ8WJxnmtNQGpo5gKBNaJtRV7qG3tEWpv99Y5dnYcURRd0RRXmfJxRSeLA4bL9dD94KPopPFkcNl+uh+8FxZ8LO6n14+qNrQhC82ewMr3RRw49XD/AFKs0Vp3Qxw49XD/AFKs2r0On/Kj6HkdW/xp+rOKIou7UWq4zZOKIou7UWoDJ5CiOY4OaSHNIc1wzEEZwQtXxRxsbNsseQ2Mwb5ugPA+0Z8Rq6FlNq7gRXMcHMcWuaatcDQg7Qs99Ctjh8zXpdVKiWVy7Ubq5oIIIqDmIOgjYVQMZtzw1MSUGbS6BXR1ZPuns2KSxYx7ZGpDmCGRNAfoY8/pdzaNmxW5KE7NNP8AuGegcadZXnn+qMFiQnNJDgQQaFpBBB2EHQuaLacL4uy00PrYYLtAiNzPHQ4aeg1CpmE9zOK2pgRWvHJfvXdFdB8Eyr1tc/i4MT3ezra+MeK+/wBCk0RRSk3i5NwuPLxBTWGlw721CjnNppzdOZbFJS5MXSjKPCSwcURRdZtoTiXwfFicSFEf6rHO/IKW8cyFl8hrRFFZZDEGci8ZghjbEIr7Iqe+ituCNz2Wg0dFrGcOUKMH4NfaSs1mqrh259DbVobrOzC8yjYAxTjzhBaLYdd9FcN7+EekejtIWo4DwDBk4dkNuc53vPGedrj8NAUi1oAAAAAzADQBsCY4Yw5BlWXRX0rxWDO5x2NHx0JXbfO97Vy7h3RpatMtzfHvHM3OMgsc+I4NYwVc4/7znmWSY04yvnYtc7YTKiGz9bvvHw0bSTGLGWLOP329htO8hA5h953Kdz9yh7Vv02l931pc/wBBTrdd77qQ+H9TiiKLu1Fq3CzJxRFF3ai1AZOKKSxaHDJfrofvBMLVJYtjhkv10P3guLPhZZU+vH1RsqEIXmz2ZmG6EOGnq4f6lWrVat0OFScB5UJh8Xj4Ks0XodP+VH0PHazhfP1E7UWpSiKK8zZE7UWpSiKIDInai1KURRAZE7VYcBY6TEtRpOVhjNY452j7jtI6DUdCgqIouJwjNYkiyu6dT3QeGaxgrG+VmKARLHn0IlGmuwHQ7sKmlhtqfyGHZmB/DjvaB6Nbm+y6oS6z2ev8GOKva7XCyPzX7Gxrl0MHSAekVWcy26LNN47IT+ehafA08E/ZumbZXuifu1Zno7lyX3N0faWnlzePky6tl2DQxo6AEoqSd0xuqVd/MH+VNY+6VFPEl2D1nOd+QaoWjufZ90S/aOmXKX2f7GgJtPYSgwG3RYjWD7xoT0DSexZlOY6TsTNlbAdUMBvjnd4qFivc4kucXE6XOJJPSSr4ez3/AJsyW+14r8uP1LthndG0tlmc2VePFrP37lSZuaiRXl8R7nuOlzjU9HMOZc0RRMaqYVLqoT36qy99d/LsE7UWpSiKK4z5E7UWpSiKIDInai1KURRAZE7VI4uDhkv1sP3gmVFJ4swqzkAf4jT3Z/guLPgfoWU/mR9V+prqF7RC80e2KTukSX8KKByoTj/U38nqj0WwYcwYJmA+HrcKtOx4ztPeO6qyWLBc1xa4EFpLXA6QQaEFOtDZur29qPL+1aXC7f2SEaIolLUWrcKcidEUSlqLUBkToiiUtRagMidEUSlqLUBkToiiUtRagMidEUSlqLUBkToiiUtRagMidEUSlqLUBkToiiUtRagMidEUSlqLUBkToiiUtRagMidEUSlqLUBkTorLiDJXzd+qCxzu129A7i7uVeotMxNwOZeXq4UfGo9w1gU3rT2Z+klZNXZsrfe+Ax9nUu29PsXH9vuT6EISE9cCqmN+KpjVjQR9YBv2D0wPSH3h4/na0KyqyVct0Si+iF8HCZi5ZTsRatQwxivAmd8Ra/8A5jKAn1hod+fOq1M7n8cHeRIbhz1ae6hHinNesrmuLwzzF3sy+t9Vbl5fsVS1FqsXmNN7Ift/JHmNN7Ift/JXdIq8SM3Q9R4H9Cu2otVi8xpvZD9v5I8xpvZD9v5I6RV4kHQ9R4H9Cu2otVi8xpvZD9v5I8xpvZD9v5I6RV4kHQ9R4H9Cu2otVi8xpvZD9v5I8xpvZD9v5I6RV4kHQ9R4H9Cu2otVi8xpvZD9v5I8xpvZD9v5I6RV4kHQ9R4H9Cu2otVi8xpvZD9v5I8xpvZD9v5I6RV4kHQ9R4H9Cu2otVi8xpvZD9v5I8xpvZD9v5I6RV4kHQ9R4H9Cu2otVi8xpvZD9v5I8xpvZD9v5I6RV4kHQ9R4H9Cu2otVi8xpvZD9v5I8xpvZD9v5I6RV4kHQ9R4H9Cu2otVi8xpvZD9v5I8xpvZD9v5I6RV4kHQ9R4H9Cu2oorRBxBmTxnQmjpLj3AfFWDBOJcCCQ5/1rxnBcKNB2hv71VU9ZVFc8l9Xs3UWPisLvf8AckHilioXubGjNowUdDYfTOpxHJ/Po03xCEnuulbLLPT6bTQ08Nsfm+8EIQqTSCEIQAIQhAAhCEACEIQAIQhAAhCEACEIQAIQhAAhCEACEIQAIQhAAhCEACEIQAIQhAAhCE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" name="AutoShape 8" descr="data:image/jpeg;base64,/9j/4AAQSkZJRgABAQAAAQABAAD/2wCEAAkGBhAQEBQUEg8SFRQQFBIQERETFBQVFhQTFRQWFhYQEhcZHyYeFxojGRISHy8gJCgtLC4tFx4xNTAqNSYrLCkBCQoKDgwOGg8PGiolHCQ0MCotKjUsLSwuKjUpLCwpLCksLSwsLSwpLy0sLCksLCkpLCksKi00KSwsKSwuLC0vLP/AABEIAOEA4QMBIgACEQEDEQH/xAAcAAABBQEBAQAAAAAAAAAAAAAAAwQFBgcCAQj/xABNEAABAgQABwsICAMGBwEAAAABAAIDBBESBQYTITFBUQciJDJSYXFzgZGhFRZCcpKyweEUI0NigrHC0TOTohclY9Li8DRTg6Ozw9N0/8QAGgEAAgMBAQAAAAAAAAAAAAAAAAUBAwQCBv/EADMRAAICAQICBwYGAwEAAAAAAAABAgMRBBIhMRQiQVFSYXEFEzKBkaEjM7HR4fBCYsEV/9oADAMBAAIRAxEAPwDcUIUdhTCgh71vHP8ASNvSpSyQ3gdTE4yHxj2aT3Ji/Dmxnef2UI6MSak1J0krzKK1QRxuJjy27kt8UeW3clviofKIyinYiNxMeW3clvijy27kt8VD5RGURsQbiY8tu5LfFHlt3Jb4qHyiMojYg3Ex5bdyW+KPLbuS3xUPlEZRGxBuJjy27kt8UeW3clviofKIyiNiDcTHlt3Jb4o8tu5LfFQ+URlEbEG4mPLbuS3xR5bdyW+Kh8ojKI2INxMeW3clvijy27kt8VD5RGURsQbiY8tu5LfFHlt3Jb4qHyiMojYg3Ex5bdyW+KPLbuS3xUPlEZRGxBuJtmHDrYOwp7LYRhvzA0Ow5j2bVV8ojKKHBE7i4oUPgrC9SGPOc5mu28xUwqmsHaeQQhCgkRnJkQ2OcfRHedQ71ToswXEkmpJqVL41zVAxm2rz2Zh+Z7lXcotFceGSmb44HGURlE3yiMorMHGRxlEZRN8ojKIwGRxlEZRN8ojKIwGRxlEZRN8ojKIwGRxlEZRN8ojKIwGRxlEZRN8ojKIwGRxlEZRN8ojKIwGRxlEZRN8ojKIwGRxlEZRN8ojKIwGRxlEZRN8ojKIwGRxlEZRN8ojKIwGRxlEZRN8ojKIwGRzlFa8Dz2VhgnjN3runUe0fFUvKKXxZmqRi3U9p725x4XLicco7jLiWtCELMXFOxsi8IpsY0eLj8VDXqRxtdwk+oz4qGyi3QXVRkk+LHF6L03yiMousHORxei9N8ojKIwGRxei9N8ojKIwGRxei9N8opbBeL0aPQ0sYfTdr9Ua/yUPC4slZfIY3pzKyEaLxIbiNtKDvOZW6QxdgQs9t7uU/P3DQFJqh3dxcq+8qEHFWOeMWN6SSfAU8U6biedcYdjP9Ssq8JVfvZHexFcOJ/wDj/wBH+pIxMUYg4sVh6QW/urQHjaF0j3kg2RKPMYBmWfZ3Dawh3hp8FHOJBoRQjSDmPctJSE1Iw4oo9jXdIzjoOkLtXd6OXX3GeXovVhwjiedMF34HH3Xfv3qtR4bmOLXtLXDSDmKvjJS5FMk48xS9F6b5RGUXWDnI4vRem+URlEYDI4vRem+URlEYDI4vTzA0WkxC9cDvzfFReUTzA7+EQusZ7wUSXAlPiaKhCFgNhQscXcKPqM+KhL1LY6u4WfUZ8VBXpjWuqjBN9Zi96L0hei9d4OMi96L0hei9GAyL3rqGC4hrQSXGgAzknYE3hguIABJJAAGcknQAtDxbxdEu254BiuGc6bByG/EquyagiyEXNiGA8VGw6PjAOfpDNLW9PKPh+asa8Jpp1Kn4ex10slzzGL/8x8e7asiUrGam41osmEcMQZcfWPAOpozuPQPiqzPY8vOaFDDRyn5z3DMPFVOJHLiS4kk5ySaknaSvL1pjRFczPK5vkSkxh6YicaM/oBtHc2iZuik6TXpzpvevL1copcipybF70vBwhFZxYr29DnBMr0XowG4sMpjjMs4zmvGxwz94p41VhwdjhAi0D/q3HlHe9jv3os9vReq5UxZ3G2SNfBqmmEsFQphtHt0cVwzOb0H4aFn+B8ZYssQAbma4bjm/CfRPhzK/4KwvCmWXQzo4zTxmnY4fFZZ1yr4mmNkZ8CiYZwNElnUdnaeK8aDzHYeZR161SalWRWFj2hzXZiD/ALzFZxh/ArpWJTOWOzsft+6ecf75r6rN3B8ymyG3iuQyvRekL0Xq/BRkXvRekL0XowGRe9PMCv4TB6xnvBRl6e4DdwmD1rPeCiS4M6i+JqSF4hLRgZ1jy7hh9RnxVfvU5j47hh6uH8VXb00qXUQrsfXYtei9I3ovXeDjItei9I3qTxbwV9KmGs9Eb+IfuDSO0kDtUPCWWSst4Ra8SMA0aJiIM7v4QOpvL6Tq5ulW8leNaAKAUAzADUNgVQx7xhybfo8M754rFI1MOhnSfy6Ut42zGPCqBHY141GMTChO+qGZzh9of8v5qs3pG9F6YxgorCF8rHJ5Ytei9I3ovXWDnItepbFSJD+lw8oAQ6rRUVFxBDfHN2qDvQIhBqDQjODsO0KJRysEqWHkuWO2ARCIjQmgMcbYjQKBrjocBqB0dNNqqd60/BE4yelBeAb2mHFbscMxps1OHSFm2FsHulozobvROY8pp4rh0jxqqKZZ6r5ovujjrLkxG9F6RvRetGDPkWvTnB2FIkCIHw3UI0jU4a2uGsJhei9DjkFLBruBcMw5qEHtzEZns1tds6NhS2E8HMmITobxmdoOtrtThzhZbgDDjpWMHipad7Ebym/uNI+a1mDGa9oc01a4BzSNYIqCl1tbrllDCqxWRwzI5+UfAiOhvG+YacxGpw5iKFN71e8fsD3whHaN9CzP54ZOnsJr0ErPr1tqlvjkx2R2SwLXovSN6L1ZgryLXp/gF3CoHWw/eCir0/xfdwuB1sP3gokuDJi+KNcQhCUjYzLdAdw09XD+KrdysG6GeHHq4fxVZuTepdRCa59di1yLkjci5W4KtwtctJ3PcG5OXMUjfRzUeo2oaO+49oWZQmlzg0aXENHSTQeJW4ycsIUNjG6IbWsHQ0U+Cx6qWIpd5s0kcycu45whOtgQnxHcWG0uPPTQBzk0HasanJ10WI6I81c9xce3UOYaOxXrdLwlZBhwgc8Vxe71WUzH8Tmn8Kzm5Tpa8R3d4aqzMtvcLXIuSNyLlrwY9wtci5I3J7gaQ+kR4cK4NvdQuJAoNJpXSaA0G2ih8Flkp5eETmKmAoEd3CHlt38GHnZlaGhLXEUdQilAa/F5jdieyWh5aCXWAgPY41pU0DmnTStBQ7VeYmCoLoQhOhtMNoDQw6gBQU1gjbpVEx1nXy7foojmIx4a+j88SGA6rWF/pAkaxUU051hhZKyzg/kb51xrr4r5iWIOGslMZJx3kegHNEHF7849lWTHnAWXg5Rg+sggnNpdD0ub0jSO3asubFIIIJBBBBGkEaCFsuLuFxNSzIma4i2INjxmcPiOYhTqIuElYjnTyVkXWzH70XKbx1wF9Fj1aPqo1Xs2NPpQ+ytRzEbFXrlsi1JZRkknF4Ytci5I3IuXWDjcLXLQNzrDN7HQHHPD38P1Cd83scR7XMs5uUli5hP6PNQolcwcGv8AUdvXdwNexVW174NFtNmyaZskWEHtLXCocC1w2gihCxnCkmYEaJCP2bi0HaNLXdoIPatpWbbpclZMQ4gGaKyh9Zh09zm9yxaWWJbe83aqPV3dxVbkXJG5FyZYFm4WuUhi67hcDrYfvBRNyksW3cMl+uh+8FxNdVncH1kbKhCEmHRk26TMNE+QTT6qH+pVpsUHQQVNbqY/vE9VC/UqjRPaY/hx9Dz988Wy9SWuRcoxsVw1ldiadzFW7SreWfFCBlJ6A3Y+/wBgF/6Vs6xzc1i34QZm0Miu/pp+pbGlOt+NLyHGh41t+ZlO6NOXTpbqhQ2M7TV598dyq9yk8cpkGfmM+iJb3NaPgoe5MKo4gvQW3TzZL1JjAuL0ecvyLWnJ23XODeNWlNvFKk/7PJ/kQ/5gUvuTn/if+h/7VoKxXaicJuKN1GmhZWpPJksTECeaCXNhANBJJitAAGcknYrXiZipDZKkx4bXOmQCWuFbYeljc+g+ltzjYpnCJy8US44jQ2LMn7td5A/EQSfutI9IKWVNl85Rwy+vTwjLKK/ORI0g25rjGgAhohPd9c0uIa1sN/2lSQLXZ+c6FSp/E/CceK+I+CC6IS4/WQ82wDfaAKAdCvbOFTV32Mm4tbsfM0o53OIYNvrOdyVNKI2uvklkmVKt5t47DI/MHCH/ACB/Mh/5lYMT5SakItkwy2FMkMabmuAjAEtGY5rmhw6Q1XxMsMYOExBfDraSAWP1siNNzHjocAVL1LmtsksELTRg90W8iOMWBWzcu6GaA8aG7kvGg9GkHmJWZSWJU5GaXMYzM5zHAvALXNNHNcNRqPy2rUcB4RMeC1zha8VhxmcmKw2vb3g05iExn3fRJgRtEKZLYUwNTYuiFH7czHfhOpFVk68wQW1QsxN8iif2eT/Ih/zAj+zyf5EP+YFrCFPS5+RHQ6/MwWYhGG9zHcZjnMdTPnaSD4hJ3JbD0cCamM/28b/yOUcZsbCmsU2sieUkng3vAc3lZaDErnfCY49JaK+NVXN06XrKsfrZFA7HNcD4hqkMQI1+DoB5nj2Yjx8E33S21wbFPJdBP/daPilEFtvx54HU3uoz5Z/6ZSYgGk0STp1g116FHkIonWwRe8HT8InU3vT7Faae6flqnNl4WYesFD0UrimOHyvXwveCiaW1kwk3NepvqEIXnj0pju6iP7wPVQv1KpWq4bp4/vA9VC/UqnavQUflx9DzOpf4svUTtRalLUWq4oyWbczdTCLPvMij+mv6Vs6wzEqYyeEJd22JZ/MaWfm4Lc0n1y/ET8h77Oea2vMwrHeFbhGZH+JX2mtPxUHRXDdOk7J8u1RYcN/aAWH3B3qp2pnS81xfkKL1ttkvNmi7jx/4r/of+1X3CeEGwITnkFxFGsYNL3uNrIbedziB2r59otB3LsW7nGaiDMyrIAOt2h0TsztHOXbFh1VEU3a38hhpNTJpUxXzL9geRdCh78h0WITEjPGh0R1K0+6AA0czQksOTz2MbDhfxpg5OFrtzVfGcOSxtXc5tGtSTnACpNAM5J1DaViGOOMRnJpz2k5NlYcEfcBzv6XHP0UGpZaKndPJs1Nyohg2iQkmQITYbAbWCgrnJ2ucdZJqSdpKcL50vdtPeUXu2nvK1PQN8d32/kxr2klwUPv/AAfRaF86Xu2nvKL3bT3lR/5/+32/kn/0/wDX7/wbHhd0xKTF8BsMtnSyG7KOLWQpgZmxXUFSHtAbTW5rc+dOG4otihxm4rpiI9rm3O3rIdwIOQhjMw5+Mau51il7tp7ytkxKxrbNSxMV4EWAAIxJABFM0bYAQDXnB5lzfTOqKcX6v9DvT6iF03GS9F2eZJYtzj3wbYhrFl3Ol4x2vZoifiaWP/EpVZJuhBsaIJmA2IYRAhRI1pbDe8VtLCc7swpdSm9FCVT73bT3lEdH7xbs48sciJ673T2bc47c8/sOsYm8Mmf/ANEf/wArlH2pSi8omqWFgUSll5Ns3PmUwbL84ee+K8/FI7pT6YNi/edBH/dafgpjF+TyMrAhkULIUNp9a0V8aqs7rEzSUhs1xIze5rXE+JakdfWvz55PQWdTTNPux9sGSWotSlqLU9PO5E7VK4qDh0t18L3go61SmKo4dLdfC94Liz4WWVvrr1N3QhC84epMi3TR/eB6qF+pVSitu6WOHnqof6lVaL0FH5UfQ8vqX+NL1OKIou6IorjPkIMQsc1zdLCHN6Wmo8QvoGSmmxYbIjeLEa146HAEfmvn6i1fcywtlZUwid9LuoOrdUtPfcOwJfroZgpdw09m24m4Pt/4NN1bBd8GFGA/hOLHerEpQnoc0D8SzCi+gMKYPbMQYkJ/FiNLTzV0OHODQ9iwmdknwYj4bxR0NxY4c41jmOkcxU6GzMNncR7Rq2z39jEZaXMR7GDS9zWDpcQB+a2aUiuwexsOKLpZgthzDW0MNupsw0aOsGblAaTmuJEnlJ+ANTXGIfwNLh4hq0DGrHuFK1hw6RI2gt9BnWEa/ujPtoo1WZzVaWTrRbYVytk8dn97xjuk4yiHAECG4F0w25xB0QTsP3tHQHLLaJePFL3FxpUkmjQGgVz0a0ZgOYJOi1U1KqO1GHUXu6e5nFEUXdEUVxRk4oii7oiiAycUT7Ac0yFMQ3xWB8MPblGOFWltc5I104wG1oTSiKKGsrBMZYeUb7PSEOYguhPALIjbSBs1FuwjMQeYLDsOYFfKR3wn+iatdqew8V46fAgjUtU3PcMfSJNrSd/L/VO2loG8d7ObpaUlujYEZGlTFzB8uLmu2tJF0M/mOcc5SjTzdNrrlyHuqrWopVseaWf3RkNFKYsYL+kzcGHSoLw5/qN3zvAU7VHUWlbl2A7GPmXDPE+rheoDvndrgB+HnTHUWe7rbFWlr97ao9naX1ZZurT98zDhA5oMMuPrRDo9lje9ahGitY0ucaNaC5xOoAVJPYsIwzhAzMxEin7R5cBsboa3saGjsS7QwzPd3DX2lZtrUO//AIR9EUXdEUTgQ5OKKUxWHDpbroXvBR1FKYrjhst10P3guLPhZZW+uvVG4oQhecPWGT7pI4eeqh/qVWorXujjhx6uH+pVei9Dp/yo+h5TVP8AGl6s4oii7oiiuM+TiimMU8N/Q5psQ8R31cUfcOvsIB7OdRVEUXMoqScWdQm4SUlzRv7XAioNQc4I1jaFRd0jFi9v0mG3fMFIwGtg0ROluvm6F1ud4zXtEtEO+YPqSfSYPs+lurm6FeCKpF1tNb/eJ6bqaun1+zMFkp6JBLjDcWuc0wy4aQ0kE2nUcwzjOm9FccdcTDLOMaC2sFxq5o+yJ1epsOrRsVRondc42LdE85dCdUtk+w4oii7oiisKsnFEUXdEUQGTiiKLuiKIDJxRFF3RFEBkkcXsYYslEL4YBDha9jq0cBo0aCM+fnKe4xY6zE62whsOHUEsZU3EaLnHTTZmUDRO8F4KizMUQ4Taud3NGtzjqAVUq4Z3tce8ujdZt93FvD7BbFvAD5yO2G2oaN9EfyWa+06Bz9BW1y8u2GxrGNAawBrWjUAKAKPxdxfhyUEMZncc8R9M73beYDUNXenGF8Kw5aC6LEOZozDW52pjeclJ9Rc7p4jy7B/pNOtPXulz7fIq+6Vh3JwRLtO/j5380IH9RFOgOWYUT3CmEXzMZ8WJxnmtNQGpo5gKBNaJtRV7qG3tEWpv99Y5dnYcURRd0RRXmfJxRSeLA4bL9dD94KPopPFkcNl+uh+8FxZ8LO6n14+qNrQhC82ewMr3RRw49XD/AFKs0Vp3Qxw49XD/AFKs2r0On/Kj6HkdW/xp+rOKIou7UWq4zZOKIou7UWoDJ5CiOY4OaSHNIc1wzEEZwQtXxRxsbNsseQ2Mwb5ugPA+0Z8Rq6FlNq7gRXMcHMcWuaatcDQg7Qs99Ctjh8zXpdVKiWVy7Ubq5oIIIqDmIOgjYVQMZtzw1MSUGbS6BXR1ZPuns2KSxYx7ZGpDmCGRNAfoY8/pdzaNmxW5KE7NNP8AuGegcadZXnn+qMFiQnNJDgQQaFpBBB2EHQuaLacL4uy00PrYYLtAiNzPHQ4aeg1CpmE9zOK2pgRWvHJfvXdFdB8Eyr1tc/i4MT3ezra+MeK+/wBCk0RRSk3i5NwuPLxBTWGlw721CjnNppzdOZbFJS5MXSjKPCSwcURRdZtoTiXwfFicSFEf6rHO/IKW8cyFl8hrRFFZZDEGci8ZghjbEIr7Iqe+ituCNz2Wg0dFrGcOUKMH4NfaSs1mqrh259DbVobrOzC8yjYAxTjzhBaLYdd9FcN7+EekejtIWo4DwDBk4dkNuc53vPGedrj8NAUi1oAAAAAzADQBsCY4Yw5BlWXRX0rxWDO5x2NHx0JXbfO97Vy7h3RpatMtzfHvHM3OMgsc+I4NYwVc4/7znmWSY04yvnYtc7YTKiGz9bvvHw0bSTGLGWLOP329htO8hA5h953Kdz9yh7Vv02l931pc/wBBTrdd77qQ+H9TiiKLu1Fq3CzJxRFF3ai1AZOKKSxaHDJfrofvBMLVJYtjhkv10P3guLPhZZU+vH1RsqEIXmz2ZmG6EOGnq4f6lWrVat0OFScB5UJh8Xj4Ks0XodP+VH0PHazhfP1E7UWpSiKK8zZE7UWpSiKIDInai1KURRAZE7VYcBY6TEtRpOVhjNY452j7jtI6DUdCgqIouJwjNYkiyu6dT3QeGaxgrG+VmKARLHn0IlGmuwHQ7sKmlhtqfyGHZmB/DjvaB6Nbm+y6oS6z2ev8GOKva7XCyPzX7Gxrl0MHSAekVWcy26LNN47IT+ehafA08E/ZumbZXuifu1Zno7lyX3N0faWnlzePky6tl2DQxo6AEoqSd0xuqVd/MH+VNY+6VFPEl2D1nOd+QaoWjufZ90S/aOmXKX2f7GgJtPYSgwG3RYjWD7xoT0DSexZlOY6TsTNlbAdUMBvjnd4qFivc4kucXE6XOJJPSSr4ez3/AJsyW+14r8uP1LthndG0tlmc2VePFrP37lSZuaiRXl8R7nuOlzjU9HMOZc0RRMaqYVLqoT36qy99d/LsE7UWpSiKK4z5E7UWpSiKIDInai1KURRAZE7VI4uDhkv1sP3gmVFJ4swqzkAf4jT3Z/guLPgfoWU/mR9V+prqF7RC80e2KTukSX8KKByoTj/U38nqj0WwYcwYJmA+HrcKtOx4ztPeO6qyWLBc1xa4EFpLXA6QQaEFOtDZur29qPL+1aXC7f2SEaIolLUWrcKcidEUSlqLUBkToiiUtRagMidEUSlqLUBkToiiUtRagMidEUSlqLUBkToiiUtRagMidEUSlqLUBkToiiUtRagMidEUSlqLUBkToiiUtRagMidEUSlqLUBkTorLiDJXzd+qCxzu129A7i7uVeotMxNwOZeXq4UfGo9w1gU3rT2Z+klZNXZsrfe+Ax9nUu29PsXH9vuT6EISE9cCqmN+KpjVjQR9YBv2D0wPSH3h4/na0KyqyVct0Si+iF8HCZi5ZTsRatQwxivAmd8Ra/8A5jKAn1hod+fOq1M7n8cHeRIbhz1ae6hHinNesrmuLwzzF3sy+t9Vbl5fsVS1FqsXmNN7Ift/JHmNN7Ift/JXdIq8SM3Q9R4H9Cu2otVi8xpvZD9v5I8xpvZD9v5I6RV4kHQ9R4H9Cu2otVi8xpvZD9v5I8xpvZD9v5I6RV4kHQ9R4H9Cu2otVi8xpvZD9v5I8xpvZD9v5I6RV4kHQ9R4H9Cu2otVi8xpvZD9v5I8xpvZD9v5I6RV4kHQ9R4H9Cu2otVi8xpvZD9v5I8xpvZD9v5I6RV4kHQ9R4H9Cu2otVi8xpvZD9v5I8xpvZD9v5I6RV4kHQ9R4H9Cu2otVi8xpvZD9v5I8xpvZD9v5I6RV4kHQ9R4H9Cu2otVi8xpvZD9v5I8xpvZD9v5I6RV4kHQ9R4H9Cu2otVi8xpvZD9v5I8xpvZD9v5I6RV4kHQ9R4H9Cu2oorRBxBmTxnQmjpLj3AfFWDBOJcCCQ5/1rxnBcKNB2hv71VU9ZVFc8l9Xs3UWPisLvf8AckHilioXubGjNowUdDYfTOpxHJ/Po03xCEnuulbLLPT6bTQ08Nsfm+8EIQqTSCEIQAIQhAAhCEACEIQAIQhAAhCEACEIQAIQhAAhCEACEIQAIQhAAhCEACEIQAIQhAAhCEA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AutoShape 10" descr="data:image/jpeg;base64,/9j/4AAQSkZJRgABAQAAAQABAAD/2wCEAAkGBhAQEBQUEg8SFRQQFBIQERETFBQVFhQTFRQWFhYQEhcZHyYeFxojGRISHy8gJCgtLC4tFx4xNTAqNSYrLCkBCQoKDgwOGg8PGiolHCQ0MCotKjUsLSwuKjUpLCwpLCksLSwsLSwpLy0sLCksLCkpLCksKi00KSwsKSwuLC0vLP/AABEIAOEA4QMBIgACEQEDEQH/xAAcAAABBQEBAQAAAAAAAAAAAAAAAwQFBgcCAQj/xABNEAABAgQABwsICAMGBwEAAAABAAIDBBESBQYTITFBUQciJDJSYXFzgZGhFRZCcpKyweEUI0NigrHC0TOTohclY9Li8DRTg6Ozw9N0/8QAGgEAAgMBAQAAAAAAAAAAAAAAAAUBAwQCBv/EADMRAAICAQICBwYGAwEAAAAAAAABAgMRBBIhMRQiQVFSYXEFEzKBkaEjM7HR4fBCYsEV/9oADAMBAAIRAxEAPwDcUIUdhTCgh71vHP8ASNvSpSyQ3gdTE4yHxj2aT3Ji/Dmxnef2UI6MSak1J0krzKK1QRxuJjy27kt8UeW3clviofKIyinYiNxMeW3clvijy27kt8VD5RGURsQbiY8tu5LfFHlt3Jb4qHyiMojYg3Ex5bdyW+KPLbuS3xUPlEZRGxBuJjy27kt8UeW3clviofKIyiNiDcTHlt3Jb4o8tu5LfFQ+URlEbEG4mPLbuS3xR5bdyW+Kh8ojKI2INxMeW3clvijy27kt8VD5RGURsQbiY8tu5LfFHlt3Jb4qHyiMojYg3Ex5bdyW+KPLbuS3xUPlEZRGxBuJtmHDrYOwp7LYRhvzA0Ow5j2bVV8ojKKHBE7i4oUPgrC9SGPOc5mu28xUwqmsHaeQQhCgkRnJkQ2OcfRHedQ71ToswXEkmpJqVL41zVAxm2rz2Zh+Z7lXcotFceGSmb44HGURlE3yiMorMHGRxlEZRN8ojKIwGRxlEZRN8ojKIwGRxlEZRN8ojKIwGRxlEZRN8ojKIwGRxlEZRN8ojKIwGRxlEZRN8ojKIwGRxlEZRN8ojKIwGRxlEZRN8ojKIwGRxlEZRN8ojKIwGRxlEZRN8ojKIwGRxlEZRN8ojKIwGRzlFa8Dz2VhgnjN3runUe0fFUvKKXxZmqRi3U9p725x4XLicco7jLiWtCELMXFOxsi8IpsY0eLj8VDXqRxtdwk+oz4qGyi3QXVRkk+LHF6L03yiMousHORxei9N8ojKIwGRxei9N8ojKIwGRxei9N8opbBeL0aPQ0sYfTdr9Ua/yUPC4slZfIY3pzKyEaLxIbiNtKDvOZW6QxdgQs9t7uU/P3DQFJqh3dxcq+8qEHFWOeMWN6SSfAU8U6biedcYdjP9Ssq8JVfvZHexFcOJ/wDj/wBH+pIxMUYg4sVh6QW/urQHjaF0j3kg2RKPMYBmWfZ3Dawh3hp8FHOJBoRQjSDmPctJSE1Iw4oo9jXdIzjoOkLtXd6OXX3GeXovVhwjiedMF34HH3Xfv3qtR4bmOLXtLXDSDmKvjJS5FMk48xS9F6b5RGUXWDnI4vRem+URlEYDI4vRem+URlEYDI4vTzA0WkxC9cDvzfFReUTzA7+EQusZ7wUSXAlPiaKhCFgNhQscXcKPqM+KhL1LY6u4WfUZ8VBXpjWuqjBN9Zi96L0hei9d4OMi96L0hei9GAyL3rqGC4hrQSXGgAzknYE3hguIABJJAAGcknQAtDxbxdEu254BiuGc6bByG/EquyagiyEXNiGA8VGw6PjAOfpDNLW9PKPh+asa8Jpp1Kn4ex10slzzGL/8x8e7asiUrGam41osmEcMQZcfWPAOpozuPQPiqzPY8vOaFDDRyn5z3DMPFVOJHLiS4kk5ySaknaSvL1pjRFczPK5vkSkxh6YicaM/oBtHc2iZuik6TXpzpvevL1copcipybF70vBwhFZxYr29DnBMr0XowG4sMpjjMs4zmvGxwz94p41VhwdjhAi0D/q3HlHe9jv3os9vReq5UxZ3G2SNfBqmmEsFQphtHt0cVwzOb0H4aFn+B8ZYssQAbma4bjm/CfRPhzK/4KwvCmWXQzo4zTxmnY4fFZZ1yr4mmNkZ8CiYZwNElnUdnaeK8aDzHYeZR161SalWRWFj2hzXZiD/ALzFZxh/ArpWJTOWOzsft+6ecf75r6rN3B8ymyG3iuQyvRekL0Xq/BRkXvRekL0XowGRe9PMCv4TB6xnvBRl6e4DdwmD1rPeCiS4M6i+JqSF4hLRgZ1jy7hh9RnxVfvU5j47hh6uH8VXb00qXUQrsfXYtei9I3ovXeDjItei9I3qTxbwV9KmGs9Eb+IfuDSO0kDtUPCWWSst4Ra8SMA0aJiIM7v4QOpvL6Tq5ulW8leNaAKAUAzADUNgVQx7xhybfo8M754rFI1MOhnSfy6Ut42zGPCqBHY141GMTChO+qGZzh9of8v5qs3pG9F6YxgorCF8rHJ5Ytei9I3ovXWDnItepbFSJD+lw8oAQ6rRUVFxBDfHN2qDvQIhBqDQjODsO0KJRysEqWHkuWO2ARCIjQmgMcbYjQKBrjocBqB0dNNqqd60/BE4yelBeAb2mHFbscMxps1OHSFm2FsHulozobvROY8pp4rh0jxqqKZZ6r5ovujjrLkxG9F6RvRetGDPkWvTnB2FIkCIHw3UI0jU4a2uGsJhei9DjkFLBruBcMw5qEHtzEZns1tds6NhS2E8HMmITobxmdoOtrtThzhZbgDDjpWMHipad7Ebym/uNI+a1mDGa9oc01a4BzSNYIqCl1tbrllDCqxWRwzI5+UfAiOhvG+YacxGpw5iKFN71e8fsD3whHaN9CzP54ZOnsJr0ErPr1tqlvjkx2R2SwLXovSN6L1ZgryLXp/gF3CoHWw/eCir0/xfdwuB1sP3gokuDJi+KNcQhCUjYzLdAdw09XD+KrdysG6GeHHq4fxVZuTepdRCa59di1yLkjci5W4KtwtctJ3PcG5OXMUjfRzUeo2oaO+49oWZQmlzg0aXENHSTQeJW4ycsIUNjG6IbWsHQ0U+Cx6qWIpd5s0kcycu45whOtgQnxHcWG0uPPTQBzk0HasanJ10WI6I81c9xce3UOYaOxXrdLwlZBhwgc8Vxe71WUzH8Tmn8Kzm5Tpa8R3d4aqzMtvcLXIuSNyLlrwY9wtci5I3J7gaQ+kR4cK4NvdQuJAoNJpXSaA0G2ih8Flkp5eETmKmAoEd3CHlt38GHnZlaGhLXEUdQilAa/F5jdieyWh5aCXWAgPY41pU0DmnTStBQ7VeYmCoLoQhOhtMNoDQw6gBQU1gjbpVEx1nXy7foojmIx4a+j88SGA6rWF/pAkaxUU051hhZKyzg/kb51xrr4r5iWIOGslMZJx3kegHNEHF7849lWTHnAWXg5Rg+sggnNpdD0ub0jSO3asubFIIIJBBBBGkEaCFsuLuFxNSzIma4i2INjxmcPiOYhTqIuElYjnTyVkXWzH70XKbx1wF9Fj1aPqo1Xs2NPpQ+ytRzEbFXrlsi1JZRkknF4Ytci5I3IuXWDjcLXLQNzrDN7HQHHPD38P1Cd83scR7XMs5uUli5hP6PNQolcwcGv8AUdvXdwNexVW174NFtNmyaZskWEHtLXCocC1w2gihCxnCkmYEaJCP2bi0HaNLXdoIPatpWbbpclZMQ4gGaKyh9Zh09zm9yxaWWJbe83aqPV3dxVbkXJG5FyZYFm4WuUhi67hcDrYfvBRNyksW3cMl+uh+8FxNdVncH1kbKhCEmHRk26TMNE+QTT6qH+pVpsUHQQVNbqY/vE9VC/UqjRPaY/hx9Dz988Wy9SWuRcoxsVw1ldiadzFW7SreWfFCBlJ6A3Y+/wBgF/6Vs6xzc1i34QZm0Miu/pp+pbGlOt+NLyHGh41t+ZlO6NOXTpbqhQ2M7TV598dyq9yk8cpkGfmM+iJb3NaPgoe5MKo4gvQW3TzZL1JjAuL0ecvyLWnJ23XODeNWlNvFKk/7PJ/kQ/5gUvuTn/if+h/7VoKxXaicJuKN1GmhZWpPJksTECeaCXNhANBJJitAAGcknYrXiZipDZKkx4bXOmQCWuFbYeljc+g+ltzjYpnCJy8US44jQ2LMn7td5A/EQSfutI9IKWVNl85Rwy+vTwjLKK/ORI0g25rjGgAhohPd9c0uIa1sN/2lSQLXZ+c6FSp/E/CceK+I+CC6IS4/WQ82wDfaAKAdCvbOFTV32Mm4tbsfM0o53OIYNvrOdyVNKI2uvklkmVKt5t47DI/MHCH/ACB/Mh/5lYMT5SakItkwy2FMkMabmuAjAEtGY5rmhw6Q1XxMsMYOExBfDraSAWP1siNNzHjocAVL1LmtsksELTRg90W8iOMWBWzcu6GaA8aG7kvGg9GkHmJWZSWJU5GaXMYzM5zHAvALXNNHNcNRqPy2rUcB4RMeC1zha8VhxmcmKw2vb3g05iExn3fRJgRtEKZLYUwNTYuiFH7czHfhOpFVk68wQW1QsxN8iif2eT/Ih/zAj+zyf5EP+YFrCFPS5+RHQ6/MwWYhGG9zHcZjnMdTPnaSD4hJ3JbD0cCamM/28b/yOUcZsbCmsU2sieUkng3vAc3lZaDErnfCY49JaK+NVXN06XrKsfrZFA7HNcD4hqkMQI1+DoB5nj2Yjx8E33S21wbFPJdBP/daPilEFtvx54HU3uoz5Z/6ZSYgGk0STp1g116FHkIonWwRe8HT8InU3vT7Faae6flqnNl4WYesFD0UrimOHyvXwveCiaW1kwk3NepvqEIXnj0pju6iP7wPVQv1KpWq4bp4/vA9VC/UqnavQUflx9DzOpf4svUTtRalLUWq4oyWbczdTCLPvMij+mv6Vs6wzEqYyeEJd22JZ/MaWfm4Lc0n1y/ET8h77Oea2vMwrHeFbhGZH+JX2mtPxUHRXDdOk7J8u1RYcN/aAWH3B3qp2pnS81xfkKL1ttkvNmi7jx/4r/of+1X3CeEGwITnkFxFGsYNL3uNrIbedziB2r59otB3LsW7nGaiDMyrIAOt2h0TsztHOXbFh1VEU3a38hhpNTJpUxXzL9geRdCh78h0WITEjPGh0R1K0+6AA0czQksOTz2MbDhfxpg5OFrtzVfGcOSxtXc5tGtSTnACpNAM5J1DaViGOOMRnJpz2k5NlYcEfcBzv6XHP0UGpZaKndPJs1Nyohg2iQkmQITYbAbWCgrnJ2ucdZJqSdpKcL50vdtPeUXu2nvK1PQN8d32/kxr2klwUPv/AAfRaF86Xu2nvKL3bT3lR/5/+32/kn/0/wDX7/wbHhd0xKTF8BsMtnSyG7KOLWQpgZmxXUFSHtAbTW5rc+dOG4otihxm4rpiI9rm3O3rIdwIOQhjMw5+Mau51il7tp7ytkxKxrbNSxMV4EWAAIxJABFM0bYAQDXnB5lzfTOqKcX6v9DvT6iF03GS9F2eZJYtzj3wbYhrFl3Ol4x2vZoifiaWP/EpVZJuhBsaIJmA2IYRAhRI1pbDe8VtLCc7swpdSm9FCVT73bT3lEdH7xbs48sciJ673T2bc47c8/sOsYm8Mmf/ANEf/wArlH2pSi8omqWFgUSll5Ns3PmUwbL84ee+K8/FI7pT6YNi/edBH/dafgpjF+TyMrAhkULIUNp9a0V8aqs7rEzSUhs1xIze5rXE+JakdfWvz55PQWdTTNPux9sGSWotSlqLU9PO5E7VK4qDh0t18L3go61SmKo4dLdfC94Liz4WWVvrr1N3QhC84epMi3TR/eB6qF+pVSitu6WOHnqof6lVaL0FH5UfQ8vqX+NL1OKIou6IorjPkIMQsc1zdLCHN6Wmo8QvoGSmmxYbIjeLEa146HAEfmvn6i1fcywtlZUwid9LuoOrdUtPfcOwJfroZgpdw09m24m4Pt/4NN1bBd8GFGA/hOLHerEpQnoc0D8SzCi+gMKYPbMQYkJ/FiNLTzV0OHODQ9iwmdknwYj4bxR0NxY4c41jmOkcxU6GzMNncR7Rq2z39jEZaXMR7GDS9zWDpcQB+a2aUiuwexsOKLpZgthzDW0MNupsw0aOsGblAaTmuJEnlJ+ANTXGIfwNLh4hq0DGrHuFK1hw6RI2gt9BnWEa/ujPtoo1WZzVaWTrRbYVytk8dn97xjuk4yiHAECG4F0w25xB0QTsP3tHQHLLaJePFL3FxpUkmjQGgVz0a0ZgOYJOi1U1KqO1GHUXu6e5nFEUXdEUVxRk4oii7oiiAycUT7Ac0yFMQ3xWB8MPblGOFWltc5I104wG1oTSiKKGsrBMZYeUb7PSEOYguhPALIjbSBs1FuwjMQeYLDsOYFfKR3wn+iatdqew8V46fAgjUtU3PcMfSJNrSd/L/VO2loG8d7ObpaUlujYEZGlTFzB8uLmu2tJF0M/mOcc5SjTzdNrrlyHuqrWopVseaWf3RkNFKYsYL+kzcGHSoLw5/qN3zvAU7VHUWlbl2A7GPmXDPE+rheoDvndrgB+HnTHUWe7rbFWlr97ao9naX1ZZurT98zDhA5oMMuPrRDo9lje9ahGitY0ucaNaC5xOoAVJPYsIwzhAzMxEin7R5cBsboa3saGjsS7QwzPd3DX2lZtrUO//AIR9EUXdEUTgQ5OKKUxWHDpbroXvBR1FKYrjhst10P3guLPhZZW+uvVG4oQhecPWGT7pI4eeqh/qVWorXujjhx6uH+pVei9Dp/yo+h5TVP8AGl6s4oii7oiiuM+TiimMU8N/Q5psQ8R31cUfcOvsIB7OdRVEUXMoqScWdQm4SUlzRv7XAioNQc4I1jaFRd0jFi9v0mG3fMFIwGtg0ROluvm6F1ud4zXtEtEO+YPqSfSYPs+lurm6FeCKpF1tNb/eJ6bqaun1+zMFkp6JBLjDcWuc0wy4aQ0kE2nUcwzjOm9FccdcTDLOMaC2sFxq5o+yJ1epsOrRsVRondc42LdE85dCdUtk+w4oii7oiisKsnFEUXdEUQGTiiKLuiKIDJxRFF3RFEBkkcXsYYslEL4YBDha9jq0cBo0aCM+fnKe4xY6zE62whsOHUEsZU3EaLnHTTZmUDRO8F4KizMUQ4Taud3NGtzjqAVUq4Z3tce8ujdZt93FvD7BbFvAD5yO2G2oaN9EfyWa+06Bz9BW1y8u2GxrGNAawBrWjUAKAKPxdxfhyUEMZncc8R9M73beYDUNXenGF8Kw5aC6LEOZozDW52pjeclJ9Rc7p4jy7B/pNOtPXulz7fIq+6Vh3JwRLtO/j5380IH9RFOgOWYUT3CmEXzMZ8WJxnmtNQGpo5gKBNaJtRV7qG3tEWpv99Y5dnYcURRd0RRXmfJxRSeLA4bL9dD94KPopPFkcNl+uh+8FxZ8LO6n14+qNrQhC82ewMr3RRw49XD/AFKs0Vp3Qxw49XD/AFKs2r0On/Kj6HkdW/xp+rOKIou7UWq4zZOKIou7UWoDJ5CiOY4OaSHNIc1wzEEZwQtXxRxsbNsseQ2Mwb5ugPA+0Z8Rq6FlNq7gRXMcHMcWuaatcDQg7Qs99Ctjh8zXpdVKiWVy7Ubq5oIIIqDmIOgjYVQMZtzw1MSUGbS6BXR1ZPuns2KSxYx7ZGpDmCGRNAfoY8/pdzaNmxW5KE7NNP8AuGegcadZXnn+qMFiQnNJDgQQaFpBBB2EHQuaLacL4uy00PrYYLtAiNzPHQ4aeg1CpmE9zOK2pgRWvHJfvXdFdB8Eyr1tc/i4MT3ezra+MeK+/wBCk0RRSk3i5NwuPLxBTWGlw721CjnNppzdOZbFJS5MXSjKPCSwcURRdZtoTiXwfFicSFEf6rHO/IKW8cyFl8hrRFFZZDEGci8ZghjbEIr7Iqe+ituCNz2Wg0dFrGcOUKMH4NfaSs1mqrh259DbVobrOzC8yjYAxTjzhBaLYdd9FcN7+EekejtIWo4DwDBk4dkNuc53vPGedrj8NAUi1oAAAAAzADQBsCY4Yw5BlWXRX0rxWDO5x2NHx0JXbfO97Vy7h3RpatMtzfHvHM3OMgsc+I4NYwVc4/7znmWSY04yvnYtc7YTKiGz9bvvHw0bSTGLGWLOP329htO8hA5h953Kdz9yh7Vv02l931pc/wBBTrdd77qQ+H9TiiKLu1Fq3CzJxRFF3ai1AZOKKSxaHDJfrofvBMLVJYtjhkv10P3guLPhZZU+vH1RsqEIXmz2ZmG6EOGnq4f6lWrVat0OFScB5UJh8Xj4Ks0XodP+VH0PHazhfP1E7UWpSiKK8zZE7UWpSiKIDInai1KURRAZE7VYcBY6TEtRpOVhjNY452j7jtI6DUdCgqIouJwjNYkiyu6dT3QeGaxgrG+VmKARLHn0IlGmuwHQ7sKmlhtqfyGHZmB/DjvaB6Nbm+y6oS6z2ev8GOKva7XCyPzX7Gxrl0MHSAekVWcy26LNN47IT+ehafA08E/ZumbZXuifu1Zno7lyX3N0faWnlzePky6tl2DQxo6AEoqSd0xuqVd/MH+VNY+6VFPEl2D1nOd+QaoWjufZ90S/aOmXKX2f7GgJtPYSgwG3RYjWD7xoT0DSexZlOY6TsTNlbAdUMBvjnd4qFivc4kucXE6XOJJPSSr4ez3/AJsyW+14r8uP1LthndG0tlmc2VePFrP37lSZuaiRXl8R7nuOlzjU9HMOZc0RRMaqYVLqoT36qy99d/LsE7UWpSiKK4z5E7UWpSiKIDInai1KURRAZE7VI4uDhkv1sP3gmVFJ4swqzkAf4jT3Z/guLPgfoWU/mR9V+prqF7RC80e2KTukSX8KKByoTj/U38nqj0WwYcwYJmA+HrcKtOx4ztPeO6qyWLBc1xa4EFpLXA6QQaEFOtDZur29qPL+1aXC7f2SEaIolLUWrcKcidEUSlqLUBkToiiUtRagMidEUSlqLUBkToiiUtRagMidEUSlqLUBkToiiUtRagMidEUSlqLUBkToiiUtRagMidEUSlqLUBkToiiUtRagMidEUSlqLUBkTorLiDJXzd+qCxzu129A7i7uVeotMxNwOZeXq4UfGo9w1gU3rT2Z+klZNXZsrfe+Ax9nUu29PsXH9vuT6EISE9cCqmN+KpjVjQR9YBv2D0wPSH3h4/na0KyqyVct0Si+iF8HCZi5ZTsRatQwxivAmd8Ra/8A5jKAn1hod+fOq1M7n8cHeRIbhz1ae6hHinNesrmuLwzzF3sy+t9Vbl5fsVS1FqsXmNN7Ift/JHmNN7Ift/JXdIq8SM3Q9R4H9Cu2otVi8xpvZD9v5I8xpvZD9v5I6RV4kHQ9R4H9Cu2otVi8xpvZD9v5I8xpvZD9v5I6RV4kHQ9R4H9Cu2otVi8xpvZD9v5I8xpvZD9v5I6RV4kHQ9R4H9Cu2otVi8xpvZD9v5I8xpvZD9v5I6RV4kHQ9R4H9Cu2otVi8xpvZD9v5I8xpvZD9v5I6RV4kHQ9R4H9Cu2otVi8xpvZD9v5I8xpvZD9v5I6RV4kHQ9R4H9Cu2otVi8xpvZD9v5I8xpvZD9v5I6RV4kHQ9R4H9Cu2otVi8xpvZD9v5I8xpvZD9v5I6RV4kHQ9R4H9Cu2otVi8xpvZD9v5I8xpvZD9v5I6RV4kHQ9R4H9Cu2oorRBxBmTxnQmjpLj3AfFWDBOJcCCQ5/1rxnBcKNB2hv71VU9ZVFc8l9Xs3UWPisLvf8AckHilioXubGjNowUdDYfTOpxHJ/Po03xCEnuulbLLPT6bTQ08Nsfm+8EIQqTSCEIQAIQhAAhCEACEIQAIQhAAhCEACEIQAIQhAAhCEACEIQAIQhAAhCEACEIQAIQhAAhCEAf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" name="AutoShape 12" descr="data:image/jpeg;base64,/9j/4AAQSkZJRgABAQAAAQABAAD/2wCEAAkGBhAQEBQUEg8SFRQQFBIQERETFBQVFhQTFRQWFhYQEhcZHyYeFxojGRISHy8gJCgtLC4tFx4xNTAqNSYrLCkBCQoKDgwOGg8PGiolHCQ0MCotKjUsLSwuKjUpLCwpLCksLSwsLSwpLy0sLCksLCkpLCksKi00KSwsKSwuLC0vLP/AABEIAOEA4QMBIgACEQEDEQH/xAAcAAABBQEBAQAAAAAAAAAAAAAAAwQFBgcCAQj/xABNEAABAgQABwsICAMGBwEAAAABAAIDBBESBQYTITFBUQciJDJSYXFzgZGhFRZCcpKyweEUI0NigrHC0TOTohclY9Li8DRTg6Ozw9N0/8QAGgEAAgMBAQAAAAAAAAAAAAAAAAUBAwQCBv/EADMRAAICAQICBwYGAwEAAAAAAAABAgMRBBIhMRQiQVFSYXEFEzKBkaEjM7HR4fBCYsEV/9oADAMBAAIRAxEAPwDcUIUdhTCgh71vHP8ASNvSpSyQ3gdTE4yHxj2aT3Ji/Dmxnef2UI6MSak1J0krzKK1QRxuJjy27kt8UeW3clviofKIyinYiNxMeW3clvijy27kt8VD5RGURsQbiY8tu5LfFHlt3Jb4qHyiMojYg3Ex5bdyW+KPLbuS3xUPlEZRGxBuJjy27kt8UeW3clviofKIyiNiDcTHlt3Jb4o8tu5LfFQ+URlEbEG4mPLbuS3xR5bdyW+Kh8ojKI2INxMeW3clvijy27kt8VD5RGURsQbiY8tu5LfFHlt3Jb4qHyiMojYg3Ex5bdyW+KPLbuS3xUPlEZRGxBuJtmHDrYOwp7LYRhvzA0Ow5j2bVV8ojKKHBE7i4oUPgrC9SGPOc5mu28xUwqmsHaeQQhCgkRnJkQ2OcfRHedQ71ToswXEkmpJqVL41zVAxm2rz2Zh+Z7lXcotFceGSmb44HGURlE3yiMorMHGRxlEZRN8ojKIwGRxlEZRN8ojKIwGRxlEZRN8ojKIwGRxlEZRN8ojKIwGRxlEZRN8ojKIwGRxlEZRN8ojKIwGRxlEZRN8ojKIwGRxlEZRN8ojKIwGRxlEZRN8ojKIwGRxlEZRN8ojKIwGRxlEZRN8ojKIwGRzlFa8Dz2VhgnjN3runUe0fFUvKKXxZmqRi3U9p725x4XLicco7jLiWtCELMXFOxsi8IpsY0eLj8VDXqRxtdwk+oz4qGyi3QXVRkk+LHF6L03yiMousHORxei9N8ojKIwGRxei9N8ojKIwGRxei9N8opbBeL0aPQ0sYfTdr9Ua/yUPC4slZfIY3pzKyEaLxIbiNtKDvOZW6QxdgQs9t7uU/P3DQFJqh3dxcq+8qEHFWOeMWN6SSfAU8U6biedcYdjP9Ssq8JVfvZHexFcOJ/wDj/wBH+pIxMUYg4sVh6QW/urQHjaF0j3kg2RKPMYBmWfZ3Dawh3hp8FHOJBoRQjSDmPctJSE1Iw4oo9jXdIzjoOkLtXd6OXX3GeXovVhwjiedMF34HH3Xfv3qtR4bmOLXtLXDSDmKvjJS5FMk48xS9F6b5RGUXWDnI4vRem+URlEYDI4vRem+URlEYDI4vTzA0WkxC9cDvzfFReUTzA7+EQusZ7wUSXAlPiaKhCFgNhQscXcKPqM+KhL1LY6u4WfUZ8VBXpjWuqjBN9Zi96L0hei9d4OMi96L0hei9GAyL3rqGC4hrQSXGgAzknYE3hguIABJJAAGcknQAtDxbxdEu254BiuGc6bByG/EquyagiyEXNiGA8VGw6PjAOfpDNLW9PKPh+asa8Jpp1Kn4ex10slzzGL/8x8e7asiUrGam41osmEcMQZcfWPAOpozuPQPiqzPY8vOaFDDRyn5z3DMPFVOJHLiS4kk5ySaknaSvL1pjRFczPK5vkSkxh6YicaM/oBtHc2iZuik6TXpzpvevL1copcipybF70vBwhFZxYr29DnBMr0XowG4sMpjjMs4zmvGxwz94p41VhwdjhAi0D/q3HlHe9jv3os9vReq5UxZ3G2SNfBqmmEsFQphtHt0cVwzOb0H4aFn+B8ZYssQAbma4bjm/CfRPhzK/4KwvCmWXQzo4zTxmnY4fFZZ1yr4mmNkZ8CiYZwNElnUdnaeK8aDzHYeZR161SalWRWFj2hzXZiD/ALzFZxh/ArpWJTOWOzsft+6ecf75r6rN3B8ymyG3iuQyvRekL0Xq/BRkXvRekL0XowGRe9PMCv4TB6xnvBRl6e4DdwmD1rPeCiS4M6i+JqSF4hLRgZ1jy7hh9RnxVfvU5j47hh6uH8VXb00qXUQrsfXYtei9I3ovXeDjItei9I3qTxbwV9KmGs9Eb+IfuDSO0kDtUPCWWSst4Ra8SMA0aJiIM7v4QOpvL6Tq5ulW8leNaAKAUAzADUNgVQx7xhybfo8M754rFI1MOhnSfy6Ut42zGPCqBHY141GMTChO+qGZzh9of8v5qs3pG9F6YxgorCF8rHJ5Ytei9I3ovXWDnItepbFSJD+lw8oAQ6rRUVFxBDfHN2qDvQIhBqDQjODsO0KJRysEqWHkuWO2ARCIjQmgMcbYjQKBrjocBqB0dNNqqd60/BE4yelBeAb2mHFbscMxps1OHSFm2FsHulozobvROY8pp4rh0jxqqKZZ6r5ovujjrLkxG9F6RvRetGDPkWvTnB2FIkCIHw3UI0jU4a2uGsJhei9DjkFLBruBcMw5qEHtzEZns1tds6NhS2E8HMmITobxmdoOtrtThzhZbgDDjpWMHipad7Ebym/uNI+a1mDGa9oc01a4BzSNYIqCl1tbrllDCqxWRwzI5+UfAiOhvG+YacxGpw5iKFN71e8fsD3whHaN9CzP54ZOnsJr0ErPr1tqlvjkx2R2SwLXovSN6L1ZgryLXp/gF3CoHWw/eCir0/xfdwuB1sP3gokuDJi+KNcQhCUjYzLdAdw09XD+KrdysG6GeHHq4fxVZuTepdRCa59di1yLkjci5W4KtwtctJ3PcG5OXMUjfRzUeo2oaO+49oWZQmlzg0aXENHSTQeJW4ycsIUNjG6IbWsHQ0U+Cx6qWIpd5s0kcycu45whOtgQnxHcWG0uPPTQBzk0HasanJ10WI6I81c9xce3UOYaOxXrdLwlZBhwgc8Vxe71WUzH8Tmn8Kzm5Tpa8R3d4aqzMtvcLXIuSNyLlrwY9wtci5I3J7gaQ+kR4cK4NvdQuJAoNJpXSaA0G2ih8Flkp5eETmKmAoEd3CHlt38GHnZlaGhLXEUdQilAa/F5jdieyWh5aCXWAgPY41pU0DmnTStBQ7VeYmCoLoQhOhtMNoDQw6gBQU1gjbpVEx1nXy7foojmIx4a+j88SGA6rWF/pAkaxUU051hhZKyzg/kb51xrr4r5iWIOGslMZJx3kegHNEHF7849lWTHnAWXg5Rg+sggnNpdD0ub0jSO3asubFIIIJBBBBGkEaCFsuLuFxNSzIma4i2INjxmcPiOYhTqIuElYjnTyVkXWzH70XKbx1wF9Fj1aPqo1Xs2NPpQ+ytRzEbFXrlsi1JZRkknF4Ytci5I3IuXWDjcLXLQNzrDN7HQHHPD38P1Cd83scR7XMs5uUli5hP6PNQolcwcGv8AUdvXdwNexVW174NFtNmyaZskWEHtLXCocC1w2gihCxnCkmYEaJCP2bi0HaNLXdoIPatpWbbpclZMQ4gGaKyh9Zh09zm9yxaWWJbe83aqPV3dxVbkXJG5FyZYFm4WuUhi67hcDrYfvBRNyksW3cMl+uh+8FxNdVncH1kbKhCEmHRk26TMNE+QTT6qH+pVpsUHQQVNbqY/vE9VC/UqjRPaY/hx9Dz988Wy9SWuRcoxsVw1ldiadzFW7SreWfFCBlJ6A3Y+/wBgF/6Vs6xzc1i34QZm0Miu/pp+pbGlOt+NLyHGh41t+ZlO6NOXTpbqhQ2M7TV598dyq9yk8cpkGfmM+iJb3NaPgoe5MKo4gvQW3TzZL1JjAuL0ecvyLWnJ23XODeNWlNvFKk/7PJ/kQ/5gUvuTn/if+h/7VoKxXaicJuKN1GmhZWpPJksTECeaCXNhANBJJitAAGcknYrXiZipDZKkx4bXOmQCWuFbYeljc+g+ltzjYpnCJy8US44jQ2LMn7td5A/EQSfutI9IKWVNl85Rwy+vTwjLKK/ORI0g25rjGgAhohPd9c0uIa1sN/2lSQLXZ+c6FSp/E/CceK+I+CC6IS4/WQ82wDfaAKAdCvbOFTV32Mm4tbsfM0o53OIYNvrOdyVNKI2uvklkmVKt5t47DI/MHCH/ACB/Mh/5lYMT5SakItkwy2FMkMabmuAjAEtGY5rmhw6Q1XxMsMYOExBfDraSAWP1siNNzHjocAVL1LmtsksELTRg90W8iOMWBWzcu6GaA8aG7kvGg9GkHmJWZSWJU5GaXMYzM5zHAvALXNNHNcNRqPy2rUcB4RMeC1zha8VhxmcmKw2vb3g05iExn3fRJgRtEKZLYUwNTYuiFH7czHfhOpFVk68wQW1QsxN8iif2eT/Ih/zAj+zyf5EP+YFrCFPS5+RHQ6/MwWYhGG9zHcZjnMdTPnaSD4hJ3JbD0cCamM/28b/yOUcZsbCmsU2sieUkng3vAc3lZaDErnfCY49JaK+NVXN06XrKsfrZFA7HNcD4hqkMQI1+DoB5nj2Yjx8E33S21wbFPJdBP/daPilEFtvx54HU3uoz5Z/6ZSYgGk0STp1g116FHkIonWwRe8HT8InU3vT7Faae6flqnNl4WYesFD0UrimOHyvXwveCiaW1kwk3NepvqEIXnj0pju6iP7wPVQv1KpWq4bp4/vA9VC/UqnavQUflx9DzOpf4svUTtRalLUWq4oyWbczdTCLPvMij+mv6Vs6wzEqYyeEJd22JZ/MaWfm4Lc0n1y/ET8h77Oea2vMwrHeFbhGZH+JX2mtPxUHRXDdOk7J8u1RYcN/aAWH3B3qp2pnS81xfkKL1ttkvNmi7jx/4r/of+1X3CeEGwITnkFxFGsYNL3uNrIbedziB2r59otB3LsW7nGaiDMyrIAOt2h0TsztHOXbFh1VEU3a38hhpNTJpUxXzL9geRdCh78h0WITEjPGh0R1K0+6AA0czQksOTz2MbDhfxpg5OFrtzVfGcOSxtXc5tGtSTnACpNAM5J1DaViGOOMRnJpz2k5NlYcEfcBzv6XHP0UGpZaKndPJs1Nyohg2iQkmQITYbAbWCgrnJ2ucdZJqSdpKcL50vdtPeUXu2nvK1PQN8d32/kxr2klwUPv/AAfRaF86Xu2nvKL3bT3lR/5/+32/kn/0/wDX7/wbHhd0xKTF8BsMtnSyG7KOLWQpgZmxXUFSHtAbTW5rc+dOG4otihxm4rpiI9rm3O3rIdwIOQhjMw5+Mau51il7tp7ytkxKxrbNSxMV4EWAAIxJABFM0bYAQDXnB5lzfTOqKcX6v9DvT6iF03GS9F2eZJYtzj3wbYhrFl3Ol4x2vZoifiaWP/EpVZJuhBsaIJmA2IYRAhRI1pbDe8VtLCc7swpdSm9FCVT73bT3lEdH7xbs48sciJ673T2bc47c8/sOsYm8Mmf/ANEf/wArlH2pSi8omqWFgUSll5Ns3PmUwbL84ee+K8/FI7pT6YNi/edBH/dafgpjF+TyMrAhkULIUNp9a0V8aqs7rEzSUhs1xIze5rXE+JakdfWvz55PQWdTTNPux9sGSWotSlqLU9PO5E7VK4qDh0t18L3go61SmKo4dLdfC94Liz4WWVvrr1N3QhC84epMi3TR/eB6qF+pVSitu6WOHnqof6lVaL0FH5UfQ8vqX+NL1OKIou6IorjPkIMQsc1zdLCHN6Wmo8QvoGSmmxYbIjeLEa146HAEfmvn6i1fcywtlZUwid9LuoOrdUtPfcOwJfroZgpdw09m24m4Pt/4NN1bBd8GFGA/hOLHerEpQnoc0D8SzCi+gMKYPbMQYkJ/FiNLTzV0OHODQ9iwmdknwYj4bxR0NxY4c41jmOkcxU6GzMNncR7Rq2z39jEZaXMR7GDS9zWDpcQB+a2aUiuwexsOKLpZgthzDW0MNupsw0aOsGblAaTmuJEnlJ+ANTXGIfwNLh4hq0DGrHuFK1hw6RI2gt9BnWEa/ujPtoo1WZzVaWTrRbYVytk8dn97xjuk4yiHAECG4F0w25xB0QTsP3tHQHLLaJePFL3FxpUkmjQGgVz0a0ZgOYJOi1U1KqO1GHUXu6e5nFEUXdEUVxRk4oii7oiiAycUT7Ac0yFMQ3xWB8MPblGOFWltc5I104wG1oTSiKKGsrBMZYeUb7PSEOYguhPALIjbSBs1FuwjMQeYLDsOYFfKR3wn+iatdqew8V46fAgjUtU3PcMfSJNrSd/L/VO2loG8d7ObpaUlujYEZGlTFzB8uLmu2tJF0M/mOcc5SjTzdNrrlyHuqrWopVseaWf3RkNFKYsYL+kzcGHSoLw5/qN3zvAU7VHUWlbl2A7GPmXDPE+rheoDvndrgB+HnTHUWe7rbFWlr97ao9naX1ZZurT98zDhA5oMMuPrRDo9lje9ahGitY0ucaNaC5xOoAVJPYsIwzhAzMxEin7R5cBsboa3saGjsS7QwzPd3DX2lZtrUO//AIR9EUXdEUTgQ5OKKUxWHDpbroXvBR1FKYrjhst10P3guLPhZZW+uvVG4oQhecPWGT7pI4eeqh/qVWorXujjhx6uH+pVei9Dp/yo+h5TVP8AGl6s4oii7oiiuM+TiimMU8N/Q5psQ8R31cUfcOvsIB7OdRVEUXMoqScWdQm4SUlzRv7XAioNQc4I1jaFRd0jFi9v0mG3fMFIwGtg0ROluvm6F1ud4zXtEtEO+YPqSfSYPs+lurm6FeCKpF1tNb/eJ6bqaun1+zMFkp6JBLjDcWuc0wy4aQ0kE2nUcwzjOm9FccdcTDLOMaC2sFxq5o+yJ1epsOrRsVRondc42LdE85dCdUtk+w4oii7oiisKsnFEUXdEUQGTiiKLuiKIDJxRFF3RFEBkkcXsYYslEL4YBDha9jq0cBo0aCM+fnKe4xY6zE62whsOHUEsZU3EaLnHTTZmUDRO8F4KizMUQ4Taud3NGtzjqAVUq4Z3tce8ujdZt93FvD7BbFvAD5yO2G2oaN9EfyWa+06Bz9BW1y8u2GxrGNAawBrWjUAKAKPxdxfhyUEMZncc8R9M73beYDUNXenGF8Kw5aC6LEOZozDW52pjeclJ9Rc7p4jy7B/pNOtPXulz7fIq+6Vh3JwRLtO/j5380IH9RFOgOWYUT3CmEXzMZ8WJxnmtNQGpo5gKBNaJtRV7qG3tEWpv99Y5dnYcURRd0RRXmfJxRSeLA4bL9dD94KPopPFkcNl+uh+8FxZ8LO6n14+qNrQhC82ewMr3RRw49XD/AFKs0Vp3Qxw49XD/AFKs2r0On/Kj6HkdW/xp+rOKIou7UWq4zZOKIou7UWoDJ5CiOY4OaSHNIc1wzEEZwQtXxRxsbNsseQ2Mwb5ugPA+0Z8Rq6FlNq7gRXMcHMcWuaatcDQg7Qs99Ctjh8zXpdVKiWVy7Ubq5oIIIqDmIOgjYVQMZtzw1MSUGbS6BXR1ZPuns2KSxYx7ZGpDmCGRNAfoY8/pdzaNmxW5KE7NNP8AuGegcadZXnn+qMFiQnNJDgQQaFpBBB2EHQuaLacL4uy00PrYYLtAiNzPHQ4aeg1CpmE9zOK2pgRWvHJfvXdFdB8Eyr1tc/i4MT3ezra+MeK+/wBCk0RRSk3i5NwuPLxBTWGlw721CjnNppzdOZbFJS5MXSjKPCSwcURRdZtoTiXwfFicSFEf6rHO/IKW8cyFl8hrRFFZZDEGci8ZghjbEIr7Iqe+ituCNz2Wg0dFrGcOUKMH4NfaSs1mqrh259DbVobrOzC8yjYAxTjzhBaLYdd9FcN7+EekejtIWo4DwDBk4dkNuc53vPGedrj8NAUi1oAAAAAzADQBsCY4Yw5BlWXRX0rxWDO5x2NHx0JXbfO97Vy7h3RpatMtzfHvHM3OMgsc+I4NYwVc4/7znmWSY04yvnYtc7YTKiGz9bvvHw0bSTGLGWLOP329htO8hA5h953Kdz9yh7Vv02l931pc/wBBTrdd77qQ+H9TiiKLu1Fq3CzJxRFF3ai1AZOKKSxaHDJfrofvBMLVJYtjhkv10P3guLPhZZU+vH1RsqEIXmz2ZmG6EOGnq4f6lWrVat0OFScB5UJh8Xj4Ks0XodP+VH0PHazhfP1E7UWpSiKK8zZE7UWpSiKIDInai1KURRAZE7VYcBY6TEtRpOVhjNY452j7jtI6DUdCgqIouJwjNYkiyu6dT3QeGaxgrG+VmKARLHn0IlGmuwHQ7sKmlhtqfyGHZmB/DjvaB6Nbm+y6oS6z2ev8GOKva7XCyPzX7Gxrl0MHSAekVWcy26LNN47IT+ehafA08E/ZumbZXuifu1Zno7lyX3N0faWnlzePky6tl2DQxo6AEoqSd0xuqVd/MH+VNY+6VFPEl2D1nOd+QaoWjufZ90S/aOmXKX2f7GgJtPYSgwG3RYjWD7xoT0DSexZlOY6TsTNlbAdUMBvjnd4qFivc4kucXE6XOJJPSSr4ez3/AJsyW+14r8uP1LthndG0tlmc2VePFrP37lSZuaiRXl8R7nuOlzjU9HMOZc0RRMaqYVLqoT36qy99d/LsE7UWpSiKK4z5E7UWpSiKIDInai1KURRAZE7VI4uDhkv1sP3gmVFJ4swqzkAf4jT3Z/guLPgfoWU/mR9V+prqF7RC80e2KTukSX8KKByoTj/U38nqj0WwYcwYJmA+HrcKtOx4ztPeO6qyWLBc1xa4EFpLXA6QQaEFOtDZur29qPL+1aXC7f2SEaIolLUWrcKcidEUSlqLUBkToiiUtRagMidEUSlqLUBkToiiUtRagMidEUSlqLUBkToiiUtRagMidEUSlqLUBkToiiUtRagMidEUSlqLUBkToiiUtRagMidEUSlqLUBkTorLiDJXzd+qCxzu129A7i7uVeotMxNwOZeXq4UfGo9w1gU3rT2Z+klZNXZsrfe+Ax9nUu29PsXH9vuT6EISE9cCqmN+KpjVjQR9YBv2D0wPSH3h4/na0KyqyVct0Si+iF8HCZi5ZTsRatQwxivAmd8Ra/8A5jKAn1hod+fOq1M7n8cHeRIbhz1ae6hHinNesrmuLwzzF3sy+t9Vbl5fsVS1FqsXmNN7Ift/JHmNN7Ift/JXdIq8SM3Q9R4H9Cu2otVi8xpvZD9v5I8xpvZD9v5I6RV4kHQ9R4H9Cu2otVi8xpvZD9v5I8xpvZD9v5I6RV4kHQ9R4H9Cu2otVi8xpvZD9v5I8xpvZD9v5I6RV4kHQ9R4H9Cu2otVi8xpvZD9v5I8xpvZD9v5I6RV4kHQ9R4H9Cu2otVi8xpvZD9v5I8xpvZD9v5I6RV4kHQ9R4H9Cu2otVi8xpvZD9v5I8xpvZD9v5I6RV4kHQ9R4H9Cu2otVi8xpvZD9v5I8xpvZD9v5I6RV4kHQ9R4H9Cu2otVi8xpvZD9v5I8xpvZD9v5I6RV4kHQ9R4H9Cu2otVi8xpvZD9v5I8xpvZD9v5I6RV4kHQ9R4H9Cu2oorRBxBmTxnQmjpLj3AfFWDBOJcCCQ5/1rxnBcKNB2hv71VU9ZVFc8l9Xs3UWPisLvf8AckHilioXubGjNowUdDYfTOpxHJ/Po03xCEnuulbLLPT6bTQ08Nsfm+8EIQqTSCEIQAIQhAAhCEACEIQAIQhAAhCEACEIQAIQhAAhCEACEIQAIQhAAhCEACEIQAIQhAAhCEAf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5" name="AutoShap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28800" y="1437628"/>
            <a:ext cx="6858000" cy="1100137"/>
          </a:xfrm>
          <a:prstGeom prst="roundRect">
            <a:avLst>
              <a:gd name="adj" fmla="val 6032"/>
            </a:avLst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 wrap="none" tIns="90000" rIns="36000" bIns="36000"/>
          <a:lstStyle/>
          <a:p>
            <a:pPr>
              <a:spcBef>
                <a:spcPct val="20000"/>
              </a:spcBef>
            </a:pPr>
            <a:r>
              <a:rPr lang="es-ES" sz="1200" dirty="0" smtClean="0"/>
              <a:t>La aplicación tiene un precio que se paga en el momento de la descarga y te permite</a:t>
            </a:r>
          </a:p>
          <a:p>
            <a:pPr>
              <a:spcBef>
                <a:spcPct val="20000"/>
              </a:spcBef>
            </a:pPr>
            <a:r>
              <a:rPr lang="es-ES" sz="1200" dirty="0" smtClean="0"/>
              <a:t>un uso ilimitado.</a:t>
            </a:r>
          </a:p>
          <a:p>
            <a:pPr>
              <a:spcBef>
                <a:spcPct val="20000"/>
              </a:spcBef>
            </a:pPr>
            <a:r>
              <a:rPr lang="es-ES" sz="1200" dirty="0" smtClean="0"/>
              <a:t>Pueden tener una versión Trial o Lite gratuita, que te permita un uso limitado.</a:t>
            </a:r>
            <a:endParaRPr lang="es-ES" sz="1200" dirty="0"/>
          </a:p>
        </p:txBody>
      </p:sp>
      <p:sp>
        <p:nvSpPr>
          <p:cNvPr id="26" name="AutoShap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437628"/>
            <a:ext cx="1301262" cy="1100137"/>
          </a:xfrm>
          <a:prstGeom prst="roundRect">
            <a:avLst>
              <a:gd name="adj" fmla="val 7769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ES" sz="1400" b="1" dirty="0" smtClean="0">
                <a:solidFill>
                  <a:schemeClr val="bg1"/>
                </a:solidFill>
                <a:latin typeface="+mn-lt"/>
              </a:rPr>
              <a:t>Pago</a:t>
            </a:r>
            <a:endParaRPr lang="es-E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AutoShape 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779190"/>
            <a:ext cx="6858000" cy="1101725"/>
          </a:xfrm>
          <a:prstGeom prst="roundRect">
            <a:avLst>
              <a:gd name="adj" fmla="val 7014"/>
            </a:avLst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 wrap="none" tIns="90000" rIns="36000" bIns="36000"/>
          <a:lstStyle/>
          <a:p>
            <a:pPr>
              <a:spcBef>
                <a:spcPct val="20000"/>
              </a:spcBef>
            </a:pPr>
            <a:r>
              <a:rPr lang="es-ES" sz="1200" dirty="0" smtClean="0">
                <a:latin typeface="+mn-lt"/>
              </a:rPr>
              <a:t>La aplicación es gratuita, y tiene disponibles todas las funcionalidades básicas,</a:t>
            </a:r>
          </a:p>
          <a:p>
            <a:pPr>
              <a:spcBef>
                <a:spcPct val="20000"/>
              </a:spcBef>
            </a:pPr>
            <a:r>
              <a:rPr lang="es-ES" sz="1200" dirty="0" smtClean="0"/>
              <a:t>permitiendo al usuario obtener contenidos extra y mejoras a través de micro pagos o</a:t>
            </a:r>
          </a:p>
          <a:p>
            <a:pPr>
              <a:spcBef>
                <a:spcPct val="20000"/>
              </a:spcBef>
            </a:pPr>
            <a:r>
              <a:rPr lang="es-ES" sz="1200" dirty="0" smtClean="0">
                <a:latin typeface="+mn-lt"/>
              </a:rPr>
              <a:t>Suscripciones.</a:t>
            </a:r>
            <a:endParaRPr lang="es-ES" sz="1200" dirty="0">
              <a:latin typeface="+mn-lt"/>
            </a:endParaRPr>
          </a:p>
        </p:txBody>
      </p:sp>
      <p:sp>
        <p:nvSpPr>
          <p:cNvPr id="29" name="AutoShape 1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3776015"/>
            <a:ext cx="1301262" cy="1104900"/>
          </a:xfrm>
          <a:prstGeom prst="roundRect">
            <a:avLst>
              <a:gd name="adj" fmla="val 7769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ES" sz="1400" b="1" dirty="0" smtClean="0">
                <a:solidFill>
                  <a:schemeClr val="bg1"/>
                </a:solidFill>
              </a:rPr>
              <a:t>In-App </a:t>
            </a:r>
            <a:r>
              <a:rPr lang="es-ES" sz="1400" b="1" dirty="0" err="1" smtClean="0">
                <a:solidFill>
                  <a:schemeClr val="bg1"/>
                </a:solidFill>
              </a:rPr>
              <a:t>Purchases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30" name="AutoShape 1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2938" y="2607616"/>
            <a:ext cx="6858000" cy="1101725"/>
          </a:xfrm>
          <a:prstGeom prst="roundRect">
            <a:avLst>
              <a:gd name="adj" fmla="val 7014"/>
            </a:avLst>
          </a:prstGeom>
          <a:solidFill>
            <a:srgbClr val="EAEAEA"/>
          </a:solidFill>
          <a:ln w="9525" algn="ctr">
            <a:noFill/>
            <a:round/>
            <a:headEnd/>
            <a:tailEnd/>
          </a:ln>
        </p:spPr>
        <p:txBody>
          <a:bodyPr wrap="none" tIns="90000" rIns="36000" bIns="36000"/>
          <a:lstStyle/>
          <a:p>
            <a:pPr>
              <a:spcBef>
                <a:spcPct val="20000"/>
              </a:spcBef>
            </a:pPr>
            <a:r>
              <a:rPr lang="es-ES" sz="1200" dirty="0" smtClean="0">
                <a:latin typeface="+mn-lt"/>
              </a:rPr>
              <a:t>La aplicación es gratuita, y  muestra en ella publicidad en diferentes formatos, que genera</a:t>
            </a:r>
          </a:p>
          <a:p>
            <a:pPr>
              <a:spcBef>
                <a:spcPct val="20000"/>
              </a:spcBef>
            </a:pPr>
            <a:r>
              <a:rPr lang="es-ES" sz="1200" dirty="0" smtClean="0"/>
              <a:t>Ingresos en función del número de impresiones de anuncios, número de “</a:t>
            </a:r>
            <a:r>
              <a:rPr lang="es-ES" sz="1200" dirty="0" err="1" smtClean="0"/>
              <a:t>clicks</a:t>
            </a:r>
            <a:r>
              <a:rPr lang="es-ES" sz="1200" dirty="0" smtClean="0"/>
              <a:t>”, etc.</a:t>
            </a:r>
            <a:endParaRPr lang="es-ES" sz="1200" dirty="0">
              <a:latin typeface="+mn-lt"/>
            </a:endParaRPr>
          </a:p>
        </p:txBody>
      </p:sp>
      <p:sp>
        <p:nvSpPr>
          <p:cNvPr id="31" name="AutoShape 1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1338" y="2604440"/>
            <a:ext cx="1301262" cy="1104900"/>
          </a:xfrm>
          <a:prstGeom prst="roundRect">
            <a:avLst>
              <a:gd name="adj" fmla="val 7769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ES" sz="1400" b="1" dirty="0" smtClean="0">
                <a:solidFill>
                  <a:schemeClr val="bg1"/>
                </a:solidFill>
              </a:rPr>
              <a:t>In-App </a:t>
            </a:r>
            <a:r>
              <a:rPr lang="es-ES" sz="1400" b="1" dirty="0" err="1" smtClean="0">
                <a:solidFill>
                  <a:schemeClr val="bg1"/>
                </a:solidFill>
              </a:rPr>
              <a:t>Advertising</a:t>
            </a:r>
            <a:endParaRPr lang="es-E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59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2. Métodos de monetización: App de pago</a:t>
            </a:r>
            <a:endParaRPr lang="es-E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63B-9929-1348-AF0F-C36686991D0D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10" name="ZoneTexte 9"/>
          <p:cNvSpPr txBox="1"/>
          <p:nvPr/>
        </p:nvSpPr>
        <p:spPr>
          <a:xfrm>
            <a:off x="296014" y="99949"/>
            <a:ext cx="1498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rgbClr val="3095B4"/>
                </a:solidFill>
                <a:latin typeface="Lucida Sans Unicode" pitchFamily="34" charset="0"/>
                <a:cs typeface="Lucida Sans Unicode" pitchFamily="34" charset="0"/>
              </a:rPr>
              <a:t>Estudio de mercado y de viabilidad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520260" y="147449"/>
            <a:ext cx="15578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Publicación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770966" y="99949"/>
            <a:ext cx="1600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Toma de decisión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067521" y="147449"/>
            <a:ext cx="158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Métodos de monetización</a:t>
            </a:r>
            <a:endParaRPr lang="es-ES" sz="800" b="1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247458" y="147449"/>
            <a:ext cx="1413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Promoción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grpSp>
        <p:nvGrpSpPr>
          <p:cNvPr id="15" name="Grouper 18"/>
          <p:cNvGrpSpPr/>
          <p:nvPr/>
        </p:nvGrpSpPr>
        <p:grpSpPr>
          <a:xfrm>
            <a:off x="2022551" y="143935"/>
            <a:ext cx="5130018" cy="220132"/>
            <a:chOff x="1794903" y="127001"/>
            <a:chExt cx="5130018" cy="220132"/>
          </a:xfrm>
        </p:grpSpPr>
        <p:cxnSp>
          <p:nvCxnSpPr>
            <p:cNvPr id="16" name="Connecteur droit 15"/>
            <p:cNvCxnSpPr/>
            <p:nvPr/>
          </p:nvCxnSpPr>
          <p:spPr>
            <a:xfrm>
              <a:off x="6924921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5203370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3481817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794903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30333" y="630029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000" dirty="0" smtClean="0">
                <a:latin typeface="Lucida Sans Unicode" pitchFamily="34" charset="0"/>
                <a:cs typeface="Lucida Sans Unicode" pitchFamily="34" charset="0"/>
              </a:rPr>
              <a:t>Martín Vega</a:t>
            </a:r>
            <a:endParaRPr lang="es-ES" sz="10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>
          <a:xfrm>
            <a:off x="694116" y="1360800"/>
            <a:ext cx="2442489" cy="4674240"/>
          </a:xfrm>
        </p:spPr>
        <p:txBody>
          <a:bodyPr/>
          <a:lstStyle/>
          <a:p>
            <a:pPr algn="just"/>
            <a:r>
              <a:rPr lang="es-ES" dirty="0" smtClean="0"/>
              <a:t>Al usuario no le gusta pagar por una App sin saber siquiera si les va a gustar.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De los Top 20, solo 2-3 Apps son de pago.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El porcentaje de Apps de pago se reduce año a año, representando en 2013 el 10%.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850" y="1374573"/>
            <a:ext cx="5652912" cy="432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2. Métodos de monetización: App de pago</a:t>
            </a:r>
            <a:endParaRPr lang="es-E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63B-9929-1348-AF0F-C36686991D0D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10" name="ZoneTexte 9"/>
          <p:cNvSpPr txBox="1"/>
          <p:nvPr/>
        </p:nvSpPr>
        <p:spPr>
          <a:xfrm>
            <a:off x="296014" y="99949"/>
            <a:ext cx="1498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rgbClr val="3095B4"/>
                </a:solidFill>
                <a:latin typeface="Lucida Sans Unicode" pitchFamily="34" charset="0"/>
                <a:cs typeface="Lucida Sans Unicode" pitchFamily="34" charset="0"/>
              </a:rPr>
              <a:t>Estudio de mercado y de viabilidad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520260" y="147449"/>
            <a:ext cx="15578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Publicación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770966" y="99949"/>
            <a:ext cx="1600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Toma de decisión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067521" y="147449"/>
            <a:ext cx="158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Métodos de monetización</a:t>
            </a:r>
            <a:endParaRPr lang="es-ES" sz="800" b="1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247458" y="147449"/>
            <a:ext cx="1413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rgbClr val="5C7F92"/>
                </a:solidFill>
                <a:latin typeface="Lucida Sans Unicode" pitchFamily="34" charset="0"/>
                <a:cs typeface="Lucida Sans Unicode" pitchFamily="34" charset="0"/>
              </a:rPr>
              <a:t>Promoción</a:t>
            </a:r>
            <a:endParaRPr lang="es-ES" sz="800" dirty="0">
              <a:solidFill>
                <a:srgbClr val="5C7F9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grpSp>
        <p:nvGrpSpPr>
          <p:cNvPr id="15" name="Grouper 18"/>
          <p:cNvGrpSpPr/>
          <p:nvPr/>
        </p:nvGrpSpPr>
        <p:grpSpPr>
          <a:xfrm>
            <a:off x="2022551" y="143935"/>
            <a:ext cx="5130018" cy="220132"/>
            <a:chOff x="1794903" y="127001"/>
            <a:chExt cx="5130018" cy="220132"/>
          </a:xfrm>
        </p:grpSpPr>
        <p:cxnSp>
          <p:nvCxnSpPr>
            <p:cNvPr id="16" name="Connecteur droit 15"/>
            <p:cNvCxnSpPr/>
            <p:nvPr/>
          </p:nvCxnSpPr>
          <p:spPr>
            <a:xfrm>
              <a:off x="6924921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5203370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3481817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794903" y="127001"/>
              <a:ext cx="0" cy="220132"/>
            </a:xfrm>
            <a:prstGeom prst="line">
              <a:avLst/>
            </a:prstGeom>
            <a:ln w="12700" cmpd="sng">
              <a:solidFill>
                <a:srgbClr val="5C7F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30333" y="630029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000" dirty="0" smtClean="0">
                <a:latin typeface="Lucida Sans Unicode" pitchFamily="34" charset="0"/>
                <a:cs typeface="Lucida Sans Unicode" pitchFamily="34" charset="0"/>
              </a:rPr>
              <a:t>Martín Vega</a:t>
            </a:r>
            <a:endParaRPr lang="es-ES" sz="10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>
          <a:xfrm>
            <a:off x="694115" y="1360800"/>
            <a:ext cx="6982591" cy="863667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Si quieres que una App de pago tenga descargas y usuarios debes ofrecer una versión Trial o LITE, que limite su uso, para que el usuario decida si le gusta antes de comprarla.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032" y="1376152"/>
            <a:ext cx="853369" cy="853369"/>
          </a:xfrm>
          <a:prstGeom prst="rect">
            <a:avLst/>
          </a:prstGeom>
        </p:spPr>
      </p:pic>
      <p:sp>
        <p:nvSpPr>
          <p:cNvPr id="20" name="3 Marcador de texto"/>
          <p:cNvSpPr txBox="1">
            <a:spLocks/>
          </p:cNvSpPr>
          <p:nvPr/>
        </p:nvSpPr>
        <p:spPr>
          <a:xfrm>
            <a:off x="4659591" y="2737884"/>
            <a:ext cx="4001810" cy="1929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1pPr>
            <a:lvl2pPr marL="265113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fr-FR" sz="1400" kern="120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2pPr>
            <a:lvl3pPr marL="1169988" indent="-180975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lang="fr-FR" sz="1600" kern="1200" baseline="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50000"/>
              <a:buFont typeface="Arial" pitchFamily="34" charset="0"/>
              <a:buChar char="›"/>
              <a:defRPr sz="1400" kern="1200">
                <a:solidFill>
                  <a:schemeClr val="tx1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­"/>
              <a:defRPr sz="1400" kern="1200">
                <a:solidFill>
                  <a:schemeClr val="tx1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 smtClean="0"/>
              <a:t>Una App de pago directo y sin Trial tiene mucho sentido cuando la gente sabe bien por lo que está pagando, si no, </a:t>
            </a:r>
            <a:r>
              <a:rPr lang="es-ES" b="1" dirty="0" smtClean="0"/>
              <a:t>es siempre mejor ofrecer versión de prueba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12" y="2732568"/>
            <a:ext cx="23431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5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JuQ4Z6fGUyRfa8LBJNIl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d_LRRF6uUOGXA0yayhiB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JuQ4Z6fGUyRfa8LBJNIl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d_LRRF6uUOGXA0yayhiB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JuQ4Z6fGUyRfa8LBJNIl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d_LRRF6uUOGXA0yayhiB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JuQ4Z6fGUyRfa8LBJNIl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d_LRRF6uUOGXA0yayhiB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JuQ4Z6fGUyRfa8LBJNIl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d_LRRF6uUOGXA0yayhiB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JuQ4Z6fGUyRfa8LBJNIl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d_LRRF6uUOGXA0yayhiB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JuQ4Z6fGUyRfa8LBJNIlg"/>
</p:tagLst>
</file>

<file path=ppt/theme/theme1.xml><?xml version="1.0" encoding="utf-8"?>
<a:theme xmlns:a="http://schemas.openxmlformats.org/drawingml/2006/main" name="Plantilla_PowerPoint">
  <a:themeElements>
    <a:clrScheme name="Altran">
      <a:dk1>
        <a:srgbClr val="595959"/>
      </a:dk1>
      <a:lt1>
        <a:sysClr val="window" lastClr="FFFFFF"/>
      </a:lt1>
      <a:dk2>
        <a:srgbClr val="8B8178"/>
      </a:dk2>
      <a:lt2>
        <a:srgbClr val="FFFFFF"/>
      </a:lt2>
      <a:accent1>
        <a:srgbClr val="3095B4"/>
      </a:accent1>
      <a:accent2>
        <a:srgbClr val="CB0044"/>
      </a:accent2>
      <a:accent3>
        <a:srgbClr val="A0D200"/>
      </a:accent3>
      <a:accent4>
        <a:srgbClr val="8E258D"/>
      </a:accent4>
      <a:accent5>
        <a:srgbClr val="F0AB00"/>
      </a:accent5>
      <a:accent6>
        <a:srgbClr val="5C7F92"/>
      </a:accent6>
      <a:hlink>
        <a:srgbClr val="3095B4"/>
      </a:hlink>
      <a:folHlink>
        <a:srgbClr val="737C82"/>
      </a:folHlink>
    </a:clrScheme>
    <a:fontScheme name="Altran">
      <a:majorFont>
        <a:latin typeface="Lucida Bright"/>
        <a:ea typeface=""/>
        <a:cs typeface=""/>
      </a:majorFont>
      <a:minorFont>
        <a:latin typeface="Lucida Sans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 marL="271463" marR="0" indent="-271463" algn="r" defTabSz="457200" rtl="0" eaLnBrk="1" fontAlgn="auto" latinLnBrk="0" hangingPunct="1">
          <a:lnSpc>
            <a:spcPct val="120000"/>
          </a:lnSpc>
          <a:spcBef>
            <a:spcPct val="20000"/>
          </a:spcBef>
          <a:spcAft>
            <a:spcPts val="0"/>
          </a:spcAft>
          <a:buClrTx/>
          <a:buSzTx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rgbClr val="737C82"/>
            </a:solidFill>
            <a:effectLst/>
            <a:uLnTx/>
            <a:uFillTx/>
            <a:latin typeface="Lucida Sans Unicode" pitchFamily="34" charset="0"/>
            <a:cs typeface="Lucida Sans Unicode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Conception personnalisée">
  <a:themeElements>
    <a:clrScheme name="Altran">
      <a:dk1>
        <a:srgbClr val="595959"/>
      </a:dk1>
      <a:lt1>
        <a:sysClr val="window" lastClr="FFFFFF"/>
      </a:lt1>
      <a:dk2>
        <a:srgbClr val="8B8178"/>
      </a:dk2>
      <a:lt2>
        <a:srgbClr val="FFFFFF"/>
      </a:lt2>
      <a:accent1>
        <a:srgbClr val="3095B4"/>
      </a:accent1>
      <a:accent2>
        <a:srgbClr val="CB0044"/>
      </a:accent2>
      <a:accent3>
        <a:srgbClr val="A0D200"/>
      </a:accent3>
      <a:accent4>
        <a:srgbClr val="8E258D"/>
      </a:accent4>
      <a:accent5>
        <a:srgbClr val="F0AB00"/>
      </a:accent5>
      <a:accent6>
        <a:srgbClr val="5C7F92"/>
      </a:accent6>
      <a:hlink>
        <a:srgbClr val="3095B4"/>
      </a:hlink>
      <a:folHlink>
        <a:srgbClr val="737C82"/>
      </a:folHlink>
    </a:clrScheme>
    <a:fontScheme name="Altran">
      <a:majorFont>
        <a:latin typeface="Lucida Bright"/>
        <a:ea typeface=""/>
        <a:cs typeface=""/>
      </a:majorFont>
      <a:minorFont>
        <a:latin typeface="Lucida Sans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Conception personnalisée">
  <a:themeElements>
    <a:clrScheme name="Altran">
      <a:dk1>
        <a:srgbClr val="595959"/>
      </a:dk1>
      <a:lt1>
        <a:sysClr val="window" lastClr="FFFFFF"/>
      </a:lt1>
      <a:dk2>
        <a:srgbClr val="8B8178"/>
      </a:dk2>
      <a:lt2>
        <a:srgbClr val="FFFFFF"/>
      </a:lt2>
      <a:accent1>
        <a:srgbClr val="3095B4"/>
      </a:accent1>
      <a:accent2>
        <a:srgbClr val="CB0044"/>
      </a:accent2>
      <a:accent3>
        <a:srgbClr val="A0D200"/>
      </a:accent3>
      <a:accent4>
        <a:srgbClr val="8E258D"/>
      </a:accent4>
      <a:accent5>
        <a:srgbClr val="F0AB00"/>
      </a:accent5>
      <a:accent6>
        <a:srgbClr val="5C7F92"/>
      </a:accent6>
      <a:hlink>
        <a:srgbClr val="3095B4"/>
      </a:hlink>
      <a:folHlink>
        <a:srgbClr val="737C82"/>
      </a:folHlink>
    </a:clrScheme>
    <a:fontScheme name="Altran">
      <a:majorFont>
        <a:latin typeface="Lucida Bright"/>
        <a:ea typeface=""/>
        <a:cs typeface=""/>
      </a:majorFont>
      <a:minorFont>
        <a:latin typeface="Lucida Sans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41FC7DA1CBAA4283F7FF8AAA75D810" ma:contentTypeVersion="0" ma:contentTypeDescription="Create a new document." ma:contentTypeScope="" ma:versionID="6f964c4f54d754ac763097e8cf457a9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B35E3C9-6BEA-44C9-86BC-016E50AB6C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70F9CCA-36B9-4F9F-AA8E-BDE011D175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51A15C-83E7-4877-AE26-24DB68A255F4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Plantilla_PowerPoint</Template>
  <TotalTime>1785</TotalTime>
  <Words>1730</Words>
  <Application>Microsoft Office PowerPoint</Application>
  <PresentationFormat>Presentación en pantalla (4:3)</PresentationFormat>
  <Paragraphs>317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22</vt:i4>
      </vt:variant>
    </vt:vector>
  </HeadingPairs>
  <TitlesOfParts>
    <vt:vector size="25" baseType="lpstr">
      <vt:lpstr>Plantilla_PowerPoint</vt:lpstr>
      <vt:lpstr>1_Conception personnalisée</vt:lpstr>
      <vt:lpstr>2_Conception personnalisée</vt:lpstr>
      <vt:lpstr>Monetización y publicación de aplicaciones móviles</vt:lpstr>
      <vt:lpstr>Resumen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klkjl</dc:creator>
  <cp:lastModifiedBy>Martín Vega Caballero</cp:lastModifiedBy>
  <cp:revision>109</cp:revision>
  <cp:lastPrinted>2012-02-29T15:32:40Z</cp:lastPrinted>
  <dcterms:created xsi:type="dcterms:W3CDTF">2012-06-27T06:30:28Z</dcterms:created>
  <dcterms:modified xsi:type="dcterms:W3CDTF">2014-04-15T13:37:07Z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0x0101003041FC7DA1CBAA4283F7FF8AAA75D810</vt:lpwstr>
  </property>
</Properties>
</file>