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23" d="100"/>
          <a:sy n="123" d="100"/>
        </p:scale>
        <p:origin x="11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11/28/2016</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11/28/2016</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11/28/2016</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11/28/2016</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11/28/2016</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Movie GENRE Prediction</a:t>
            </a:r>
          </a:p>
        </p:txBody>
      </p:sp>
      <p:sp>
        <p:nvSpPr>
          <p:cNvPr id="3" name="Subtitle 2"/>
          <p:cNvSpPr>
            <a:spLocks noGrp="1"/>
          </p:cNvSpPr>
          <p:nvPr>
            <p:ph type="subTitle" idx="1"/>
          </p:nvPr>
        </p:nvSpPr>
        <p:spPr/>
        <p:txBody>
          <a:bodyPr>
            <a:normAutofit fontScale="92500" lnSpcReduction="20000"/>
          </a:bodyPr>
          <a:lstStyle/>
          <a:p>
            <a:r>
              <a:rPr lang="en-US" dirty="0"/>
              <a:t>Mohammad velayati </a:t>
            </a:r>
          </a:p>
          <a:p>
            <a:r>
              <a:rPr lang="en-US" dirty="0"/>
              <a:t>Chirag shah</a:t>
            </a:r>
          </a:p>
        </p:txBody>
      </p:sp>
    </p:spTree>
    <p:extLst>
      <p:ext uri="{BB962C8B-B14F-4D97-AF65-F5344CB8AC3E}">
        <p14:creationId xmlns:p14="http://schemas.microsoft.com/office/powerpoint/2010/main" val="335934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description</a:t>
            </a:r>
          </a:p>
        </p:txBody>
      </p:sp>
      <p:pic>
        <p:nvPicPr>
          <p:cNvPr id="4" name="Content Placeholder 3"/>
          <p:cNvPicPr>
            <a:picLocks noGrp="1" noChangeAspect="1"/>
          </p:cNvPicPr>
          <p:nvPr>
            <p:ph idx="1"/>
          </p:nvPr>
        </p:nvPicPr>
        <p:blipFill>
          <a:blip r:embed="rId2"/>
          <a:stretch>
            <a:fillRect/>
          </a:stretch>
        </p:blipFill>
        <p:spPr>
          <a:xfrm>
            <a:off x="459058" y="2309562"/>
            <a:ext cx="2482810" cy="3678238"/>
          </a:xfrm>
        </p:spPr>
      </p:pic>
      <p:sp>
        <p:nvSpPr>
          <p:cNvPr id="5" name="TextBox 4"/>
          <p:cNvSpPr txBox="1"/>
          <p:nvPr/>
        </p:nvSpPr>
        <p:spPr>
          <a:xfrm>
            <a:off x="3200400" y="2309562"/>
            <a:ext cx="8502162" cy="2308324"/>
          </a:xfrm>
          <a:prstGeom prst="rect">
            <a:avLst/>
          </a:prstGeom>
          <a:noFill/>
        </p:spPr>
        <p:txBody>
          <a:bodyPr wrap="square" rtlCol="0">
            <a:spAutoFit/>
          </a:bodyPr>
          <a:lstStyle/>
          <a:p>
            <a:r>
              <a:rPr lang="en-US" b="1" dirty="0"/>
              <a:t>Title: </a:t>
            </a:r>
            <a:r>
              <a:rPr lang="en-US" dirty="0"/>
              <a:t>The Dark Knight</a:t>
            </a:r>
          </a:p>
          <a:p>
            <a:r>
              <a:rPr lang="en-US" b="1" dirty="0"/>
              <a:t>Genre: </a:t>
            </a:r>
            <a:r>
              <a:rPr lang="en-US" dirty="0"/>
              <a:t>Action, Crime, Drama</a:t>
            </a:r>
          </a:p>
          <a:p>
            <a:r>
              <a:rPr lang="en-US" b="1" dirty="0"/>
              <a:t>Director:</a:t>
            </a:r>
            <a:r>
              <a:rPr lang="en-US" dirty="0"/>
              <a:t> Christopher Nolan</a:t>
            </a:r>
          </a:p>
          <a:p>
            <a:r>
              <a:rPr lang="en-US" b="1" dirty="0"/>
              <a:t>Stars:</a:t>
            </a:r>
            <a:r>
              <a:rPr lang="en-US" dirty="0"/>
              <a:t> Christian Bale, Heath Ledger, Aaron Eckhart</a:t>
            </a:r>
          </a:p>
          <a:p>
            <a:r>
              <a:rPr lang="en-US" b="1" dirty="0"/>
              <a:t>Plot summery: </a:t>
            </a:r>
          </a:p>
          <a:p>
            <a:r>
              <a:rPr lang="en-US" dirty="0"/>
              <a:t>When the menace known as the Joker wreaks havoc and chaos on the people of Gotham, the caped crusader must come to terms with one of the greatest psychological tests of his ability to fight injustice.</a:t>
            </a:r>
          </a:p>
        </p:txBody>
      </p:sp>
    </p:spTree>
    <p:extLst>
      <p:ext uri="{BB962C8B-B14F-4D97-AF65-F5344CB8AC3E}">
        <p14:creationId xmlns:p14="http://schemas.microsoft.com/office/powerpoint/2010/main" val="3789982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description</a:t>
            </a:r>
          </a:p>
        </p:txBody>
      </p:sp>
      <p:pic>
        <p:nvPicPr>
          <p:cNvPr id="4" name="Content Placeholder 3"/>
          <p:cNvPicPr>
            <a:picLocks noGrp="1" noChangeAspect="1"/>
          </p:cNvPicPr>
          <p:nvPr>
            <p:ph idx="1"/>
          </p:nvPr>
        </p:nvPicPr>
        <p:blipFill>
          <a:blip r:embed="rId2"/>
          <a:stretch>
            <a:fillRect/>
          </a:stretch>
        </p:blipFill>
        <p:spPr>
          <a:xfrm>
            <a:off x="459058" y="2309562"/>
            <a:ext cx="2482810" cy="3678238"/>
          </a:xfrm>
        </p:spPr>
      </p:pic>
      <p:sp>
        <p:nvSpPr>
          <p:cNvPr id="5" name="TextBox 4"/>
          <p:cNvSpPr txBox="1"/>
          <p:nvPr/>
        </p:nvSpPr>
        <p:spPr>
          <a:xfrm>
            <a:off x="3200400" y="2309562"/>
            <a:ext cx="8502162"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t>Plot summery: </a:t>
            </a:r>
          </a:p>
          <a:p>
            <a:r>
              <a:rPr lang="en-US" dirty="0"/>
              <a:t>When the menace known as the Joker wreaks havoc and chaos on the people of Gotham, the caped crusader must come to terms with one of the greatest psychological tests of his ability to fight injustice.</a:t>
            </a:r>
          </a:p>
        </p:txBody>
      </p:sp>
      <p:sp>
        <p:nvSpPr>
          <p:cNvPr id="3" name="Down Arrow 2"/>
          <p:cNvSpPr/>
          <p:nvPr/>
        </p:nvSpPr>
        <p:spPr>
          <a:xfrm>
            <a:off x="6440828" y="3852969"/>
            <a:ext cx="898358" cy="10781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200400" y="5248678"/>
            <a:ext cx="850216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t>Genre</a:t>
            </a:r>
          </a:p>
          <a:p>
            <a:r>
              <a:rPr lang="en-US" dirty="0"/>
              <a:t>Action, Crime, Drama</a:t>
            </a:r>
            <a:endParaRPr lang="en-US" b="1" dirty="0"/>
          </a:p>
        </p:txBody>
      </p:sp>
      <p:sp>
        <p:nvSpPr>
          <p:cNvPr id="7" name="Action Button: Help 6">
            <a:hlinkClick r:id="" action="ppaction://noaction" highlightClick="1"/>
          </p:cNvPr>
          <p:cNvSpPr/>
          <p:nvPr/>
        </p:nvSpPr>
        <p:spPr>
          <a:xfrm>
            <a:off x="6493003" y="3827450"/>
            <a:ext cx="794007" cy="1103670"/>
          </a:xfrm>
          <a:prstGeom prst="actionButtonHelp">
            <a:avLst/>
          </a:prstGeom>
          <a:noFill/>
          <a:ln>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p:nvSpPr>
        <p:spPr>
          <a:xfrm>
            <a:off x="5631357" y="4044462"/>
            <a:ext cx="861646" cy="369332"/>
          </a:xfrm>
          <a:prstGeom prst="rect">
            <a:avLst/>
          </a:prstGeom>
          <a:noFill/>
        </p:spPr>
        <p:txBody>
          <a:bodyPr wrap="square" rtlCol="0">
            <a:spAutoFit/>
          </a:bodyPr>
          <a:lstStyle/>
          <a:p>
            <a:r>
              <a:rPr lang="en-US" b="1" dirty="0"/>
              <a:t>HOW</a:t>
            </a:r>
          </a:p>
        </p:txBody>
      </p:sp>
      <p:sp>
        <p:nvSpPr>
          <p:cNvPr id="9" name="TextBox 8"/>
          <p:cNvSpPr txBox="1"/>
          <p:nvPr/>
        </p:nvSpPr>
        <p:spPr>
          <a:xfrm>
            <a:off x="7221416" y="4044462"/>
            <a:ext cx="1518138" cy="369332"/>
          </a:xfrm>
          <a:prstGeom prst="rect">
            <a:avLst/>
          </a:prstGeom>
          <a:noFill/>
        </p:spPr>
        <p:txBody>
          <a:bodyPr wrap="square" rtlCol="0">
            <a:spAutoFit/>
          </a:bodyPr>
          <a:lstStyle/>
          <a:p>
            <a:r>
              <a:rPr lang="en-US" b="1" dirty="0"/>
              <a:t>ACCURATE</a:t>
            </a:r>
          </a:p>
        </p:txBody>
      </p:sp>
    </p:spTree>
    <p:extLst>
      <p:ext uri="{BB962C8B-B14F-4D97-AF65-F5344CB8AC3E}">
        <p14:creationId xmlns:p14="http://schemas.microsoft.com/office/powerpoint/2010/main" val="2772998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description</a:t>
            </a:r>
          </a:p>
        </p:txBody>
      </p:sp>
      <p:pic>
        <p:nvPicPr>
          <p:cNvPr id="4" name="Content Placeholder 3"/>
          <p:cNvPicPr>
            <a:picLocks noGrp="1" noChangeAspect="1"/>
          </p:cNvPicPr>
          <p:nvPr>
            <p:ph idx="1"/>
          </p:nvPr>
        </p:nvPicPr>
        <p:blipFill>
          <a:blip r:embed="rId2"/>
          <a:stretch>
            <a:fillRect/>
          </a:stretch>
        </p:blipFill>
        <p:spPr>
          <a:xfrm>
            <a:off x="459058" y="3613638"/>
            <a:ext cx="1602559" cy="2374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stretch>
            <a:fillRect/>
          </a:stretch>
        </p:blipFill>
        <p:spPr>
          <a:xfrm>
            <a:off x="963678" y="1987061"/>
            <a:ext cx="1097939" cy="16265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stretch>
            <a:fillRect/>
          </a:stretch>
        </p:blipFill>
        <p:spPr>
          <a:xfrm>
            <a:off x="2057311" y="4245277"/>
            <a:ext cx="1223402" cy="18205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5"/>
          <a:stretch>
            <a:fillRect/>
          </a:stretch>
        </p:blipFill>
        <p:spPr>
          <a:xfrm>
            <a:off x="2061617" y="1977932"/>
            <a:ext cx="1600746" cy="22673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6"/>
          <a:stretch>
            <a:fillRect/>
          </a:stretch>
        </p:blipFill>
        <p:spPr>
          <a:xfrm>
            <a:off x="7915207" y="2176567"/>
            <a:ext cx="1302373" cy="19294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p:cNvPicPr>
            <a:picLocks noChangeAspect="1"/>
          </p:cNvPicPr>
          <p:nvPr/>
        </p:nvPicPr>
        <p:blipFill>
          <a:blip r:embed="rId7"/>
          <a:stretch>
            <a:fillRect/>
          </a:stretch>
        </p:blipFill>
        <p:spPr>
          <a:xfrm>
            <a:off x="7930347" y="4106008"/>
            <a:ext cx="1272092" cy="18817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8"/>
          <a:stretch>
            <a:fillRect/>
          </a:stretch>
        </p:blipFill>
        <p:spPr>
          <a:xfrm>
            <a:off x="9232720" y="2176567"/>
            <a:ext cx="1549066" cy="22949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p:cNvSpPr txBox="1"/>
          <p:nvPr/>
        </p:nvSpPr>
        <p:spPr>
          <a:xfrm>
            <a:off x="1107831" y="6250107"/>
            <a:ext cx="1397888" cy="369332"/>
          </a:xfrm>
          <a:prstGeom prst="rect">
            <a:avLst/>
          </a:prstGeom>
          <a:noFill/>
        </p:spPr>
        <p:txBody>
          <a:bodyPr wrap="square" rtlCol="0">
            <a:spAutoFit/>
          </a:bodyPr>
          <a:lstStyle/>
          <a:p>
            <a:r>
              <a:rPr lang="en-US" dirty="0"/>
              <a:t>Train dataset</a:t>
            </a:r>
          </a:p>
        </p:txBody>
      </p:sp>
      <p:sp>
        <p:nvSpPr>
          <p:cNvPr id="15" name="TextBox 14"/>
          <p:cNvSpPr txBox="1"/>
          <p:nvPr/>
        </p:nvSpPr>
        <p:spPr>
          <a:xfrm>
            <a:off x="8566393" y="6250107"/>
            <a:ext cx="1397888" cy="369332"/>
          </a:xfrm>
          <a:prstGeom prst="rect">
            <a:avLst/>
          </a:prstGeom>
          <a:noFill/>
        </p:spPr>
        <p:txBody>
          <a:bodyPr wrap="square" rtlCol="0">
            <a:spAutoFit/>
          </a:bodyPr>
          <a:lstStyle/>
          <a:p>
            <a:r>
              <a:rPr lang="en-US" dirty="0"/>
              <a:t>Test dataset</a:t>
            </a:r>
          </a:p>
        </p:txBody>
      </p:sp>
      <p:sp>
        <p:nvSpPr>
          <p:cNvPr id="16" name="TextBox 15"/>
          <p:cNvSpPr txBox="1"/>
          <p:nvPr/>
        </p:nvSpPr>
        <p:spPr>
          <a:xfrm>
            <a:off x="4211514" y="3922111"/>
            <a:ext cx="2998177" cy="646331"/>
          </a:xfrm>
          <a:prstGeom prst="rect">
            <a:avLst/>
          </a:prstGeom>
          <a:noFill/>
        </p:spPr>
        <p:txBody>
          <a:bodyPr wrap="square" rtlCol="0">
            <a:spAutoFit/>
          </a:bodyPr>
          <a:lstStyle/>
          <a:p>
            <a:r>
              <a:rPr lang="en-US" dirty="0"/>
              <a:t>Accuracy for each genre = ?</a:t>
            </a:r>
          </a:p>
          <a:p>
            <a:r>
              <a:rPr lang="en-US" dirty="0"/>
              <a:t>Total accuracy ?</a:t>
            </a:r>
          </a:p>
        </p:txBody>
      </p:sp>
    </p:spTree>
    <p:extLst>
      <p:ext uri="{BB962C8B-B14F-4D97-AF65-F5344CB8AC3E}">
        <p14:creationId xmlns:p14="http://schemas.microsoft.com/office/powerpoint/2010/main" val="366326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the database</a:t>
            </a:r>
          </a:p>
        </p:txBody>
      </p:sp>
      <p:sp>
        <p:nvSpPr>
          <p:cNvPr id="5" name="Rectangle 4"/>
          <p:cNvSpPr/>
          <p:nvPr/>
        </p:nvSpPr>
        <p:spPr>
          <a:xfrm>
            <a:off x="581192" y="2209800"/>
            <a:ext cx="4264270" cy="8616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Collection of all movie IDs</a:t>
            </a:r>
          </a:p>
        </p:txBody>
      </p:sp>
      <p:sp>
        <p:nvSpPr>
          <p:cNvPr id="17" name="Rectangle 16"/>
          <p:cNvSpPr/>
          <p:nvPr/>
        </p:nvSpPr>
        <p:spPr>
          <a:xfrm>
            <a:off x="2783665" y="3263420"/>
            <a:ext cx="4264270" cy="7971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Using the IDs to Retrieve movie details from </a:t>
            </a:r>
            <a:r>
              <a:rPr lang="en-US" dirty="0" err="1"/>
              <a:t>OMDb</a:t>
            </a:r>
            <a:endParaRPr lang="en-US" dirty="0"/>
          </a:p>
        </p:txBody>
      </p:sp>
      <p:sp>
        <p:nvSpPr>
          <p:cNvPr id="18" name="Rectangle 17"/>
          <p:cNvSpPr/>
          <p:nvPr/>
        </p:nvSpPr>
        <p:spPr>
          <a:xfrm>
            <a:off x="4845462" y="4261338"/>
            <a:ext cx="4264270" cy="7869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Storing the information in JSON format</a:t>
            </a:r>
          </a:p>
        </p:txBody>
      </p:sp>
      <p:sp>
        <p:nvSpPr>
          <p:cNvPr id="19" name="Rectangle 18"/>
          <p:cNvSpPr/>
          <p:nvPr/>
        </p:nvSpPr>
        <p:spPr>
          <a:xfrm>
            <a:off x="7346538" y="5249007"/>
            <a:ext cx="4264270" cy="7869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Divide the </a:t>
            </a:r>
            <a:r>
              <a:rPr lang="en-US" dirty="0" smtClean="0"/>
              <a:t>database </a:t>
            </a:r>
            <a:r>
              <a:rPr lang="en-US" dirty="0"/>
              <a:t>into </a:t>
            </a:r>
            <a:r>
              <a:rPr lang="en-US" dirty="0" err="1"/>
              <a:t>train.json</a:t>
            </a:r>
            <a:r>
              <a:rPr lang="en-US" dirty="0"/>
              <a:t> &amp; </a:t>
            </a:r>
            <a:r>
              <a:rPr lang="en-US" dirty="0" err="1"/>
              <a:t>test.json</a:t>
            </a:r>
            <a:endParaRPr lang="en-US" dirty="0"/>
          </a:p>
        </p:txBody>
      </p:sp>
    </p:spTree>
    <p:extLst>
      <p:ext uri="{BB962C8B-B14F-4D97-AF65-F5344CB8AC3E}">
        <p14:creationId xmlns:p14="http://schemas.microsoft.com/office/powerpoint/2010/main" val="180500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Process</a:t>
            </a:r>
          </a:p>
        </p:txBody>
      </p:sp>
      <p:sp>
        <p:nvSpPr>
          <p:cNvPr id="3" name="Content Placeholder 2"/>
          <p:cNvSpPr>
            <a:spLocks noGrp="1"/>
          </p:cNvSpPr>
          <p:nvPr>
            <p:ph idx="1"/>
          </p:nvPr>
        </p:nvSpPr>
        <p:spPr/>
        <p:txBody>
          <a:bodyPr/>
          <a:lstStyle/>
          <a:p>
            <a:r>
              <a:rPr lang="en-US" dirty="0"/>
              <a:t>Naïve Bayes Classifier – Multinomial model</a:t>
            </a:r>
          </a:p>
          <a:p>
            <a:pPr lvl="1"/>
            <a:r>
              <a:rPr lang="en-US" dirty="0"/>
              <a:t>Go through all data samples (movies) and collect a list of all classes (genres)</a:t>
            </a:r>
          </a:p>
          <a:p>
            <a:pPr lvl="1"/>
            <a:r>
              <a:rPr lang="en-US" dirty="0"/>
              <a:t>Calculate probability of genres given each movie</a:t>
            </a:r>
          </a:p>
          <a:p>
            <a:r>
              <a:rPr lang="en-US" dirty="0"/>
              <a:t>Learn a Threshold (T) for each genre</a:t>
            </a:r>
          </a:p>
        </p:txBody>
      </p:sp>
    </p:spTree>
    <p:extLst>
      <p:ext uri="{BB962C8B-B14F-4D97-AF65-F5344CB8AC3E}">
        <p14:creationId xmlns:p14="http://schemas.microsoft.com/office/powerpoint/2010/main" val="670535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Process</a:t>
            </a:r>
          </a:p>
        </p:txBody>
      </p:sp>
      <p:sp>
        <p:nvSpPr>
          <p:cNvPr id="3" name="Content Placeholder 2"/>
          <p:cNvSpPr>
            <a:spLocks noGrp="1"/>
          </p:cNvSpPr>
          <p:nvPr>
            <p:ph idx="1"/>
          </p:nvPr>
        </p:nvSpPr>
        <p:spPr/>
        <p:txBody>
          <a:bodyPr/>
          <a:lstStyle/>
          <a:p>
            <a:r>
              <a:rPr lang="en-US" dirty="0"/>
              <a:t>Test all the genres for each movie, calculate the probabilities, if more than T </a:t>
            </a:r>
            <a:r>
              <a:rPr lang="en-US" dirty="0">
                <a:sym typeface="Wingdings" panose="05000000000000000000" pitchFamily="2" charset="2"/>
              </a:rPr>
              <a:t> set genre as “predicted”</a:t>
            </a:r>
          </a:p>
          <a:p>
            <a:r>
              <a:rPr lang="en-US" dirty="0">
                <a:sym typeface="Wingdings" panose="05000000000000000000" pitchFamily="2" charset="2"/>
              </a:rPr>
              <a:t>Create confusion matrix for each genre</a:t>
            </a:r>
          </a:p>
          <a:p>
            <a:r>
              <a:rPr lang="en-US" dirty="0">
                <a:sym typeface="Wingdings" panose="05000000000000000000" pitchFamily="2" charset="2"/>
              </a:rPr>
              <a:t>Accumulate results for all movies</a:t>
            </a:r>
          </a:p>
          <a:p>
            <a:r>
              <a:rPr lang="en-US" dirty="0">
                <a:sym typeface="Wingdings" panose="05000000000000000000" pitchFamily="2" charset="2"/>
              </a:rPr>
              <a:t>Calculate “Accuracy” for each genre</a:t>
            </a:r>
          </a:p>
          <a:p>
            <a:r>
              <a:rPr lang="en-US" dirty="0">
                <a:sym typeface="Wingdings" panose="05000000000000000000" pitchFamily="2" charset="2"/>
              </a:rPr>
              <a:t>Calculate the overall Accuracy</a:t>
            </a:r>
          </a:p>
          <a:p>
            <a:pPr marL="0" indent="0">
              <a:buNone/>
            </a:pPr>
            <a:endParaRPr lang="en-US" dirty="0">
              <a:sym typeface="Wingdings" panose="05000000000000000000" pitchFamily="2" charset="2"/>
            </a:endParaRPr>
          </a:p>
          <a:p>
            <a:endParaRPr lang="en-US" dirty="0"/>
          </a:p>
        </p:txBody>
      </p:sp>
      <p:pic>
        <p:nvPicPr>
          <p:cNvPr id="4" name="Picture 3"/>
          <p:cNvPicPr>
            <a:picLocks noChangeAspect="1"/>
          </p:cNvPicPr>
          <p:nvPr/>
        </p:nvPicPr>
        <p:blipFill>
          <a:blip r:embed="rId2"/>
          <a:stretch>
            <a:fillRect/>
          </a:stretch>
        </p:blipFill>
        <p:spPr>
          <a:xfrm>
            <a:off x="4386421" y="4019647"/>
            <a:ext cx="7224386" cy="2019475"/>
          </a:xfrm>
          <a:prstGeom prst="rect">
            <a:avLst/>
          </a:prstGeom>
        </p:spPr>
      </p:pic>
    </p:spTree>
    <p:extLst>
      <p:ext uri="{BB962C8B-B14F-4D97-AF65-F5344CB8AC3E}">
        <p14:creationId xmlns:p14="http://schemas.microsoft.com/office/powerpoint/2010/main" val="4006417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r>
              <a:rPr lang="en-US" dirty="0"/>
              <a:t>Original database: ~ 27000 movies</a:t>
            </a:r>
          </a:p>
          <a:p>
            <a:pPr lvl="1"/>
            <a:r>
              <a:rPr lang="en-US" dirty="0"/>
              <a:t>26000 </a:t>
            </a:r>
            <a:r>
              <a:rPr lang="en-US" dirty="0">
                <a:sym typeface="Wingdings" panose="05000000000000000000" pitchFamily="2" charset="2"/>
              </a:rPr>
              <a:t> Training</a:t>
            </a:r>
          </a:p>
          <a:p>
            <a:pPr lvl="1"/>
            <a:r>
              <a:rPr lang="en-US" dirty="0">
                <a:sym typeface="Wingdings" panose="05000000000000000000" pitchFamily="2" charset="2"/>
              </a:rPr>
              <a:t>1000  Testing</a:t>
            </a:r>
          </a:p>
          <a:p>
            <a:r>
              <a:rPr lang="en-US" dirty="0">
                <a:sym typeface="Wingdings" panose="05000000000000000000" pitchFamily="2" charset="2"/>
              </a:rPr>
              <a:t>27 total genres</a:t>
            </a:r>
          </a:p>
        </p:txBody>
      </p:sp>
      <p:graphicFrame>
        <p:nvGraphicFramePr>
          <p:cNvPr id="4" name="Table 3"/>
          <p:cNvGraphicFramePr>
            <a:graphicFrameLocks noGrp="1"/>
          </p:cNvGraphicFramePr>
          <p:nvPr>
            <p:extLst>
              <p:ext uri="{D42A27DB-BD31-4B8C-83A1-F6EECF244321}">
                <p14:modId xmlns:p14="http://schemas.microsoft.com/office/powerpoint/2010/main" val="3373045371"/>
              </p:ext>
            </p:extLst>
          </p:nvPr>
        </p:nvGraphicFramePr>
        <p:xfrm>
          <a:off x="7205370" y="1953457"/>
          <a:ext cx="4537451" cy="4132380"/>
        </p:xfrm>
        <a:graphic>
          <a:graphicData uri="http://schemas.openxmlformats.org/drawingml/2006/table">
            <a:tbl>
              <a:tblPr firstRow="1" bandRow="1">
                <a:tableStyleId>{5C22544A-7EE6-4342-B048-85BDC9FD1C3A}</a:tableStyleId>
              </a:tblPr>
              <a:tblGrid>
                <a:gridCol w="2856645">
                  <a:extLst>
                    <a:ext uri="{9D8B030D-6E8A-4147-A177-3AD203B41FA5}">
                      <a16:colId xmlns:a16="http://schemas.microsoft.com/office/drawing/2014/main" val="1097547828"/>
                    </a:ext>
                  </a:extLst>
                </a:gridCol>
                <a:gridCol w="1680806">
                  <a:extLst>
                    <a:ext uri="{9D8B030D-6E8A-4147-A177-3AD203B41FA5}">
                      <a16:colId xmlns:a16="http://schemas.microsoft.com/office/drawing/2014/main" val="2341152637"/>
                    </a:ext>
                  </a:extLst>
                </a:gridCol>
              </a:tblGrid>
              <a:tr h="413238">
                <a:tc>
                  <a:txBody>
                    <a:bodyPr/>
                    <a:lstStyle/>
                    <a:p>
                      <a:pPr algn="ctr"/>
                      <a:r>
                        <a:rPr lang="en-US" dirty="0"/>
                        <a:t>Genre</a:t>
                      </a:r>
                    </a:p>
                  </a:txBody>
                  <a:tcPr/>
                </a:tc>
                <a:tc>
                  <a:txBody>
                    <a:bodyPr/>
                    <a:lstStyle/>
                    <a:p>
                      <a:pPr algn="ctr"/>
                      <a:r>
                        <a:rPr lang="en-US" dirty="0"/>
                        <a:t>Accuracy (%)</a:t>
                      </a:r>
                    </a:p>
                  </a:txBody>
                  <a:tcPr/>
                </a:tc>
                <a:extLst>
                  <a:ext uri="{0D108BD9-81ED-4DB2-BD59-A6C34878D82A}">
                    <a16:rowId xmlns:a16="http://schemas.microsoft.com/office/drawing/2014/main" val="1006605176"/>
                  </a:ext>
                </a:extLst>
              </a:tr>
              <a:tr h="413238">
                <a:tc>
                  <a:txBody>
                    <a:bodyPr/>
                    <a:lstStyle/>
                    <a:p>
                      <a:pPr algn="ctr"/>
                      <a:r>
                        <a:rPr lang="en-US" dirty="0"/>
                        <a:t>Drama</a:t>
                      </a:r>
                    </a:p>
                  </a:txBody>
                  <a:tcPr/>
                </a:tc>
                <a:tc>
                  <a:txBody>
                    <a:bodyPr/>
                    <a:lstStyle/>
                    <a:p>
                      <a:pPr algn="ctr"/>
                      <a:r>
                        <a:rPr lang="en-US" dirty="0"/>
                        <a:t>46.1</a:t>
                      </a:r>
                    </a:p>
                  </a:txBody>
                  <a:tcPr/>
                </a:tc>
                <a:extLst>
                  <a:ext uri="{0D108BD9-81ED-4DB2-BD59-A6C34878D82A}">
                    <a16:rowId xmlns:a16="http://schemas.microsoft.com/office/drawing/2014/main" val="2604566764"/>
                  </a:ext>
                </a:extLst>
              </a:tr>
              <a:tr h="413238">
                <a:tc>
                  <a:txBody>
                    <a:bodyPr/>
                    <a:lstStyle/>
                    <a:p>
                      <a:pPr algn="ctr"/>
                      <a:r>
                        <a:rPr lang="en-US" dirty="0"/>
                        <a:t>Comedy</a:t>
                      </a:r>
                    </a:p>
                  </a:txBody>
                  <a:tcPr/>
                </a:tc>
                <a:tc>
                  <a:txBody>
                    <a:bodyPr/>
                    <a:lstStyle/>
                    <a:p>
                      <a:pPr algn="ctr"/>
                      <a:r>
                        <a:rPr lang="en-US" dirty="0"/>
                        <a:t>63.1</a:t>
                      </a:r>
                    </a:p>
                  </a:txBody>
                  <a:tcPr/>
                </a:tc>
                <a:extLst>
                  <a:ext uri="{0D108BD9-81ED-4DB2-BD59-A6C34878D82A}">
                    <a16:rowId xmlns:a16="http://schemas.microsoft.com/office/drawing/2014/main" val="1015229938"/>
                  </a:ext>
                </a:extLst>
              </a:tr>
              <a:tr h="413238">
                <a:tc>
                  <a:txBody>
                    <a:bodyPr/>
                    <a:lstStyle/>
                    <a:p>
                      <a:pPr algn="ctr"/>
                      <a:r>
                        <a:rPr lang="en-US" dirty="0"/>
                        <a:t>Romance</a:t>
                      </a:r>
                    </a:p>
                  </a:txBody>
                  <a:tcPr/>
                </a:tc>
                <a:tc>
                  <a:txBody>
                    <a:bodyPr/>
                    <a:lstStyle/>
                    <a:p>
                      <a:pPr algn="ctr"/>
                      <a:r>
                        <a:rPr lang="en-US" dirty="0"/>
                        <a:t>73.8</a:t>
                      </a:r>
                    </a:p>
                  </a:txBody>
                  <a:tcPr/>
                </a:tc>
                <a:extLst>
                  <a:ext uri="{0D108BD9-81ED-4DB2-BD59-A6C34878D82A}">
                    <a16:rowId xmlns:a16="http://schemas.microsoft.com/office/drawing/2014/main" val="244872434"/>
                  </a:ext>
                </a:extLst>
              </a:tr>
              <a:tr h="413238">
                <a:tc>
                  <a:txBody>
                    <a:bodyPr/>
                    <a:lstStyle/>
                    <a:p>
                      <a:pPr algn="ctr"/>
                      <a:r>
                        <a:rPr lang="en-US" dirty="0"/>
                        <a:t>Action</a:t>
                      </a:r>
                    </a:p>
                  </a:txBody>
                  <a:tcPr/>
                </a:tc>
                <a:tc>
                  <a:txBody>
                    <a:bodyPr/>
                    <a:lstStyle/>
                    <a:p>
                      <a:pPr algn="ctr"/>
                      <a:r>
                        <a:rPr lang="en-US" dirty="0"/>
                        <a:t>75.3</a:t>
                      </a:r>
                    </a:p>
                  </a:txBody>
                  <a:tcPr/>
                </a:tc>
                <a:extLst>
                  <a:ext uri="{0D108BD9-81ED-4DB2-BD59-A6C34878D82A}">
                    <a16:rowId xmlns:a16="http://schemas.microsoft.com/office/drawing/2014/main" val="35179794"/>
                  </a:ext>
                </a:extLst>
              </a:tr>
              <a:tr h="413238">
                <a:tc>
                  <a:txBody>
                    <a:bodyPr/>
                    <a:lstStyle/>
                    <a:p>
                      <a:pPr algn="ctr"/>
                      <a:r>
                        <a:rPr lang="en-US" dirty="0"/>
                        <a:t>Crime</a:t>
                      </a:r>
                    </a:p>
                  </a:txBody>
                  <a:tcPr/>
                </a:tc>
                <a:tc>
                  <a:txBody>
                    <a:bodyPr/>
                    <a:lstStyle/>
                    <a:p>
                      <a:pPr algn="ctr"/>
                      <a:r>
                        <a:rPr lang="en-US" dirty="0"/>
                        <a:t>76.4</a:t>
                      </a:r>
                    </a:p>
                  </a:txBody>
                  <a:tcPr/>
                </a:tc>
                <a:extLst>
                  <a:ext uri="{0D108BD9-81ED-4DB2-BD59-A6C34878D82A}">
                    <a16:rowId xmlns:a16="http://schemas.microsoft.com/office/drawing/2014/main" val="2468725491"/>
                  </a:ext>
                </a:extLst>
              </a:tr>
              <a:tr h="413238">
                <a:tc>
                  <a:txBody>
                    <a:bodyPr/>
                    <a:lstStyle/>
                    <a:p>
                      <a:pPr algn="ctr"/>
                      <a:r>
                        <a:rPr lang="en-US" dirty="0"/>
                        <a:t>Thriller</a:t>
                      </a:r>
                    </a:p>
                  </a:txBody>
                  <a:tcPr/>
                </a:tc>
                <a:tc>
                  <a:txBody>
                    <a:bodyPr/>
                    <a:lstStyle/>
                    <a:p>
                      <a:pPr algn="ctr"/>
                      <a:r>
                        <a:rPr lang="en-US" dirty="0"/>
                        <a:t>77.2</a:t>
                      </a:r>
                    </a:p>
                  </a:txBody>
                  <a:tcPr/>
                </a:tc>
                <a:extLst>
                  <a:ext uri="{0D108BD9-81ED-4DB2-BD59-A6C34878D82A}">
                    <a16:rowId xmlns:a16="http://schemas.microsoft.com/office/drawing/2014/main" val="3202444213"/>
                  </a:ext>
                </a:extLst>
              </a:tr>
              <a:tr h="413238">
                <a:tc>
                  <a:txBody>
                    <a:bodyPr/>
                    <a:lstStyle/>
                    <a:p>
                      <a:pPr algn="ctr"/>
                      <a:r>
                        <a:rPr lang="en-US" dirty="0"/>
                        <a:t>Horror</a:t>
                      </a:r>
                    </a:p>
                  </a:txBody>
                  <a:tcPr/>
                </a:tc>
                <a:tc>
                  <a:txBody>
                    <a:bodyPr/>
                    <a:lstStyle/>
                    <a:p>
                      <a:pPr algn="ctr"/>
                      <a:r>
                        <a:rPr lang="en-US" dirty="0"/>
                        <a:t>35.2</a:t>
                      </a:r>
                    </a:p>
                  </a:txBody>
                  <a:tcPr/>
                </a:tc>
                <a:extLst>
                  <a:ext uri="{0D108BD9-81ED-4DB2-BD59-A6C34878D82A}">
                    <a16:rowId xmlns:a16="http://schemas.microsoft.com/office/drawing/2014/main" val="615485558"/>
                  </a:ext>
                </a:extLst>
              </a:tr>
              <a:tr h="413238">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82954946"/>
                  </a:ext>
                </a:extLst>
              </a:tr>
              <a:tr h="413238">
                <a:tc>
                  <a:txBody>
                    <a:bodyPr/>
                    <a:lstStyle/>
                    <a:p>
                      <a:pPr algn="ctr"/>
                      <a:r>
                        <a:rPr lang="en-US" b="1" dirty="0"/>
                        <a:t>Overall</a:t>
                      </a:r>
                    </a:p>
                  </a:txBody>
                  <a:tcPr/>
                </a:tc>
                <a:tc>
                  <a:txBody>
                    <a:bodyPr/>
                    <a:lstStyle/>
                    <a:p>
                      <a:pPr algn="ctr"/>
                      <a:r>
                        <a:rPr lang="en-US" b="1" dirty="0"/>
                        <a:t>64.4</a:t>
                      </a:r>
                    </a:p>
                  </a:txBody>
                  <a:tcPr/>
                </a:tc>
                <a:extLst>
                  <a:ext uri="{0D108BD9-81ED-4DB2-BD59-A6C34878D82A}">
                    <a16:rowId xmlns:a16="http://schemas.microsoft.com/office/drawing/2014/main" val="1907455106"/>
                  </a:ext>
                </a:extLst>
              </a:tr>
            </a:tbl>
          </a:graphicData>
        </a:graphic>
      </p:graphicFrame>
    </p:spTree>
    <p:extLst>
      <p:ext uri="{BB962C8B-B14F-4D97-AF65-F5344CB8AC3E}">
        <p14:creationId xmlns:p14="http://schemas.microsoft.com/office/powerpoint/2010/main" val="297569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 Future work</a:t>
            </a:r>
          </a:p>
        </p:txBody>
      </p:sp>
      <p:sp>
        <p:nvSpPr>
          <p:cNvPr id="3" name="Content Placeholder 2"/>
          <p:cNvSpPr>
            <a:spLocks noGrp="1"/>
          </p:cNvSpPr>
          <p:nvPr>
            <p:ph idx="1"/>
          </p:nvPr>
        </p:nvSpPr>
        <p:spPr/>
        <p:txBody>
          <a:bodyPr/>
          <a:lstStyle/>
          <a:p>
            <a:r>
              <a:rPr lang="en-US" dirty="0"/>
              <a:t>The overall accuracy is low: it could be because the summary plot does not provide enough useful information about the genre. </a:t>
            </a:r>
            <a:r>
              <a:rPr lang="en-US" dirty="0">
                <a:sym typeface="Wingdings" panose="05000000000000000000" pitchFamily="2" charset="2"/>
              </a:rPr>
              <a:t> Use more through and more detailed plot text</a:t>
            </a:r>
          </a:p>
          <a:p>
            <a:r>
              <a:rPr lang="en-US" dirty="0"/>
              <a:t>Use other classifiers for comparison</a:t>
            </a:r>
          </a:p>
          <a:p>
            <a:r>
              <a:rPr lang="en-US" dirty="0"/>
              <a:t>Use cross validation</a:t>
            </a:r>
          </a:p>
          <a:p>
            <a:r>
              <a:rPr lang="en-US" dirty="0"/>
              <a:t>Use bigrams and trigrams to achieve more meaningful word combinations</a:t>
            </a:r>
          </a:p>
        </p:txBody>
      </p:sp>
    </p:spTree>
    <p:extLst>
      <p:ext uri="{BB962C8B-B14F-4D97-AF65-F5344CB8AC3E}">
        <p14:creationId xmlns:p14="http://schemas.microsoft.com/office/powerpoint/2010/main" val="333678746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494</TotalTime>
  <Words>352</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Gill Sans MT</vt:lpstr>
      <vt:lpstr>Wingdings</vt:lpstr>
      <vt:lpstr>Wingdings 2</vt:lpstr>
      <vt:lpstr>Dividend</vt:lpstr>
      <vt:lpstr>Movie GENRE Prediction</vt:lpstr>
      <vt:lpstr>Problem description</vt:lpstr>
      <vt:lpstr>Problem description</vt:lpstr>
      <vt:lpstr>Problem description</vt:lpstr>
      <vt:lpstr>Building the database</vt:lpstr>
      <vt:lpstr>Training Process</vt:lpstr>
      <vt:lpstr>Testing Process</vt:lpstr>
      <vt:lpstr>Results</vt:lpstr>
      <vt:lpstr>Discussion –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GENRE Prediction</dc:title>
  <dc:creator>Mohammad Velayati</dc:creator>
  <cp:lastModifiedBy>Shah, Chirag Vipinchandra</cp:lastModifiedBy>
  <cp:revision>14</cp:revision>
  <dcterms:created xsi:type="dcterms:W3CDTF">2016-11-29T01:43:30Z</dcterms:created>
  <dcterms:modified xsi:type="dcterms:W3CDTF">2016-11-29T10:19:13Z</dcterms:modified>
</cp:coreProperties>
</file>