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6" r:id="rId5"/>
    <p:sldId id="267" r:id="rId6"/>
    <p:sldId id="264" r:id="rId7"/>
    <p:sldId id="265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ckerrank.com/homeworktestpre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Упражнение - решаване на задачи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9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Problem 1 – Container with most water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10000" y="2173680"/>
            <a:ext cx="10554120" cy="3675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Given </a:t>
            </a:r>
            <a:r>
              <a:rPr lang="en-US" sz="18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 non-negative integers </a:t>
            </a:r>
            <a:r>
              <a:rPr lang="en-US" sz="18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</a:t>
            </a:r>
            <a:r>
              <a:rPr lang="en-US" sz="1800" b="0" i="1" strike="noStrike" spc="-1" baseline="-25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 </a:t>
            </a:r>
            <a:r>
              <a:rPr lang="en-US" sz="18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</a:t>
            </a:r>
            <a:r>
              <a:rPr lang="en-US" sz="1800" b="0" i="1" strike="noStrike" spc="-1" baseline="-25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..., </a:t>
            </a:r>
            <a:r>
              <a:rPr lang="en-US" sz="18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</a:t>
            </a:r>
            <a:r>
              <a:rPr lang="en-US" sz="1800" b="0" i="1" strike="noStrike" spc="-1" baseline="-250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 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where each represents a point at coordinate (</a:t>
            </a:r>
            <a:r>
              <a:rPr lang="en-US" sz="1800" b="0" i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 </a:t>
            </a:r>
            <a:r>
              <a:rPr lang="en-US" sz="1800" b="0" i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</a:t>
            </a:r>
            <a:r>
              <a:rPr lang="en-US" sz="1800" b="0" i="1" strike="noStrike" spc="-1" baseline="-250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). </a:t>
            </a:r>
            <a:r>
              <a:rPr lang="en-US" sz="18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 vertical lines are drawn such that the two endpoints of line </a:t>
            </a:r>
            <a:r>
              <a:rPr lang="en-US" sz="1800" b="0" i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 is at (</a:t>
            </a:r>
            <a:r>
              <a:rPr lang="en-US" sz="1800" b="0" i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 </a:t>
            </a:r>
            <a:r>
              <a:rPr lang="en-US" sz="1800" b="0" i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</a:t>
            </a:r>
            <a:r>
              <a:rPr lang="en-US" sz="1800" b="0" i="1" strike="noStrike" spc="-1" baseline="-250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 and (</a:t>
            </a:r>
            <a:r>
              <a:rPr lang="en-US" sz="1800" b="0" i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0). Find two lines, which together with x-axis forms a container, such that the container contains the most water</a:t>
            </a: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  <a:endParaRPr lang="bg-BG" sz="18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Note: 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You may not slant the container and </a:t>
            </a:r>
            <a:r>
              <a:rPr lang="en-US" sz="18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 is at least 2.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333926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Problem 1 – Container with most water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723600" y="2222280"/>
            <a:ext cx="10554120" cy="11674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below vertical lines are represented by array [1,8,6,2,5,4,8,3,7]. In this case, the max area of water (blue section) the container can contain is 49.</a:t>
            </a:r>
          </a:p>
        </p:txBody>
      </p:sp>
      <p:pic>
        <p:nvPicPr>
          <p:cNvPr id="146" name="Picture 4"/>
          <p:cNvPicPr/>
          <p:nvPr/>
        </p:nvPicPr>
        <p:blipFill>
          <a:blip r:embed="rId2"/>
          <a:stretch/>
        </p:blipFill>
        <p:spPr>
          <a:xfrm>
            <a:off x="810000" y="3887640"/>
            <a:ext cx="4317480" cy="2064240"/>
          </a:xfrm>
          <a:prstGeom prst="rect">
            <a:avLst/>
          </a:prstGeom>
          <a:ln>
            <a:noFill/>
          </a:ln>
        </p:spPr>
      </p:pic>
      <p:sp>
        <p:nvSpPr>
          <p:cNvPr id="147" name="CustomShape 3"/>
          <p:cNvSpPr/>
          <p:nvPr/>
        </p:nvSpPr>
        <p:spPr>
          <a:xfrm>
            <a:off x="5676840" y="3887640"/>
            <a:ext cx="5914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Input    :</a:t>
            </a:r>
            <a:r>
              <a:rPr lang="en-US" sz="18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 1 8 6 2 5 4 8 3 7 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Output :</a:t>
            </a:r>
            <a:r>
              <a:rPr lang="en-US" sz="18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 49</a:t>
            </a:r>
            <a:r>
              <a:rPr lang="en-US" sz="16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5676840" y="5306040"/>
            <a:ext cx="51145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Task: Generate random input data using the generator in the project and check the answer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0109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bg-BG" sz="3600" b="1" strike="noStrike" spc="-1" dirty="0" smtClean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Задача 2- Единична матрица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49" y="2447667"/>
            <a:ext cx="6626826" cy="371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0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bg-BG" sz="3600" b="1" strike="noStrike" spc="-1" dirty="0" smtClean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Задача </a:t>
            </a:r>
            <a:r>
              <a:rPr lang="en-US" sz="3600" b="1" strike="noStrike" spc="-1" dirty="0" smtClean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</a:t>
            </a:r>
            <a:r>
              <a:rPr lang="bg-BG" sz="3600" b="1" strike="noStrike" spc="-1" dirty="0" smtClean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</a:t>
            </a:r>
            <a:r>
              <a:rPr lang="en-US" sz="3600" b="1" strike="noStrike" spc="-1" dirty="0" smtClean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bg-BG" sz="3600" b="1" strike="noStrike" spc="-1" dirty="0" smtClean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Транспонирана матрица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64" y="3056238"/>
            <a:ext cx="6864177" cy="271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3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bg-BG" sz="4000" b="1" spc="-1" dirty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Задача 4</a:t>
            </a:r>
            <a:r>
              <a:rPr lang="en-US" sz="4000" b="1" spc="-1" dirty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– </a:t>
            </a:r>
            <a:r>
              <a:rPr lang="bg-BG" sz="4000" b="1" spc="-1" dirty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Умножение на матрици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818640" y="2048220"/>
            <a:ext cx="5692680" cy="36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bg-BG" sz="1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Умножение на матрици</a:t>
            </a: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 </a:t>
            </a:r>
            <a:r>
              <a:rPr lang="ru-R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е бинарна операция, при която от две матрици се изчислява нова </a:t>
            </a:r>
            <a:r>
              <a:rPr lang="ru-R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матрица</a:t>
            </a: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endParaRPr lang="en-US" sz="18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ru-R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ако A е n × m матрица и B е m × p матрица, тяхното матрично произведение AB </a:t>
            </a:r>
            <a:r>
              <a:rPr lang="ru-R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е n </a:t>
            </a:r>
            <a:r>
              <a:rPr lang="ru-R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× p </a:t>
            </a:r>
            <a:r>
              <a:rPr lang="ru-RU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матрица,</a:t>
            </a: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endParaRPr lang="ru-RU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lang="ru-RU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 клетките по редовете A се умножават с m клетките по колоните B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80" name="Picture 6"/>
          <p:cNvPicPr/>
          <p:nvPr/>
        </p:nvPicPr>
        <p:blipFill>
          <a:blip r:embed="rId2"/>
          <a:stretch/>
        </p:blipFill>
        <p:spPr>
          <a:xfrm>
            <a:off x="818640" y="5327640"/>
            <a:ext cx="4876200" cy="945360"/>
          </a:xfrm>
          <a:prstGeom prst="rect">
            <a:avLst/>
          </a:prstGeom>
          <a:ln>
            <a:noFill/>
          </a:ln>
        </p:spPr>
      </p:pic>
      <p:pic>
        <p:nvPicPr>
          <p:cNvPr id="10" name="Picture 2"/>
          <p:cNvPicPr/>
          <p:nvPr/>
        </p:nvPicPr>
        <p:blipFill>
          <a:blip r:embed="rId3"/>
          <a:stretch/>
        </p:blipFill>
        <p:spPr>
          <a:xfrm>
            <a:off x="7547065" y="2334705"/>
            <a:ext cx="2980800" cy="2619000"/>
          </a:xfrm>
          <a:prstGeom prst="rect">
            <a:avLst/>
          </a:prstGeom>
          <a:solidFill>
            <a:sysClr val="window" lastClr="FFFFFF"/>
          </a:solidFill>
        </p:spPr>
      </p:pic>
      <p:sp>
        <p:nvSpPr>
          <p:cNvPr id="12" name="CustomShape 3"/>
          <p:cNvSpPr/>
          <p:nvPr/>
        </p:nvSpPr>
        <p:spPr>
          <a:xfrm>
            <a:off x="7664760" y="5327640"/>
            <a:ext cx="2980800" cy="445087"/>
          </a:xfrm>
          <a:prstGeom prst="rect">
            <a:avLst/>
          </a:prstGeom>
          <a:solidFill>
            <a:sysClr val="window" lastClr="FFFFFF"/>
          </a:solidFill>
          <a:ln w="57240">
            <a:solidFill>
              <a:srgbClr val="FFC000"/>
            </a:solidFill>
            <a:round/>
          </a:ln>
          <a:effectLst/>
        </p:spPr>
        <p:txBody>
          <a:bodyPr lIns="90000" tIns="45000" rIns="90000" bIns="45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kumimoji="0" lang="en-US" sz="1800" b="0" i="0" u="none" strike="noStrike" kern="0" cap="none" spc="-1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r>
              <a:rPr kumimoji="0" lang="en-US" sz="18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= A</a:t>
            </a:r>
            <a:r>
              <a:rPr kumimoji="0" lang="en-US" sz="1800" b="0" i="0" u="none" strike="noStrike" kern="0" cap="none" spc="-1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11</a:t>
            </a:r>
            <a:r>
              <a:rPr kumimoji="0" lang="en-US" sz="18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* B</a:t>
            </a:r>
            <a:r>
              <a:rPr kumimoji="0" lang="en-US" sz="1800" b="0" i="0" u="none" strike="noStrike" kern="0" cap="none" spc="-1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r>
              <a:rPr kumimoji="0" lang="en-US" sz="18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+ A</a:t>
            </a:r>
            <a:r>
              <a:rPr kumimoji="0" lang="en-US" sz="1800" b="0" i="0" u="none" strike="noStrike" kern="0" cap="none" spc="-1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r>
              <a:rPr kumimoji="0" lang="en-US" sz="18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* B</a:t>
            </a:r>
            <a:r>
              <a:rPr kumimoji="0" lang="en-US" sz="1800" b="0" i="0" u="none" strike="noStrike" kern="0" cap="none" spc="-1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22</a:t>
            </a:r>
            <a:endParaRPr kumimoji="0" lang="en-US" sz="1800" b="0" i="0" u="none" strike="noStrike" kern="0" cap="none" spc="-1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7664760" y="5871091"/>
            <a:ext cx="2980800" cy="401909"/>
          </a:xfrm>
          <a:prstGeom prst="rect">
            <a:avLst/>
          </a:prstGeom>
          <a:solidFill>
            <a:sysClr val="window" lastClr="FFFFFF"/>
          </a:solidFill>
          <a:ln w="57240">
            <a:solidFill>
              <a:srgbClr val="92D050"/>
            </a:solidFill>
            <a:round/>
          </a:ln>
          <a:effectLst/>
        </p:spPr>
        <p:txBody>
          <a:bodyPr lIns="90000" tIns="45000" rIns="90000" bIns="45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kumimoji="0" lang="en-US" sz="1800" b="0" i="0" u="none" strike="noStrike" kern="0" cap="none" spc="-1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33</a:t>
            </a:r>
            <a:r>
              <a:rPr kumimoji="0" lang="en-US" sz="18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= A</a:t>
            </a:r>
            <a:r>
              <a:rPr kumimoji="0" lang="en-US" sz="1800" b="0" i="0" u="none" strike="noStrike" kern="0" cap="none" spc="-1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31</a:t>
            </a:r>
            <a:r>
              <a:rPr kumimoji="0" lang="en-US" sz="18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* B</a:t>
            </a:r>
            <a:r>
              <a:rPr kumimoji="0" lang="en-US" sz="1800" b="0" i="0" u="none" strike="noStrike" kern="0" cap="none" spc="-1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13</a:t>
            </a:r>
            <a:r>
              <a:rPr kumimoji="0" lang="en-US" sz="18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+ A</a:t>
            </a:r>
            <a:r>
              <a:rPr kumimoji="0" lang="en-US" sz="1800" b="0" i="0" u="none" strike="noStrike" kern="0" cap="none" spc="-1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32</a:t>
            </a:r>
            <a:r>
              <a:rPr kumimoji="0" lang="en-US" sz="18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* B</a:t>
            </a:r>
            <a:r>
              <a:rPr kumimoji="0" lang="en-US" sz="1800" b="0" i="0" u="none" strike="noStrike" kern="0" cap="none" spc="-1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23</a:t>
            </a:r>
            <a:endParaRPr kumimoji="0" lang="en-US" sz="1800" b="0" i="0" u="none" strike="noStrike" kern="0" cap="none" spc="-1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3391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65760" y="447120"/>
            <a:ext cx="1101600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bg-BG" sz="4000" b="1" strike="noStrike" spc="-1" dirty="0" smtClean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Задача 4</a:t>
            </a:r>
            <a:r>
              <a:rPr lang="en-US" sz="4000" b="1" strike="noStrike" spc="-1" dirty="0" smtClean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4000" b="1" strike="noStrike" spc="-1" dirty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– </a:t>
            </a:r>
            <a:r>
              <a:rPr lang="bg-BG" sz="4000" b="1" strike="noStrike" spc="-1" dirty="0" smtClean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Умножение на матрици ДЕМО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80" name="Picture 6"/>
          <p:cNvPicPr/>
          <p:nvPr/>
        </p:nvPicPr>
        <p:blipFill>
          <a:blip r:embed="rId2"/>
          <a:stretch/>
        </p:blipFill>
        <p:spPr>
          <a:xfrm>
            <a:off x="3985440" y="5481589"/>
            <a:ext cx="3439175" cy="666761"/>
          </a:xfrm>
          <a:prstGeom prst="rect">
            <a:avLst/>
          </a:prstGeom>
          <a:ln>
            <a:noFill/>
          </a:ln>
        </p:spPr>
      </p:pic>
      <p:pic>
        <p:nvPicPr>
          <p:cNvPr id="8" name="Picture 4"/>
          <p:cNvPicPr/>
          <p:nvPr/>
        </p:nvPicPr>
        <p:blipFill>
          <a:blip r:embed="rId3"/>
          <a:stretch/>
        </p:blipFill>
        <p:spPr>
          <a:xfrm>
            <a:off x="630552" y="2316240"/>
            <a:ext cx="3595033" cy="3595033"/>
          </a:xfrm>
          <a:prstGeom prst="rect">
            <a:avLst/>
          </a:prstGeom>
          <a:ln>
            <a:noFill/>
          </a:ln>
        </p:spPr>
      </p:pic>
      <p:pic>
        <p:nvPicPr>
          <p:cNvPr id="9" name="Picture 2"/>
          <p:cNvPicPr/>
          <p:nvPr/>
        </p:nvPicPr>
        <p:blipFill>
          <a:blip r:embed="rId4"/>
          <a:stretch/>
        </p:blipFill>
        <p:spPr>
          <a:xfrm>
            <a:off x="7547065" y="2334705"/>
            <a:ext cx="2980800" cy="2619000"/>
          </a:xfrm>
          <a:prstGeom prst="rect">
            <a:avLst/>
          </a:prstGeom>
          <a:solidFill>
            <a:sysClr val="window" lastClr="FFFFFF"/>
          </a:solidFill>
        </p:spPr>
      </p:pic>
      <p:sp>
        <p:nvSpPr>
          <p:cNvPr id="10" name="CustomShape 3"/>
          <p:cNvSpPr/>
          <p:nvPr/>
        </p:nvSpPr>
        <p:spPr>
          <a:xfrm>
            <a:off x="7664760" y="5327640"/>
            <a:ext cx="2980800" cy="445087"/>
          </a:xfrm>
          <a:prstGeom prst="rect">
            <a:avLst/>
          </a:prstGeom>
          <a:solidFill>
            <a:sysClr val="window" lastClr="FFFFFF"/>
          </a:solidFill>
          <a:ln w="57240">
            <a:solidFill>
              <a:srgbClr val="FFC000"/>
            </a:solidFill>
            <a:round/>
          </a:ln>
          <a:effectLst/>
        </p:spPr>
        <p:txBody>
          <a:bodyPr lIns="90000" tIns="45000" rIns="90000" bIns="45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kumimoji="0" lang="en-US" sz="1800" b="0" i="0" u="none" strike="noStrike" kern="0" cap="none" spc="-1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r>
              <a:rPr kumimoji="0" lang="en-US" sz="18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= A</a:t>
            </a:r>
            <a:r>
              <a:rPr kumimoji="0" lang="en-US" sz="1800" b="0" i="0" u="none" strike="noStrike" kern="0" cap="none" spc="-1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11</a:t>
            </a:r>
            <a:r>
              <a:rPr kumimoji="0" lang="en-US" sz="18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* B</a:t>
            </a:r>
            <a:r>
              <a:rPr kumimoji="0" lang="en-US" sz="1800" b="0" i="0" u="none" strike="noStrike" kern="0" cap="none" spc="-1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r>
              <a:rPr kumimoji="0" lang="en-US" sz="18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+ A</a:t>
            </a:r>
            <a:r>
              <a:rPr kumimoji="0" lang="en-US" sz="1800" b="0" i="0" u="none" strike="noStrike" kern="0" cap="none" spc="-1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12</a:t>
            </a:r>
            <a:r>
              <a:rPr kumimoji="0" lang="en-US" sz="18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* B</a:t>
            </a:r>
            <a:r>
              <a:rPr kumimoji="0" lang="en-US" sz="1800" b="0" i="0" u="none" strike="noStrike" kern="0" cap="none" spc="-1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22</a:t>
            </a:r>
            <a:endParaRPr kumimoji="0" lang="en-US" sz="1800" b="0" i="0" u="none" strike="noStrike" kern="0" cap="none" spc="-1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7664760" y="5871091"/>
            <a:ext cx="2980800" cy="401909"/>
          </a:xfrm>
          <a:prstGeom prst="rect">
            <a:avLst/>
          </a:prstGeom>
          <a:solidFill>
            <a:sysClr val="window" lastClr="FFFFFF"/>
          </a:solidFill>
          <a:ln w="57240">
            <a:solidFill>
              <a:srgbClr val="92D050"/>
            </a:solidFill>
            <a:round/>
          </a:ln>
          <a:effectLst/>
        </p:spPr>
        <p:txBody>
          <a:bodyPr lIns="90000" tIns="45000" rIns="90000" bIns="45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kumimoji="0" lang="en-US" sz="1800" b="0" i="0" u="none" strike="noStrike" kern="0" cap="none" spc="-1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33</a:t>
            </a:r>
            <a:r>
              <a:rPr kumimoji="0" lang="en-US" sz="18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= A</a:t>
            </a:r>
            <a:r>
              <a:rPr kumimoji="0" lang="en-US" sz="1800" b="0" i="0" u="none" strike="noStrike" kern="0" cap="none" spc="-1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31</a:t>
            </a:r>
            <a:r>
              <a:rPr kumimoji="0" lang="en-US" sz="18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* B</a:t>
            </a:r>
            <a:r>
              <a:rPr kumimoji="0" lang="en-US" sz="1800" b="0" i="0" u="none" strike="noStrike" kern="0" cap="none" spc="-1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13</a:t>
            </a:r>
            <a:r>
              <a:rPr kumimoji="0" lang="en-US" sz="18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+ A</a:t>
            </a:r>
            <a:r>
              <a:rPr kumimoji="0" lang="en-US" sz="1800" b="0" i="0" u="none" strike="noStrike" kern="0" cap="none" spc="-1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32</a:t>
            </a:r>
            <a:r>
              <a:rPr kumimoji="0" lang="en-US" sz="18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 * B</a:t>
            </a:r>
            <a:r>
              <a:rPr kumimoji="0" lang="en-US" sz="1800" b="0" i="0" u="none" strike="noStrike" kern="0" cap="none" spc="-1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23</a:t>
            </a:r>
            <a:endParaRPr kumimoji="0" lang="en-US" sz="1800" b="0" i="0" u="none" strike="noStrike" kern="0" cap="none" spc="-1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69711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Линк към задачата за домашно</a:t>
            </a:r>
          </a:p>
          <a:p>
            <a:r>
              <a:rPr lang="bg-BG" dirty="0"/>
              <a:t> </a:t>
            </a:r>
            <a:r>
              <a:rPr lang="en-US" dirty="0" smtClean="0">
                <a:hlinkClick r:id="rId2"/>
              </a:rPr>
              <a:t>www.hackerrank.com/homeworktestprep</a:t>
            </a:r>
            <a:endParaRPr lang="bg-BG" dirty="0" smtClean="0"/>
          </a:p>
          <a:p>
            <a:endParaRPr lang="bg-BG" dirty="0"/>
          </a:p>
          <a:p>
            <a:r>
              <a:rPr lang="bg-BG" dirty="0" smtClean="0"/>
              <a:t>ВАЖНО!!! – В решението на  задачата добавете коментар , съдържащ факултетен номер и 2 имена </a:t>
            </a:r>
            <a:r>
              <a:rPr lang="bg-BG" dirty="0" smtClean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59582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165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Century Gothic</vt:lpstr>
      <vt:lpstr>Menlo</vt:lpstr>
      <vt:lpstr>Wingdings</vt:lpstr>
      <vt:lpstr>Wingdings 2</vt:lpstr>
      <vt:lpstr>Wingdings 3</vt:lpstr>
      <vt:lpstr>Ion</vt:lpstr>
      <vt:lpstr>Упражнение - решаване на задачи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Упражнение - решаване на задачи</dc:title>
  <dc:creator>Maria Velikova</dc:creator>
  <cp:lastModifiedBy>Maria Velikova</cp:lastModifiedBy>
  <cp:revision>4</cp:revision>
  <dcterms:created xsi:type="dcterms:W3CDTF">2018-11-15T18:55:29Z</dcterms:created>
  <dcterms:modified xsi:type="dcterms:W3CDTF">2018-11-15T19:53:36Z</dcterms:modified>
</cp:coreProperties>
</file>