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6DA6B-1CFD-4874-B6B3-413E23F07135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6C3F1323-C76D-4656-AF9D-AF733F6A217B}">
      <dgm:prSet phldrT="[Text]"/>
      <dgm:spPr/>
      <dgm:t>
        <a:bodyPr/>
        <a:lstStyle/>
        <a:p>
          <a:r>
            <a:rPr lang="en-US"/>
            <a:t>NYC Covid Data Sorted by ZCTA</a:t>
          </a:r>
        </a:p>
      </dgm:t>
    </dgm:pt>
    <dgm:pt modelId="{59CA84C0-09F6-4471-BA49-82124C31D07B}" type="parTrans" cxnId="{5D5B5B2F-3E73-4D31-B4A2-DA6392E99CAE}">
      <dgm:prSet/>
      <dgm:spPr/>
      <dgm:t>
        <a:bodyPr/>
        <a:lstStyle/>
        <a:p>
          <a:endParaRPr lang="en-US"/>
        </a:p>
      </dgm:t>
    </dgm:pt>
    <dgm:pt modelId="{319F8F7E-E855-4F1F-BC23-437759030436}" type="sibTrans" cxnId="{5D5B5B2F-3E73-4D31-B4A2-DA6392E99CAE}">
      <dgm:prSet/>
      <dgm:spPr/>
      <dgm:t>
        <a:bodyPr/>
        <a:lstStyle/>
        <a:p>
          <a:endParaRPr lang="en-US"/>
        </a:p>
      </dgm:t>
    </dgm:pt>
    <dgm:pt modelId="{98F8E164-B629-47C6-B3FB-D852EE0AD3C4}">
      <dgm:prSet phldrT="[Text]"/>
      <dgm:spPr/>
      <dgm:t>
        <a:bodyPr/>
        <a:lstStyle/>
        <a:p>
          <a:r>
            <a:rPr lang="en-US"/>
            <a:t>Neighborhood Names with Cooridinates</a:t>
          </a:r>
        </a:p>
      </dgm:t>
    </dgm:pt>
    <dgm:pt modelId="{C2E9BC69-D75C-414D-9EA1-9E7A846A6453}" type="parTrans" cxnId="{215F36E1-8DE9-4511-9401-53DDB3D28E53}">
      <dgm:prSet/>
      <dgm:spPr/>
      <dgm:t>
        <a:bodyPr/>
        <a:lstStyle/>
        <a:p>
          <a:endParaRPr lang="en-US"/>
        </a:p>
      </dgm:t>
    </dgm:pt>
    <dgm:pt modelId="{5A6A6555-6C4D-427F-B22B-CCA564616CF1}" type="sibTrans" cxnId="{215F36E1-8DE9-4511-9401-53DDB3D28E53}">
      <dgm:prSet/>
      <dgm:spPr/>
      <dgm:t>
        <a:bodyPr/>
        <a:lstStyle/>
        <a:p>
          <a:endParaRPr lang="en-US"/>
        </a:p>
      </dgm:t>
    </dgm:pt>
    <dgm:pt modelId="{5F023744-4CB8-4E8A-B706-48E979E44325}">
      <dgm:prSet phldrT="[Text]"/>
      <dgm:spPr/>
      <dgm:t>
        <a:bodyPr/>
        <a:lstStyle/>
        <a:p>
          <a:r>
            <a:rPr lang="en-US" dirty="0"/>
            <a:t>Choropleth Map Sorted by ZCTA </a:t>
          </a:r>
        </a:p>
      </dgm:t>
    </dgm:pt>
    <dgm:pt modelId="{71E01014-34B9-49DF-9225-1475908B3C01}" type="parTrans" cxnId="{AC06FC6D-F13D-4446-B7BE-53138C2503AA}">
      <dgm:prSet/>
      <dgm:spPr/>
      <dgm:t>
        <a:bodyPr/>
        <a:lstStyle/>
        <a:p>
          <a:endParaRPr lang="en-US"/>
        </a:p>
      </dgm:t>
    </dgm:pt>
    <dgm:pt modelId="{482FAE39-F92F-486F-B343-1FF3D639D653}" type="sibTrans" cxnId="{AC06FC6D-F13D-4446-B7BE-53138C2503AA}">
      <dgm:prSet/>
      <dgm:spPr/>
      <dgm:t>
        <a:bodyPr/>
        <a:lstStyle/>
        <a:p>
          <a:endParaRPr lang="en-US"/>
        </a:p>
      </dgm:t>
    </dgm:pt>
    <dgm:pt modelId="{62B4F570-4050-43CE-84C6-4CBB2EBF8A1F}">
      <dgm:prSet/>
      <dgm:spPr/>
      <dgm:t>
        <a:bodyPr/>
        <a:lstStyle/>
        <a:p>
          <a:r>
            <a:rPr lang="en-US"/>
            <a:t>NYC ZCTA Geojson File</a:t>
          </a:r>
        </a:p>
      </dgm:t>
    </dgm:pt>
    <dgm:pt modelId="{23930CE8-9BB7-4A9E-B75C-2B7EE23D59B8}" type="parTrans" cxnId="{2F6C158F-4B9B-42BD-9A49-18C25A96F2DE}">
      <dgm:prSet/>
      <dgm:spPr/>
      <dgm:t>
        <a:bodyPr/>
        <a:lstStyle/>
        <a:p>
          <a:endParaRPr lang="en-US"/>
        </a:p>
      </dgm:t>
    </dgm:pt>
    <dgm:pt modelId="{C7DC68E2-D0D4-4522-B0B5-80D80E98773E}" type="sibTrans" cxnId="{2F6C158F-4B9B-42BD-9A49-18C25A96F2DE}">
      <dgm:prSet/>
      <dgm:spPr/>
      <dgm:t>
        <a:bodyPr/>
        <a:lstStyle/>
        <a:p>
          <a:endParaRPr lang="en-US"/>
        </a:p>
      </dgm:t>
    </dgm:pt>
    <dgm:pt modelId="{0E4D00CC-0AB9-4135-BDF3-B34B1266BA8E}" type="pres">
      <dgm:prSet presAssocID="{2DC6DA6B-1CFD-4874-B6B3-413E23F07135}" presName="Name0" presStyleCnt="0">
        <dgm:presLayoutVars>
          <dgm:dir/>
          <dgm:resizeHandles val="exact"/>
        </dgm:presLayoutVars>
      </dgm:prSet>
      <dgm:spPr/>
    </dgm:pt>
    <dgm:pt modelId="{585B2009-968A-42BC-85AD-4A83587F3C77}" type="pres">
      <dgm:prSet presAssocID="{2DC6DA6B-1CFD-4874-B6B3-413E23F07135}" presName="vNodes" presStyleCnt="0"/>
      <dgm:spPr/>
    </dgm:pt>
    <dgm:pt modelId="{A171E6E5-D18F-4BF7-B74C-0BAA4763202B}" type="pres">
      <dgm:prSet presAssocID="{6C3F1323-C76D-4656-AF9D-AF733F6A217B}" presName="node" presStyleLbl="node1" presStyleIdx="0" presStyleCnt="4">
        <dgm:presLayoutVars>
          <dgm:bulletEnabled val="1"/>
        </dgm:presLayoutVars>
      </dgm:prSet>
      <dgm:spPr/>
    </dgm:pt>
    <dgm:pt modelId="{3D690D1F-26ED-4EE3-B6B7-D012D18BE3C0}" type="pres">
      <dgm:prSet presAssocID="{319F8F7E-E855-4F1F-BC23-437759030436}" presName="spacerT" presStyleCnt="0"/>
      <dgm:spPr/>
    </dgm:pt>
    <dgm:pt modelId="{57B826A1-1D2F-4B67-9887-4C681E978BA0}" type="pres">
      <dgm:prSet presAssocID="{319F8F7E-E855-4F1F-BC23-437759030436}" presName="sibTrans" presStyleLbl="sibTrans2D1" presStyleIdx="0" presStyleCnt="3"/>
      <dgm:spPr/>
    </dgm:pt>
    <dgm:pt modelId="{A428BF59-4B22-41CC-9796-35B4386C372D}" type="pres">
      <dgm:prSet presAssocID="{319F8F7E-E855-4F1F-BC23-437759030436}" presName="spacerB" presStyleCnt="0"/>
      <dgm:spPr/>
    </dgm:pt>
    <dgm:pt modelId="{EEDB2F14-8561-401C-A9EA-6E33B4B6CF7F}" type="pres">
      <dgm:prSet presAssocID="{98F8E164-B629-47C6-B3FB-D852EE0AD3C4}" presName="node" presStyleLbl="node1" presStyleIdx="1" presStyleCnt="4">
        <dgm:presLayoutVars>
          <dgm:bulletEnabled val="1"/>
        </dgm:presLayoutVars>
      </dgm:prSet>
      <dgm:spPr/>
    </dgm:pt>
    <dgm:pt modelId="{58640B5F-F7BF-4828-9F51-A7BA0C0DEA72}" type="pres">
      <dgm:prSet presAssocID="{5A6A6555-6C4D-427F-B22B-CCA564616CF1}" presName="spacerT" presStyleCnt="0"/>
      <dgm:spPr/>
    </dgm:pt>
    <dgm:pt modelId="{DE22104D-B42A-4D89-90E1-6856B751CB36}" type="pres">
      <dgm:prSet presAssocID="{5A6A6555-6C4D-427F-B22B-CCA564616CF1}" presName="sibTrans" presStyleLbl="sibTrans2D1" presStyleIdx="1" presStyleCnt="3"/>
      <dgm:spPr/>
    </dgm:pt>
    <dgm:pt modelId="{4692108E-3DE0-4D09-AEAF-1E7D0748DA29}" type="pres">
      <dgm:prSet presAssocID="{5A6A6555-6C4D-427F-B22B-CCA564616CF1}" presName="spacerB" presStyleCnt="0"/>
      <dgm:spPr/>
    </dgm:pt>
    <dgm:pt modelId="{895DBA95-5399-4BCE-AFC9-1D32E8C67E46}" type="pres">
      <dgm:prSet presAssocID="{62B4F570-4050-43CE-84C6-4CBB2EBF8A1F}" presName="node" presStyleLbl="node1" presStyleIdx="2" presStyleCnt="4">
        <dgm:presLayoutVars>
          <dgm:bulletEnabled val="1"/>
        </dgm:presLayoutVars>
      </dgm:prSet>
      <dgm:spPr/>
    </dgm:pt>
    <dgm:pt modelId="{25551087-37D4-4A5D-A73E-E14D44B7042A}" type="pres">
      <dgm:prSet presAssocID="{2DC6DA6B-1CFD-4874-B6B3-413E23F07135}" presName="sibTransLast" presStyleLbl="sibTrans2D1" presStyleIdx="2" presStyleCnt="3"/>
      <dgm:spPr/>
    </dgm:pt>
    <dgm:pt modelId="{A3E05202-E6B0-4095-8D57-7275F2F5787E}" type="pres">
      <dgm:prSet presAssocID="{2DC6DA6B-1CFD-4874-B6B3-413E23F07135}" presName="connectorText" presStyleLbl="sibTrans2D1" presStyleIdx="2" presStyleCnt="3"/>
      <dgm:spPr/>
    </dgm:pt>
    <dgm:pt modelId="{CDBFD4C5-A1C1-4786-AA72-8C7B24D519C1}" type="pres">
      <dgm:prSet presAssocID="{2DC6DA6B-1CFD-4874-B6B3-413E23F07135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5D5B5B2F-3E73-4D31-B4A2-DA6392E99CAE}" srcId="{2DC6DA6B-1CFD-4874-B6B3-413E23F07135}" destId="{6C3F1323-C76D-4656-AF9D-AF733F6A217B}" srcOrd="0" destOrd="0" parTransId="{59CA84C0-09F6-4471-BA49-82124C31D07B}" sibTransId="{319F8F7E-E855-4F1F-BC23-437759030436}"/>
    <dgm:cxn modelId="{AC06FC6D-F13D-4446-B7BE-53138C2503AA}" srcId="{2DC6DA6B-1CFD-4874-B6B3-413E23F07135}" destId="{5F023744-4CB8-4E8A-B706-48E979E44325}" srcOrd="3" destOrd="0" parTransId="{71E01014-34B9-49DF-9225-1475908B3C01}" sibTransId="{482FAE39-F92F-486F-B343-1FF3D639D653}"/>
    <dgm:cxn modelId="{47756E6F-E87F-408D-89C4-D7F536420E47}" type="presOf" srcId="{2DC6DA6B-1CFD-4874-B6B3-413E23F07135}" destId="{0E4D00CC-0AB9-4135-BDF3-B34B1266BA8E}" srcOrd="0" destOrd="0" presId="urn:microsoft.com/office/officeart/2005/8/layout/equation2"/>
    <dgm:cxn modelId="{B77FAF80-81DD-4C2C-8593-B8239742108C}" type="presOf" srcId="{62B4F570-4050-43CE-84C6-4CBB2EBF8A1F}" destId="{895DBA95-5399-4BCE-AFC9-1D32E8C67E46}" srcOrd="0" destOrd="0" presId="urn:microsoft.com/office/officeart/2005/8/layout/equation2"/>
    <dgm:cxn modelId="{DA46128B-591C-4283-8A0D-CC2F096EF07E}" type="presOf" srcId="{319F8F7E-E855-4F1F-BC23-437759030436}" destId="{57B826A1-1D2F-4B67-9887-4C681E978BA0}" srcOrd="0" destOrd="0" presId="urn:microsoft.com/office/officeart/2005/8/layout/equation2"/>
    <dgm:cxn modelId="{96A72C8B-5A70-4B44-BFC4-9257B1B369E4}" type="presOf" srcId="{5A6A6555-6C4D-427F-B22B-CCA564616CF1}" destId="{DE22104D-B42A-4D89-90E1-6856B751CB36}" srcOrd="0" destOrd="0" presId="urn:microsoft.com/office/officeart/2005/8/layout/equation2"/>
    <dgm:cxn modelId="{2F6C158F-4B9B-42BD-9A49-18C25A96F2DE}" srcId="{2DC6DA6B-1CFD-4874-B6B3-413E23F07135}" destId="{62B4F570-4050-43CE-84C6-4CBB2EBF8A1F}" srcOrd="2" destOrd="0" parTransId="{23930CE8-9BB7-4A9E-B75C-2B7EE23D59B8}" sibTransId="{C7DC68E2-D0D4-4522-B0B5-80D80E98773E}"/>
    <dgm:cxn modelId="{7DFE6F97-0F8D-4866-97DC-A5243B6DF2B4}" type="presOf" srcId="{C7DC68E2-D0D4-4522-B0B5-80D80E98773E}" destId="{25551087-37D4-4A5D-A73E-E14D44B7042A}" srcOrd="0" destOrd="0" presId="urn:microsoft.com/office/officeart/2005/8/layout/equation2"/>
    <dgm:cxn modelId="{A7CE79A3-5310-4AC1-8C9F-63E812C8EC3B}" type="presOf" srcId="{5F023744-4CB8-4E8A-B706-48E979E44325}" destId="{CDBFD4C5-A1C1-4786-AA72-8C7B24D519C1}" srcOrd="0" destOrd="0" presId="urn:microsoft.com/office/officeart/2005/8/layout/equation2"/>
    <dgm:cxn modelId="{88E139BA-73E0-4DAB-BFE9-9696E3816CA6}" type="presOf" srcId="{C7DC68E2-D0D4-4522-B0B5-80D80E98773E}" destId="{A3E05202-E6B0-4095-8D57-7275F2F5787E}" srcOrd="1" destOrd="0" presId="urn:microsoft.com/office/officeart/2005/8/layout/equation2"/>
    <dgm:cxn modelId="{781795C6-3523-4D7A-81A8-74109AE43B8C}" type="presOf" srcId="{98F8E164-B629-47C6-B3FB-D852EE0AD3C4}" destId="{EEDB2F14-8561-401C-A9EA-6E33B4B6CF7F}" srcOrd="0" destOrd="0" presId="urn:microsoft.com/office/officeart/2005/8/layout/equation2"/>
    <dgm:cxn modelId="{215F36E1-8DE9-4511-9401-53DDB3D28E53}" srcId="{2DC6DA6B-1CFD-4874-B6B3-413E23F07135}" destId="{98F8E164-B629-47C6-B3FB-D852EE0AD3C4}" srcOrd="1" destOrd="0" parTransId="{C2E9BC69-D75C-414D-9EA1-9E7A846A6453}" sibTransId="{5A6A6555-6C4D-427F-B22B-CCA564616CF1}"/>
    <dgm:cxn modelId="{35CDE5ED-EC31-4A6C-9479-ABAD1469E092}" type="presOf" srcId="{6C3F1323-C76D-4656-AF9D-AF733F6A217B}" destId="{A171E6E5-D18F-4BF7-B74C-0BAA4763202B}" srcOrd="0" destOrd="0" presId="urn:microsoft.com/office/officeart/2005/8/layout/equation2"/>
    <dgm:cxn modelId="{B61AF0C1-9251-4431-BF26-E51AABAC4354}" type="presParOf" srcId="{0E4D00CC-0AB9-4135-BDF3-B34B1266BA8E}" destId="{585B2009-968A-42BC-85AD-4A83587F3C77}" srcOrd="0" destOrd="0" presId="urn:microsoft.com/office/officeart/2005/8/layout/equation2"/>
    <dgm:cxn modelId="{55D6658E-909D-4693-AB13-08C27EC53B08}" type="presParOf" srcId="{585B2009-968A-42BC-85AD-4A83587F3C77}" destId="{A171E6E5-D18F-4BF7-B74C-0BAA4763202B}" srcOrd="0" destOrd="0" presId="urn:microsoft.com/office/officeart/2005/8/layout/equation2"/>
    <dgm:cxn modelId="{B2DB75D6-B296-4D2D-BCFD-B5EA253809A1}" type="presParOf" srcId="{585B2009-968A-42BC-85AD-4A83587F3C77}" destId="{3D690D1F-26ED-4EE3-B6B7-D012D18BE3C0}" srcOrd="1" destOrd="0" presId="urn:microsoft.com/office/officeart/2005/8/layout/equation2"/>
    <dgm:cxn modelId="{5B4C7C6B-B04E-49B7-9377-DE78E26D773B}" type="presParOf" srcId="{585B2009-968A-42BC-85AD-4A83587F3C77}" destId="{57B826A1-1D2F-4B67-9887-4C681E978BA0}" srcOrd="2" destOrd="0" presId="urn:microsoft.com/office/officeart/2005/8/layout/equation2"/>
    <dgm:cxn modelId="{3727B8F4-B375-4F7D-ACA4-2BA5F00EDA76}" type="presParOf" srcId="{585B2009-968A-42BC-85AD-4A83587F3C77}" destId="{A428BF59-4B22-41CC-9796-35B4386C372D}" srcOrd="3" destOrd="0" presId="urn:microsoft.com/office/officeart/2005/8/layout/equation2"/>
    <dgm:cxn modelId="{061D9045-6EEC-4515-9DA9-250B70E6A6E3}" type="presParOf" srcId="{585B2009-968A-42BC-85AD-4A83587F3C77}" destId="{EEDB2F14-8561-401C-A9EA-6E33B4B6CF7F}" srcOrd="4" destOrd="0" presId="urn:microsoft.com/office/officeart/2005/8/layout/equation2"/>
    <dgm:cxn modelId="{9D2D277A-8FDA-4CF0-905C-415242B9B6BC}" type="presParOf" srcId="{585B2009-968A-42BC-85AD-4A83587F3C77}" destId="{58640B5F-F7BF-4828-9F51-A7BA0C0DEA72}" srcOrd="5" destOrd="0" presId="urn:microsoft.com/office/officeart/2005/8/layout/equation2"/>
    <dgm:cxn modelId="{96B4551D-C485-4353-9B8B-DB6A9BCB35BB}" type="presParOf" srcId="{585B2009-968A-42BC-85AD-4A83587F3C77}" destId="{DE22104D-B42A-4D89-90E1-6856B751CB36}" srcOrd="6" destOrd="0" presId="urn:microsoft.com/office/officeart/2005/8/layout/equation2"/>
    <dgm:cxn modelId="{3FA3D729-BCFC-49F1-AB1D-FF594D889D82}" type="presParOf" srcId="{585B2009-968A-42BC-85AD-4A83587F3C77}" destId="{4692108E-3DE0-4D09-AEAF-1E7D0748DA29}" srcOrd="7" destOrd="0" presId="urn:microsoft.com/office/officeart/2005/8/layout/equation2"/>
    <dgm:cxn modelId="{3724D8C1-0596-421A-9546-EABEC4B99170}" type="presParOf" srcId="{585B2009-968A-42BC-85AD-4A83587F3C77}" destId="{895DBA95-5399-4BCE-AFC9-1D32E8C67E46}" srcOrd="8" destOrd="0" presId="urn:microsoft.com/office/officeart/2005/8/layout/equation2"/>
    <dgm:cxn modelId="{33F40991-BD09-4EFD-B4C8-7AA7CBA57AB1}" type="presParOf" srcId="{0E4D00CC-0AB9-4135-BDF3-B34B1266BA8E}" destId="{25551087-37D4-4A5D-A73E-E14D44B7042A}" srcOrd="1" destOrd="0" presId="urn:microsoft.com/office/officeart/2005/8/layout/equation2"/>
    <dgm:cxn modelId="{2582379C-5F2B-4533-8A1C-09DD54AD74D9}" type="presParOf" srcId="{25551087-37D4-4A5D-A73E-E14D44B7042A}" destId="{A3E05202-E6B0-4095-8D57-7275F2F5787E}" srcOrd="0" destOrd="0" presId="urn:microsoft.com/office/officeart/2005/8/layout/equation2"/>
    <dgm:cxn modelId="{FE7250AB-3424-4651-8668-9773F821A96A}" type="presParOf" srcId="{0E4D00CC-0AB9-4135-BDF3-B34B1266BA8E}" destId="{CDBFD4C5-A1C1-4786-AA72-8C7B24D519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B7BDE-AE72-4DFC-A427-867991017E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5BF2A-609D-43E6-BF92-5BF5EF58E56C}">
      <dgm:prSet phldrT="[Text]" custT="1"/>
      <dgm:spPr/>
      <dgm:t>
        <a:bodyPr/>
        <a:lstStyle/>
        <a:p>
          <a:r>
            <a:rPr lang="en-US" sz="2800" dirty="0"/>
            <a:t>Hospitals in NYC</a:t>
          </a:r>
        </a:p>
      </dgm:t>
    </dgm:pt>
    <dgm:pt modelId="{B180C557-CDE4-4718-A3C1-51AF80003989}" type="parTrans" cxnId="{BFC9923C-2FE9-427E-9747-5659B7F43317}">
      <dgm:prSet/>
      <dgm:spPr/>
      <dgm:t>
        <a:bodyPr/>
        <a:lstStyle/>
        <a:p>
          <a:endParaRPr lang="en-US"/>
        </a:p>
      </dgm:t>
    </dgm:pt>
    <dgm:pt modelId="{2D73D194-CC43-45A4-9E53-9F7D5C0BEC5F}" type="sibTrans" cxnId="{BFC9923C-2FE9-427E-9747-5659B7F43317}">
      <dgm:prSet/>
      <dgm:spPr/>
      <dgm:t>
        <a:bodyPr/>
        <a:lstStyle/>
        <a:p>
          <a:endParaRPr lang="en-US"/>
        </a:p>
      </dgm:t>
    </dgm:pt>
    <dgm:pt modelId="{C302C8C0-ECAE-4564-8A11-6D7B5DE5A503}">
      <dgm:prSet phldrT="[Text]"/>
      <dgm:spPr/>
      <dgm:t>
        <a:bodyPr/>
        <a:lstStyle/>
        <a:p>
          <a:r>
            <a:rPr lang="en-US" dirty="0"/>
            <a:t>The concentration of hospitals in some areas of Brooklyn could explain the higher death rates </a:t>
          </a:r>
        </a:p>
      </dgm:t>
    </dgm:pt>
    <dgm:pt modelId="{4CF8E5B5-BDD6-4412-9294-D5CBECAC8A5A}" type="parTrans" cxnId="{EB065A6B-5FD9-4DCC-9582-F5A7755BD5D9}">
      <dgm:prSet/>
      <dgm:spPr/>
      <dgm:t>
        <a:bodyPr/>
        <a:lstStyle/>
        <a:p>
          <a:endParaRPr lang="en-US"/>
        </a:p>
      </dgm:t>
    </dgm:pt>
    <dgm:pt modelId="{05E7F3FE-A06D-41BE-9F0A-4B5FEECBAFF9}" type="sibTrans" cxnId="{EB065A6B-5FD9-4DCC-9582-F5A7755BD5D9}">
      <dgm:prSet/>
      <dgm:spPr/>
      <dgm:t>
        <a:bodyPr/>
        <a:lstStyle/>
        <a:p>
          <a:endParaRPr lang="en-US"/>
        </a:p>
      </dgm:t>
    </dgm:pt>
    <dgm:pt modelId="{0A1169DB-9A1A-407D-AFCF-0CA05E2F647C}">
      <dgm:prSet phldrT="[Text]"/>
      <dgm:spPr/>
      <dgm:t>
        <a:bodyPr/>
        <a:lstStyle/>
        <a:p>
          <a:endParaRPr lang="en-US" dirty="0"/>
        </a:p>
      </dgm:t>
    </dgm:pt>
    <dgm:pt modelId="{91B310A7-22D6-4B19-960C-94F372A6929D}" type="parTrans" cxnId="{382567C9-82FE-420F-AA04-853C97E2AA9B}">
      <dgm:prSet/>
      <dgm:spPr/>
      <dgm:t>
        <a:bodyPr/>
        <a:lstStyle/>
        <a:p>
          <a:endParaRPr lang="en-US"/>
        </a:p>
      </dgm:t>
    </dgm:pt>
    <dgm:pt modelId="{DCB65F26-27ED-4A68-960D-DC298235722B}" type="sibTrans" cxnId="{382567C9-82FE-420F-AA04-853C97E2AA9B}">
      <dgm:prSet/>
      <dgm:spPr/>
      <dgm:t>
        <a:bodyPr/>
        <a:lstStyle/>
        <a:p>
          <a:endParaRPr lang="en-US"/>
        </a:p>
      </dgm:t>
    </dgm:pt>
    <dgm:pt modelId="{3A614859-0EC4-4C17-AFAC-525001A1EB4C}">
      <dgm:prSet phldrT="[Text]"/>
      <dgm:spPr/>
      <dgm:t>
        <a:bodyPr/>
        <a:lstStyle/>
        <a:p>
          <a:r>
            <a:rPr lang="en-US" dirty="0"/>
            <a:t>Testing in NYC</a:t>
          </a:r>
        </a:p>
      </dgm:t>
    </dgm:pt>
    <dgm:pt modelId="{B29DE5DB-3E8B-44A0-B5D9-A9274D2A7446}" type="parTrans" cxnId="{EA0648AE-7B0B-4A86-AD8D-1E9E313A675D}">
      <dgm:prSet/>
      <dgm:spPr/>
      <dgm:t>
        <a:bodyPr/>
        <a:lstStyle/>
        <a:p>
          <a:endParaRPr lang="en-US"/>
        </a:p>
      </dgm:t>
    </dgm:pt>
    <dgm:pt modelId="{14303C0C-B258-410C-94D9-22409BB8B93F}" type="sibTrans" cxnId="{EA0648AE-7B0B-4A86-AD8D-1E9E313A675D}">
      <dgm:prSet/>
      <dgm:spPr/>
      <dgm:t>
        <a:bodyPr/>
        <a:lstStyle/>
        <a:p>
          <a:endParaRPr lang="en-US"/>
        </a:p>
      </dgm:t>
    </dgm:pt>
    <dgm:pt modelId="{DE14F3AC-51EE-458B-BB4F-A8960ECB180E}">
      <dgm:prSet phldrT="[Text]"/>
      <dgm:spPr/>
      <dgm:t>
        <a:bodyPr/>
        <a:lstStyle/>
        <a:p>
          <a:r>
            <a:rPr lang="en-US" dirty="0"/>
            <a:t>Based on the testing per capita in neighborhoods it does seem that testing is available equally in all neighborhoods</a:t>
          </a:r>
        </a:p>
      </dgm:t>
    </dgm:pt>
    <dgm:pt modelId="{4F692F02-E77D-49A1-A94E-5AAA59A437A4}" type="parTrans" cxnId="{4A0EA4CF-1CD6-4C76-A382-0F28D3666D6C}">
      <dgm:prSet/>
      <dgm:spPr/>
      <dgm:t>
        <a:bodyPr/>
        <a:lstStyle/>
        <a:p>
          <a:endParaRPr lang="en-US"/>
        </a:p>
      </dgm:t>
    </dgm:pt>
    <dgm:pt modelId="{B9785A96-39B3-4D10-B6E8-853C476331E4}" type="sibTrans" cxnId="{4A0EA4CF-1CD6-4C76-A382-0F28D3666D6C}">
      <dgm:prSet/>
      <dgm:spPr/>
      <dgm:t>
        <a:bodyPr/>
        <a:lstStyle/>
        <a:p>
          <a:endParaRPr lang="en-US"/>
        </a:p>
      </dgm:t>
    </dgm:pt>
    <dgm:pt modelId="{EB25D46C-75C5-4B56-855E-1DB61F68DC37}">
      <dgm:prSet phldrT="[Text]"/>
      <dgm:spPr/>
      <dgm:t>
        <a:bodyPr/>
        <a:lstStyle/>
        <a:p>
          <a:r>
            <a:rPr lang="en-US" dirty="0"/>
            <a:t>Continuing to set up testing centers and critical care centers outside of hospitals is critical in providing equal care</a:t>
          </a:r>
        </a:p>
      </dgm:t>
    </dgm:pt>
    <dgm:pt modelId="{C9A043C5-E24D-474A-B10C-0E1994EA411D}" type="parTrans" cxnId="{82F0A460-0E57-4644-BC82-DA6412450703}">
      <dgm:prSet/>
      <dgm:spPr/>
      <dgm:t>
        <a:bodyPr/>
        <a:lstStyle/>
        <a:p>
          <a:endParaRPr lang="en-US"/>
        </a:p>
      </dgm:t>
    </dgm:pt>
    <dgm:pt modelId="{54A8E44E-3C49-46EF-9E7C-F43FA0E3A42B}" type="sibTrans" cxnId="{82F0A460-0E57-4644-BC82-DA6412450703}">
      <dgm:prSet/>
      <dgm:spPr/>
      <dgm:t>
        <a:bodyPr/>
        <a:lstStyle/>
        <a:p>
          <a:endParaRPr lang="en-US"/>
        </a:p>
      </dgm:t>
    </dgm:pt>
    <dgm:pt modelId="{7F127BA8-07CC-4575-A5E5-50CFE3656EEE}">
      <dgm:prSet phldrT="[Text]"/>
      <dgm:spPr/>
      <dgm:t>
        <a:bodyPr/>
        <a:lstStyle/>
        <a:p>
          <a:r>
            <a:rPr lang="en-US" dirty="0"/>
            <a:t>Future</a:t>
          </a:r>
        </a:p>
      </dgm:t>
    </dgm:pt>
    <dgm:pt modelId="{3C5169F1-0951-46FA-84E0-A9593B83E226}" type="parTrans" cxnId="{C432D4EC-22D5-4B69-BB3E-7CF9F8C90861}">
      <dgm:prSet/>
      <dgm:spPr/>
      <dgm:t>
        <a:bodyPr/>
        <a:lstStyle/>
        <a:p>
          <a:endParaRPr lang="en-US"/>
        </a:p>
      </dgm:t>
    </dgm:pt>
    <dgm:pt modelId="{1D817FCC-A453-475A-B42E-A210E467AD4B}" type="sibTrans" cxnId="{C432D4EC-22D5-4B69-BB3E-7CF9F8C90861}">
      <dgm:prSet/>
      <dgm:spPr/>
      <dgm:t>
        <a:bodyPr/>
        <a:lstStyle/>
        <a:p>
          <a:endParaRPr lang="en-US"/>
        </a:p>
      </dgm:t>
    </dgm:pt>
    <dgm:pt modelId="{C46C0758-AAF5-46A9-9D28-C14EABB1E19C}">
      <dgm:prSet phldrT="[Text]"/>
      <dgm:spPr/>
      <dgm:t>
        <a:bodyPr/>
        <a:lstStyle/>
        <a:p>
          <a:r>
            <a:rPr lang="en-US" dirty="0"/>
            <a:t>The studies do now show a need for building more hospitals in the city currently despite the threat of the hospitals being overcrowded</a:t>
          </a:r>
        </a:p>
      </dgm:t>
    </dgm:pt>
    <dgm:pt modelId="{A1A8347D-F776-4E19-B6F5-28239C6344E5}" type="parTrans" cxnId="{8F6417AF-5AC7-4DDF-852F-FD0AEBBF23B3}">
      <dgm:prSet/>
      <dgm:spPr/>
      <dgm:t>
        <a:bodyPr/>
        <a:lstStyle/>
        <a:p>
          <a:endParaRPr lang="en-US"/>
        </a:p>
      </dgm:t>
    </dgm:pt>
    <dgm:pt modelId="{F6EC1317-FB5C-4508-8E4C-FADFB1E4091A}" type="sibTrans" cxnId="{8F6417AF-5AC7-4DDF-852F-FD0AEBBF23B3}">
      <dgm:prSet/>
      <dgm:spPr/>
      <dgm:t>
        <a:bodyPr/>
        <a:lstStyle/>
        <a:p>
          <a:endParaRPr lang="en-US"/>
        </a:p>
      </dgm:t>
    </dgm:pt>
    <dgm:pt modelId="{A7565342-FB62-492E-962E-B82C16BCC6C6}">
      <dgm:prSet phldrT="[Text]"/>
      <dgm:spPr/>
      <dgm:t>
        <a:bodyPr/>
        <a:lstStyle/>
        <a:p>
          <a:r>
            <a:rPr lang="en-US" dirty="0"/>
            <a:t>In order for contact tracing to be effective the city needs to continue to test heavily and equally across regions</a:t>
          </a:r>
        </a:p>
      </dgm:t>
    </dgm:pt>
    <dgm:pt modelId="{3F74D978-6541-47D6-9DEE-6DADF4CEA85E}" type="parTrans" cxnId="{4C8A3E75-4545-43E5-9F6C-D7F202746A9A}">
      <dgm:prSet/>
      <dgm:spPr/>
      <dgm:t>
        <a:bodyPr/>
        <a:lstStyle/>
        <a:p>
          <a:endParaRPr lang="en-US"/>
        </a:p>
      </dgm:t>
    </dgm:pt>
    <dgm:pt modelId="{FC0D41FD-03D1-4B39-8D23-2DD5340CC2E1}" type="sibTrans" cxnId="{4C8A3E75-4545-43E5-9F6C-D7F202746A9A}">
      <dgm:prSet/>
      <dgm:spPr/>
      <dgm:t>
        <a:bodyPr/>
        <a:lstStyle/>
        <a:p>
          <a:endParaRPr lang="en-US"/>
        </a:p>
      </dgm:t>
    </dgm:pt>
    <dgm:pt modelId="{67FDE3EB-8412-4E1C-A25F-2072AE7560D5}" type="pres">
      <dgm:prSet presAssocID="{670B7BDE-AE72-4DFC-A427-867991017E4B}" presName="Name0" presStyleCnt="0">
        <dgm:presLayoutVars>
          <dgm:dir/>
          <dgm:animLvl val="lvl"/>
          <dgm:resizeHandles val="exact"/>
        </dgm:presLayoutVars>
      </dgm:prSet>
      <dgm:spPr/>
    </dgm:pt>
    <dgm:pt modelId="{4DDDC07C-1D7F-41A1-9FDD-7E9F619A0F07}" type="pres">
      <dgm:prSet presAssocID="{7305BF2A-609D-43E6-BF92-5BF5EF58E56C}" presName="linNode" presStyleCnt="0"/>
      <dgm:spPr/>
    </dgm:pt>
    <dgm:pt modelId="{9028D585-2D20-45EB-9E7B-67F28E0493D4}" type="pres">
      <dgm:prSet presAssocID="{7305BF2A-609D-43E6-BF92-5BF5EF58E56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1B7030-56E7-4A28-9F13-A34B0369E190}" type="pres">
      <dgm:prSet presAssocID="{7305BF2A-609D-43E6-BF92-5BF5EF58E56C}" presName="descendantText" presStyleLbl="alignAccFollowNode1" presStyleIdx="0" presStyleCnt="3">
        <dgm:presLayoutVars>
          <dgm:bulletEnabled val="1"/>
        </dgm:presLayoutVars>
      </dgm:prSet>
      <dgm:spPr/>
    </dgm:pt>
    <dgm:pt modelId="{17C0248B-FBCB-4A65-82FD-0DB8E9DACDC8}" type="pres">
      <dgm:prSet presAssocID="{2D73D194-CC43-45A4-9E53-9F7D5C0BEC5F}" presName="sp" presStyleCnt="0"/>
      <dgm:spPr/>
    </dgm:pt>
    <dgm:pt modelId="{3AE79501-1453-4B94-AFFB-487AC55A109D}" type="pres">
      <dgm:prSet presAssocID="{3A614859-0EC4-4C17-AFAC-525001A1EB4C}" presName="linNode" presStyleCnt="0"/>
      <dgm:spPr/>
    </dgm:pt>
    <dgm:pt modelId="{D6E99996-AE0F-4CA5-A7E1-44102FF273A8}" type="pres">
      <dgm:prSet presAssocID="{3A614859-0EC4-4C17-AFAC-525001A1EB4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CF18760-D3E5-4DD1-BA69-0DDD76D8709E}" type="pres">
      <dgm:prSet presAssocID="{3A614859-0EC4-4C17-AFAC-525001A1EB4C}" presName="descendantText" presStyleLbl="alignAccFollowNode1" presStyleIdx="1" presStyleCnt="3">
        <dgm:presLayoutVars>
          <dgm:bulletEnabled val="1"/>
        </dgm:presLayoutVars>
      </dgm:prSet>
      <dgm:spPr/>
    </dgm:pt>
    <dgm:pt modelId="{E194A3B8-4076-4695-91C4-BC5CFD757DED}" type="pres">
      <dgm:prSet presAssocID="{14303C0C-B258-410C-94D9-22409BB8B93F}" presName="sp" presStyleCnt="0"/>
      <dgm:spPr/>
    </dgm:pt>
    <dgm:pt modelId="{13162CFC-F5B0-4D14-A774-14F1A07397A0}" type="pres">
      <dgm:prSet presAssocID="{7F127BA8-07CC-4575-A5E5-50CFE3656EEE}" presName="linNode" presStyleCnt="0"/>
      <dgm:spPr/>
    </dgm:pt>
    <dgm:pt modelId="{7C29E920-A477-4520-9BA0-54C92C48F5C6}" type="pres">
      <dgm:prSet presAssocID="{7F127BA8-07CC-4575-A5E5-50CFE3656EE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BFA51FF-8E82-4338-8F0D-BB2F405AC378}" type="pres">
      <dgm:prSet presAssocID="{7F127BA8-07CC-4575-A5E5-50CFE3656EE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69C32-EF46-4EF3-817E-0F393A8AB8D6}" type="presOf" srcId="{C302C8C0-ECAE-4564-8A11-6D7B5DE5A503}" destId="{AD1B7030-56E7-4A28-9F13-A34B0369E190}" srcOrd="0" destOrd="0" presId="urn:microsoft.com/office/officeart/2005/8/layout/vList5"/>
    <dgm:cxn modelId="{A46C3333-8ED7-4D75-855A-01E590C3BC51}" type="presOf" srcId="{670B7BDE-AE72-4DFC-A427-867991017E4B}" destId="{67FDE3EB-8412-4E1C-A25F-2072AE7560D5}" srcOrd="0" destOrd="0" presId="urn:microsoft.com/office/officeart/2005/8/layout/vList5"/>
    <dgm:cxn modelId="{BFC9923C-2FE9-427E-9747-5659B7F43317}" srcId="{670B7BDE-AE72-4DFC-A427-867991017E4B}" destId="{7305BF2A-609D-43E6-BF92-5BF5EF58E56C}" srcOrd="0" destOrd="0" parTransId="{B180C557-CDE4-4718-A3C1-51AF80003989}" sibTransId="{2D73D194-CC43-45A4-9E53-9F7D5C0BEC5F}"/>
    <dgm:cxn modelId="{82F0A460-0E57-4644-BC82-DA6412450703}" srcId="{3A614859-0EC4-4C17-AFAC-525001A1EB4C}" destId="{EB25D46C-75C5-4B56-855E-1DB61F68DC37}" srcOrd="1" destOrd="0" parTransId="{C9A043C5-E24D-474A-B10C-0E1994EA411D}" sibTransId="{54A8E44E-3C49-46EF-9E7C-F43FA0E3A42B}"/>
    <dgm:cxn modelId="{03CF0D61-507D-4B86-AAF6-D2F8626DCBC5}" type="presOf" srcId="{C46C0758-AAF5-46A9-9D28-C14EABB1E19C}" destId="{7BFA51FF-8E82-4338-8F0D-BB2F405AC378}" srcOrd="0" destOrd="0" presId="urn:microsoft.com/office/officeart/2005/8/layout/vList5"/>
    <dgm:cxn modelId="{2F46AF42-04EB-4D03-9D26-50D60CB736E7}" type="presOf" srcId="{DE14F3AC-51EE-458B-BB4F-A8960ECB180E}" destId="{CCF18760-D3E5-4DD1-BA69-0DDD76D8709E}" srcOrd="0" destOrd="0" presId="urn:microsoft.com/office/officeart/2005/8/layout/vList5"/>
    <dgm:cxn modelId="{E67C9F45-52DD-4994-8432-B2C9CA9B5A59}" type="presOf" srcId="{7F127BA8-07CC-4575-A5E5-50CFE3656EEE}" destId="{7C29E920-A477-4520-9BA0-54C92C48F5C6}" srcOrd="0" destOrd="0" presId="urn:microsoft.com/office/officeart/2005/8/layout/vList5"/>
    <dgm:cxn modelId="{EB065A6B-5FD9-4DCC-9582-F5A7755BD5D9}" srcId="{7305BF2A-609D-43E6-BF92-5BF5EF58E56C}" destId="{C302C8C0-ECAE-4564-8A11-6D7B5DE5A503}" srcOrd="0" destOrd="0" parTransId="{4CF8E5B5-BDD6-4412-9294-D5CBECAC8A5A}" sibTransId="{05E7F3FE-A06D-41BE-9F0A-4B5FEECBAFF9}"/>
    <dgm:cxn modelId="{4C8A3E75-4545-43E5-9F6C-D7F202746A9A}" srcId="{7F127BA8-07CC-4575-A5E5-50CFE3656EEE}" destId="{A7565342-FB62-492E-962E-B82C16BCC6C6}" srcOrd="1" destOrd="0" parTransId="{3F74D978-6541-47D6-9DEE-6DADF4CEA85E}" sibTransId="{FC0D41FD-03D1-4B39-8D23-2DD5340CC2E1}"/>
    <dgm:cxn modelId="{455E0F76-8172-4C3E-A9F8-01BCE96AAB94}" type="presOf" srcId="{A7565342-FB62-492E-962E-B82C16BCC6C6}" destId="{7BFA51FF-8E82-4338-8F0D-BB2F405AC378}" srcOrd="0" destOrd="1" presId="urn:microsoft.com/office/officeart/2005/8/layout/vList5"/>
    <dgm:cxn modelId="{D1031458-8388-42F6-B1A2-9833AAC28AB7}" type="presOf" srcId="{3A614859-0EC4-4C17-AFAC-525001A1EB4C}" destId="{D6E99996-AE0F-4CA5-A7E1-44102FF273A8}" srcOrd="0" destOrd="0" presId="urn:microsoft.com/office/officeart/2005/8/layout/vList5"/>
    <dgm:cxn modelId="{C32EF98C-1E9F-4EDC-A25E-DCF1DE0AF852}" type="presOf" srcId="{7305BF2A-609D-43E6-BF92-5BF5EF58E56C}" destId="{9028D585-2D20-45EB-9E7B-67F28E0493D4}" srcOrd="0" destOrd="0" presId="urn:microsoft.com/office/officeart/2005/8/layout/vList5"/>
    <dgm:cxn modelId="{F5604EA8-AFD8-4B1C-A070-A42DB000EB1A}" type="presOf" srcId="{0A1169DB-9A1A-407D-AFCF-0CA05E2F647C}" destId="{AD1B7030-56E7-4A28-9F13-A34B0369E190}" srcOrd="0" destOrd="1" presId="urn:microsoft.com/office/officeart/2005/8/layout/vList5"/>
    <dgm:cxn modelId="{EA0648AE-7B0B-4A86-AD8D-1E9E313A675D}" srcId="{670B7BDE-AE72-4DFC-A427-867991017E4B}" destId="{3A614859-0EC4-4C17-AFAC-525001A1EB4C}" srcOrd="1" destOrd="0" parTransId="{B29DE5DB-3E8B-44A0-B5D9-A9274D2A7446}" sibTransId="{14303C0C-B258-410C-94D9-22409BB8B93F}"/>
    <dgm:cxn modelId="{8F6417AF-5AC7-4DDF-852F-FD0AEBBF23B3}" srcId="{7F127BA8-07CC-4575-A5E5-50CFE3656EEE}" destId="{C46C0758-AAF5-46A9-9D28-C14EABB1E19C}" srcOrd="0" destOrd="0" parTransId="{A1A8347D-F776-4E19-B6F5-28239C6344E5}" sibTransId="{F6EC1317-FB5C-4508-8E4C-FADFB1E4091A}"/>
    <dgm:cxn modelId="{382567C9-82FE-420F-AA04-853C97E2AA9B}" srcId="{7305BF2A-609D-43E6-BF92-5BF5EF58E56C}" destId="{0A1169DB-9A1A-407D-AFCF-0CA05E2F647C}" srcOrd="1" destOrd="0" parTransId="{91B310A7-22D6-4B19-960C-94F372A6929D}" sibTransId="{DCB65F26-27ED-4A68-960D-DC298235722B}"/>
    <dgm:cxn modelId="{4A0EA4CF-1CD6-4C76-A382-0F28D3666D6C}" srcId="{3A614859-0EC4-4C17-AFAC-525001A1EB4C}" destId="{DE14F3AC-51EE-458B-BB4F-A8960ECB180E}" srcOrd="0" destOrd="0" parTransId="{4F692F02-E77D-49A1-A94E-5AAA59A437A4}" sibTransId="{B9785A96-39B3-4D10-B6E8-853C476331E4}"/>
    <dgm:cxn modelId="{8DAC3EEB-B65A-4D81-B5AE-6AA7857C3703}" type="presOf" srcId="{EB25D46C-75C5-4B56-855E-1DB61F68DC37}" destId="{CCF18760-D3E5-4DD1-BA69-0DDD76D8709E}" srcOrd="0" destOrd="1" presId="urn:microsoft.com/office/officeart/2005/8/layout/vList5"/>
    <dgm:cxn modelId="{C432D4EC-22D5-4B69-BB3E-7CF9F8C90861}" srcId="{670B7BDE-AE72-4DFC-A427-867991017E4B}" destId="{7F127BA8-07CC-4575-A5E5-50CFE3656EEE}" srcOrd="2" destOrd="0" parTransId="{3C5169F1-0951-46FA-84E0-A9593B83E226}" sibTransId="{1D817FCC-A453-475A-B42E-A210E467AD4B}"/>
    <dgm:cxn modelId="{06EC0B52-C329-4BB4-BF87-0949E1413C89}" type="presParOf" srcId="{67FDE3EB-8412-4E1C-A25F-2072AE7560D5}" destId="{4DDDC07C-1D7F-41A1-9FDD-7E9F619A0F07}" srcOrd="0" destOrd="0" presId="urn:microsoft.com/office/officeart/2005/8/layout/vList5"/>
    <dgm:cxn modelId="{0E85B6FF-1F01-470F-9F36-7A6652B61094}" type="presParOf" srcId="{4DDDC07C-1D7F-41A1-9FDD-7E9F619A0F07}" destId="{9028D585-2D20-45EB-9E7B-67F28E0493D4}" srcOrd="0" destOrd="0" presId="urn:microsoft.com/office/officeart/2005/8/layout/vList5"/>
    <dgm:cxn modelId="{F8CAAF0F-94DD-4AB5-845C-DC14A3A05799}" type="presParOf" srcId="{4DDDC07C-1D7F-41A1-9FDD-7E9F619A0F07}" destId="{AD1B7030-56E7-4A28-9F13-A34B0369E190}" srcOrd="1" destOrd="0" presId="urn:microsoft.com/office/officeart/2005/8/layout/vList5"/>
    <dgm:cxn modelId="{EF7B66D2-7553-4F04-A213-1CD01DE59E54}" type="presParOf" srcId="{67FDE3EB-8412-4E1C-A25F-2072AE7560D5}" destId="{17C0248B-FBCB-4A65-82FD-0DB8E9DACDC8}" srcOrd="1" destOrd="0" presId="urn:microsoft.com/office/officeart/2005/8/layout/vList5"/>
    <dgm:cxn modelId="{F99329B5-57B9-4860-B087-5C4EEDB444A7}" type="presParOf" srcId="{67FDE3EB-8412-4E1C-A25F-2072AE7560D5}" destId="{3AE79501-1453-4B94-AFFB-487AC55A109D}" srcOrd="2" destOrd="0" presId="urn:microsoft.com/office/officeart/2005/8/layout/vList5"/>
    <dgm:cxn modelId="{4077F4E3-218A-4F7E-8847-1733259148E0}" type="presParOf" srcId="{3AE79501-1453-4B94-AFFB-487AC55A109D}" destId="{D6E99996-AE0F-4CA5-A7E1-44102FF273A8}" srcOrd="0" destOrd="0" presId="urn:microsoft.com/office/officeart/2005/8/layout/vList5"/>
    <dgm:cxn modelId="{690D87AC-7946-4057-AFFA-688E4218803D}" type="presParOf" srcId="{3AE79501-1453-4B94-AFFB-487AC55A109D}" destId="{CCF18760-D3E5-4DD1-BA69-0DDD76D8709E}" srcOrd="1" destOrd="0" presId="urn:microsoft.com/office/officeart/2005/8/layout/vList5"/>
    <dgm:cxn modelId="{F5276AF5-25AC-493A-AA44-141A06CBD123}" type="presParOf" srcId="{67FDE3EB-8412-4E1C-A25F-2072AE7560D5}" destId="{E194A3B8-4076-4695-91C4-BC5CFD757DED}" srcOrd="3" destOrd="0" presId="urn:microsoft.com/office/officeart/2005/8/layout/vList5"/>
    <dgm:cxn modelId="{5EC7CC15-766E-46DA-B752-6FD9BF08090A}" type="presParOf" srcId="{67FDE3EB-8412-4E1C-A25F-2072AE7560D5}" destId="{13162CFC-F5B0-4D14-A774-14F1A07397A0}" srcOrd="4" destOrd="0" presId="urn:microsoft.com/office/officeart/2005/8/layout/vList5"/>
    <dgm:cxn modelId="{A66F8015-8DC9-4BA2-B965-F06B6F093DC1}" type="presParOf" srcId="{13162CFC-F5B0-4D14-A774-14F1A07397A0}" destId="{7C29E920-A477-4520-9BA0-54C92C48F5C6}" srcOrd="0" destOrd="0" presId="urn:microsoft.com/office/officeart/2005/8/layout/vList5"/>
    <dgm:cxn modelId="{EDA2FB62-7E1C-4386-B9CB-C3A7245EEF1A}" type="presParOf" srcId="{13162CFC-F5B0-4D14-A774-14F1A07397A0}" destId="{7BFA51FF-8E82-4338-8F0D-BB2F405AC3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E6E5-D18F-4BF7-B74C-0BAA4763202B}">
      <dsp:nvSpPr>
        <dsp:cNvPr id="0" name=""/>
        <dsp:cNvSpPr/>
      </dsp:nvSpPr>
      <dsp:spPr>
        <a:xfrm>
          <a:off x="2727637" y="358"/>
          <a:ext cx="936217" cy="9362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NYC Covid Data Sorted by ZCTA</a:t>
          </a:r>
        </a:p>
      </dsp:txBody>
      <dsp:txXfrm>
        <a:off x="2864743" y="137464"/>
        <a:ext cx="662005" cy="662005"/>
      </dsp:txXfrm>
    </dsp:sp>
    <dsp:sp modelId="{57B826A1-1D2F-4B67-9887-4C681E978BA0}">
      <dsp:nvSpPr>
        <dsp:cNvPr id="0" name=""/>
        <dsp:cNvSpPr/>
      </dsp:nvSpPr>
      <dsp:spPr>
        <a:xfrm>
          <a:off x="2924242" y="1012597"/>
          <a:ext cx="543006" cy="543006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96217" y="1220242"/>
        <a:ext cx="399056" cy="127716"/>
      </dsp:txXfrm>
    </dsp:sp>
    <dsp:sp modelId="{EEDB2F14-8561-401C-A9EA-6E33B4B6CF7F}">
      <dsp:nvSpPr>
        <dsp:cNvPr id="0" name=""/>
        <dsp:cNvSpPr/>
      </dsp:nvSpPr>
      <dsp:spPr>
        <a:xfrm>
          <a:off x="2727637" y="1631624"/>
          <a:ext cx="936217" cy="9362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Neighborhood Names with Cooridinates</a:t>
          </a:r>
        </a:p>
      </dsp:txBody>
      <dsp:txXfrm>
        <a:off x="2864743" y="1768730"/>
        <a:ext cx="662005" cy="662005"/>
      </dsp:txXfrm>
    </dsp:sp>
    <dsp:sp modelId="{DE22104D-B42A-4D89-90E1-6856B751CB36}">
      <dsp:nvSpPr>
        <dsp:cNvPr id="0" name=""/>
        <dsp:cNvSpPr/>
      </dsp:nvSpPr>
      <dsp:spPr>
        <a:xfrm>
          <a:off x="2924242" y="2643863"/>
          <a:ext cx="543006" cy="543006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96217" y="2851508"/>
        <a:ext cx="399056" cy="127716"/>
      </dsp:txXfrm>
    </dsp:sp>
    <dsp:sp modelId="{895DBA95-5399-4BCE-AFC9-1D32E8C67E46}">
      <dsp:nvSpPr>
        <dsp:cNvPr id="0" name=""/>
        <dsp:cNvSpPr/>
      </dsp:nvSpPr>
      <dsp:spPr>
        <a:xfrm>
          <a:off x="2727637" y="3262890"/>
          <a:ext cx="936217" cy="9362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NYC ZCTA Geojson File</a:t>
          </a:r>
        </a:p>
      </dsp:txBody>
      <dsp:txXfrm>
        <a:off x="2864743" y="3399996"/>
        <a:ext cx="662005" cy="662005"/>
      </dsp:txXfrm>
    </dsp:sp>
    <dsp:sp modelId="{25551087-37D4-4A5D-A73E-E14D44B7042A}">
      <dsp:nvSpPr>
        <dsp:cNvPr id="0" name=""/>
        <dsp:cNvSpPr/>
      </dsp:nvSpPr>
      <dsp:spPr>
        <a:xfrm>
          <a:off x="3804287" y="1925596"/>
          <a:ext cx="297717" cy="3482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04287" y="1995251"/>
        <a:ext cx="208402" cy="208963"/>
      </dsp:txXfrm>
    </dsp:sp>
    <dsp:sp modelId="{CDBFD4C5-A1C1-4786-AA72-8C7B24D519C1}">
      <dsp:nvSpPr>
        <dsp:cNvPr id="0" name=""/>
        <dsp:cNvSpPr/>
      </dsp:nvSpPr>
      <dsp:spPr>
        <a:xfrm>
          <a:off x="4225585" y="1163515"/>
          <a:ext cx="1872435" cy="187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Choropleth Map Sorted by ZCTA </a:t>
          </a:r>
        </a:p>
      </dsp:txBody>
      <dsp:txXfrm>
        <a:off x="4499797" y="1437727"/>
        <a:ext cx="1324011" cy="1324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B7030-56E7-4A28-9F13-A34B0369E190}">
      <dsp:nvSpPr>
        <dsp:cNvPr id="0" name=""/>
        <dsp:cNvSpPr/>
      </dsp:nvSpPr>
      <dsp:spPr>
        <a:xfrm rot="5400000">
          <a:off x="5560558" y="-2271826"/>
          <a:ext cx="880764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concentration of hospitals in some areas of Brooklyn could explain the higher death rates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3176969" y="154758"/>
        <a:ext cx="5604949" cy="794774"/>
      </dsp:txXfrm>
    </dsp:sp>
    <dsp:sp modelId="{9028D585-2D20-45EB-9E7B-67F28E0493D4}">
      <dsp:nvSpPr>
        <dsp:cNvPr id="0" name=""/>
        <dsp:cNvSpPr/>
      </dsp:nvSpPr>
      <dsp:spPr>
        <a:xfrm>
          <a:off x="0" y="1668"/>
          <a:ext cx="3176968" cy="1100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Hospitals in NYC</a:t>
          </a:r>
        </a:p>
      </dsp:txBody>
      <dsp:txXfrm>
        <a:off x="53744" y="55412"/>
        <a:ext cx="3069480" cy="993468"/>
      </dsp:txXfrm>
    </dsp:sp>
    <dsp:sp modelId="{CCF18760-D3E5-4DD1-BA69-0DDD76D8709E}">
      <dsp:nvSpPr>
        <dsp:cNvPr id="0" name=""/>
        <dsp:cNvSpPr/>
      </dsp:nvSpPr>
      <dsp:spPr>
        <a:xfrm rot="5400000">
          <a:off x="5560558" y="-1115822"/>
          <a:ext cx="880764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Based on the testing per capita in neighborhoods it does seem that testing is available equally in all neighborhoods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Continuing to set up testing centers and critical care centers outside of hospitals is critical in providing equal care</a:t>
          </a:r>
        </a:p>
      </dsp:txBody>
      <dsp:txXfrm rot="-5400000">
        <a:off x="3176969" y="1310762"/>
        <a:ext cx="5604949" cy="794774"/>
      </dsp:txXfrm>
    </dsp:sp>
    <dsp:sp modelId="{D6E99996-AE0F-4CA5-A7E1-44102FF273A8}">
      <dsp:nvSpPr>
        <dsp:cNvPr id="0" name=""/>
        <dsp:cNvSpPr/>
      </dsp:nvSpPr>
      <dsp:spPr>
        <a:xfrm>
          <a:off x="0" y="1157671"/>
          <a:ext cx="3176968" cy="1100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Testing in NYC</a:t>
          </a:r>
        </a:p>
      </dsp:txBody>
      <dsp:txXfrm>
        <a:off x="53744" y="1211415"/>
        <a:ext cx="3069480" cy="993468"/>
      </dsp:txXfrm>
    </dsp:sp>
    <dsp:sp modelId="{7BFA51FF-8E82-4338-8F0D-BB2F405AC378}">
      <dsp:nvSpPr>
        <dsp:cNvPr id="0" name=""/>
        <dsp:cNvSpPr/>
      </dsp:nvSpPr>
      <dsp:spPr>
        <a:xfrm rot="5400000">
          <a:off x="5560558" y="40181"/>
          <a:ext cx="880764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studies do now show a need for building more hospitals in the city currently despite the threat of the hospitals being overcrowded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 order for contact tracing to be effective the city needs to continue to test heavily and equally across regions</a:t>
          </a:r>
        </a:p>
      </dsp:txBody>
      <dsp:txXfrm rot="-5400000">
        <a:off x="3176969" y="2466766"/>
        <a:ext cx="5604949" cy="794774"/>
      </dsp:txXfrm>
    </dsp:sp>
    <dsp:sp modelId="{7C29E920-A477-4520-9BA0-54C92C48F5C6}">
      <dsp:nvSpPr>
        <dsp:cNvPr id="0" name=""/>
        <dsp:cNvSpPr/>
      </dsp:nvSpPr>
      <dsp:spPr>
        <a:xfrm>
          <a:off x="0" y="2313675"/>
          <a:ext cx="3176968" cy="1100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Future</a:t>
          </a:r>
        </a:p>
      </dsp:txBody>
      <dsp:txXfrm>
        <a:off x="53744" y="2367419"/>
        <a:ext cx="3069480" cy="99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15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3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32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63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18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80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072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42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3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9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86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66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15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13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684D-B168-445C-AC9E-B55C08EE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COVID-19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CE3AA-3C40-4BA1-8804-95B48CA3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endParaRPr lang="en-US" sz="1800">
              <a:solidFill>
                <a:srgbClr val="8BAC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52554-9C6C-4003-BD9E-DBD2687B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Major Boroughs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74E38-4474-468B-A51F-7BBF9CC0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373" y="4359300"/>
            <a:ext cx="3757545" cy="2283824"/>
          </a:xfrm>
        </p:spPr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Here we see that Brooklyn has the highest death rate amongst the boroughs. If we narrow down to individual neighborhoods we may able to see why.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45FCD09-09F3-4500-A166-F3A0A8FCD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/>
          <a:stretch/>
        </p:blipFill>
        <p:spPr>
          <a:xfrm>
            <a:off x="6642538" y="1193727"/>
            <a:ext cx="5465379" cy="3056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63DD3-24C1-4129-AE56-927E7DD18891}"/>
              </a:ext>
            </a:extLst>
          </p:cNvPr>
          <p:cNvSpPr txBox="1"/>
          <p:nvPr/>
        </p:nvSpPr>
        <p:spPr>
          <a:xfrm>
            <a:off x="9270124" y="3153103"/>
            <a:ext cx="1261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Brooklyn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0F3AC-FC70-4E03-B708-DC3E6CE3CA51}"/>
              </a:ext>
            </a:extLst>
          </p:cNvPr>
          <p:cNvSpPr txBox="1"/>
          <p:nvPr/>
        </p:nvSpPr>
        <p:spPr>
          <a:xfrm>
            <a:off x="8539655" y="3494689"/>
            <a:ext cx="1261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Staten Island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E0BF1-0D76-4835-B5FA-06563E30C4A5}"/>
              </a:ext>
            </a:extLst>
          </p:cNvPr>
          <p:cNvSpPr txBox="1"/>
          <p:nvPr/>
        </p:nvSpPr>
        <p:spPr>
          <a:xfrm>
            <a:off x="9958551" y="2622330"/>
            <a:ext cx="1261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Queens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BA3-21AA-4621-8F39-F96E4B8BDCDF}"/>
              </a:ext>
            </a:extLst>
          </p:cNvPr>
          <p:cNvSpPr txBox="1"/>
          <p:nvPr/>
        </p:nvSpPr>
        <p:spPr>
          <a:xfrm>
            <a:off x="9632731" y="1813034"/>
            <a:ext cx="1261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Bronx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C00C3-657D-40E8-9B03-D9EB3BD61F99}"/>
              </a:ext>
            </a:extLst>
          </p:cNvPr>
          <p:cNvSpPr txBox="1"/>
          <p:nvPr/>
        </p:nvSpPr>
        <p:spPr>
          <a:xfrm>
            <a:off x="8991599" y="2422634"/>
            <a:ext cx="1261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108806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8C896-8AA8-40BC-8DDD-1AE86DDD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Sorting by Neighborhood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21562-ED5E-4617-8013-25CCCB809216}"/>
              </a:ext>
            </a:extLst>
          </p:cNvPr>
          <p:cNvSpPr txBox="1"/>
          <p:nvPr/>
        </p:nvSpPr>
        <p:spPr>
          <a:xfrm>
            <a:off x="7851228" y="2186152"/>
            <a:ext cx="328973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Zip Code Tabulation Areas(ZCTA) allows us to define regions geographic areas by zip code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COVID-19 data comes from NYC health and contains data on testing, death rates, case rates, and total cases/deaths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15BB91-1D1D-4FCF-A0FB-BD4AD1CA4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474920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45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0EF7EB-E494-464D-B76B-CE4B3A84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Choropleth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24F0-36D2-426B-869A-84E0B504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98" y="3820644"/>
            <a:ext cx="3757545" cy="2283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9309AC4-DCF3-449C-8956-CB5CB87E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/>
          <a:stretch/>
        </p:blipFill>
        <p:spPr>
          <a:xfrm>
            <a:off x="6800805" y="1152938"/>
            <a:ext cx="4668952" cy="26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F85BDE-ADE7-4C3C-B7F7-4E933BD4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Rate with Distance to Hospital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4C8F7-1BE8-4992-8B18-80F11118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Seeing a strong relationship here but many of the results are clustered in the 0-5000m range.  It is possible that case rates are higher further from hospitals because they aren’t receiving the care needed to recover from the virus faster</a:t>
            </a:r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F526D9-4FC1-48DC-8B2A-05F8FDB9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15" y="1908312"/>
            <a:ext cx="4850957" cy="32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F85BDE-ADE7-4C3C-B7F7-4E933BD4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Death Rate with Distance to Hospital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4C8F7-1BE8-4992-8B18-80F11118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Surprisingly, we did not see a strong relationship here as the graph shows. This is a positive indicator in regards to availability of care currently in New York City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309B163-9D30-44DD-AEF0-64A7AD8F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79" y="2038766"/>
            <a:ext cx="4945960" cy="33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9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F85BDE-ADE7-4C3C-B7F7-4E933BD4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per Capita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4C8F7-1BE8-4992-8B18-80F11118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Perhaps the most positive outcome of the data is that testing per capita is consistent regardless of neighborhood which is a key factor in controlling the spread and having effective contact tracing.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D22BB81-A200-4BA9-9B1C-69BA38A0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47" y="2080513"/>
            <a:ext cx="4999244" cy="33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A0753-B793-40B0-853B-ED07C3AC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68380B-1041-434F-A042-223502DE5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4735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88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COVID-19 in NYC</vt:lpstr>
      <vt:lpstr>5 Major Boroughs</vt:lpstr>
      <vt:lpstr>Sorting by Neighborhood</vt:lpstr>
      <vt:lpstr>Neighborhood Choropleth  Map</vt:lpstr>
      <vt:lpstr>Case Rate with Distance to Hospital</vt:lpstr>
      <vt:lpstr>Death Rate with Distance to Hospital</vt:lpstr>
      <vt:lpstr>Testing per Capita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NYC</dc:title>
  <dc:creator>Vemuri, Manas</dc:creator>
  <cp:lastModifiedBy>Vemuri, Manas</cp:lastModifiedBy>
  <cp:revision>3</cp:revision>
  <dcterms:created xsi:type="dcterms:W3CDTF">2020-07-06T17:46:12Z</dcterms:created>
  <dcterms:modified xsi:type="dcterms:W3CDTF">2020-07-06T18:55:22Z</dcterms:modified>
</cp:coreProperties>
</file>