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0D1E53-B900-4413-8D49-0E32895BF3BE}"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025124-D9C3-48ED-BC9F-A9BE603E8A3E}" type="slidenum">
              <a:rPr lang="en-IN" smtClean="0"/>
              <a:t>‹#›</a:t>
            </a:fld>
            <a:endParaRPr lang="en-IN"/>
          </a:p>
        </p:txBody>
      </p:sp>
    </p:spTree>
    <p:extLst>
      <p:ext uri="{BB962C8B-B14F-4D97-AF65-F5344CB8AC3E}">
        <p14:creationId xmlns:p14="http://schemas.microsoft.com/office/powerpoint/2010/main" val="1413848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D1E53-B900-4413-8D49-0E32895BF3BE}"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025124-D9C3-48ED-BC9F-A9BE603E8A3E}" type="slidenum">
              <a:rPr lang="en-IN" smtClean="0"/>
              <a:t>‹#›</a:t>
            </a:fld>
            <a:endParaRPr lang="en-IN"/>
          </a:p>
        </p:txBody>
      </p:sp>
    </p:spTree>
    <p:extLst>
      <p:ext uri="{BB962C8B-B14F-4D97-AF65-F5344CB8AC3E}">
        <p14:creationId xmlns:p14="http://schemas.microsoft.com/office/powerpoint/2010/main" val="3839027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D1E53-B900-4413-8D49-0E32895BF3BE}"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025124-D9C3-48ED-BC9F-A9BE603E8A3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75453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D1E53-B900-4413-8D49-0E32895BF3BE}"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025124-D9C3-48ED-BC9F-A9BE603E8A3E}" type="slidenum">
              <a:rPr lang="en-IN" smtClean="0"/>
              <a:t>‹#›</a:t>
            </a:fld>
            <a:endParaRPr lang="en-IN"/>
          </a:p>
        </p:txBody>
      </p:sp>
    </p:spTree>
    <p:extLst>
      <p:ext uri="{BB962C8B-B14F-4D97-AF65-F5344CB8AC3E}">
        <p14:creationId xmlns:p14="http://schemas.microsoft.com/office/powerpoint/2010/main" val="4006729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D1E53-B900-4413-8D49-0E32895BF3BE}"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025124-D9C3-48ED-BC9F-A9BE603E8A3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8038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D1E53-B900-4413-8D49-0E32895BF3BE}"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025124-D9C3-48ED-BC9F-A9BE603E8A3E}" type="slidenum">
              <a:rPr lang="en-IN" smtClean="0"/>
              <a:t>‹#›</a:t>
            </a:fld>
            <a:endParaRPr lang="en-IN"/>
          </a:p>
        </p:txBody>
      </p:sp>
    </p:spTree>
    <p:extLst>
      <p:ext uri="{BB962C8B-B14F-4D97-AF65-F5344CB8AC3E}">
        <p14:creationId xmlns:p14="http://schemas.microsoft.com/office/powerpoint/2010/main" val="4248642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0D1E53-B900-4413-8D49-0E32895BF3BE}"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025124-D9C3-48ED-BC9F-A9BE603E8A3E}" type="slidenum">
              <a:rPr lang="en-IN" smtClean="0"/>
              <a:t>‹#›</a:t>
            </a:fld>
            <a:endParaRPr lang="en-IN"/>
          </a:p>
        </p:txBody>
      </p:sp>
    </p:spTree>
    <p:extLst>
      <p:ext uri="{BB962C8B-B14F-4D97-AF65-F5344CB8AC3E}">
        <p14:creationId xmlns:p14="http://schemas.microsoft.com/office/powerpoint/2010/main" val="231501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0D1E53-B900-4413-8D49-0E32895BF3BE}"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025124-D9C3-48ED-BC9F-A9BE603E8A3E}" type="slidenum">
              <a:rPr lang="en-IN" smtClean="0"/>
              <a:t>‹#›</a:t>
            </a:fld>
            <a:endParaRPr lang="en-IN"/>
          </a:p>
        </p:txBody>
      </p:sp>
    </p:spTree>
    <p:extLst>
      <p:ext uri="{BB962C8B-B14F-4D97-AF65-F5344CB8AC3E}">
        <p14:creationId xmlns:p14="http://schemas.microsoft.com/office/powerpoint/2010/main" val="398934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0D1E53-B900-4413-8D49-0E32895BF3BE}"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025124-D9C3-48ED-BC9F-A9BE603E8A3E}" type="slidenum">
              <a:rPr lang="en-IN" smtClean="0"/>
              <a:t>‹#›</a:t>
            </a:fld>
            <a:endParaRPr lang="en-IN"/>
          </a:p>
        </p:txBody>
      </p:sp>
    </p:spTree>
    <p:extLst>
      <p:ext uri="{BB962C8B-B14F-4D97-AF65-F5344CB8AC3E}">
        <p14:creationId xmlns:p14="http://schemas.microsoft.com/office/powerpoint/2010/main" val="445762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D1E53-B900-4413-8D49-0E32895BF3BE}"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025124-D9C3-48ED-BC9F-A9BE603E8A3E}" type="slidenum">
              <a:rPr lang="en-IN" smtClean="0"/>
              <a:t>‹#›</a:t>
            </a:fld>
            <a:endParaRPr lang="en-IN"/>
          </a:p>
        </p:txBody>
      </p:sp>
    </p:spTree>
    <p:extLst>
      <p:ext uri="{BB962C8B-B14F-4D97-AF65-F5344CB8AC3E}">
        <p14:creationId xmlns:p14="http://schemas.microsoft.com/office/powerpoint/2010/main" val="3002729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0D1E53-B900-4413-8D49-0E32895BF3BE}"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025124-D9C3-48ED-BC9F-A9BE603E8A3E}" type="slidenum">
              <a:rPr lang="en-IN" smtClean="0"/>
              <a:t>‹#›</a:t>
            </a:fld>
            <a:endParaRPr lang="en-IN"/>
          </a:p>
        </p:txBody>
      </p:sp>
    </p:spTree>
    <p:extLst>
      <p:ext uri="{BB962C8B-B14F-4D97-AF65-F5344CB8AC3E}">
        <p14:creationId xmlns:p14="http://schemas.microsoft.com/office/powerpoint/2010/main" val="2383893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0D1E53-B900-4413-8D49-0E32895BF3BE}"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025124-D9C3-48ED-BC9F-A9BE603E8A3E}" type="slidenum">
              <a:rPr lang="en-IN" smtClean="0"/>
              <a:t>‹#›</a:t>
            </a:fld>
            <a:endParaRPr lang="en-IN"/>
          </a:p>
        </p:txBody>
      </p:sp>
    </p:spTree>
    <p:extLst>
      <p:ext uri="{BB962C8B-B14F-4D97-AF65-F5344CB8AC3E}">
        <p14:creationId xmlns:p14="http://schemas.microsoft.com/office/powerpoint/2010/main" val="208006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0D1E53-B900-4413-8D49-0E32895BF3BE}"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025124-D9C3-48ED-BC9F-A9BE603E8A3E}" type="slidenum">
              <a:rPr lang="en-IN" smtClean="0"/>
              <a:t>‹#›</a:t>
            </a:fld>
            <a:endParaRPr lang="en-IN"/>
          </a:p>
        </p:txBody>
      </p:sp>
    </p:spTree>
    <p:extLst>
      <p:ext uri="{BB962C8B-B14F-4D97-AF65-F5344CB8AC3E}">
        <p14:creationId xmlns:p14="http://schemas.microsoft.com/office/powerpoint/2010/main" val="56287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0D1E53-B900-4413-8D49-0E32895BF3BE}"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025124-D9C3-48ED-BC9F-A9BE603E8A3E}" type="slidenum">
              <a:rPr lang="en-IN" smtClean="0"/>
              <a:t>‹#›</a:t>
            </a:fld>
            <a:endParaRPr lang="en-IN"/>
          </a:p>
        </p:txBody>
      </p:sp>
    </p:spTree>
    <p:extLst>
      <p:ext uri="{BB962C8B-B14F-4D97-AF65-F5344CB8AC3E}">
        <p14:creationId xmlns:p14="http://schemas.microsoft.com/office/powerpoint/2010/main" val="232768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0D1E53-B900-4413-8D49-0E32895BF3BE}"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025124-D9C3-48ED-BC9F-A9BE603E8A3E}" type="slidenum">
              <a:rPr lang="en-IN" smtClean="0"/>
              <a:t>‹#›</a:t>
            </a:fld>
            <a:endParaRPr lang="en-IN"/>
          </a:p>
        </p:txBody>
      </p:sp>
    </p:spTree>
    <p:extLst>
      <p:ext uri="{BB962C8B-B14F-4D97-AF65-F5344CB8AC3E}">
        <p14:creationId xmlns:p14="http://schemas.microsoft.com/office/powerpoint/2010/main" val="154657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0D1E53-B900-4413-8D49-0E32895BF3BE}"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025124-D9C3-48ED-BC9F-A9BE603E8A3E}" type="slidenum">
              <a:rPr lang="en-IN" smtClean="0"/>
              <a:t>‹#›</a:t>
            </a:fld>
            <a:endParaRPr lang="en-IN"/>
          </a:p>
        </p:txBody>
      </p:sp>
    </p:spTree>
    <p:extLst>
      <p:ext uri="{BB962C8B-B14F-4D97-AF65-F5344CB8AC3E}">
        <p14:creationId xmlns:p14="http://schemas.microsoft.com/office/powerpoint/2010/main" val="276081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70D1E53-B900-4413-8D49-0E32895BF3BE}" type="datetimeFigureOut">
              <a:rPr lang="en-IN" smtClean="0"/>
              <a:t>21-04-2024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2025124-D9C3-48ED-BC9F-A9BE603E8A3E}" type="slidenum">
              <a:rPr lang="en-IN" smtClean="0"/>
              <a:t>‹#›</a:t>
            </a:fld>
            <a:endParaRPr lang="en-IN"/>
          </a:p>
        </p:txBody>
      </p:sp>
    </p:spTree>
    <p:extLst>
      <p:ext uri="{BB962C8B-B14F-4D97-AF65-F5344CB8AC3E}">
        <p14:creationId xmlns:p14="http://schemas.microsoft.com/office/powerpoint/2010/main" val="320571081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kaggle.com/datasets/vivovinco/20212022-football-player-stats" TargetMode="External"/><Relationship Id="rId2" Type="http://schemas.openxmlformats.org/officeDocument/2006/relationships/hyperlink" Target="https://rpubs.com/HassanOUKHOUYA/NBA_Player_Performance_Analysis_PCA_Hierarchical_Clustering_and_K-Means_Cluste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9116-DA0A-5DE5-F89B-41A34F137C00}"/>
              </a:ext>
            </a:extLst>
          </p:cNvPr>
          <p:cNvSpPr>
            <a:spLocks noGrp="1"/>
          </p:cNvSpPr>
          <p:nvPr>
            <p:ph type="ctrTitle"/>
          </p:nvPr>
        </p:nvSpPr>
        <p:spPr>
          <a:xfrm>
            <a:off x="1211232" y="0"/>
            <a:ext cx="7766936" cy="1646302"/>
          </a:xfrm>
        </p:spPr>
        <p:txBody>
          <a:bodyPr/>
          <a:lstStyle/>
          <a:p>
            <a:r>
              <a:rPr lang="en-US" sz="3200" dirty="0"/>
              <a:t>CSP 571 – Data Preparation and Analysis</a:t>
            </a:r>
            <a:endParaRPr lang="en-IN" sz="3200" dirty="0"/>
          </a:p>
        </p:txBody>
      </p:sp>
      <p:sp>
        <p:nvSpPr>
          <p:cNvPr id="3" name="Subtitle 2">
            <a:extLst>
              <a:ext uri="{FF2B5EF4-FFF2-40B4-BE49-F238E27FC236}">
                <a16:creationId xmlns:a16="http://schemas.microsoft.com/office/drawing/2014/main" id="{CF4D378E-83A5-5776-8D5D-4F233AB264EC}"/>
              </a:ext>
            </a:extLst>
          </p:cNvPr>
          <p:cNvSpPr>
            <a:spLocks noGrp="1"/>
          </p:cNvSpPr>
          <p:nvPr>
            <p:ph type="subTitle" idx="1"/>
          </p:nvPr>
        </p:nvSpPr>
        <p:spPr>
          <a:xfrm>
            <a:off x="5791200" y="4857657"/>
            <a:ext cx="3545556" cy="1096899"/>
          </a:xfrm>
        </p:spPr>
        <p:txBody>
          <a:bodyPr>
            <a:normAutofit/>
          </a:bodyPr>
          <a:lstStyle/>
          <a:p>
            <a:r>
              <a:rPr lang="en-US" dirty="0"/>
              <a:t>Sai Manohar Vemuri (A20514848)</a:t>
            </a:r>
          </a:p>
          <a:p>
            <a:r>
              <a:rPr lang="en-US" dirty="0" err="1"/>
              <a:t>Yasaswini</a:t>
            </a:r>
            <a:r>
              <a:rPr lang="en-US" dirty="0"/>
              <a:t> </a:t>
            </a:r>
            <a:r>
              <a:rPr lang="en-US" dirty="0" err="1"/>
              <a:t>Kakumani</a:t>
            </a:r>
            <a:r>
              <a:rPr lang="en-US" dirty="0"/>
              <a:t> (A20547678)</a:t>
            </a:r>
          </a:p>
        </p:txBody>
      </p:sp>
      <p:sp>
        <p:nvSpPr>
          <p:cNvPr id="4" name="Title 1">
            <a:extLst>
              <a:ext uri="{FF2B5EF4-FFF2-40B4-BE49-F238E27FC236}">
                <a16:creationId xmlns:a16="http://schemas.microsoft.com/office/drawing/2014/main" id="{D6BC1AFD-FEC3-F4E8-B6D2-06C3ACF3149D}"/>
              </a:ext>
            </a:extLst>
          </p:cNvPr>
          <p:cNvSpPr txBox="1">
            <a:spLocks/>
          </p:cNvSpPr>
          <p:nvPr/>
        </p:nvSpPr>
        <p:spPr>
          <a:xfrm>
            <a:off x="2438899" y="2025416"/>
            <a:ext cx="5311602"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Player Performance Analysis</a:t>
            </a:r>
            <a:endParaRPr lang="en-IN" sz="3200" dirty="0"/>
          </a:p>
        </p:txBody>
      </p:sp>
      <p:sp>
        <p:nvSpPr>
          <p:cNvPr id="6" name="Title 1">
            <a:extLst>
              <a:ext uri="{FF2B5EF4-FFF2-40B4-BE49-F238E27FC236}">
                <a16:creationId xmlns:a16="http://schemas.microsoft.com/office/drawing/2014/main" id="{0CA48068-8B3F-87BC-DB71-2B23AC1D1542}"/>
              </a:ext>
            </a:extLst>
          </p:cNvPr>
          <p:cNvSpPr txBox="1">
            <a:spLocks/>
          </p:cNvSpPr>
          <p:nvPr/>
        </p:nvSpPr>
        <p:spPr>
          <a:xfrm>
            <a:off x="4209428" y="1646301"/>
            <a:ext cx="1770544" cy="65122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Spring 2024</a:t>
            </a:r>
            <a:endParaRPr lang="en-IN" sz="2400" dirty="0"/>
          </a:p>
        </p:txBody>
      </p:sp>
    </p:spTree>
    <p:extLst>
      <p:ext uri="{BB962C8B-B14F-4D97-AF65-F5344CB8AC3E}">
        <p14:creationId xmlns:p14="http://schemas.microsoft.com/office/powerpoint/2010/main" val="172033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8782-BCBC-0F71-DA69-39BC3D0DED26}"/>
              </a:ext>
            </a:extLst>
          </p:cNvPr>
          <p:cNvSpPr>
            <a:spLocks noGrp="1"/>
          </p:cNvSpPr>
          <p:nvPr>
            <p:ph type="title"/>
          </p:nvPr>
        </p:nvSpPr>
        <p:spPr/>
        <p:txBody>
          <a:bodyPr>
            <a:normAutofit/>
          </a:bodyPr>
          <a:lstStyle/>
          <a:p>
            <a:r>
              <a:rPr lang="en-US" sz="1800" dirty="0"/>
              <a:t>Outlier Analysis</a:t>
            </a:r>
            <a:endParaRPr lang="en-IN" sz="1800" dirty="0"/>
          </a:p>
        </p:txBody>
      </p:sp>
      <p:sp>
        <p:nvSpPr>
          <p:cNvPr id="3" name="Content Placeholder 2">
            <a:extLst>
              <a:ext uri="{FF2B5EF4-FFF2-40B4-BE49-F238E27FC236}">
                <a16:creationId xmlns:a16="http://schemas.microsoft.com/office/drawing/2014/main" id="{34E60CAA-3E90-FF27-245A-CCD38EEB65BD}"/>
              </a:ext>
            </a:extLst>
          </p:cNvPr>
          <p:cNvSpPr>
            <a:spLocks noGrp="1"/>
          </p:cNvSpPr>
          <p:nvPr>
            <p:ph idx="1"/>
          </p:nvPr>
        </p:nvSpPr>
        <p:spPr>
          <a:xfrm>
            <a:off x="677334" y="2528047"/>
            <a:ext cx="8596668" cy="4132729"/>
          </a:xfrm>
        </p:spPr>
        <p:txBody>
          <a:bodyPr>
            <a:normAutofit fontScale="85000" lnSpcReduction="10000"/>
          </a:bodyPr>
          <a:lstStyle/>
          <a:p>
            <a:endParaRPr lang="en-US" dirty="0"/>
          </a:p>
          <a:p>
            <a:pPr marL="0" indent="0">
              <a:buNone/>
            </a:pPr>
            <a:endParaRPr lang="en-US" dirty="0"/>
          </a:p>
          <a:p>
            <a:pPr marL="0" indent="0">
              <a:buNone/>
            </a:pPr>
            <a:endParaRPr lang="en-US" dirty="0"/>
          </a:p>
          <a:p>
            <a:r>
              <a:rPr lang="en-US" dirty="0"/>
              <a:t>Majority of players participate in a moderate number of matches, with outliers indicating exceptionally high or low counts.</a:t>
            </a:r>
          </a:p>
          <a:p>
            <a:r>
              <a:rPr lang="en-US" dirty="0"/>
              <a:t>Variation in match participation reflects differences in career longevity, injury rates, or changes in team lineups, offering insight into typical player involvement per season.</a:t>
            </a:r>
          </a:p>
          <a:p>
            <a:r>
              <a:rPr lang="en-US" dirty="0"/>
              <a:t>Visualizing the median, quartiles, and outliers in the age distribution provides clarity on football's age dynamics, crucial for understanding career longevity and recruitment potential.</a:t>
            </a:r>
          </a:p>
          <a:p>
            <a:r>
              <a:rPr lang="en-US" dirty="0"/>
              <a:t>The box plot reveals a clustering of players in their mid-to-late twenties, with outliers extending into their forties, indicating a predominant prime age range for players. Few players continue professionally beyond this age, with outliers representing seasoned players persisting in competition. Overall, the distribution suggests a relatively youthful workforce in professional football.</a:t>
            </a:r>
          </a:p>
          <a:p>
            <a:endParaRPr lang="en-IN" dirty="0"/>
          </a:p>
        </p:txBody>
      </p:sp>
      <p:pic>
        <p:nvPicPr>
          <p:cNvPr id="4" name="Picture 3">
            <a:extLst>
              <a:ext uri="{FF2B5EF4-FFF2-40B4-BE49-F238E27FC236}">
                <a16:creationId xmlns:a16="http://schemas.microsoft.com/office/drawing/2014/main" id="{E635C19B-4795-9CAD-23D7-9849A2AEF3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4672" y="1270000"/>
            <a:ext cx="3606651" cy="2119128"/>
          </a:xfrm>
          <a:prstGeom prst="rect">
            <a:avLst/>
          </a:prstGeom>
          <a:noFill/>
          <a:ln>
            <a:noFill/>
          </a:ln>
        </p:spPr>
      </p:pic>
      <p:pic>
        <p:nvPicPr>
          <p:cNvPr id="5" name="Picture 4">
            <a:extLst>
              <a:ext uri="{FF2B5EF4-FFF2-40B4-BE49-F238E27FC236}">
                <a16:creationId xmlns:a16="http://schemas.microsoft.com/office/drawing/2014/main" id="{099B624E-8233-63F2-A6EF-E2D94D9F92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2254" y="1270000"/>
            <a:ext cx="3310816" cy="2119128"/>
          </a:xfrm>
          <a:prstGeom prst="rect">
            <a:avLst/>
          </a:prstGeom>
          <a:noFill/>
          <a:ln>
            <a:noFill/>
          </a:ln>
        </p:spPr>
      </p:pic>
    </p:spTree>
    <p:extLst>
      <p:ext uri="{BB962C8B-B14F-4D97-AF65-F5344CB8AC3E}">
        <p14:creationId xmlns:p14="http://schemas.microsoft.com/office/powerpoint/2010/main" val="1730919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9BC93-631E-8965-BF85-399AC402DE92}"/>
              </a:ext>
            </a:extLst>
          </p:cNvPr>
          <p:cNvSpPr>
            <a:spLocks noGrp="1"/>
          </p:cNvSpPr>
          <p:nvPr>
            <p:ph idx="1"/>
          </p:nvPr>
        </p:nvSpPr>
        <p:spPr>
          <a:xfrm>
            <a:off x="677334" y="2931459"/>
            <a:ext cx="8596668" cy="3666566"/>
          </a:xfrm>
        </p:spPr>
        <p:txBody>
          <a:bodyPr>
            <a:normAutofit fontScale="85000" lnSpcReduction="20000"/>
          </a:bodyPr>
          <a:lstStyle/>
          <a:p>
            <a:r>
              <a:rPr lang="en-US" dirty="0"/>
              <a:t>Position vs Goals Scored:</a:t>
            </a:r>
          </a:p>
          <a:p>
            <a:r>
              <a:rPr lang="en-US" dirty="0"/>
              <a:t>Forwards (FW) exhibit the highest average number of goals, reflecting their primary role in scoring, while midfielders (MF) also contribute significantly due to their involvement in offensive plays.</a:t>
            </a:r>
          </a:p>
          <a:p>
            <a:r>
              <a:rPr lang="en-US" dirty="0"/>
              <a:t>Defenders (DF) record the fewest goals, emphasizing their primary responsibility in preventing goals, with goalkeepers (GK) having the least number of goals, aligning with their minimal involvement in scoring.</a:t>
            </a:r>
          </a:p>
          <a:p>
            <a:pPr marL="0" indent="0">
              <a:buNone/>
            </a:pPr>
            <a:endParaRPr lang="en-US" dirty="0"/>
          </a:p>
          <a:p>
            <a:r>
              <a:rPr lang="en-US" dirty="0"/>
              <a:t>Position vs Assists:</a:t>
            </a:r>
          </a:p>
          <a:p>
            <a:r>
              <a:rPr lang="en-US" dirty="0"/>
              <a:t>Midfielders (MF) lead in average assists, reflecting their central role in creating goal-scoring opportunities, while forwards (FW) also contribute significantly due to their involvement in offensive plays.</a:t>
            </a:r>
          </a:p>
          <a:p>
            <a:r>
              <a:rPr lang="en-US" dirty="0"/>
              <a:t>Defenders (DF) record fewer assists, focusing primarily on defensive duties, while goalkeepers (GK) have the fewest assists, reflecting their specialized position and limited involvement in creating scoring opportunities.</a:t>
            </a:r>
            <a:endParaRPr lang="en-IN" dirty="0"/>
          </a:p>
        </p:txBody>
      </p:sp>
      <p:pic>
        <p:nvPicPr>
          <p:cNvPr id="4" name="Picture 3">
            <a:extLst>
              <a:ext uri="{FF2B5EF4-FFF2-40B4-BE49-F238E27FC236}">
                <a16:creationId xmlns:a16="http://schemas.microsoft.com/office/drawing/2014/main" id="{ADF6E525-E511-1FAE-35B6-6DFC7772F4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7333" y="521372"/>
            <a:ext cx="3724337" cy="2301686"/>
          </a:xfrm>
          <a:prstGeom prst="rect">
            <a:avLst/>
          </a:prstGeom>
          <a:noFill/>
          <a:ln>
            <a:noFill/>
          </a:ln>
        </p:spPr>
      </p:pic>
      <p:pic>
        <p:nvPicPr>
          <p:cNvPr id="5" name="Picture 4">
            <a:extLst>
              <a:ext uri="{FF2B5EF4-FFF2-40B4-BE49-F238E27FC236}">
                <a16:creationId xmlns:a16="http://schemas.microsoft.com/office/drawing/2014/main" id="{5B1B1223-5792-544F-B464-68D7CB1004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13232" y="547971"/>
            <a:ext cx="3579756" cy="2212334"/>
          </a:xfrm>
          <a:prstGeom prst="rect">
            <a:avLst/>
          </a:prstGeom>
          <a:noFill/>
          <a:ln>
            <a:noFill/>
          </a:ln>
        </p:spPr>
      </p:pic>
    </p:spTree>
    <p:extLst>
      <p:ext uri="{BB962C8B-B14F-4D97-AF65-F5344CB8AC3E}">
        <p14:creationId xmlns:p14="http://schemas.microsoft.com/office/powerpoint/2010/main" val="898292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F8C0-B229-A5FB-3274-53C6027D0E36}"/>
              </a:ext>
            </a:extLst>
          </p:cNvPr>
          <p:cNvSpPr>
            <a:spLocks noGrp="1"/>
          </p:cNvSpPr>
          <p:nvPr>
            <p:ph type="title"/>
          </p:nvPr>
        </p:nvSpPr>
        <p:spPr>
          <a:xfrm>
            <a:off x="677334" y="609600"/>
            <a:ext cx="5418666" cy="528918"/>
          </a:xfrm>
        </p:spPr>
        <p:txBody>
          <a:bodyPr>
            <a:normAutofit/>
          </a:bodyPr>
          <a:lstStyle/>
          <a:p>
            <a:r>
              <a:rPr lang="en-US" sz="1800" dirty="0"/>
              <a:t>Average Goals, Assists, and Touches Per Position</a:t>
            </a:r>
            <a:endParaRPr lang="en-IN" sz="1800" dirty="0"/>
          </a:p>
        </p:txBody>
      </p:sp>
      <p:sp>
        <p:nvSpPr>
          <p:cNvPr id="3" name="Content Placeholder 2">
            <a:extLst>
              <a:ext uri="{FF2B5EF4-FFF2-40B4-BE49-F238E27FC236}">
                <a16:creationId xmlns:a16="http://schemas.microsoft.com/office/drawing/2014/main" id="{773752AE-6862-95FD-25D0-BAE5293EB3F1}"/>
              </a:ext>
            </a:extLst>
          </p:cNvPr>
          <p:cNvSpPr>
            <a:spLocks noGrp="1"/>
          </p:cNvSpPr>
          <p:nvPr>
            <p:ph idx="1"/>
          </p:nvPr>
        </p:nvSpPr>
        <p:spPr>
          <a:xfrm>
            <a:off x="677334" y="3705330"/>
            <a:ext cx="8596668" cy="2838905"/>
          </a:xfrm>
        </p:spPr>
        <p:txBody>
          <a:bodyPr>
            <a:normAutofit fontScale="92500" lnSpcReduction="20000"/>
          </a:bodyPr>
          <a:lstStyle/>
          <a:p>
            <a:r>
              <a:rPr lang="en-US" dirty="0"/>
              <a:t>Midfielders (MF) display the highest average values for assists and touches, consistent with their pivotal role in controlling the game and creating scoring opportunities.</a:t>
            </a:r>
          </a:p>
          <a:p>
            <a:r>
              <a:rPr lang="en-US" dirty="0"/>
              <a:t>Forwards (FW) show a notable average number of goals, reflecting their primary responsibility for scoring goals.</a:t>
            </a:r>
          </a:p>
          <a:p>
            <a:r>
              <a:rPr lang="en-US" dirty="0"/>
              <a:t>Defenders (DF) and goalkeepers (GK) exhibit lower goal and assist statistics, in line with their defensive positions. They also have fewer average touches compared to midfielders, indicating less frequent engagement in ball possession.</a:t>
            </a:r>
          </a:p>
          <a:p>
            <a:r>
              <a:rPr lang="en-US" dirty="0"/>
              <a:t>This chart offers insights into the offensive involvement and ball possession tendencies of each position during games, providing clues about teams' preferred styles of play.</a:t>
            </a:r>
            <a:endParaRPr lang="en-IN" dirty="0"/>
          </a:p>
        </p:txBody>
      </p:sp>
      <p:pic>
        <p:nvPicPr>
          <p:cNvPr id="5" name="Picture 4">
            <a:extLst>
              <a:ext uri="{FF2B5EF4-FFF2-40B4-BE49-F238E27FC236}">
                <a16:creationId xmlns:a16="http://schemas.microsoft.com/office/drawing/2014/main" id="{4007173E-11AF-5B58-A537-B9CC024F9E1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6493" y="1297941"/>
            <a:ext cx="3405705" cy="2104458"/>
          </a:xfrm>
          <a:prstGeom prst="rect">
            <a:avLst/>
          </a:prstGeom>
          <a:noFill/>
          <a:ln>
            <a:noFill/>
          </a:ln>
        </p:spPr>
      </p:pic>
      <p:pic>
        <p:nvPicPr>
          <p:cNvPr id="6" name="Picture 5">
            <a:extLst>
              <a:ext uri="{FF2B5EF4-FFF2-40B4-BE49-F238E27FC236}">
                <a16:creationId xmlns:a16="http://schemas.microsoft.com/office/drawing/2014/main" id="{404724DE-8569-E7C4-38C5-E0C8449D617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0137" y="1369695"/>
            <a:ext cx="3406333" cy="2104458"/>
          </a:xfrm>
          <a:prstGeom prst="rect">
            <a:avLst/>
          </a:prstGeom>
          <a:noFill/>
          <a:ln>
            <a:noFill/>
          </a:ln>
        </p:spPr>
      </p:pic>
    </p:spTree>
    <p:extLst>
      <p:ext uri="{BB962C8B-B14F-4D97-AF65-F5344CB8AC3E}">
        <p14:creationId xmlns:p14="http://schemas.microsoft.com/office/powerpoint/2010/main" val="792663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4526B-E145-3871-2985-09429F4E2F05}"/>
              </a:ext>
            </a:extLst>
          </p:cNvPr>
          <p:cNvSpPr>
            <a:spLocks noGrp="1"/>
          </p:cNvSpPr>
          <p:nvPr>
            <p:ph type="title"/>
          </p:nvPr>
        </p:nvSpPr>
        <p:spPr/>
        <p:txBody>
          <a:bodyPr>
            <a:normAutofit/>
          </a:bodyPr>
          <a:lstStyle/>
          <a:p>
            <a:r>
              <a:rPr lang="en-US" sz="1800" dirty="0"/>
              <a:t>Turkey HSD (Honestly Significant Difference)</a:t>
            </a:r>
            <a:endParaRPr lang="en-IN" sz="1800" dirty="0"/>
          </a:p>
        </p:txBody>
      </p:sp>
      <p:sp>
        <p:nvSpPr>
          <p:cNvPr id="3" name="Content Placeholder 2">
            <a:extLst>
              <a:ext uri="{FF2B5EF4-FFF2-40B4-BE49-F238E27FC236}">
                <a16:creationId xmlns:a16="http://schemas.microsoft.com/office/drawing/2014/main" id="{6626A769-C57A-30C2-5437-13DCBD18D81A}"/>
              </a:ext>
            </a:extLst>
          </p:cNvPr>
          <p:cNvSpPr>
            <a:spLocks noGrp="1"/>
          </p:cNvSpPr>
          <p:nvPr>
            <p:ph idx="1"/>
          </p:nvPr>
        </p:nvSpPr>
        <p:spPr>
          <a:xfrm>
            <a:off x="677334" y="3585883"/>
            <a:ext cx="8596668" cy="3101788"/>
          </a:xfrm>
        </p:spPr>
        <p:txBody>
          <a:bodyPr>
            <a:normAutofit fontScale="92500" lnSpcReduction="10000"/>
          </a:bodyPr>
          <a:lstStyle/>
          <a:p>
            <a:r>
              <a:rPr lang="en-US" dirty="0"/>
              <a:t>Tukey's Honestly Significant Difference (HSD) test is employed after obtaining a significant F-statistic from the ANOVA to identify precise differences between positions.</a:t>
            </a:r>
          </a:p>
          <a:p>
            <a:r>
              <a:rPr lang="en-US" dirty="0"/>
              <a:t>Comparisons such as FW-DF, MF-DF, and MF-GK suggest that forwards and midfielders exhibit significantly more assists than defenders and goalkeepers, respectively.</a:t>
            </a:r>
          </a:p>
          <a:p>
            <a:r>
              <a:rPr lang="en-US" dirty="0"/>
              <a:t>Conversely, comparisons like GK-DF, GK-FW, and MF-FW indicate that goalkeepers have fewer assists compared to defenders and forwards, and midfielders have fewer assists compared to forwards.</a:t>
            </a:r>
          </a:p>
          <a:p>
            <a:r>
              <a:rPr lang="en-US" dirty="0"/>
              <a:t>All p-values are extremely low (essentially zero), indicating statistically significant differences even after adjusting for multiple comparisons.</a:t>
            </a:r>
            <a:endParaRPr lang="en-IN" dirty="0"/>
          </a:p>
        </p:txBody>
      </p:sp>
      <p:pic>
        <p:nvPicPr>
          <p:cNvPr id="4" name="Picture 3">
            <a:extLst>
              <a:ext uri="{FF2B5EF4-FFF2-40B4-BE49-F238E27FC236}">
                <a16:creationId xmlns:a16="http://schemas.microsoft.com/office/drawing/2014/main" id="{3CB36F3A-1BA6-29D7-4DCD-5B375D712A09}"/>
              </a:ext>
            </a:extLst>
          </p:cNvPr>
          <p:cNvPicPr>
            <a:picLocks noChangeAspect="1"/>
          </p:cNvPicPr>
          <p:nvPr/>
        </p:nvPicPr>
        <p:blipFill rotWithShape="1">
          <a:blip r:embed="rId2">
            <a:extLst>
              <a:ext uri="{28A0092B-C50C-407E-A947-70E740481C1C}">
                <a14:useLocalDpi xmlns:a14="http://schemas.microsoft.com/office/drawing/2010/main" val="0"/>
              </a:ext>
            </a:extLst>
          </a:blip>
          <a:srcRect t="1770"/>
          <a:stretch/>
        </p:blipFill>
        <p:spPr bwMode="auto">
          <a:xfrm>
            <a:off x="2290179" y="1134110"/>
            <a:ext cx="4791939" cy="23698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6646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69B1-F7BE-55B9-DD52-F34793BB855C}"/>
              </a:ext>
            </a:extLst>
          </p:cNvPr>
          <p:cNvSpPr>
            <a:spLocks noGrp="1"/>
          </p:cNvSpPr>
          <p:nvPr>
            <p:ph type="title"/>
          </p:nvPr>
        </p:nvSpPr>
        <p:spPr/>
        <p:txBody>
          <a:bodyPr>
            <a:normAutofit/>
          </a:bodyPr>
          <a:lstStyle/>
          <a:p>
            <a:r>
              <a:rPr lang="en-US" sz="1800" dirty="0"/>
              <a:t>Correlation Analysis</a:t>
            </a:r>
            <a:endParaRPr lang="en-IN" sz="1800" dirty="0"/>
          </a:p>
        </p:txBody>
      </p:sp>
      <p:sp>
        <p:nvSpPr>
          <p:cNvPr id="3" name="Content Placeholder 2">
            <a:extLst>
              <a:ext uri="{FF2B5EF4-FFF2-40B4-BE49-F238E27FC236}">
                <a16:creationId xmlns:a16="http://schemas.microsoft.com/office/drawing/2014/main" id="{19A6272D-FFB5-8AB2-19BF-F4E27637C9CC}"/>
              </a:ext>
            </a:extLst>
          </p:cNvPr>
          <p:cNvSpPr>
            <a:spLocks noGrp="1"/>
          </p:cNvSpPr>
          <p:nvPr>
            <p:ph idx="1"/>
          </p:nvPr>
        </p:nvSpPr>
        <p:spPr>
          <a:xfrm>
            <a:off x="677334" y="2635624"/>
            <a:ext cx="8596668" cy="3917576"/>
          </a:xfrm>
        </p:spPr>
        <p:txBody>
          <a:bodyPr>
            <a:normAutofit fontScale="92500" lnSpcReduction="10000"/>
          </a:bodyPr>
          <a:lstStyle/>
          <a:p>
            <a:r>
              <a:rPr lang="en-US" dirty="0"/>
              <a:t>Goals and Assists: Positive but weak correlation (r = 0.11), indicating players who score more goals tend to have slightly more assists.</a:t>
            </a:r>
          </a:p>
          <a:p>
            <a:r>
              <a:rPr lang="en-US" dirty="0"/>
              <a:t>Goals and Matches Played (MP): Somewhat favorable correlation (r = 0.41), suggesting players participating in more matches tend to score more goals.</a:t>
            </a:r>
          </a:p>
          <a:p>
            <a:r>
              <a:rPr lang="en-US" dirty="0"/>
              <a:t>Goals and Touches: Weak negative association (r = -0.14), implying possessing the ball more frequently may not increase goal-scoring likelihood.</a:t>
            </a:r>
          </a:p>
          <a:p>
            <a:r>
              <a:rPr lang="en-US" dirty="0"/>
              <a:t>Assists and Matches Played (MP): Moderate positive association (r = 0.41), indicating players with more assists often participate in more matches.</a:t>
            </a:r>
          </a:p>
          <a:p>
            <a:r>
              <a:rPr lang="en-US" dirty="0"/>
              <a:t>Assists and Touches: Nearly zero correlation (r = 0.01), suggesting no meaningful association between touches and assists.</a:t>
            </a:r>
          </a:p>
          <a:p>
            <a:r>
              <a:rPr lang="en-US" dirty="0"/>
              <a:t>Touches and Matches Played (MP): Very modest positive correlation (r = 0.03), indicating playing more matches does not substantially increase a player's number of touches.</a:t>
            </a:r>
            <a:endParaRPr lang="en-IN" dirty="0"/>
          </a:p>
        </p:txBody>
      </p:sp>
      <p:pic>
        <p:nvPicPr>
          <p:cNvPr id="4" name="Picture 3">
            <a:extLst>
              <a:ext uri="{FF2B5EF4-FFF2-40B4-BE49-F238E27FC236}">
                <a16:creationId xmlns:a16="http://schemas.microsoft.com/office/drawing/2014/main" id="{2173E1B2-4DF8-453E-A70F-28840E7B3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918" y="1102659"/>
            <a:ext cx="4381500" cy="1371600"/>
          </a:xfrm>
          <a:prstGeom prst="rect">
            <a:avLst/>
          </a:prstGeom>
        </p:spPr>
      </p:pic>
    </p:spTree>
    <p:extLst>
      <p:ext uri="{BB962C8B-B14F-4D97-AF65-F5344CB8AC3E}">
        <p14:creationId xmlns:p14="http://schemas.microsoft.com/office/powerpoint/2010/main" val="407326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47F19-9110-1EF2-E567-1FBC8623F802}"/>
              </a:ext>
            </a:extLst>
          </p:cNvPr>
          <p:cNvSpPr>
            <a:spLocks noGrp="1"/>
          </p:cNvSpPr>
          <p:nvPr>
            <p:ph type="title"/>
          </p:nvPr>
        </p:nvSpPr>
        <p:spPr/>
        <p:txBody>
          <a:bodyPr>
            <a:normAutofit/>
          </a:bodyPr>
          <a:lstStyle/>
          <a:p>
            <a:r>
              <a:rPr lang="en-US" sz="1800" dirty="0"/>
              <a:t>Chi-Squared Test Insights</a:t>
            </a:r>
            <a:endParaRPr lang="en-IN" sz="1800" dirty="0"/>
          </a:p>
        </p:txBody>
      </p:sp>
      <p:sp>
        <p:nvSpPr>
          <p:cNvPr id="3" name="Content Placeholder 2">
            <a:extLst>
              <a:ext uri="{FF2B5EF4-FFF2-40B4-BE49-F238E27FC236}">
                <a16:creationId xmlns:a16="http://schemas.microsoft.com/office/drawing/2014/main" id="{DB641EBF-5206-51E4-7B1A-A2BB76FEDC92}"/>
              </a:ext>
            </a:extLst>
          </p:cNvPr>
          <p:cNvSpPr>
            <a:spLocks noGrp="1"/>
          </p:cNvSpPr>
          <p:nvPr>
            <p:ph idx="1"/>
          </p:nvPr>
        </p:nvSpPr>
        <p:spPr>
          <a:xfrm>
            <a:off x="677334" y="3173506"/>
            <a:ext cx="8596668" cy="2867856"/>
          </a:xfrm>
        </p:spPr>
        <p:txBody>
          <a:bodyPr/>
          <a:lstStyle/>
          <a:p>
            <a:r>
              <a:rPr lang="en-US" dirty="0"/>
              <a:t>The chi-squared test results reveal a significant association between player positions and nationalities, indicating that certain positions may be more prevalent among specific ethnic groups.</a:t>
            </a:r>
          </a:p>
          <a:p>
            <a:r>
              <a:rPr lang="en-US" dirty="0"/>
              <a:t>This suggests potential cultural or training disparities in football across countries, emphasizing the diversity within the sport's global landscape and highlighting the influence of nationality on player positions.</a:t>
            </a:r>
            <a:endParaRPr lang="en-IN" dirty="0"/>
          </a:p>
        </p:txBody>
      </p:sp>
      <p:pic>
        <p:nvPicPr>
          <p:cNvPr id="4" name="Picture 3">
            <a:extLst>
              <a:ext uri="{FF2B5EF4-FFF2-40B4-BE49-F238E27FC236}">
                <a16:creationId xmlns:a16="http://schemas.microsoft.com/office/drawing/2014/main" id="{C0657CAD-A0B9-382B-F2D5-33872C187D5B}"/>
              </a:ext>
            </a:extLst>
          </p:cNvPr>
          <p:cNvPicPr>
            <a:picLocks noChangeAspect="1"/>
          </p:cNvPicPr>
          <p:nvPr/>
        </p:nvPicPr>
        <p:blipFill rotWithShape="1">
          <a:blip r:embed="rId2">
            <a:extLst>
              <a:ext uri="{28A0092B-C50C-407E-A947-70E740481C1C}">
                <a14:useLocalDpi xmlns:a14="http://schemas.microsoft.com/office/drawing/2010/main" val="0"/>
              </a:ext>
            </a:extLst>
          </a:blip>
          <a:srcRect t="5879"/>
          <a:stretch/>
        </p:blipFill>
        <p:spPr bwMode="auto">
          <a:xfrm>
            <a:off x="2411331" y="1552661"/>
            <a:ext cx="5384297" cy="8947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38163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8C36-36AE-3E4C-FDEE-B9AD49C69EE5}"/>
              </a:ext>
            </a:extLst>
          </p:cNvPr>
          <p:cNvSpPr>
            <a:spLocks noGrp="1"/>
          </p:cNvSpPr>
          <p:nvPr>
            <p:ph type="title"/>
          </p:nvPr>
        </p:nvSpPr>
        <p:spPr/>
        <p:txBody>
          <a:bodyPr>
            <a:normAutofit/>
          </a:bodyPr>
          <a:lstStyle/>
          <a:p>
            <a:r>
              <a:rPr lang="en-IN" sz="1800" dirty="0"/>
              <a:t>Performance Metrics Customization</a:t>
            </a:r>
          </a:p>
        </p:txBody>
      </p:sp>
      <p:sp>
        <p:nvSpPr>
          <p:cNvPr id="3" name="Content Placeholder 2">
            <a:extLst>
              <a:ext uri="{FF2B5EF4-FFF2-40B4-BE49-F238E27FC236}">
                <a16:creationId xmlns:a16="http://schemas.microsoft.com/office/drawing/2014/main" id="{5F2B9D32-8C2D-C93B-DBD1-5BCB6C3087B2}"/>
              </a:ext>
            </a:extLst>
          </p:cNvPr>
          <p:cNvSpPr>
            <a:spLocks noGrp="1"/>
          </p:cNvSpPr>
          <p:nvPr>
            <p:ph idx="1"/>
          </p:nvPr>
        </p:nvSpPr>
        <p:spPr>
          <a:xfrm>
            <a:off x="677334" y="3603813"/>
            <a:ext cx="8596668" cy="2437550"/>
          </a:xfrm>
        </p:spPr>
        <p:txBody>
          <a:bodyPr>
            <a:normAutofit fontScale="85000" lnSpcReduction="10000"/>
          </a:bodyPr>
          <a:lstStyle/>
          <a:p>
            <a:r>
              <a:rPr lang="en-US" dirty="0"/>
              <a:t>Performance metrics are computed based on the player's position, with weighted significance assigned to features customized for each role: forward, defender, or midfielder.</a:t>
            </a:r>
          </a:p>
          <a:p>
            <a:r>
              <a:rPr lang="en-US" dirty="0"/>
              <a:t>The provided code demonstrates the differentiated weighting allocated to different features, ensuring that performance metrics effectively capture the distinct contributions and skill sets demanded by various positions in a football match. </a:t>
            </a:r>
          </a:p>
          <a:p>
            <a:r>
              <a:rPr lang="en-US" dirty="0"/>
              <a:t>Features included in the metrics are selected through manual analysis to encompass essential attributes most pertinent and influential for each specific role on the field, guaranteeing a unique and comprehensive evaluation of player performance based on their position.</a:t>
            </a:r>
            <a:endParaRPr lang="en-IN" dirty="0"/>
          </a:p>
        </p:txBody>
      </p:sp>
      <p:pic>
        <p:nvPicPr>
          <p:cNvPr id="4" name="Picture 3">
            <a:extLst>
              <a:ext uri="{FF2B5EF4-FFF2-40B4-BE49-F238E27FC236}">
                <a16:creationId xmlns:a16="http://schemas.microsoft.com/office/drawing/2014/main" id="{A40A3924-71F3-7121-5D8B-DB83A138CEAC}"/>
              </a:ext>
            </a:extLst>
          </p:cNvPr>
          <p:cNvPicPr>
            <a:picLocks noChangeAspect="1"/>
          </p:cNvPicPr>
          <p:nvPr/>
        </p:nvPicPr>
        <p:blipFill rotWithShape="1">
          <a:blip r:embed="rId2">
            <a:extLst>
              <a:ext uri="{28A0092B-C50C-407E-A947-70E740481C1C}">
                <a14:useLocalDpi xmlns:a14="http://schemas.microsoft.com/office/drawing/2010/main" val="0"/>
              </a:ext>
            </a:extLst>
          </a:blip>
          <a:srcRect t="1137"/>
          <a:stretch/>
        </p:blipFill>
        <p:spPr bwMode="auto">
          <a:xfrm>
            <a:off x="2641965" y="1178035"/>
            <a:ext cx="4667405" cy="22509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98675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CB6A-2C14-10B3-2546-9C5EFF3E375F}"/>
              </a:ext>
            </a:extLst>
          </p:cNvPr>
          <p:cNvSpPr>
            <a:spLocks noGrp="1"/>
          </p:cNvSpPr>
          <p:nvPr>
            <p:ph type="title"/>
          </p:nvPr>
        </p:nvSpPr>
        <p:spPr/>
        <p:txBody>
          <a:bodyPr>
            <a:normAutofit/>
          </a:bodyPr>
          <a:lstStyle/>
          <a:p>
            <a:r>
              <a:rPr lang="en-US" sz="1800" dirty="0"/>
              <a:t>Performance Metrics</a:t>
            </a:r>
            <a:endParaRPr lang="en-IN" sz="1800" dirty="0"/>
          </a:p>
        </p:txBody>
      </p:sp>
      <p:sp>
        <p:nvSpPr>
          <p:cNvPr id="3" name="Content Placeholder 2">
            <a:extLst>
              <a:ext uri="{FF2B5EF4-FFF2-40B4-BE49-F238E27FC236}">
                <a16:creationId xmlns:a16="http://schemas.microsoft.com/office/drawing/2014/main" id="{7E8BA330-F97F-2250-5466-437BF39CDA13}"/>
              </a:ext>
            </a:extLst>
          </p:cNvPr>
          <p:cNvSpPr>
            <a:spLocks noGrp="1"/>
          </p:cNvSpPr>
          <p:nvPr>
            <p:ph idx="1"/>
          </p:nvPr>
        </p:nvSpPr>
        <p:spPr>
          <a:xfrm>
            <a:off x="677333" y="3675529"/>
            <a:ext cx="9291419" cy="2913530"/>
          </a:xfrm>
        </p:spPr>
        <p:txBody>
          <a:bodyPr>
            <a:normAutofit fontScale="92500" lnSpcReduction="10000"/>
          </a:bodyPr>
          <a:lstStyle/>
          <a:p>
            <a:r>
              <a:rPr lang="en-US" dirty="0"/>
              <a:t>The scatter plot on left demonstrates a statistically significant yet weak relationship between age and the performance metric for players, indicated by a significant p-value.</a:t>
            </a:r>
          </a:p>
          <a:p>
            <a:r>
              <a:rPr lang="en-US" dirty="0"/>
              <a:t>Despite significance, the low R-squared values suggest age alone doesn't strongly predict performance, as substantial variability exists beyond age's influence. Other factors likely play significant roles, indicating the need for a multifactorial approach to performance analysis.</a:t>
            </a:r>
          </a:p>
          <a:p>
            <a:r>
              <a:rPr lang="en-US" dirty="0"/>
              <a:t>The scatter plot on right shows a positive relationship between matches played and performance metrics, supported by a strong F-statistic and low p-value.</a:t>
            </a:r>
          </a:p>
          <a:p>
            <a:r>
              <a:rPr lang="en-US" dirty="0"/>
              <a:t>However, the relatively low R-squared value suggests that other factors not included in the model also influence performance metrics.</a:t>
            </a:r>
            <a:endParaRPr lang="en-IN" dirty="0"/>
          </a:p>
        </p:txBody>
      </p:sp>
      <p:pic>
        <p:nvPicPr>
          <p:cNvPr id="4" name="Picture 3">
            <a:extLst>
              <a:ext uri="{FF2B5EF4-FFF2-40B4-BE49-F238E27FC236}">
                <a16:creationId xmlns:a16="http://schemas.microsoft.com/office/drawing/2014/main" id="{5B3B3AB0-E372-3F93-B189-C699DC3495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5569" y="1143946"/>
            <a:ext cx="3436321" cy="2123689"/>
          </a:xfrm>
          <a:prstGeom prst="rect">
            <a:avLst/>
          </a:prstGeom>
          <a:noFill/>
          <a:ln>
            <a:noFill/>
          </a:ln>
        </p:spPr>
      </p:pic>
      <p:pic>
        <p:nvPicPr>
          <p:cNvPr id="5" name="Picture 4">
            <a:extLst>
              <a:ext uri="{FF2B5EF4-FFF2-40B4-BE49-F238E27FC236}">
                <a16:creationId xmlns:a16="http://schemas.microsoft.com/office/drawing/2014/main" id="{B57ADB93-575C-0E0F-EF04-E7416A26A9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2245" y="979690"/>
            <a:ext cx="3702104" cy="2287946"/>
          </a:xfrm>
          <a:prstGeom prst="rect">
            <a:avLst/>
          </a:prstGeom>
          <a:noFill/>
          <a:ln>
            <a:noFill/>
          </a:ln>
        </p:spPr>
      </p:pic>
    </p:spTree>
    <p:extLst>
      <p:ext uri="{BB962C8B-B14F-4D97-AF65-F5344CB8AC3E}">
        <p14:creationId xmlns:p14="http://schemas.microsoft.com/office/powerpoint/2010/main" val="617307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D8E5-ADFB-DCFB-B083-50B7DD40AECD}"/>
              </a:ext>
            </a:extLst>
          </p:cNvPr>
          <p:cNvSpPr>
            <a:spLocks noGrp="1"/>
          </p:cNvSpPr>
          <p:nvPr>
            <p:ph type="title"/>
          </p:nvPr>
        </p:nvSpPr>
        <p:spPr/>
        <p:txBody>
          <a:bodyPr/>
          <a:lstStyle/>
          <a:p>
            <a:r>
              <a:rPr lang="en-IN" dirty="0"/>
              <a:t>Modelling</a:t>
            </a:r>
            <a:br>
              <a:rPr lang="en-IN" dirty="0"/>
            </a:br>
            <a:r>
              <a:rPr lang="en-IN" sz="1800" dirty="0"/>
              <a:t>Principal Component Analysis (PCA)</a:t>
            </a:r>
          </a:p>
        </p:txBody>
      </p:sp>
      <p:sp>
        <p:nvSpPr>
          <p:cNvPr id="3" name="Content Placeholder 2">
            <a:extLst>
              <a:ext uri="{FF2B5EF4-FFF2-40B4-BE49-F238E27FC236}">
                <a16:creationId xmlns:a16="http://schemas.microsoft.com/office/drawing/2014/main" id="{B6A24947-E9CA-621C-A8B9-E5E29B787C2D}"/>
              </a:ext>
            </a:extLst>
          </p:cNvPr>
          <p:cNvSpPr>
            <a:spLocks noGrp="1"/>
          </p:cNvSpPr>
          <p:nvPr>
            <p:ph idx="1"/>
          </p:nvPr>
        </p:nvSpPr>
        <p:spPr>
          <a:xfrm>
            <a:off x="677334" y="1721225"/>
            <a:ext cx="8596668" cy="4320138"/>
          </a:xfrm>
        </p:spPr>
        <p:txBody>
          <a:bodyPr/>
          <a:lstStyle/>
          <a:p>
            <a:pPr algn="just"/>
            <a:r>
              <a:rPr lang="en-US" dirty="0"/>
              <a:t>Dimensionality Reduction with PCA: PCA utilized before Random Forest model to reduce features, enhancing computational efficiency, feature independence, and data visualization.</a:t>
            </a:r>
          </a:p>
          <a:p>
            <a:pPr algn="just"/>
            <a:endParaRPr lang="en-US" dirty="0"/>
          </a:p>
          <a:p>
            <a:pPr algn="just"/>
            <a:endParaRPr lang="en-IN" dirty="0"/>
          </a:p>
        </p:txBody>
      </p:sp>
      <p:pic>
        <p:nvPicPr>
          <p:cNvPr id="4" name="Picture 3">
            <a:extLst>
              <a:ext uri="{FF2B5EF4-FFF2-40B4-BE49-F238E27FC236}">
                <a16:creationId xmlns:a16="http://schemas.microsoft.com/office/drawing/2014/main" id="{8D43CBEA-2742-CF10-CAF9-9A6D644DB0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53457" y="2335477"/>
            <a:ext cx="3420545" cy="2113856"/>
          </a:xfrm>
          <a:prstGeom prst="rect">
            <a:avLst/>
          </a:prstGeom>
          <a:noFill/>
          <a:ln>
            <a:noFill/>
          </a:ln>
        </p:spPr>
      </p:pic>
      <p:sp>
        <p:nvSpPr>
          <p:cNvPr id="5" name="Content Placeholder 2">
            <a:extLst>
              <a:ext uri="{FF2B5EF4-FFF2-40B4-BE49-F238E27FC236}">
                <a16:creationId xmlns:a16="http://schemas.microsoft.com/office/drawing/2014/main" id="{D60279C2-749E-A3FA-407F-FAEFABB943AD}"/>
              </a:ext>
            </a:extLst>
          </p:cNvPr>
          <p:cNvSpPr txBox="1">
            <a:spLocks/>
          </p:cNvSpPr>
          <p:nvPr/>
        </p:nvSpPr>
        <p:spPr>
          <a:xfrm>
            <a:off x="677333" y="2701640"/>
            <a:ext cx="4979395" cy="3495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dirty="0"/>
              <a:t>Scree Plot on the right visualizes variance explained by each principal component, aiding in identifying significant components based on curve steepness.</a:t>
            </a:r>
          </a:p>
          <a:p>
            <a:pPr marL="0" indent="0" algn="just">
              <a:buNone/>
            </a:pPr>
            <a:endParaRPr lang="en-US" dirty="0"/>
          </a:p>
          <a:p>
            <a:pPr algn="just"/>
            <a:r>
              <a:rPr lang="en-US" dirty="0"/>
              <a:t>Cumulative Variance Ratio Plot: Represents cumulative variance ratio, indicating proportion of total variance explained by each principal component, aiding in dimensionality reduction decisions.</a:t>
            </a:r>
          </a:p>
          <a:p>
            <a:pPr algn="just"/>
            <a:endParaRPr lang="en-US" dirty="0"/>
          </a:p>
          <a:p>
            <a:pPr algn="just"/>
            <a:endParaRPr lang="en-IN" dirty="0"/>
          </a:p>
        </p:txBody>
      </p:sp>
      <p:pic>
        <p:nvPicPr>
          <p:cNvPr id="6" name="Picture 5">
            <a:extLst>
              <a:ext uri="{FF2B5EF4-FFF2-40B4-BE49-F238E27FC236}">
                <a16:creationId xmlns:a16="http://schemas.microsoft.com/office/drawing/2014/main" id="{90B8CB41-7BE7-0DC6-9333-695BAA3D12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35527" y="4266151"/>
            <a:ext cx="3456405" cy="2136270"/>
          </a:xfrm>
          <a:prstGeom prst="rect">
            <a:avLst/>
          </a:prstGeom>
          <a:noFill/>
          <a:ln>
            <a:noFill/>
          </a:ln>
        </p:spPr>
      </p:pic>
    </p:spTree>
    <p:extLst>
      <p:ext uri="{BB962C8B-B14F-4D97-AF65-F5344CB8AC3E}">
        <p14:creationId xmlns:p14="http://schemas.microsoft.com/office/powerpoint/2010/main" val="286347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F7287-5D8B-C0AC-A0BB-B516683DDA1B}"/>
              </a:ext>
            </a:extLst>
          </p:cNvPr>
          <p:cNvSpPr>
            <a:spLocks noGrp="1"/>
          </p:cNvSpPr>
          <p:nvPr>
            <p:ph idx="1"/>
          </p:nvPr>
        </p:nvSpPr>
        <p:spPr>
          <a:xfrm>
            <a:off x="551827" y="1084824"/>
            <a:ext cx="4862855" cy="5773176"/>
          </a:xfrm>
        </p:spPr>
        <p:txBody>
          <a:bodyPr>
            <a:normAutofit/>
          </a:bodyPr>
          <a:lstStyle/>
          <a:p>
            <a:pPr algn="just"/>
            <a:r>
              <a:rPr lang="en-US" dirty="0"/>
              <a:t>Biplot of Attributes: Allows visualization of similarities and differences between samples, illustrating attribute influence on principal components.</a:t>
            </a:r>
          </a:p>
          <a:p>
            <a:pPr algn="just"/>
            <a:endParaRPr lang="en-US" dirty="0"/>
          </a:p>
          <a:p>
            <a:pPr algn="just"/>
            <a:endParaRPr lang="en-US" dirty="0"/>
          </a:p>
          <a:p>
            <a:pPr algn="just"/>
            <a:endParaRPr lang="en-US" dirty="0"/>
          </a:p>
          <a:p>
            <a:pPr algn="just"/>
            <a:r>
              <a:rPr lang="en-US" dirty="0"/>
              <a:t>Linear Discriminant Analysis (LDA): Linear Discriminant Analysis (LDA) utilized to enhance classification performance by finding the linear combinations of features that best separate different classes.</a:t>
            </a:r>
          </a:p>
          <a:p>
            <a:pPr algn="just"/>
            <a:r>
              <a:rPr lang="en-US" dirty="0"/>
              <a:t>LDA maximizes the separation between multiple classes while reducing dimensionality, aiding in efficient classification and visualization of data.</a:t>
            </a:r>
          </a:p>
          <a:p>
            <a:pPr algn="just"/>
            <a:endParaRPr lang="en-US" dirty="0"/>
          </a:p>
          <a:p>
            <a:pPr algn="just"/>
            <a:endParaRPr lang="en-IN" dirty="0"/>
          </a:p>
        </p:txBody>
      </p:sp>
      <p:pic>
        <p:nvPicPr>
          <p:cNvPr id="4" name="Picture 3">
            <a:extLst>
              <a:ext uri="{FF2B5EF4-FFF2-40B4-BE49-F238E27FC236}">
                <a16:creationId xmlns:a16="http://schemas.microsoft.com/office/drawing/2014/main" id="{95C3816A-A813-168E-D49A-A24043EFC8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45457" y="564870"/>
            <a:ext cx="4105122" cy="2536917"/>
          </a:xfrm>
          <a:prstGeom prst="rect">
            <a:avLst/>
          </a:prstGeom>
          <a:noFill/>
          <a:ln>
            <a:noFill/>
          </a:ln>
        </p:spPr>
      </p:pic>
      <p:pic>
        <p:nvPicPr>
          <p:cNvPr id="2050" name="Picture 2">
            <a:extLst>
              <a:ext uri="{FF2B5EF4-FFF2-40B4-BE49-F238E27FC236}">
                <a16:creationId xmlns:a16="http://schemas.microsoft.com/office/drawing/2014/main" id="{37F30DAC-C72F-F5D7-D3D5-8B0E5D21D3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640" t="26055" r="21090" b="21031"/>
          <a:stretch/>
        </p:blipFill>
        <p:spPr bwMode="auto">
          <a:xfrm>
            <a:off x="5764305" y="3576920"/>
            <a:ext cx="2937095" cy="2420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38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8080-84A6-A081-66EF-B5038D52DD1E}"/>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B6304402-DA8E-9320-B6E5-72DAD6836281}"/>
              </a:ext>
            </a:extLst>
          </p:cNvPr>
          <p:cNvSpPr>
            <a:spLocks noGrp="1"/>
          </p:cNvSpPr>
          <p:nvPr>
            <p:ph idx="1"/>
          </p:nvPr>
        </p:nvSpPr>
        <p:spPr/>
        <p:txBody>
          <a:bodyPr/>
          <a:lstStyle/>
          <a:p>
            <a:r>
              <a:rPr lang="en-US" dirty="0"/>
              <a:t>Problem Statement</a:t>
            </a:r>
          </a:p>
          <a:p>
            <a:r>
              <a:rPr lang="en-US" dirty="0"/>
              <a:t>Dataset Description</a:t>
            </a:r>
          </a:p>
          <a:p>
            <a:r>
              <a:rPr lang="en-US" dirty="0"/>
              <a:t>Methodology</a:t>
            </a:r>
          </a:p>
          <a:p>
            <a:r>
              <a:rPr lang="en-US" dirty="0"/>
              <a:t>Data Preprocessing</a:t>
            </a:r>
          </a:p>
          <a:p>
            <a:r>
              <a:rPr lang="en-US" dirty="0"/>
              <a:t>Data Analysis</a:t>
            </a:r>
          </a:p>
          <a:p>
            <a:r>
              <a:rPr lang="en-US" dirty="0"/>
              <a:t>Modelling</a:t>
            </a:r>
          </a:p>
          <a:p>
            <a:r>
              <a:rPr lang="en-US" dirty="0"/>
              <a:t>Result Analysis</a:t>
            </a:r>
          </a:p>
          <a:p>
            <a:r>
              <a:rPr lang="en-US" dirty="0"/>
              <a:t>Conclusion</a:t>
            </a:r>
          </a:p>
          <a:p>
            <a:endParaRPr lang="en-IN" dirty="0"/>
          </a:p>
        </p:txBody>
      </p:sp>
    </p:spTree>
    <p:extLst>
      <p:ext uri="{BB962C8B-B14F-4D97-AF65-F5344CB8AC3E}">
        <p14:creationId xmlns:p14="http://schemas.microsoft.com/office/powerpoint/2010/main" val="3600756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913F-94F5-C97C-39C3-227B9260459E}"/>
              </a:ext>
            </a:extLst>
          </p:cNvPr>
          <p:cNvSpPr>
            <a:spLocks noGrp="1"/>
          </p:cNvSpPr>
          <p:nvPr>
            <p:ph type="title"/>
          </p:nvPr>
        </p:nvSpPr>
        <p:spPr>
          <a:xfrm>
            <a:off x="677334" y="259976"/>
            <a:ext cx="8596668" cy="421342"/>
          </a:xfrm>
        </p:spPr>
        <p:txBody>
          <a:bodyPr>
            <a:normAutofit/>
          </a:bodyPr>
          <a:lstStyle/>
          <a:p>
            <a:r>
              <a:rPr lang="en-IN" sz="1800" dirty="0"/>
              <a:t>Random Forest Model</a:t>
            </a:r>
          </a:p>
        </p:txBody>
      </p:sp>
      <p:sp>
        <p:nvSpPr>
          <p:cNvPr id="3" name="Content Placeholder 2">
            <a:extLst>
              <a:ext uri="{FF2B5EF4-FFF2-40B4-BE49-F238E27FC236}">
                <a16:creationId xmlns:a16="http://schemas.microsoft.com/office/drawing/2014/main" id="{22806744-CF7C-D566-F668-B686BB2B2EF1}"/>
              </a:ext>
            </a:extLst>
          </p:cNvPr>
          <p:cNvSpPr>
            <a:spLocks noGrp="1"/>
          </p:cNvSpPr>
          <p:nvPr>
            <p:ph idx="1"/>
          </p:nvPr>
        </p:nvSpPr>
        <p:spPr>
          <a:xfrm>
            <a:off x="677334" y="1443317"/>
            <a:ext cx="4486337" cy="4634753"/>
          </a:xfrm>
        </p:spPr>
        <p:txBody>
          <a:bodyPr/>
          <a:lstStyle/>
          <a:p>
            <a:r>
              <a:rPr lang="en-US" dirty="0"/>
              <a:t>The Random Forest algorithm constructs multiple decision trees and merges their forecasts to enhance accuracy and mitigate overfitting. </a:t>
            </a:r>
          </a:p>
          <a:p>
            <a:r>
              <a:rPr lang="en-US" dirty="0"/>
              <a:t>It adapts by randomly selecting data and feature subsets for each tree, amalgamating predictions for a conclusive outcome. </a:t>
            </a:r>
          </a:p>
          <a:p>
            <a:r>
              <a:rPr lang="en-US" dirty="0"/>
              <a:t>This method is adaptable, suitable for regression and classification, and resilient to noisy data.</a:t>
            </a:r>
          </a:p>
          <a:p>
            <a:endParaRPr lang="en-IN" dirty="0"/>
          </a:p>
        </p:txBody>
      </p:sp>
      <p:pic>
        <p:nvPicPr>
          <p:cNvPr id="3076" name="Picture 4" descr="Random Forests. Random forests is a powerful machine… | by Dr. Roi Yehoshua  | Medium">
            <a:extLst>
              <a:ext uri="{FF2B5EF4-FFF2-40B4-BE49-F238E27FC236}">
                <a16:creationId xmlns:a16="http://schemas.microsoft.com/office/drawing/2014/main" id="{B71000AC-4C78-D6B2-DFE5-7ABD67B15F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54" r="16516"/>
          <a:stretch/>
        </p:blipFill>
        <p:spPr bwMode="auto">
          <a:xfrm>
            <a:off x="5638871" y="1488141"/>
            <a:ext cx="3635131" cy="3173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743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787EE0-8E6A-ADC3-E664-780129D78BC1}"/>
              </a:ext>
            </a:extLst>
          </p:cNvPr>
          <p:cNvSpPr>
            <a:spLocks noGrp="1"/>
          </p:cNvSpPr>
          <p:nvPr>
            <p:ph idx="1"/>
          </p:nvPr>
        </p:nvSpPr>
        <p:spPr>
          <a:xfrm>
            <a:off x="677334" y="681318"/>
            <a:ext cx="4953099" cy="5360044"/>
          </a:xfrm>
        </p:spPr>
        <p:txBody>
          <a:bodyPr>
            <a:normAutofit/>
          </a:bodyPr>
          <a:lstStyle/>
          <a:p>
            <a:r>
              <a:rPr lang="en-US" dirty="0"/>
              <a:t>The confusion matrix indicates an overall accuracy of 86.79%, surpassing random chance (p-value &lt; 2.2e-16), with a 95% confidence interval of approximately 83.77% to 89.43%.</a:t>
            </a:r>
          </a:p>
          <a:p>
            <a:r>
              <a:rPr lang="en-US" dirty="0"/>
              <a:t>The Kappa statistic of 0.8127 confirms substantial agreement between predicted and actual classifications, accounting for chance. However, misclassifications are observed for certain classes.</a:t>
            </a:r>
          </a:p>
          <a:p>
            <a:endParaRPr lang="en-US" dirty="0"/>
          </a:p>
          <a:p>
            <a:r>
              <a:rPr lang="en-US" dirty="0"/>
              <a:t>Variable Importance Plots: Specific features, particularly Dim.2, Dim.9, and Dim.1, are highlighted as critical to the model's performance, exhibiting high Mean Decrease in Accuracy and Gini values</a:t>
            </a:r>
          </a:p>
          <a:p>
            <a:endParaRPr lang="en-IN" dirty="0"/>
          </a:p>
        </p:txBody>
      </p:sp>
      <p:pic>
        <p:nvPicPr>
          <p:cNvPr id="4" name="Picture 3">
            <a:extLst>
              <a:ext uri="{FF2B5EF4-FFF2-40B4-BE49-F238E27FC236}">
                <a16:creationId xmlns:a16="http://schemas.microsoft.com/office/drawing/2014/main" id="{FCA42084-18D0-85D5-ECAA-21132E4D779F}"/>
              </a:ext>
            </a:extLst>
          </p:cNvPr>
          <p:cNvPicPr>
            <a:picLocks noChangeAspect="1"/>
          </p:cNvPicPr>
          <p:nvPr/>
        </p:nvPicPr>
        <p:blipFill rotWithShape="1">
          <a:blip r:embed="rId2">
            <a:extLst>
              <a:ext uri="{28A0092B-C50C-407E-A947-70E740481C1C}">
                <a14:useLocalDpi xmlns:a14="http://schemas.microsoft.com/office/drawing/2010/main" val="0"/>
              </a:ext>
            </a:extLst>
          </a:blip>
          <a:srcRect t="1289"/>
          <a:stretch/>
        </p:blipFill>
        <p:spPr bwMode="auto">
          <a:xfrm>
            <a:off x="5630433" y="570213"/>
            <a:ext cx="3047402" cy="2442912"/>
          </a:xfrm>
          <a:prstGeom prst="rect">
            <a:avLst/>
          </a:prstGeom>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A6D571D6-04E9-4D88-8EAB-08753444819B}"/>
              </a:ext>
            </a:extLst>
          </p:cNvPr>
          <p:cNvSpPr>
            <a:spLocks noGrp="1"/>
          </p:cNvSpPr>
          <p:nvPr>
            <p:ph type="title"/>
          </p:nvPr>
        </p:nvSpPr>
        <p:spPr>
          <a:xfrm>
            <a:off x="677334" y="259976"/>
            <a:ext cx="8596668" cy="421342"/>
          </a:xfrm>
        </p:spPr>
        <p:txBody>
          <a:bodyPr>
            <a:normAutofit/>
          </a:bodyPr>
          <a:lstStyle/>
          <a:p>
            <a:r>
              <a:rPr lang="en-IN" sz="1800" dirty="0"/>
              <a:t>Model Test Results:</a:t>
            </a:r>
          </a:p>
        </p:txBody>
      </p:sp>
      <p:pic>
        <p:nvPicPr>
          <p:cNvPr id="6" name="Picture 5">
            <a:extLst>
              <a:ext uri="{FF2B5EF4-FFF2-40B4-BE49-F238E27FC236}">
                <a16:creationId xmlns:a16="http://schemas.microsoft.com/office/drawing/2014/main" id="{B6D11382-2571-02D7-C8BB-BFE5D69894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0433" y="3180474"/>
            <a:ext cx="3792220" cy="2343785"/>
          </a:xfrm>
          <a:prstGeom prst="rect">
            <a:avLst/>
          </a:prstGeom>
          <a:noFill/>
          <a:ln>
            <a:noFill/>
          </a:ln>
        </p:spPr>
      </p:pic>
    </p:spTree>
    <p:extLst>
      <p:ext uri="{BB962C8B-B14F-4D97-AF65-F5344CB8AC3E}">
        <p14:creationId xmlns:p14="http://schemas.microsoft.com/office/powerpoint/2010/main" val="3153829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663F41-0DBC-63C4-5810-B982ADB9B395}"/>
              </a:ext>
            </a:extLst>
          </p:cNvPr>
          <p:cNvSpPr>
            <a:spLocks noGrp="1"/>
          </p:cNvSpPr>
          <p:nvPr>
            <p:ph idx="1"/>
          </p:nvPr>
        </p:nvSpPr>
        <p:spPr>
          <a:xfrm>
            <a:off x="677334" y="2761129"/>
            <a:ext cx="8412878" cy="3280233"/>
          </a:xfrm>
        </p:spPr>
        <p:txBody>
          <a:bodyPr>
            <a:normAutofit/>
          </a:bodyPr>
          <a:lstStyle/>
          <a:p>
            <a:r>
              <a:rPr lang="en-US" dirty="0"/>
              <a:t>The Random Forest model achieves an accuracy of 86.79% (95% CI: 83.77% - 89.43%) and a Kappa value of 0.8127, indicating substantial agreement with actual labels.</a:t>
            </a:r>
          </a:p>
          <a:p>
            <a:r>
              <a:rPr lang="en-US" dirty="0"/>
              <a:t>Sensitivity ranges from 0.7735 to 1.0000, and specificity ranges from 0.9144 to 1.0000 across classes, demonstrating the model's ability to correctly identify positive and negative instances.</a:t>
            </a:r>
          </a:p>
          <a:p>
            <a:r>
              <a:rPr lang="en-US" dirty="0"/>
              <a:t>Class GKMF lacks predictions due to insufficient data, suggesting further optimization to address class imbalance and enhance overall performance.</a:t>
            </a:r>
            <a:endParaRPr lang="en-IN" dirty="0"/>
          </a:p>
        </p:txBody>
      </p:sp>
      <p:pic>
        <p:nvPicPr>
          <p:cNvPr id="10" name="Picture 9">
            <a:extLst>
              <a:ext uri="{FF2B5EF4-FFF2-40B4-BE49-F238E27FC236}">
                <a16:creationId xmlns:a16="http://schemas.microsoft.com/office/drawing/2014/main" id="{1F98E82D-4A4C-A735-1609-8FA8724DC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738" y="906892"/>
            <a:ext cx="5271135" cy="1565910"/>
          </a:xfrm>
          <a:prstGeom prst="rect">
            <a:avLst/>
          </a:prstGeom>
        </p:spPr>
      </p:pic>
    </p:spTree>
    <p:extLst>
      <p:ext uri="{BB962C8B-B14F-4D97-AF65-F5344CB8AC3E}">
        <p14:creationId xmlns:p14="http://schemas.microsoft.com/office/powerpoint/2010/main" val="719095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E925-2FB2-A343-D2C0-454D69DB3D6C}"/>
              </a:ext>
            </a:extLst>
          </p:cNvPr>
          <p:cNvSpPr>
            <a:spLocks noGrp="1"/>
          </p:cNvSpPr>
          <p:nvPr>
            <p:ph type="title"/>
          </p:nvPr>
        </p:nvSpPr>
        <p:spPr/>
        <p:txBody>
          <a:bodyPr>
            <a:normAutofit/>
          </a:bodyPr>
          <a:lstStyle/>
          <a:p>
            <a:r>
              <a:rPr lang="en-US" sz="1800" dirty="0"/>
              <a:t>Random Forest using Linear Discriminant Analysis (LDA)</a:t>
            </a:r>
            <a:endParaRPr lang="en-IN" sz="1800" dirty="0"/>
          </a:p>
        </p:txBody>
      </p:sp>
      <p:sp>
        <p:nvSpPr>
          <p:cNvPr id="3" name="Content Placeholder 2">
            <a:extLst>
              <a:ext uri="{FF2B5EF4-FFF2-40B4-BE49-F238E27FC236}">
                <a16:creationId xmlns:a16="http://schemas.microsoft.com/office/drawing/2014/main" id="{C08CC264-4060-426A-B9BC-3251389B9B12}"/>
              </a:ext>
            </a:extLst>
          </p:cNvPr>
          <p:cNvSpPr>
            <a:spLocks noGrp="1"/>
          </p:cNvSpPr>
          <p:nvPr>
            <p:ph idx="1"/>
          </p:nvPr>
        </p:nvSpPr>
        <p:spPr>
          <a:xfrm>
            <a:off x="677334" y="1676399"/>
            <a:ext cx="5221442" cy="5047129"/>
          </a:xfrm>
        </p:spPr>
        <p:txBody>
          <a:bodyPr>
            <a:normAutofit/>
          </a:bodyPr>
          <a:lstStyle/>
          <a:p>
            <a:r>
              <a:rPr lang="en-US" dirty="0"/>
              <a:t>Accuracy: 95.20% (95% CI: 93.13% - 96.79%)</a:t>
            </a:r>
          </a:p>
          <a:p>
            <a:r>
              <a:rPr lang="en-US" dirty="0"/>
              <a:t>Kappa Value: 0.9318</a:t>
            </a:r>
          </a:p>
          <a:p>
            <a:r>
              <a:rPr lang="en-US" dirty="0"/>
              <a:t>Sensitivity: 0.9061 to 1.0000</a:t>
            </a:r>
          </a:p>
          <a:p>
            <a:r>
              <a:rPr lang="en-US" dirty="0"/>
              <a:t>Specificity: 0.9699 to 1.0000</a:t>
            </a:r>
          </a:p>
          <a:p>
            <a:r>
              <a:rPr lang="en-US" dirty="0"/>
              <a:t>Model demonstrates substantial agreement with actual labels and accurately identifies positive and negative instances across classes.</a:t>
            </a:r>
          </a:p>
          <a:p>
            <a:r>
              <a:rPr lang="en-US" dirty="0"/>
              <a:t>Absence of predictions for class GKMF persists due to insufficient data.</a:t>
            </a:r>
          </a:p>
          <a:p>
            <a:r>
              <a:rPr lang="en-US" dirty="0"/>
              <a:t>Mean Decrease Accuracy and Mean Decrease Gini values highlight predictor importance, offering insights for further optimization.</a:t>
            </a:r>
            <a:endParaRPr lang="en-IN" dirty="0"/>
          </a:p>
        </p:txBody>
      </p:sp>
      <p:pic>
        <p:nvPicPr>
          <p:cNvPr id="4" name="Picture 3">
            <a:extLst>
              <a:ext uri="{FF2B5EF4-FFF2-40B4-BE49-F238E27FC236}">
                <a16:creationId xmlns:a16="http://schemas.microsoft.com/office/drawing/2014/main" id="{9A0E407D-E023-8258-F478-C70058B2F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86193"/>
            <a:ext cx="3074786" cy="2008654"/>
          </a:xfrm>
          <a:prstGeom prst="rect">
            <a:avLst/>
          </a:prstGeom>
        </p:spPr>
      </p:pic>
      <p:pic>
        <p:nvPicPr>
          <p:cNvPr id="5" name="Picture 4">
            <a:extLst>
              <a:ext uri="{FF2B5EF4-FFF2-40B4-BE49-F238E27FC236}">
                <a16:creationId xmlns:a16="http://schemas.microsoft.com/office/drawing/2014/main" id="{1C4EF2E1-0E0D-7673-81B5-CC033EB45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9310" y="3997698"/>
            <a:ext cx="3657749" cy="1130351"/>
          </a:xfrm>
          <a:prstGeom prst="rect">
            <a:avLst/>
          </a:prstGeom>
        </p:spPr>
      </p:pic>
    </p:spTree>
    <p:extLst>
      <p:ext uri="{BB962C8B-B14F-4D97-AF65-F5344CB8AC3E}">
        <p14:creationId xmlns:p14="http://schemas.microsoft.com/office/powerpoint/2010/main" val="2012351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FC1F-B9E3-02AE-CF8E-6DFFCFF6D88F}"/>
              </a:ext>
            </a:extLst>
          </p:cNvPr>
          <p:cNvSpPr>
            <a:spLocks noGrp="1"/>
          </p:cNvSpPr>
          <p:nvPr>
            <p:ph type="title"/>
          </p:nvPr>
        </p:nvSpPr>
        <p:spPr>
          <a:xfrm>
            <a:off x="677334" y="609600"/>
            <a:ext cx="8596668" cy="412376"/>
          </a:xfrm>
        </p:spPr>
        <p:txBody>
          <a:bodyPr>
            <a:normAutofit/>
          </a:bodyPr>
          <a:lstStyle/>
          <a:p>
            <a:r>
              <a:rPr lang="en-US" sz="1800" dirty="0"/>
              <a:t>Support Vector Machine (SVM)</a:t>
            </a:r>
            <a:endParaRPr lang="en-IN" sz="1800" dirty="0"/>
          </a:p>
        </p:txBody>
      </p:sp>
      <p:sp>
        <p:nvSpPr>
          <p:cNvPr id="3" name="Content Placeholder 2">
            <a:extLst>
              <a:ext uri="{FF2B5EF4-FFF2-40B4-BE49-F238E27FC236}">
                <a16:creationId xmlns:a16="http://schemas.microsoft.com/office/drawing/2014/main" id="{4DB7A594-4E1F-E982-D1F6-7119D6EDB9C8}"/>
              </a:ext>
            </a:extLst>
          </p:cNvPr>
          <p:cNvSpPr>
            <a:spLocks noGrp="1"/>
          </p:cNvSpPr>
          <p:nvPr>
            <p:ph idx="1"/>
          </p:nvPr>
        </p:nvSpPr>
        <p:spPr>
          <a:xfrm>
            <a:off x="677334" y="3935506"/>
            <a:ext cx="8596668" cy="2662517"/>
          </a:xfrm>
        </p:spPr>
        <p:txBody>
          <a:bodyPr>
            <a:normAutofit/>
          </a:bodyPr>
          <a:lstStyle/>
          <a:p>
            <a:r>
              <a:rPr lang="en-US" dirty="0"/>
              <a:t>Support Vector Machine (SVM) is a supervised machine learning algorithm used for classification and regression tasks. </a:t>
            </a:r>
          </a:p>
          <a:p>
            <a:r>
              <a:rPr lang="en-US" dirty="0"/>
              <a:t>It finds the hyperplane that best separates classes in the feature space, maximizing margin between classes while minimizing classification errors. </a:t>
            </a:r>
          </a:p>
          <a:p>
            <a:r>
              <a:rPr lang="en-US" dirty="0"/>
              <a:t>SVM can handle non-linear separable data using kernel functions to map features into higher-dimensional space.</a:t>
            </a:r>
            <a:endParaRPr lang="en-IN" dirty="0"/>
          </a:p>
        </p:txBody>
      </p:sp>
      <p:pic>
        <p:nvPicPr>
          <p:cNvPr id="6146" name="Picture 2" descr="Support Vector Machine (SVM) - MATLAB &amp; Simulink">
            <a:extLst>
              <a:ext uri="{FF2B5EF4-FFF2-40B4-BE49-F238E27FC236}">
                <a16:creationId xmlns:a16="http://schemas.microsoft.com/office/drawing/2014/main" id="{7C30BAC8-0609-8EA7-0532-5528A40F9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384" y="1132764"/>
            <a:ext cx="3666568" cy="2802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435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0439B-518D-73A0-9BBE-18C53A4B0A39}"/>
              </a:ext>
            </a:extLst>
          </p:cNvPr>
          <p:cNvSpPr>
            <a:spLocks noGrp="1"/>
          </p:cNvSpPr>
          <p:nvPr>
            <p:ph type="title"/>
          </p:nvPr>
        </p:nvSpPr>
        <p:spPr>
          <a:xfrm>
            <a:off x="677334" y="609600"/>
            <a:ext cx="8596668" cy="367553"/>
          </a:xfrm>
        </p:spPr>
        <p:txBody>
          <a:bodyPr>
            <a:normAutofit/>
          </a:bodyPr>
          <a:lstStyle/>
          <a:p>
            <a:r>
              <a:rPr lang="en-US" sz="1800" dirty="0"/>
              <a:t>Model Test Results</a:t>
            </a:r>
            <a:endParaRPr lang="en-IN" sz="1800" dirty="0"/>
          </a:p>
        </p:txBody>
      </p:sp>
      <p:sp>
        <p:nvSpPr>
          <p:cNvPr id="3" name="Content Placeholder 2">
            <a:extLst>
              <a:ext uri="{FF2B5EF4-FFF2-40B4-BE49-F238E27FC236}">
                <a16:creationId xmlns:a16="http://schemas.microsoft.com/office/drawing/2014/main" id="{3684DD40-FB87-A561-8288-93B618A06399}"/>
              </a:ext>
            </a:extLst>
          </p:cNvPr>
          <p:cNvSpPr>
            <a:spLocks noGrp="1"/>
          </p:cNvSpPr>
          <p:nvPr>
            <p:ph idx="1"/>
          </p:nvPr>
        </p:nvSpPr>
        <p:spPr>
          <a:xfrm>
            <a:off x="677334" y="1272988"/>
            <a:ext cx="4818031" cy="5459505"/>
          </a:xfrm>
        </p:spPr>
        <p:txBody>
          <a:bodyPr>
            <a:normAutofit/>
          </a:bodyPr>
          <a:lstStyle/>
          <a:p>
            <a:r>
              <a:rPr lang="en-US" dirty="0"/>
              <a:t>SVM model achieves an accuracy of 89.37% (95% CI: 86.57% - 91.75%) and a Kappa statistic of 0.8489, indicating substantial agreement with actual labels.</a:t>
            </a:r>
          </a:p>
          <a:p>
            <a:r>
              <a:rPr lang="en-US" dirty="0"/>
              <a:t>Sensitivity, specificity, positive predictive values, and negative predictive values are high across most classes, demonstrating the model's effectiveness.</a:t>
            </a:r>
          </a:p>
          <a:p>
            <a:r>
              <a:rPr lang="en-US" dirty="0"/>
              <a:t>Class GKMF continues to have no predictions due to insufficient data.</a:t>
            </a:r>
          </a:p>
          <a:p>
            <a:r>
              <a:rPr lang="en-US" dirty="0"/>
              <a:t>Overall, the model demonstrates improved performance with balanced accuracy ranging from 0.8939 to 0.9557. However, further refinement is needed to address class imbalance and enhance overall effectiveness.</a:t>
            </a:r>
            <a:endParaRPr lang="en-IN" dirty="0"/>
          </a:p>
        </p:txBody>
      </p:sp>
      <p:pic>
        <p:nvPicPr>
          <p:cNvPr id="4" name="Picture 3">
            <a:extLst>
              <a:ext uri="{FF2B5EF4-FFF2-40B4-BE49-F238E27FC236}">
                <a16:creationId xmlns:a16="http://schemas.microsoft.com/office/drawing/2014/main" id="{5EE706C9-3FB4-0133-8FB9-9672FCE5A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881" y="1343286"/>
            <a:ext cx="3738283" cy="3632126"/>
          </a:xfrm>
          <a:prstGeom prst="rect">
            <a:avLst/>
          </a:prstGeom>
        </p:spPr>
      </p:pic>
    </p:spTree>
    <p:extLst>
      <p:ext uri="{BB962C8B-B14F-4D97-AF65-F5344CB8AC3E}">
        <p14:creationId xmlns:p14="http://schemas.microsoft.com/office/powerpoint/2010/main" val="599520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8E62-3305-090A-8271-33DAA43CF2D9}"/>
              </a:ext>
            </a:extLst>
          </p:cNvPr>
          <p:cNvSpPr>
            <a:spLocks noGrp="1"/>
          </p:cNvSpPr>
          <p:nvPr>
            <p:ph type="title"/>
          </p:nvPr>
        </p:nvSpPr>
        <p:spPr>
          <a:xfrm>
            <a:off x="677334" y="609600"/>
            <a:ext cx="8596668" cy="376518"/>
          </a:xfrm>
        </p:spPr>
        <p:txBody>
          <a:bodyPr>
            <a:normAutofit/>
          </a:bodyPr>
          <a:lstStyle/>
          <a:p>
            <a:r>
              <a:rPr lang="en-US" sz="1800" dirty="0"/>
              <a:t>Support Vector Machine with Linear Discriminant Analysis (LDA)</a:t>
            </a:r>
            <a:endParaRPr lang="en-IN" sz="1800" dirty="0"/>
          </a:p>
        </p:txBody>
      </p:sp>
      <p:sp>
        <p:nvSpPr>
          <p:cNvPr id="3" name="Content Placeholder 2">
            <a:extLst>
              <a:ext uri="{FF2B5EF4-FFF2-40B4-BE49-F238E27FC236}">
                <a16:creationId xmlns:a16="http://schemas.microsoft.com/office/drawing/2014/main" id="{E32C9B0A-5094-6DDC-ED22-C7EA3F6BDBA5}"/>
              </a:ext>
            </a:extLst>
          </p:cNvPr>
          <p:cNvSpPr>
            <a:spLocks noGrp="1"/>
          </p:cNvSpPr>
          <p:nvPr>
            <p:ph idx="1"/>
          </p:nvPr>
        </p:nvSpPr>
        <p:spPr>
          <a:xfrm>
            <a:off x="677334" y="1174377"/>
            <a:ext cx="4611842" cy="5468470"/>
          </a:xfrm>
        </p:spPr>
        <p:txBody>
          <a:bodyPr>
            <a:normAutofit/>
          </a:bodyPr>
          <a:lstStyle/>
          <a:p>
            <a:r>
              <a:rPr lang="en-US" dirty="0"/>
              <a:t>Accuracy: 96.40% (95% CI: 94.55% - 97.76%)</a:t>
            </a:r>
          </a:p>
          <a:p>
            <a:r>
              <a:rPr lang="en-US" dirty="0"/>
              <a:t>Kappa Value: 0.9488</a:t>
            </a:r>
          </a:p>
          <a:p>
            <a:r>
              <a:rPr lang="en-US" dirty="0"/>
              <a:t>Sensitivity: 0.9337 to 1.0000</a:t>
            </a:r>
          </a:p>
          <a:p>
            <a:r>
              <a:rPr lang="en-US" dirty="0"/>
              <a:t>Specificity: 0.9815 to 1.0000</a:t>
            </a:r>
          </a:p>
          <a:p>
            <a:r>
              <a:rPr lang="en-US" dirty="0"/>
              <a:t>Model demonstrates substantial agreement with actual labels and robustness in correctly identifying positive and negative instances.</a:t>
            </a:r>
          </a:p>
          <a:p>
            <a:r>
              <a:rPr lang="en-US" dirty="0"/>
              <a:t>Absence of predictions for class GKMF persists due to insufficient data.</a:t>
            </a:r>
          </a:p>
          <a:p>
            <a:r>
              <a:rPr lang="en-US" dirty="0"/>
              <a:t>SVM with LDA model shows excellent performance, with potential for further investigation into feature importance and optimization.</a:t>
            </a:r>
            <a:endParaRPr lang="en-IN" dirty="0"/>
          </a:p>
        </p:txBody>
      </p:sp>
      <p:pic>
        <p:nvPicPr>
          <p:cNvPr id="6" name="Picture 5">
            <a:extLst>
              <a:ext uri="{FF2B5EF4-FFF2-40B4-BE49-F238E27FC236}">
                <a16:creationId xmlns:a16="http://schemas.microsoft.com/office/drawing/2014/main" id="{E6A2606E-88E7-84B7-1096-8475A62E8DAF}"/>
              </a:ext>
            </a:extLst>
          </p:cNvPr>
          <p:cNvPicPr>
            <a:picLocks noChangeAspect="1"/>
          </p:cNvPicPr>
          <p:nvPr/>
        </p:nvPicPr>
        <p:blipFill rotWithShape="1">
          <a:blip r:embed="rId2">
            <a:extLst>
              <a:ext uri="{28A0092B-C50C-407E-A947-70E740481C1C}">
                <a14:useLocalDpi xmlns:a14="http://schemas.microsoft.com/office/drawing/2010/main" val="0"/>
              </a:ext>
            </a:extLst>
          </a:blip>
          <a:srcRect l="1248"/>
          <a:stretch/>
        </p:blipFill>
        <p:spPr bwMode="auto">
          <a:xfrm>
            <a:off x="5289176" y="1801907"/>
            <a:ext cx="4261100" cy="30838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53795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0CAA-2AD7-1FD8-FE10-7851CDAE39C0}"/>
              </a:ext>
            </a:extLst>
          </p:cNvPr>
          <p:cNvSpPr>
            <a:spLocks noGrp="1"/>
          </p:cNvSpPr>
          <p:nvPr>
            <p:ph type="title"/>
          </p:nvPr>
        </p:nvSpPr>
        <p:spPr/>
        <p:txBody>
          <a:bodyPr/>
          <a:lstStyle/>
          <a:p>
            <a:r>
              <a:rPr lang="en-US" dirty="0"/>
              <a:t>Result Analysis</a:t>
            </a:r>
            <a:endParaRPr lang="en-IN" dirty="0"/>
          </a:p>
        </p:txBody>
      </p:sp>
      <p:pic>
        <p:nvPicPr>
          <p:cNvPr id="8" name="Picture 7">
            <a:extLst>
              <a:ext uri="{FF2B5EF4-FFF2-40B4-BE49-F238E27FC236}">
                <a16:creationId xmlns:a16="http://schemas.microsoft.com/office/drawing/2014/main" id="{02A6DDE2-CF7D-D18F-E698-E0EFD2E589D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5821" y="1418700"/>
            <a:ext cx="3944354" cy="2437488"/>
          </a:xfrm>
          <a:prstGeom prst="rect">
            <a:avLst/>
          </a:prstGeom>
          <a:noFill/>
          <a:ln>
            <a:noFill/>
          </a:ln>
        </p:spPr>
      </p:pic>
      <p:pic>
        <p:nvPicPr>
          <p:cNvPr id="9" name="Picture 8">
            <a:extLst>
              <a:ext uri="{FF2B5EF4-FFF2-40B4-BE49-F238E27FC236}">
                <a16:creationId xmlns:a16="http://schemas.microsoft.com/office/drawing/2014/main" id="{7E4DC73E-933A-8DC7-CC5E-19A9B55965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75668" y="1409737"/>
            <a:ext cx="3945406" cy="2437488"/>
          </a:xfrm>
          <a:prstGeom prst="rect">
            <a:avLst/>
          </a:prstGeom>
          <a:noFill/>
          <a:ln>
            <a:noFill/>
          </a:ln>
        </p:spPr>
      </p:pic>
      <p:pic>
        <p:nvPicPr>
          <p:cNvPr id="10" name="Picture 9">
            <a:extLst>
              <a:ext uri="{FF2B5EF4-FFF2-40B4-BE49-F238E27FC236}">
                <a16:creationId xmlns:a16="http://schemas.microsoft.com/office/drawing/2014/main" id="{B2BA8F39-E476-A8BB-1210-85479198121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45821" y="3775509"/>
            <a:ext cx="3987100" cy="2463247"/>
          </a:xfrm>
          <a:prstGeom prst="rect">
            <a:avLst/>
          </a:prstGeom>
          <a:noFill/>
          <a:ln>
            <a:noFill/>
          </a:ln>
        </p:spPr>
      </p:pic>
      <p:pic>
        <p:nvPicPr>
          <p:cNvPr id="11" name="Picture 10">
            <a:extLst>
              <a:ext uri="{FF2B5EF4-FFF2-40B4-BE49-F238E27FC236}">
                <a16:creationId xmlns:a16="http://schemas.microsoft.com/office/drawing/2014/main" id="{39CF9EC2-A4AC-9D23-8DA2-F25D9B3E129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75668" y="3748609"/>
            <a:ext cx="3864568" cy="2387546"/>
          </a:xfrm>
          <a:prstGeom prst="rect">
            <a:avLst/>
          </a:prstGeom>
          <a:noFill/>
          <a:ln>
            <a:noFill/>
          </a:ln>
        </p:spPr>
      </p:pic>
    </p:spTree>
    <p:extLst>
      <p:ext uri="{BB962C8B-B14F-4D97-AF65-F5344CB8AC3E}">
        <p14:creationId xmlns:p14="http://schemas.microsoft.com/office/powerpoint/2010/main" val="3123492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C3BF-A121-F54E-A9AB-59F3A2EC41F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CA7E4CD-5D30-E87A-02B7-4EB5E27D9487}"/>
              </a:ext>
            </a:extLst>
          </p:cNvPr>
          <p:cNvSpPr>
            <a:spLocks noGrp="1"/>
          </p:cNvSpPr>
          <p:nvPr>
            <p:ph idx="1"/>
          </p:nvPr>
        </p:nvSpPr>
        <p:spPr>
          <a:xfrm>
            <a:off x="677334" y="1416425"/>
            <a:ext cx="8596668" cy="4624938"/>
          </a:xfrm>
        </p:spPr>
        <p:txBody>
          <a:bodyPr>
            <a:normAutofit/>
          </a:bodyPr>
          <a:lstStyle/>
          <a:p>
            <a:r>
              <a:rPr lang="en-IN" dirty="0"/>
              <a:t>Meticulous analysis of football player statistics revealed crucial positional features and age-match experience dynamics.</a:t>
            </a:r>
          </a:p>
          <a:p>
            <a:r>
              <a:rPr lang="en-IN" dirty="0"/>
              <a:t>SVM and LDA models showcased remarkable accuracy:</a:t>
            </a:r>
          </a:p>
          <a:p>
            <a:r>
              <a:rPr lang="en-IN" dirty="0"/>
              <a:t>SVM: 96.40% accuracy, Kappa 0.9488</a:t>
            </a:r>
          </a:p>
          <a:p>
            <a:r>
              <a:rPr lang="en-IN" dirty="0"/>
              <a:t>LDA: 95.20% accuracy, Kappa 0.9318</a:t>
            </a:r>
          </a:p>
          <a:p>
            <a:r>
              <a:rPr lang="en-IN" dirty="0"/>
              <a:t>Random Forest and PCA models performed slightly lower.</a:t>
            </a:r>
          </a:p>
          <a:p>
            <a:r>
              <a:rPr lang="en-IN" dirty="0"/>
              <a:t>Dataset imbalance highlights the need for alternative methodologies.</a:t>
            </a:r>
          </a:p>
          <a:p>
            <a:r>
              <a:rPr lang="en-IN" dirty="0"/>
              <a:t>Positive correlation between age and match experience noted, alongside the prevalence of European players.</a:t>
            </a:r>
          </a:p>
          <a:p>
            <a:r>
              <a:rPr lang="en-IN" dirty="0"/>
              <a:t>Further research required to refine models and leverage data for strategic football management.</a:t>
            </a:r>
          </a:p>
        </p:txBody>
      </p:sp>
    </p:spTree>
    <p:extLst>
      <p:ext uri="{BB962C8B-B14F-4D97-AF65-F5344CB8AC3E}">
        <p14:creationId xmlns:p14="http://schemas.microsoft.com/office/powerpoint/2010/main" val="3666454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CD1F-568B-6B6F-5FC1-3E7A4FD109FD}"/>
              </a:ext>
            </a:extLst>
          </p:cNvPr>
          <p:cNvSpPr>
            <a:spLocks noGrp="1"/>
          </p:cNvSpPr>
          <p:nvPr>
            <p:ph type="title"/>
          </p:nvPr>
        </p:nvSpPr>
        <p:spPr/>
        <p:txBody>
          <a:bodyPr>
            <a:normAutofit/>
          </a:bodyPr>
          <a:lstStyle/>
          <a:p>
            <a:r>
              <a:rPr lang="en-US" sz="1800" dirty="0"/>
              <a:t>References:</a:t>
            </a:r>
            <a:endParaRPr lang="en-IN" sz="1800" dirty="0"/>
          </a:p>
        </p:txBody>
      </p:sp>
      <p:sp>
        <p:nvSpPr>
          <p:cNvPr id="7" name="TextBox 6">
            <a:extLst>
              <a:ext uri="{FF2B5EF4-FFF2-40B4-BE49-F238E27FC236}">
                <a16:creationId xmlns:a16="http://schemas.microsoft.com/office/drawing/2014/main" id="{D627779F-9187-D1DF-8308-7483ECCF7B71}"/>
              </a:ext>
            </a:extLst>
          </p:cNvPr>
          <p:cNvSpPr txBox="1"/>
          <p:nvPr/>
        </p:nvSpPr>
        <p:spPr>
          <a:xfrm>
            <a:off x="770965" y="1120676"/>
            <a:ext cx="8041112" cy="2862322"/>
          </a:xfrm>
          <a:prstGeom prst="rect">
            <a:avLst/>
          </a:prstGeom>
          <a:noFill/>
        </p:spPr>
        <p:txBody>
          <a:bodyPr wrap="square">
            <a:spAutoFit/>
          </a:bodyPr>
          <a:lstStyle/>
          <a:p>
            <a:r>
              <a:rPr lang="en-IN" dirty="0"/>
              <a:t>Chazan-</a:t>
            </a:r>
            <a:r>
              <a:rPr lang="en-IN" dirty="0" err="1"/>
              <a:t>Pantzalis</a:t>
            </a:r>
            <a:r>
              <a:rPr lang="en-IN" dirty="0"/>
              <a:t>, Victor &amp; </a:t>
            </a:r>
            <a:r>
              <a:rPr lang="en-IN" dirty="0" err="1"/>
              <a:t>Tjortjis</a:t>
            </a:r>
            <a:r>
              <a:rPr lang="en-IN" dirty="0"/>
              <a:t>, Christos. (2020). Sports Analytics for Football League Table and Player Performance Prediction.</a:t>
            </a:r>
          </a:p>
          <a:p>
            <a:r>
              <a:rPr lang="en-IN" dirty="0"/>
              <a:t> </a:t>
            </a:r>
            <a:r>
              <a:rPr lang="en-IN" dirty="0">
                <a:hlinkClick r:id="rId2"/>
              </a:rPr>
              <a:t>https://rpubs.com/HassanOUKHOUYA/NBA_Player_Performance_Analysis_PCA_Hierarchical_Clustering_and_K-Means_Clustering</a:t>
            </a:r>
            <a:endParaRPr lang="en-IN" dirty="0"/>
          </a:p>
          <a:p>
            <a:endParaRPr lang="en-IN" dirty="0"/>
          </a:p>
          <a:p>
            <a:endParaRPr lang="en-IN" dirty="0"/>
          </a:p>
          <a:p>
            <a:r>
              <a:rPr lang="en-IN" dirty="0" err="1"/>
              <a:t>Pariath</a:t>
            </a:r>
            <a:r>
              <a:rPr lang="en-IN" dirty="0"/>
              <a:t>, Richard &amp; Shah, </a:t>
            </a:r>
            <a:r>
              <a:rPr lang="en-IN" dirty="0" err="1"/>
              <a:t>Shailin</a:t>
            </a:r>
            <a:r>
              <a:rPr lang="en-IN" dirty="0"/>
              <a:t> &amp; </a:t>
            </a:r>
            <a:r>
              <a:rPr lang="en-IN" dirty="0" err="1"/>
              <a:t>Surve</a:t>
            </a:r>
            <a:r>
              <a:rPr lang="en-IN" dirty="0"/>
              <a:t>, Aditya &amp; Mittal, </a:t>
            </a:r>
            <a:r>
              <a:rPr lang="en-IN" dirty="0" err="1"/>
              <a:t>Jayashri</a:t>
            </a:r>
            <a:r>
              <a:rPr lang="en-IN" dirty="0"/>
              <a:t>. (2018). Player Performance Prediction in Football Game. 1148-1153. 10.1109/ICECA.2018.8474750.</a:t>
            </a:r>
          </a:p>
        </p:txBody>
      </p:sp>
      <p:sp>
        <p:nvSpPr>
          <p:cNvPr id="9" name="TextBox 8">
            <a:extLst>
              <a:ext uri="{FF2B5EF4-FFF2-40B4-BE49-F238E27FC236}">
                <a16:creationId xmlns:a16="http://schemas.microsoft.com/office/drawing/2014/main" id="{1224792C-F002-A8F5-BE6C-6753DDBB532D}"/>
              </a:ext>
            </a:extLst>
          </p:cNvPr>
          <p:cNvSpPr txBox="1"/>
          <p:nvPr/>
        </p:nvSpPr>
        <p:spPr>
          <a:xfrm>
            <a:off x="770965" y="4753375"/>
            <a:ext cx="8041112" cy="923330"/>
          </a:xfrm>
          <a:prstGeom prst="rect">
            <a:avLst/>
          </a:prstGeom>
          <a:noFill/>
        </p:spPr>
        <p:txBody>
          <a:bodyPr wrap="square">
            <a:spAutoFit/>
          </a:bodyPr>
          <a:lstStyle/>
          <a:p>
            <a:r>
              <a:rPr lang="en-IN" dirty="0">
                <a:hlinkClick r:id="rId3"/>
              </a:rPr>
              <a:t>https://www.kaggle.com/datasets/vivovinco/20212022-football-player-stats</a:t>
            </a:r>
            <a:endParaRPr lang="en-IN" dirty="0"/>
          </a:p>
          <a:p>
            <a:endParaRPr lang="en-IN" dirty="0"/>
          </a:p>
        </p:txBody>
      </p:sp>
      <p:sp>
        <p:nvSpPr>
          <p:cNvPr id="10" name="Title 1">
            <a:extLst>
              <a:ext uri="{FF2B5EF4-FFF2-40B4-BE49-F238E27FC236}">
                <a16:creationId xmlns:a16="http://schemas.microsoft.com/office/drawing/2014/main" id="{C0CE66C8-E7CC-6032-5B9D-61116F426741}"/>
              </a:ext>
            </a:extLst>
          </p:cNvPr>
          <p:cNvSpPr txBox="1">
            <a:spLocks/>
          </p:cNvSpPr>
          <p:nvPr/>
        </p:nvSpPr>
        <p:spPr>
          <a:xfrm>
            <a:off x="677334" y="427764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Dataset Source:</a:t>
            </a:r>
            <a:endParaRPr lang="en-IN" sz="1800" dirty="0"/>
          </a:p>
        </p:txBody>
      </p:sp>
    </p:spTree>
    <p:extLst>
      <p:ext uri="{BB962C8B-B14F-4D97-AF65-F5344CB8AC3E}">
        <p14:creationId xmlns:p14="http://schemas.microsoft.com/office/powerpoint/2010/main" val="190421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9033-3D5F-F6D0-4C0E-51FC1554A5A4}"/>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0C50CCCB-4C6D-F2E3-BA57-74996725040E}"/>
              </a:ext>
            </a:extLst>
          </p:cNvPr>
          <p:cNvSpPr>
            <a:spLocks noGrp="1"/>
          </p:cNvSpPr>
          <p:nvPr>
            <p:ph idx="1"/>
          </p:nvPr>
        </p:nvSpPr>
        <p:spPr/>
        <p:txBody>
          <a:bodyPr>
            <a:normAutofit lnSpcReduction="10000"/>
          </a:bodyPr>
          <a:lstStyle/>
          <a:p>
            <a:r>
              <a:rPr lang="en-US" dirty="0"/>
              <a:t>Analytical Framework Development: Develop and implement a robust analytical framework to parse and interpret extensive football player data, focusing on identifying key performance indicators, categorizing players by positions and continents, and extracting valuable insights through exploratory data analysis and visualization methods.</a:t>
            </a:r>
          </a:p>
          <a:p>
            <a:r>
              <a:rPr lang="en-US" dirty="0"/>
              <a:t>Predictive Modeling: Utilize predictive modeling techniques to forecast player performance metrics and determine player positions, enhancing decision-making processes related to performance and providing strategic foresight for team management.</a:t>
            </a:r>
          </a:p>
          <a:p>
            <a:r>
              <a:rPr lang="en-US" dirty="0"/>
              <a:t>Enhanced Decision-Making: Provide football teams with actionable insights derived from the analysis, empowering them to make informed decisions at both individual and team levels for continual improvement in a fast-paced professional football environment.</a:t>
            </a:r>
            <a:endParaRPr lang="en-IN" dirty="0"/>
          </a:p>
        </p:txBody>
      </p:sp>
    </p:spTree>
    <p:extLst>
      <p:ext uri="{BB962C8B-B14F-4D97-AF65-F5344CB8AC3E}">
        <p14:creationId xmlns:p14="http://schemas.microsoft.com/office/powerpoint/2010/main" val="2628800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D5416-9B4A-AECE-D1A0-2D95A67F34D4}"/>
              </a:ext>
            </a:extLst>
          </p:cNvPr>
          <p:cNvSpPr>
            <a:spLocks noGrp="1"/>
          </p:cNvSpPr>
          <p:nvPr>
            <p:ph type="title"/>
          </p:nvPr>
        </p:nvSpPr>
        <p:spPr>
          <a:xfrm>
            <a:off x="1981201" y="2586317"/>
            <a:ext cx="6624918" cy="1685366"/>
          </a:xfrm>
        </p:spPr>
        <p:txBody>
          <a:bodyPr>
            <a:normAutofit/>
          </a:bodyPr>
          <a:lstStyle/>
          <a:p>
            <a:r>
              <a:rPr lang="en-US" sz="9600" dirty="0"/>
              <a:t>THANK YOU</a:t>
            </a:r>
            <a:endParaRPr lang="en-IN" sz="9600" dirty="0"/>
          </a:p>
        </p:txBody>
      </p:sp>
    </p:spTree>
    <p:extLst>
      <p:ext uri="{BB962C8B-B14F-4D97-AF65-F5344CB8AC3E}">
        <p14:creationId xmlns:p14="http://schemas.microsoft.com/office/powerpoint/2010/main" val="162847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50871-FA98-D783-CFB4-BA0D2015D592}"/>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FC70113C-CF17-8B9A-D31B-8BD10FD10610}"/>
              </a:ext>
            </a:extLst>
          </p:cNvPr>
          <p:cNvSpPr>
            <a:spLocks noGrp="1"/>
          </p:cNvSpPr>
          <p:nvPr>
            <p:ph idx="1"/>
          </p:nvPr>
        </p:nvSpPr>
        <p:spPr>
          <a:xfrm>
            <a:off x="677333" y="1416424"/>
            <a:ext cx="9192807" cy="4831975"/>
          </a:xfrm>
        </p:spPr>
        <p:txBody>
          <a:bodyPr>
            <a:normAutofit/>
          </a:bodyPr>
          <a:lstStyle/>
          <a:p>
            <a:r>
              <a:rPr lang="en-US" dirty="0"/>
              <a:t>Dataset: Detailed player statistics from major football leagues for the 2022-2023 season, offering personal and in-game metrics.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Analysis Goals: Identify key performance indicators, categorize players, and extract insights through data analysis and visualization.</a:t>
            </a:r>
          </a:p>
          <a:p>
            <a:r>
              <a:rPr lang="en-US" dirty="0"/>
              <a:t>Value Proposition: Actionable insights for teams to make informed decisions, improving performance in professional football.</a:t>
            </a:r>
            <a:endParaRPr lang="en-IN" dirty="0"/>
          </a:p>
        </p:txBody>
      </p:sp>
      <p:pic>
        <p:nvPicPr>
          <p:cNvPr id="8" name="Picture 7">
            <a:extLst>
              <a:ext uri="{FF2B5EF4-FFF2-40B4-BE49-F238E27FC236}">
                <a16:creationId xmlns:a16="http://schemas.microsoft.com/office/drawing/2014/main" id="{80BD3D84-9E30-0472-48A4-459B56F220A0}"/>
              </a:ext>
            </a:extLst>
          </p:cNvPr>
          <p:cNvPicPr>
            <a:picLocks noChangeAspect="1"/>
          </p:cNvPicPr>
          <p:nvPr/>
        </p:nvPicPr>
        <p:blipFill>
          <a:blip r:embed="rId2"/>
          <a:stretch>
            <a:fillRect/>
          </a:stretch>
        </p:blipFill>
        <p:spPr>
          <a:xfrm>
            <a:off x="1012914" y="2313276"/>
            <a:ext cx="7460229" cy="2034608"/>
          </a:xfrm>
          <a:prstGeom prst="rect">
            <a:avLst/>
          </a:prstGeom>
        </p:spPr>
      </p:pic>
    </p:spTree>
    <p:extLst>
      <p:ext uri="{BB962C8B-B14F-4D97-AF65-F5344CB8AC3E}">
        <p14:creationId xmlns:p14="http://schemas.microsoft.com/office/powerpoint/2010/main" val="349153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8958-4FBE-8BCE-E6E0-E0AF3AA4F6BE}"/>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7B4B0C9F-F1AB-9CC4-B0B0-5F8E82DB9127}"/>
              </a:ext>
            </a:extLst>
          </p:cNvPr>
          <p:cNvSpPr>
            <a:spLocks noGrp="1"/>
          </p:cNvSpPr>
          <p:nvPr>
            <p:ph idx="1"/>
          </p:nvPr>
        </p:nvSpPr>
        <p:spPr>
          <a:xfrm>
            <a:off x="677334" y="1541929"/>
            <a:ext cx="8596668" cy="4499433"/>
          </a:xfrm>
        </p:spPr>
        <p:txBody>
          <a:bodyPr/>
          <a:lstStyle/>
          <a:p>
            <a:r>
              <a:rPr lang="en-US" dirty="0"/>
              <a:t>Data Collection and Preprocessing: Obtain comprehensive player statistics from Kaggle. Preprocess data to handle missing values, outliers, and inconsistencies.</a:t>
            </a:r>
          </a:p>
          <a:p>
            <a:r>
              <a:rPr lang="en-US" dirty="0"/>
              <a:t>Exploratory Data Analysis (EDA): Gain insights into data distribution and characteristics. Visualize relationships between variables and analyze player distribution across leagues and positions.</a:t>
            </a:r>
          </a:p>
          <a:p>
            <a:r>
              <a:rPr lang="en-US" dirty="0"/>
              <a:t>Feature Engineering and Dimensionality Reduction: Engineer meaningful metrics and apply dimensionality reduction techniques like PCA. Enhance analysis and reduce computational complexity.</a:t>
            </a:r>
          </a:p>
          <a:p>
            <a:r>
              <a:rPr lang="en-US" dirty="0"/>
              <a:t>Predictive Modeling: Use Random Forest and SVM to forecast player performance metrics and positions. Optimize models through hyperparameter tuning and evaluate using key metrics.</a:t>
            </a:r>
            <a:endParaRPr lang="en-IN" dirty="0"/>
          </a:p>
        </p:txBody>
      </p:sp>
    </p:spTree>
    <p:extLst>
      <p:ext uri="{BB962C8B-B14F-4D97-AF65-F5344CB8AC3E}">
        <p14:creationId xmlns:p14="http://schemas.microsoft.com/office/powerpoint/2010/main" val="358234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B036-D44C-5203-4442-B07339889990}"/>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E8175C43-7871-BCF4-644A-82C73C4CB8A4}"/>
              </a:ext>
            </a:extLst>
          </p:cNvPr>
          <p:cNvSpPr>
            <a:spLocks noGrp="1"/>
          </p:cNvSpPr>
          <p:nvPr>
            <p:ph idx="1"/>
          </p:nvPr>
        </p:nvSpPr>
        <p:spPr>
          <a:xfrm>
            <a:off x="677334" y="1425483"/>
            <a:ext cx="8596668" cy="5020141"/>
          </a:xfrm>
        </p:spPr>
        <p:txBody>
          <a:bodyPr>
            <a:normAutofit fontScale="92500"/>
          </a:bodyPr>
          <a:lstStyle/>
          <a:p>
            <a:r>
              <a:rPr lang="en-US" dirty="0"/>
              <a:t>Handling Null Values: Checked for missing values and opted to replace them with zero to avoid distorting the data. Eliminated duplicate rows to ensure data accuracy before further analysis.</a:t>
            </a:r>
          </a:p>
          <a:p>
            <a:r>
              <a:rPr lang="en-US" dirty="0"/>
              <a:t>Standardization and Categorization: Standardize position names for consistency and categorize players' nationalities by continent for easier analysis.</a:t>
            </a:r>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A new column, 'Age Group', was introduced to the dataset, revealing that the majority of players are under 25 years old. This underscores the sport's preference for youth, likely due to its physical demands and emphasis on athleticism.</a:t>
            </a:r>
            <a:endParaRPr lang="en-IN" dirty="0"/>
          </a:p>
        </p:txBody>
      </p:sp>
      <p:pic>
        <p:nvPicPr>
          <p:cNvPr id="1030" name="Picture 6" descr="Soccer Positions Explained - Complete Guide (2024)">
            <a:extLst>
              <a:ext uri="{FF2B5EF4-FFF2-40B4-BE49-F238E27FC236}">
                <a16:creationId xmlns:a16="http://schemas.microsoft.com/office/drawing/2014/main" id="{037F3BB5-D7D6-9954-4410-31A8B776C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532" y="3219701"/>
            <a:ext cx="2786904" cy="17438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2A45720-C4B4-31A8-A602-7701F5322F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022" y="3219701"/>
            <a:ext cx="2786904" cy="174380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BB03C0AC-26DF-127D-64CA-91654FCCEED5}"/>
              </a:ext>
            </a:extLst>
          </p:cNvPr>
          <p:cNvCxnSpPr>
            <a:cxnSpLocks/>
          </p:cNvCxnSpPr>
          <p:nvPr/>
        </p:nvCxnSpPr>
        <p:spPr>
          <a:xfrm>
            <a:off x="4894986" y="4091604"/>
            <a:ext cx="5017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6085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07C4-03AD-19BC-E7E3-993B01941B5E}"/>
              </a:ext>
            </a:extLst>
          </p:cNvPr>
          <p:cNvSpPr>
            <a:spLocks noGrp="1"/>
          </p:cNvSpPr>
          <p:nvPr>
            <p:ph type="title"/>
          </p:nvPr>
        </p:nvSpPr>
        <p:spPr>
          <a:xfrm>
            <a:off x="677334" y="609600"/>
            <a:ext cx="8596668" cy="1219200"/>
          </a:xfrm>
        </p:spPr>
        <p:txBody>
          <a:bodyPr>
            <a:normAutofit/>
          </a:bodyPr>
          <a:lstStyle/>
          <a:p>
            <a:r>
              <a:rPr lang="en-US" sz="2800" dirty="0"/>
              <a:t>Data Analysis</a:t>
            </a:r>
            <a:br>
              <a:rPr lang="en-US" sz="2800" dirty="0"/>
            </a:br>
            <a:br>
              <a:rPr lang="en-US" sz="1400" dirty="0"/>
            </a:br>
            <a:r>
              <a:rPr lang="en-US" sz="1400" dirty="0"/>
              <a:t>Player Distribution by Continent and Nationality</a:t>
            </a:r>
            <a:endParaRPr lang="en-IN" sz="1400" dirty="0"/>
          </a:p>
        </p:txBody>
      </p:sp>
      <p:sp>
        <p:nvSpPr>
          <p:cNvPr id="3" name="Content Placeholder 2">
            <a:extLst>
              <a:ext uri="{FF2B5EF4-FFF2-40B4-BE49-F238E27FC236}">
                <a16:creationId xmlns:a16="http://schemas.microsoft.com/office/drawing/2014/main" id="{D505E258-C4DC-79D2-9072-FDB3F136F6A5}"/>
              </a:ext>
            </a:extLst>
          </p:cNvPr>
          <p:cNvSpPr>
            <a:spLocks noGrp="1"/>
          </p:cNvSpPr>
          <p:nvPr>
            <p:ph idx="1"/>
          </p:nvPr>
        </p:nvSpPr>
        <p:spPr>
          <a:xfrm>
            <a:off x="677334" y="1515035"/>
            <a:ext cx="8596668" cy="4957482"/>
          </a:xfrm>
        </p:spPr>
        <p:txBody>
          <a:bodyPr>
            <a:normAutofit/>
          </a:bodyPr>
          <a:lstStyle/>
          <a:p>
            <a:r>
              <a:rPr lang="en-US" b="0" i="0" dirty="0">
                <a:solidFill>
                  <a:srgbClr val="0D0D0D"/>
                </a:solidFill>
                <a:effectLst/>
                <a:highlight>
                  <a:srgbClr val="FFFFFF"/>
                </a:highlight>
                <a:latin typeface="Söhne"/>
              </a:rPr>
              <a:t>The below graph illustrates the number of players categorized by continents and their respective nationalities. </a:t>
            </a:r>
          </a:p>
          <a:p>
            <a:endParaRPr lang="en-US" dirty="0">
              <a:solidFill>
                <a:srgbClr val="0D0D0D"/>
              </a:solidFill>
              <a:highlight>
                <a:srgbClr val="FFFFFF"/>
              </a:highlight>
              <a:latin typeface="Söhne"/>
            </a:endParaRPr>
          </a:p>
          <a:p>
            <a:endParaRPr lang="en-US" b="0" i="0" dirty="0">
              <a:solidFill>
                <a:srgbClr val="0D0D0D"/>
              </a:solidFill>
              <a:effectLst/>
              <a:highlight>
                <a:srgbClr val="FFFFFF"/>
              </a:highlight>
              <a:latin typeface="Söhne"/>
            </a:endParaRPr>
          </a:p>
          <a:p>
            <a:endParaRPr lang="en-US" dirty="0">
              <a:solidFill>
                <a:srgbClr val="0D0D0D"/>
              </a:solidFill>
              <a:highlight>
                <a:srgbClr val="FFFFFF"/>
              </a:highlight>
              <a:latin typeface="Söhne"/>
            </a:endParaRPr>
          </a:p>
          <a:p>
            <a:endParaRPr lang="en-US" b="0" i="0" dirty="0">
              <a:solidFill>
                <a:srgbClr val="0D0D0D"/>
              </a:solidFill>
              <a:effectLst/>
              <a:highlight>
                <a:srgbClr val="FFFFFF"/>
              </a:highlight>
              <a:latin typeface="Söhne"/>
            </a:endParaRPr>
          </a:p>
          <a:p>
            <a:endParaRPr lang="en-US" b="0" i="0" dirty="0">
              <a:solidFill>
                <a:srgbClr val="0D0D0D"/>
              </a:solidFill>
              <a:effectLst/>
              <a:highlight>
                <a:srgbClr val="FFFFFF"/>
              </a:highlight>
              <a:latin typeface="Söhne"/>
            </a:endParaRPr>
          </a:p>
          <a:p>
            <a:pPr marL="0" indent="0">
              <a:buNone/>
            </a:pPr>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European players dominate the dataset, reflecting the focus on Europe-based leagues. Within Europe, nationalities such as Spain and France exhibit a strong presence, possibly influenced by factors like national league popularity and regional football traditions. </a:t>
            </a:r>
          </a:p>
          <a:p>
            <a:r>
              <a:rPr lang="en-US" b="0" i="0" dirty="0">
                <a:solidFill>
                  <a:srgbClr val="0D0D0D"/>
                </a:solidFill>
                <a:effectLst/>
                <a:highlight>
                  <a:srgbClr val="FFFFFF"/>
                </a:highlight>
                <a:latin typeface="Söhne"/>
              </a:rPr>
              <a:t>This distribution highlights the diversity of players and the global appeal of football.</a:t>
            </a:r>
            <a:endParaRPr lang="en-IN" dirty="0"/>
          </a:p>
        </p:txBody>
      </p:sp>
      <p:pic>
        <p:nvPicPr>
          <p:cNvPr id="4" name="Picture 3">
            <a:extLst>
              <a:ext uri="{FF2B5EF4-FFF2-40B4-BE49-F238E27FC236}">
                <a16:creationId xmlns:a16="http://schemas.microsoft.com/office/drawing/2014/main" id="{3BDC58BC-5E65-B9F8-6832-C50F130547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1214" y="2437199"/>
            <a:ext cx="3213568" cy="1983601"/>
          </a:xfrm>
          <a:prstGeom prst="rect">
            <a:avLst/>
          </a:prstGeom>
          <a:noFill/>
          <a:ln>
            <a:noFill/>
          </a:ln>
        </p:spPr>
      </p:pic>
      <p:pic>
        <p:nvPicPr>
          <p:cNvPr id="5" name="Picture 4">
            <a:extLst>
              <a:ext uri="{FF2B5EF4-FFF2-40B4-BE49-F238E27FC236}">
                <a16:creationId xmlns:a16="http://schemas.microsoft.com/office/drawing/2014/main" id="{C1E77FC1-CF32-A275-662D-BB09135423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9830" y="2437199"/>
            <a:ext cx="3215687" cy="1983601"/>
          </a:xfrm>
          <a:prstGeom prst="rect">
            <a:avLst/>
          </a:prstGeom>
          <a:noFill/>
          <a:ln>
            <a:noFill/>
          </a:ln>
        </p:spPr>
      </p:pic>
    </p:spTree>
    <p:extLst>
      <p:ext uri="{BB962C8B-B14F-4D97-AF65-F5344CB8AC3E}">
        <p14:creationId xmlns:p14="http://schemas.microsoft.com/office/powerpoint/2010/main" val="408625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5E48-4795-0907-50D0-6B69B87758C5}"/>
              </a:ext>
            </a:extLst>
          </p:cNvPr>
          <p:cNvSpPr>
            <a:spLocks noGrp="1"/>
          </p:cNvSpPr>
          <p:nvPr>
            <p:ph type="title"/>
          </p:nvPr>
        </p:nvSpPr>
        <p:spPr/>
        <p:txBody>
          <a:bodyPr>
            <a:normAutofit/>
          </a:bodyPr>
          <a:lstStyle/>
          <a:p>
            <a:r>
              <a:rPr lang="en-US" sz="1800" dirty="0"/>
              <a:t>Player Distribution by Position</a:t>
            </a:r>
            <a:endParaRPr lang="en-IN" sz="1800" dirty="0"/>
          </a:p>
        </p:txBody>
      </p:sp>
      <p:sp>
        <p:nvSpPr>
          <p:cNvPr id="3" name="Content Placeholder 2">
            <a:extLst>
              <a:ext uri="{FF2B5EF4-FFF2-40B4-BE49-F238E27FC236}">
                <a16:creationId xmlns:a16="http://schemas.microsoft.com/office/drawing/2014/main" id="{A47C6101-DD73-1535-0B36-7DCD00786894}"/>
              </a:ext>
            </a:extLst>
          </p:cNvPr>
          <p:cNvSpPr>
            <a:spLocks noGrp="1"/>
          </p:cNvSpPr>
          <p:nvPr>
            <p:ph idx="1"/>
          </p:nvPr>
        </p:nvSpPr>
        <p:spPr>
          <a:xfrm>
            <a:off x="677334" y="1299882"/>
            <a:ext cx="8596668" cy="4948517"/>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Defenders (DF) are the most prevalent group.</a:t>
            </a:r>
          </a:p>
          <a:p>
            <a:r>
              <a:rPr lang="en-US" dirty="0"/>
              <a:t>Midfielders (MF) and Forwards (FW) closely follow, with Goalkeepers (GK) being the least represented.</a:t>
            </a:r>
          </a:p>
          <a:p>
            <a:r>
              <a:rPr lang="en-US" dirty="0"/>
              <a:t>This distribution mirrors typical player composition in a football team, where a greater number of defenders and midfielders are often required.</a:t>
            </a:r>
            <a:endParaRPr lang="en-IN" dirty="0"/>
          </a:p>
        </p:txBody>
      </p:sp>
      <p:pic>
        <p:nvPicPr>
          <p:cNvPr id="4" name="Picture 3">
            <a:extLst>
              <a:ext uri="{FF2B5EF4-FFF2-40B4-BE49-F238E27FC236}">
                <a16:creationId xmlns:a16="http://schemas.microsoft.com/office/drawing/2014/main" id="{B99087CE-6D37-73DD-1DDC-2EE37A21B5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0715" y="1677820"/>
            <a:ext cx="4099709" cy="2533671"/>
          </a:xfrm>
          <a:prstGeom prst="rect">
            <a:avLst/>
          </a:prstGeom>
          <a:noFill/>
          <a:ln>
            <a:noFill/>
          </a:ln>
        </p:spPr>
      </p:pic>
    </p:spTree>
    <p:extLst>
      <p:ext uri="{BB962C8B-B14F-4D97-AF65-F5344CB8AC3E}">
        <p14:creationId xmlns:p14="http://schemas.microsoft.com/office/powerpoint/2010/main" val="1248820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C341-34DB-E045-9493-FF667838DAE0}"/>
              </a:ext>
            </a:extLst>
          </p:cNvPr>
          <p:cNvSpPr>
            <a:spLocks noGrp="1"/>
          </p:cNvSpPr>
          <p:nvPr>
            <p:ph type="title"/>
          </p:nvPr>
        </p:nvSpPr>
        <p:spPr/>
        <p:txBody>
          <a:bodyPr>
            <a:normAutofit/>
          </a:bodyPr>
          <a:lstStyle/>
          <a:p>
            <a:r>
              <a:rPr lang="en-US" sz="1800" dirty="0"/>
              <a:t>Count of Players in Each Major League</a:t>
            </a:r>
            <a:endParaRPr lang="en-IN" sz="1800" dirty="0"/>
          </a:p>
        </p:txBody>
      </p:sp>
      <p:sp>
        <p:nvSpPr>
          <p:cNvPr id="3" name="Content Placeholder 2">
            <a:extLst>
              <a:ext uri="{FF2B5EF4-FFF2-40B4-BE49-F238E27FC236}">
                <a16:creationId xmlns:a16="http://schemas.microsoft.com/office/drawing/2014/main" id="{AC62E4DA-4F6F-286A-2F75-CDFCAD8D9763}"/>
              </a:ext>
            </a:extLst>
          </p:cNvPr>
          <p:cNvSpPr>
            <a:spLocks noGrp="1"/>
          </p:cNvSpPr>
          <p:nvPr>
            <p:ph idx="1"/>
          </p:nvPr>
        </p:nvSpPr>
        <p:spPr>
          <a:xfrm>
            <a:off x="596652" y="1930400"/>
            <a:ext cx="8596668" cy="4093910"/>
          </a:xfrm>
        </p:spPr>
        <p:txBody>
          <a:bodyPr>
            <a:normAutofit lnSpcReduction="10000"/>
          </a:bodyPr>
          <a:lstStyle/>
          <a:p>
            <a:endParaRPr lang="en-US" dirty="0"/>
          </a:p>
          <a:p>
            <a:endParaRPr lang="en-US" dirty="0"/>
          </a:p>
          <a:p>
            <a:endParaRPr lang="en-US" dirty="0"/>
          </a:p>
          <a:p>
            <a:endParaRPr lang="en-US" dirty="0"/>
          </a:p>
          <a:p>
            <a:endParaRPr lang="en-US" dirty="0"/>
          </a:p>
          <a:p>
            <a:pPr marL="0" indent="0">
              <a:buNone/>
            </a:pPr>
            <a:endParaRPr lang="en-US" dirty="0"/>
          </a:p>
          <a:p>
            <a:r>
              <a:rPr lang="en-US" dirty="0"/>
              <a:t>The plot displays the count of players in the five major leagues: Bundesliga, La Liga, Ligue 1, Premier League, and Serie A.</a:t>
            </a:r>
          </a:p>
          <a:p>
            <a:r>
              <a:rPr lang="en-US" dirty="0"/>
              <a:t>The distribution reveals a generally equal count of players across leagues, suggesting comparable scales of operation.</a:t>
            </a:r>
          </a:p>
          <a:p>
            <a:r>
              <a:rPr lang="en-US" dirty="0"/>
              <a:t>This balance may indicate the competitiveness and market equity of the major European leagues.</a:t>
            </a:r>
            <a:endParaRPr lang="en-IN" dirty="0"/>
          </a:p>
        </p:txBody>
      </p:sp>
      <p:pic>
        <p:nvPicPr>
          <p:cNvPr id="4" name="Picture 3">
            <a:extLst>
              <a:ext uri="{FF2B5EF4-FFF2-40B4-BE49-F238E27FC236}">
                <a16:creationId xmlns:a16="http://schemas.microsoft.com/office/drawing/2014/main" id="{02AF3391-A6EF-C14A-2790-2BB27BA03A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29071" y="1270000"/>
            <a:ext cx="4131830" cy="2553522"/>
          </a:xfrm>
          <a:prstGeom prst="rect">
            <a:avLst/>
          </a:prstGeom>
          <a:noFill/>
          <a:ln>
            <a:noFill/>
          </a:ln>
        </p:spPr>
      </p:pic>
    </p:spTree>
    <p:extLst>
      <p:ext uri="{BB962C8B-B14F-4D97-AF65-F5344CB8AC3E}">
        <p14:creationId xmlns:p14="http://schemas.microsoft.com/office/powerpoint/2010/main" val="16451771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581</TotalTime>
  <Words>2507</Words>
  <Application>Microsoft Office PowerPoint</Application>
  <PresentationFormat>Widescreen</PresentationFormat>
  <Paragraphs>186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Söhne</vt:lpstr>
      <vt:lpstr>Trebuchet MS</vt:lpstr>
      <vt:lpstr>Wingdings 3</vt:lpstr>
      <vt:lpstr>Facet</vt:lpstr>
      <vt:lpstr>CSP 571 – Data Preparation and Analysis</vt:lpstr>
      <vt:lpstr>Table of Contents</vt:lpstr>
      <vt:lpstr>Problem Statement</vt:lpstr>
      <vt:lpstr>Dataset Description</vt:lpstr>
      <vt:lpstr>Methodology</vt:lpstr>
      <vt:lpstr>Data Preprocessing</vt:lpstr>
      <vt:lpstr>Data Analysis  Player Distribution by Continent and Nationality</vt:lpstr>
      <vt:lpstr>Player Distribution by Position</vt:lpstr>
      <vt:lpstr>Count of Players in Each Major League</vt:lpstr>
      <vt:lpstr>Outlier Analysis</vt:lpstr>
      <vt:lpstr>PowerPoint Presentation</vt:lpstr>
      <vt:lpstr>Average Goals, Assists, and Touches Per Position</vt:lpstr>
      <vt:lpstr>Turkey HSD (Honestly Significant Difference)</vt:lpstr>
      <vt:lpstr>Correlation Analysis</vt:lpstr>
      <vt:lpstr>Chi-Squared Test Insights</vt:lpstr>
      <vt:lpstr>Performance Metrics Customization</vt:lpstr>
      <vt:lpstr>Performance Metrics</vt:lpstr>
      <vt:lpstr>Modelling Principal Component Analysis (PCA)</vt:lpstr>
      <vt:lpstr>PowerPoint Presentation</vt:lpstr>
      <vt:lpstr>Random Forest Model</vt:lpstr>
      <vt:lpstr>Model Test Results:</vt:lpstr>
      <vt:lpstr>PowerPoint Presentation</vt:lpstr>
      <vt:lpstr>Random Forest using Linear Discriminant Analysis (LDA)</vt:lpstr>
      <vt:lpstr>Support Vector Machine (SVM)</vt:lpstr>
      <vt:lpstr>Model Test Results</vt:lpstr>
      <vt:lpstr>Support Vector Machine with Linear Discriminant Analysis (LDA)</vt:lpstr>
      <vt:lpstr>Result Analysis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CSP 571 – Data Preparation and Analysis</dc:title>
  <dc:creator>Manohar Vemuri</dc:creator>
  <cp:lastModifiedBy>Manohar Vemuri</cp:lastModifiedBy>
  <cp:revision>1</cp:revision>
  <dcterms:created xsi:type="dcterms:W3CDTF">2024-04-21T14:46:44Z</dcterms:created>
  <dcterms:modified xsi:type="dcterms:W3CDTF">2024-04-22T00:28:33Z</dcterms:modified>
</cp:coreProperties>
</file>