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1373492-C21C-CC20-8866-71FE7E734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DC5CD87A-2BFD-D52D-91E2-976E9DC1F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C8940A9-EC27-3DF0-3FF1-E2B3D02C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C0AD-7B65-427D-8E3C-2D1B9A54C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ABDFF2ED-5D7D-BADA-AD5F-16FC5093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AEAB89BC-518C-DCDC-3CA3-9214ABC3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DC83-4368-4BDD-90B9-986B0BD2F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EAE5744-293F-AA2C-BD2E-B65387AA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EBBA86E8-13A7-6BFE-4D89-4EE9A05D6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CD20C24-10AB-E8BF-672D-9B6599CF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C0AD-7B65-427D-8E3C-2D1B9A54C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6FE31FBA-AA34-AF62-C6FE-526DC389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9BCD7935-43C6-4A9D-F0F3-3D3B7461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DC83-4368-4BDD-90B9-986B0BD2F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38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C9C752DE-E664-7513-DA45-4EBC4C5D0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55689AF8-2F02-F01A-B8C8-850EECA27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C643AAE-CBA1-2361-CAB9-F87D446F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C0AD-7B65-427D-8E3C-2D1B9A54C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79719180-679D-8EB3-367F-A26A0318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D98B5E55-5592-6E4C-7C7B-B11C6100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DC83-4368-4BDD-90B9-986B0BD2F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42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ED5805E-66D7-869B-ABC7-D497962E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0F0057D-4AB0-94CC-9410-564CE5A4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34AD94C8-8CAC-7C9D-0F92-2293D6C9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C0AD-7B65-427D-8E3C-2D1B9A54C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5CB1DD7A-6BD5-99DA-2740-DC793068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D3070C8B-19F7-343B-F27F-B8873184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DC83-4368-4BDD-90B9-986B0BD2F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50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64859E6-1193-D194-9AB4-E923F63C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C166A96B-BE2B-AFF6-09BA-607C47A05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E77D1B3-E586-563C-FD17-72682A3E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C0AD-7B65-427D-8E3C-2D1B9A54C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7DEC9E4E-8F13-4F82-7AB1-9B76BE01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5BB1C8D9-4560-3D6B-C9FE-87734EC8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DC83-4368-4BDD-90B9-986B0BD2F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9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10FD99B-22B2-711C-EA57-4753DFDF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9FC27DF-5758-F884-F3E2-051F75F3B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70E72972-0C91-79FC-BC14-1A02114EA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9539411F-442B-A127-1772-79685AA1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C0AD-7B65-427D-8E3C-2D1B9A54C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4B52E11C-B3C6-A04F-4FD1-FFA2DFC0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B7762C9C-851D-0B8B-2BB8-907C6F7E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DC83-4368-4BDD-90B9-986B0BD2F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19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7C27801-AD9D-3B6F-298F-4B360492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45E41020-03AA-FC9E-E961-1FC1ADD4B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D04D96E1-DDE3-85D5-7B7F-D26820975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1C18F51C-05FF-E6A9-5E1F-95E35296A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16671B95-47FD-DDA1-EF1B-AC5290F4F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1FA17153-5605-039E-E37E-21698017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C0AD-7B65-427D-8E3C-2D1B9A54C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2B1B4BE4-5596-C27D-B9A3-D7F27492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C21649F1-86B0-C09B-D968-DE71B8E8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DC83-4368-4BDD-90B9-986B0BD2F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77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91C7DA2-8D7E-9720-FC88-F9250115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830C227F-AEDC-EBC5-02EF-9D279320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C0AD-7B65-427D-8E3C-2D1B9A54C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BB8B94E3-FEBC-1281-6A20-DBB43554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0F4C8814-243A-FE09-191D-F7745868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DC83-4368-4BDD-90B9-986B0BD2F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53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9F55184B-9DD6-6C6F-6D0C-EBE80B03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C0AD-7B65-427D-8E3C-2D1B9A54C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704D29B3-E7D5-CE8B-C68D-76D72D40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556922EF-AD44-7DB1-4103-183E7DA2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DC83-4368-4BDD-90B9-986B0BD2F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41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E9C9C0-45BD-0CDC-6FAE-B6578C38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375ABA7-A921-1DC8-E7F5-CB62194F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78C4DC4D-CDED-83B9-A126-E6E1F5DB7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BCC5033F-D16E-1DDC-2933-A27FC245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C0AD-7B65-427D-8E3C-2D1B9A54C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15048718-939B-6F3C-623C-596F53B3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C7A81370-A0B5-579F-AB97-B2CBFEF0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DC83-4368-4BDD-90B9-986B0BD2F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69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78A744A-2452-A691-6B96-283B95CD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5C70DA51-1B44-E4F3-AC41-DBD59F078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CEF4BC97-BC13-E1A3-4E01-63AFA2B9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33E727FD-1177-771F-0D3D-D396A4A6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C0AD-7B65-427D-8E3C-2D1B9A54C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9B379D56-39EE-FEFC-8E13-DF858652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C89450A1-EB65-DD4C-DBF1-F9D5FB9D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DC83-4368-4BDD-90B9-986B0BD2F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0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DAD7B7E7-19AC-F63F-CE81-F2B48EA5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6C310864-CC73-40E3-74A9-C5C5F5B5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1099B917-3614-AC20-FDA9-B33D5198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DC0AD-7B65-427D-8E3C-2D1B9A54C01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8E9B1D03-42F2-F1F1-59FA-C8CA06FA0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30DEC022-4DD8-542A-E3C2-4783AB093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69DC83-4368-4BDD-90B9-986B0BD2F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25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C9828FF-9A28-19B3-1D42-9A41B1968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 err="1"/>
              <a:t>ggplot2_v2</a:t>
            </a:r>
            <a:endParaRPr lang="en-GB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346952F-01B0-A44D-0750-E0505AB65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2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, ki vsebuje besede besedilo, posnetek zaslona, diagram, grafični prikaz&#10;&#10;Opis je samodejno ustvarjen">
            <a:extLst>
              <a:ext uri="{FF2B5EF4-FFF2-40B4-BE49-F238E27FC236}">
                <a16:creationId xmlns:a16="http://schemas.microsoft.com/office/drawing/2014/main" id="{D86E3041-1FEC-31C3-FEBC-B97EB9073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73" y="674545"/>
            <a:ext cx="6904318" cy="5220152"/>
          </a:xfrm>
          <a:prstGeom prst="rect">
            <a:avLst/>
          </a:prstGeom>
        </p:spPr>
      </p:pic>
      <p:sp>
        <p:nvSpPr>
          <p:cNvPr id="4" name="PoljeZBesedilom 3">
            <a:extLst>
              <a:ext uri="{FF2B5EF4-FFF2-40B4-BE49-F238E27FC236}">
                <a16:creationId xmlns:a16="http://schemas.microsoft.com/office/drawing/2014/main" id="{77625B29-F1A0-B178-760B-726E37B42325}"/>
              </a:ext>
            </a:extLst>
          </p:cNvPr>
          <p:cNvSpPr txBox="1"/>
          <p:nvPr/>
        </p:nvSpPr>
        <p:spPr>
          <a:xfrm>
            <a:off x="7315200" y="240632"/>
            <a:ext cx="46040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l-SI" dirty="0" err="1"/>
              <a:t>Jitter</a:t>
            </a:r>
            <a:r>
              <a:rPr lang="sl-SI" dirty="0"/>
              <a:t> plot </a:t>
            </a:r>
          </a:p>
          <a:p>
            <a:pPr marL="285750" indent="-285750">
              <a:buFontTx/>
              <a:buChar char="-"/>
            </a:pPr>
            <a:r>
              <a:rPr lang="sl-SI" dirty="0"/>
              <a:t>X os: </a:t>
            </a:r>
            <a:r>
              <a:rPr lang="sl-SI" dirty="0" err="1"/>
              <a:t>weight</a:t>
            </a:r>
            <a:endParaRPr lang="sl-SI" dirty="0"/>
          </a:p>
          <a:p>
            <a:pPr marL="285750" indent="-285750">
              <a:buFontTx/>
              <a:buChar char="-"/>
            </a:pPr>
            <a:r>
              <a:rPr lang="sl-SI" dirty="0"/>
              <a:t>Y os: Miles per </a:t>
            </a:r>
            <a:r>
              <a:rPr lang="sl-SI" dirty="0" err="1"/>
              <a:t>gallon</a:t>
            </a:r>
            <a:endParaRPr lang="sl-SI" dirty="0"/>
          </a:p>
          <a:p>
            <a:pPr marL="285750" indent="-285750">
              <a:buFontTx/>
              <a:buChar char="-"/>
            </a:pPr>
            <a:r>
              <a:rPr lang="sl-SI" dirty="0"/>
              <a:t>Barva: </a:t>
            </a:r>
            <a:r>
              <a:rPr lang="sl-SI" dirty="0" err="1"/>
              <a:t>cylinders</a:t>
            </a:r>
            <a:endParaRPr lang="sl-SI" dirty="0"/>
          </a:p>
          <a:p>
            <a:pPr marL="285750" indent="-285750">
              <a:buFontTx/>
              <a:buChar char="-"/>
            </a:pPr>
            <a:r>
              <a:rPr lang="sl-SI" dirty="0"/>
              <a:t>Velikost točke: </a:t>
            </a:r>
            <a:r>
              <a:rPr lang="sl-SI" dirty="0" err="1"/>
              <a:t>horsepower</a:t>
            </a:r>
            <a:endParaRPr lang="sl-SI" dirty="0"/>
          </a:p>
          <a:p>
            <a:pPr marL="285750" indent="-285750">
              <a:buFontTx/>
              <a:buChar char="-"/>
            </a:pPr>
            <a:r>
              <a:rPr lang="sl-SI" dirty="0"/>
              <a:t>Tema črno-bela </a:t>
            </a:r>
          </a:p>
          <a:p>
            <a:pPr marL="285750" indent="-285750">
              <a:buFontTx/>
              <a:buChar char="-"/>
            </a:pPr>
            <a:r>
              <a:rPr lang="sl-SI" dirty="0"/>
              <a:t>Naslov grafa naj bo </a:t>
            </a:r>
            <a:r>
              <a:rPr lang="sl-SI" dirty="0" err="1"/>
              <a:t>bold</a:t>
            </a:r>
            <a:r>
              <a:rPr lang="sl-SI" dirty="0"/>
              <a:t> in velikosti 15</a:t>
            </a:r>
          </a:p>
          <a:p>
            <a:pPr marL="285750" indent="-285750">
              <a:buFontTx/>
              <a:buChar char="-"/>
            </a:pPr>
            <a:r>
              <a:rPr lang="sl-SI" dirty="0"/>
              <a:t>Pripis: </a:t>
            </a:r>
            <a:r>
              <a:rPr lang="sl-SI" dirty="0" err="1"/>
              <a:t>italic</a:t>
            </a:r>
            <a:r>
              <a:rPr lang="sl-SI" dirty="0"/>
              <a:t>, velikost 12, </a:t>
            </a:r>
          </a:p>
          <a:p>
            <a:pPr marL="285750" indent="-285750">
              <a:buFontTx/>
              <a:buChar char="-"/>
            </a:pPr>
            <a:r>
              <a:rPr lang="sl-SI" dirty="0"/>
              <a:t>Legenda: na dnu grafa </a:t>
            </a:r>
          </a:p>
          <a:p>
            <a:pPr marL="285750" indent="-285750">
              <a:buFontTx/>
              <a:buChar char="-"/>
            </a:pPr>
            <a:r>
              <a:rPr lang="sl-SI" dirty="0"/>
              <a:t>Uredi tudi naslove osi in legend</a:t>
            </a:r>
          </a:p>
        </p:txBody>
      </p:sp>
    </p:spTree>
    <p:extLst>
      <p:ext uri="{BB962C8B-B14F-4D97-AF65-F5344CB8AC3E}">
        <p14:creationId xmlns:p14="http://schemas.microsoft.com/office/powerpoint/2010/main" val="357044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C3CBE-2F76-E532-01F9-B6F07CEFB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jeZBesedilom 3">
            <a:extLst>
              <a:ext uri="{FF2B5EF4-FFF2-40B4-BE49-F238E27FC236}">
                <a16:creationId xmlns:a16="http://schemas.microsoft.com/office/drawing/2014/main" id="{0C3538AA-D7F0-D20F-E17A-EA2483A485E1}"/>
              </a:ext>
            </a:extLst>
          </p:cNvPr>
          <p:cNvSpPr txBox="1"/>
          <p:nvPr/>
        </p:nvSpPr>
        <p:spPr>
          <a:xfrm>
            <a:off x="7315200" y="240632"/>
            <a:ext cx="46040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l-SI" dirty="0"/>
              <a:t>Histogram z </a:t>
            </a:r>
            <a:r>
              <a:rPr lang="sl-SI" dirty="0" err="1"/>
              <a:t>binwidth</a:t>
            </a:r>
            <a:r>
              <a:rPr lang="sl-SI" dirty="0"/>
              <a:t> =2, črne barve</a:t>
            </a:r>
          </a:p>
          <a:p>
            <a:pPr marL="285750" indent="-285750">
              <a:buFontTx/>
              <a:buChar char="-"/>
            </a:pPr>
            <a:r>
              <a:rPr lang="sl-SI" dirty="0"/>
              <a:t>Stolpci v </a:t>
            </a:r>
            <a:r>
              <a:rPr lang="sl-SI" dirty="0" err="1"/>
              <a:t>histogrmu</a:t>
            </a:r>
            <a:r>
              <a:rPr lang="sl-SI" dirty="0"/>
              <a:t> naj bodo pobarvani po </a:t>
            </a:r>
            <a:r>
              <a:rPr lang="sl-SI" dirty="0" err="1"/>
              <a:t>count</a:t>
            </a:r>
            <a:r>
              <a:rPr lang="sl-SI" dirty="0"/>
              <a:t> od rdeče do modre</a:t>
            </a:r>
          </a:p>
          <a:p>
            <a:pPr marL="285750" indent="-285750">
              <a:buFontTx/>
              <a:buChar char="-"/>
            </a:pPr>
            <a:r>
              <a:rPr lang="sl-SI" dirty="0"/>
              <a:t>Naslov grafa: </a:t>
            </a:r>
            <a:r>
              <a:rPr lang="sl-SI" dirty="0" err="1"/>
              <a:t>bold</a:t>
            </a:r>
            <a:endParaRPr lang="sl-SI" dirty="0"/>
          </a:p>
          <a:p>
            <a:pPr marL="285750" indent="-285750">
              <a:buFontTx/>
              <a:buChar char="-"/>
            </a:pPr>
            <a:r>
              <a:rPr lang="sl-SI" dirty="0"/>
              <a:t>Prilagodi velikosti x in y osi naslova (vsaj 12)</a:t>
            </a:r>
          </a:p>
          <a:p>
            <a:pPr marL="285750" indent="-285750">
              <a:buFontTx/>
              <a:buChar char="-"/>
            </a:pPr>
            <a:endParaRPr lang="sl-SI" dirty="0"/>
          </a:p>
        </p:txBody>
      </p:sp>
      <p:pic>
        <p:nvPicPr>
          <p:cNvPr id="5" name="Slika 4" descr="Slika, ki vsebuje besede besedilo, posnetek zaslona, diagram, grafični prikaz&#10;&#10;Opis je samodejno ustvarjen">
            <a:extLst>
              <a:ext uri="{FF2B5EF4-FFF2-40B4-BE49-F238E27FC236}">
                <a16:creationId xmlns:a16="http://schemas.microsoft.com/office/drawing/2014/main" id="{FE31899D-689A-01C1-90A9-C71A5CE45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6" y="530166"/>
            <a:ext cx="6904318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5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E6CE9-2E0F-8D14-1DFE-1EEF12B5D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jeZBesedilom 3">
            <a:extLst>
              <a:ext uri="{FF2B5EF4-FFF2-40B4-BE49-F238E27FC236}">
                <a16:creationId xmlns:a16="http://schemas.microsoft.com/office/drawing/2014/main" id="{BF705F85-726A-DCF1-B2ED-F6615B9CC075}"/>
              </a:ext>
            </a:extLst>
          </p:cNvPr>
          <p:cNvSpPr txBox="1"/>
          <p:nvPr/>
        </p:nvSpPr>
        <p:spPr>
          <a:xfrm>
            <a:off x="7315200" y="240632"/>
            <a:ext cx="46040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l-SI" dirty="0" err="1"/>
              <a:t>boxplot</a:t>
            </a:r>
            <a:r>
              <a:rPr lang="sl-SI" dirty="0"/>
              <a:t> z </a:t>
            </a:r>
            <a:r>
              <a:rPr lang="sl-SI" dirty="0" err="1"/>
              <a:t>jitter</a:t>
            </a:r>
            <a:r>
              <a:rPr lang="sl-SI" dirty="0"/>
              <a:t> plotom</a:t>
            </a:r>
          </a:p>
          <a:p>
            <a:pPr marL="285750" indent="-285750">
              <a:buFontTx/>
              <a:buChar char="-"/>
            </a:pPr>
            <a:r>
              <a:rPr lang="sl-SI" dirty="0"/>
              <a:t>X os: </a:t>
            </a:r>
            <a:r>
              <a:rPr lang="sl-SI" dirty="0" err="1"/>
              <a:t>cylinder</a:t>
            </a:r>
            <a:r>
              <a:rPr lang="sl-SI" dirty="0"/>
              <a:t> </a:t>
            </a:r>
            <a:r>
              <a:rPr lang="sl-SI" dirty="0" err="1"/>
              <a:t>count</a:t>
            </a:r>
            <a:endParaRPr lang="sl-SI" dirty="0"/>
          </a:p>
          <a:p>
            <a:pPr marL="285750" indent="-285750">
              <a:buFontTx/>
              <a:buChar char="-"/>
            </a:pPr>
            <a:r>
              <a:rPr lang="sl-SI" dirty="0"/>
              <a:t>Y os: Miles per </a:t>
            </a:r>
            <a:r>
              <a:rPr lang="sl-SI" dirty="0" err="1"/>
              <a:t>gallon</a:t>
            </a:r>
            <a:endParaRPr lang="sl-SI" dirty="0"/>
          </a:p>
          <a:p>
            <a:pPr marL="285750" indent="-285750">
              <a:buFontTx/>
              <a:buChar char="-"/>
            </a:pPr>
            <a:r>
              <a:rPr lang="sl-SI" dirty="0"/>
              <a:t>Barva: </a:t>
            </a:r>
            <a:r>
              <a:rPr lang="sl-SI" dirty="0" err="1"/>
              <a:t>custom</a:t>
            </a:r>
            <a:endParaRPr lang="sl-SI" dirty="0"/>
          </a:p>
          <a:p>
            <a:pPr marL="285750" indent="-285750">
              <a:buFontTx/>
              <a:buChar char="-"/>
            </a:pPr>
            <a:r>
              <a:rPr lang="sl-SI" dirty="0" err="1"/>
              <a:t>Boxplot</a:t>
            </a:r>
            <a:r>
              <a:rPr lang="sl-SI" dirty="0"/>
              <a:t> naj bo preseven</a:t>
            </a:r>
          </a:p>
          <a:p>
            <a:pPr marL="285750" indent="-285750">
              <a:buFontTx/>
              <a:buChar char="-"/>
            </a:pPr>
            <a:r>
              <a:rPr lang="sl-SI" dirty="0"/>
              <a:t>Velikost točk </a:t>
            </a:r>
            <a:r>
              <a:rPr lang="sl-SI" dirty="0" err="1"/>
              <a:t>jitter</a:t>
            </a:r>
            <a:r>
              <a:rPr lang="sl-SI" dirty="0"/>
              <a:t>: 1.5, barva črna, </a:t>
            </a:r>
          </a:p>
          <a:p>
            <a:pPr marL="285750" indent="-285750">
              <a:buFontTx/>
              <a:buChar char="-"/>
            </a:pPr>
            <a:r>
              <a:rPr lang="sl-SI" dirty="0"/>
              <a:t>Tema </a:t>
            </a:r>
            <a:r>
              <a:rPr lang="sl-SI" dirty="0" err="1"/>
              <a:t>minimal</a:t>
            </a:r>
            <a:endParaRPr lang="sl-SI" dirty="0"/>
          </a:p>
          <a:p>
            <a:pPr marL="285750" indent="-285750">
              <a:buFontTx/>
              <a:buChar char="-"/>
            </a:pPr>
            <a:r>
              <a:rPr lang="sl-SI" dirty="0"/>
              <a:t>Naslov grafa </a:t>
            </a:r>
          </a:p>
          <a:p>
            <a:pPr marL="285750" indent="-285750">
              <a:buFontTx/>
              <a:buChar char="-"/>
            </a:pPr>
            <a:r>
              <a:rPr lang="sl-SI" dirty="0"/>
              <a:t>Brez legende </a:t>
            </a:r>
          </a:p>
          <a:p>
            <a:pPr marL="285750" indent="-285750">
              <a:buFontTx/>
              <a:buChar char="-"/>
            </a:pPr>
            <a:r>
              <a:rPr lang="sl-SI" dirty="0"/>
              <a:t>x os </a:t>
            </a:r>
            <a:r>
              <a:rPr lang="sl-SI" dirty="0" err="1"/>
              <a:t>text</a:t>
            </a:r>
            <a:r>
              <a:rPr lang="sl-SI" dirty="0"/>
              <a:t> naj bo pod kotom 45 (</a:t>
            </a:r>
            <a:r>
              <a:rPr lang="sl-SI" dirty="0" err="1"/>
              <a:t>prilagoti</a:t>
            </a:r>
            <a:r>
              <a:rPr lang="sl-SI" dirty="0"/>
              <a:t> tudi višino)</a:t>
            </a:r>
          </a:p>
        </p:txBody>
      </p:sp>
      <p:pic>
        <p:nvPicPr>
          <p:cNvPr id="5" name="Slika 4" descr="Slika, ki vsebuje besede besedilo, posnetek zaslona, diagram, vrstica&#10;&#10;Opis je samodejno ustvarjen">
            <a:extLst>
              <a:ext uri="{FF2B5EF4-FFF2-40B4-BE49-F238E27FC236}">
                <a16:creationId xmlns:a16="http://schemas.microsoft.com/office/drawing/2014/main" id="{C4300609-7EAB-8A10-8D7D-FB0BB4207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2" y="690587"/>
            <a:ext cx="6904318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4EC5B-6D3D-2F64-6CFC-5E7427721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jeZBesedilom 3">
            <a:extLst>
              <a:ext uri="{FF2B5EF4-FFF2-40B4-BE49-F238E27FC236}">
                <a16:creationId xmlns:a16="http://schemas.microsoft.com/office/drawing/2014/main" id="{2F52B262-4667-43CF-4160-733DFE8CBEC1}"/>
              </a:ext>
            </a:extLst>
          </p:cNvPr>
          <p:cNvSpPr txBox="1"/>
          <p:nvPr/>
        </p:nvSpPr>
        <p:spPr>
          <a:xfrm>
            <a:off x="7315200" y="240632"/>
            <a:ext cx="46040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l-SI" dirty="0"/>
              <a:t>Plot z dvema y osema </a:t>
            </a:r>
          </a:p>
          <a:p>
            <a:pPr marL="285750" indent="-285750">
              <a:buFontTx/>
              <a:buChar char="-"/>
            </a:pPr>
            <a:endParaRPr lang="sl-SI" dirty="0"/>
          </a:p>
          <a:p>
            <a:pPr marL="285750" indent="-285750">
              <a:buFontTx/>
              <a:buChar char="-"/>
            </a:pPr>
            <a:r>
              <a:rPr lang="sl-SI" dirty="0"/>
              <a:t>Pred risanjem je potrebo </a:t>
            </a:r>
            <a:r>
              <a:rPr lang="sl-SI" dirty="0" err="1"/>
              <a:t>rescale</a:t>
            </a:r>
            <a:r>
              <a:rPr lang="sl-SI" dirty="0"/>
              <a:t> </a:t>
            </a:r>
            <a:r>
              <a:rPr lang="sl-SI" dirty="0" err="1"/>
              <a:t>hp</a:t>
            </a:r>
            <a:r>
              <a:rPr lang="sl-SI" dirty="0"/>
              <a:t> variablo, da bo v range </a:t>
            </a:r>
            <a:r>
              <a:rPr lang="sl-SI" dirty="0" err="1"/>
              <a:t>mpg</a:t>
            </a:r>
            <a:r>
              <a:rPr lang="sl-SI" dirty="0"/>
              <a:t> variable</a:t>
            </a:r>
          </a:p>
          <a:p>
            <a:pPr marL="285750" indent="-285750">
              <a:buFontTx/>
              <a:buChar char="-"/>
            </a:pPr>
            <a:endParaRPr lang="sl-SI" dirty="0"/>
          </a:p>
          <a:p>
            <a:pPr marL="285750" indent="-285750">
              <a:buFontTx/>
              <a:buChar char="-"/>
            </a:pPr>
            <a:r>
              <a:rPr lang="sl-SI" dirty="0"/>
              <a:t>Namig (y os ni določena že v </a:t>
            </a:r>
            <a:r>
              <a:rPr lang="sl-SI" dirty="0" err="1"/>
              <a:t>ggplot</a:t>
            </a:r>
            <a:r>
              <a:rPr lang="sl-SI" dirty="0"/>
              <a:t>, ampak nižje v </a:t>
            </a:r>
            <a:r>
              <a:rPr lang="sl-SI" dirty="0" err="1"/>
              <a:t>geom_line</a:t>
            </a:r>
            <a:r>
              <a:rPr lang="sl-SI" dirty="0"/>
              <a:t>()</a:t>
            </a:r>
          </a:p>
          <a:p>
            <a:pPr marL="285750" indent="-285750">
              <a:buFontTx/>
              <a:buChar char="-"/>
            </a:pPr>
            <a:endParaRPr lang="sl-SI" dirty="0"/>
          </a:p>
          <a:p>
            <a:pPr marL="285750" indent="-285750">
              <a:buFontTx/>
              <a:buChar char="-"/>
            </a:pPr>
            <a:r>
              <a:rPr lang="sl-SI" dirty="0"/>
              <a:t>Določi </a:t>
            </a:r>
            <a:r>
              <a:rPr lang="sl-SI" dirty="0" err="1"/>
              <a:t>continous</a:t>
            </a:r>
            <a:r>
              <a:rPr lang="sl-SI" dirty="0"/>
              <a:t> y os, ki je . ~ </a:t>
            </a:r>
            <a:r>
              <a:rPr lang="en-GB" dirty="0"/>
              <a:t>* diff(range(</a:t>
            </a:r>
            <a:r>
              <a:rPr lang="en-GB" dirty="0" err="1"/>
              <a:t>mtcars$hp</a:t>
            </a:r>
            <a:r>
              <a:rPr lang="en-GB" dirty="0"/>
              <a:t>)) / diff(range(</a:t>
            </a:r>
            <a:r>
              <a:rPr lang="en-GB" dirty="0" err="1"/>
              <a:t>mtcars$mpg</a:t>
            </a:r>
            <a:r>
              <a:rPr lang="en-GB" dirty="0"/>
              <a:t>)) + min(</a:t>
            </a:r>
            <a:r>
              <a:rPr lang="en-GB" dirty="0" err="1"/>
              <a:t>mtcars$hp</a:t>
            </a:r>
            <a:r>
              <a:rPr lang="en-GB" dirty="0"/>
              <a:t>)</a:t>
            </a:r>
            <a:endParaRPr lang="sl-SI" dirty="0"/>
          </a:p>
          <a:p>
            <a:pPr marL="285750" indent="-285750">
              <a:buFontTx/>
              <a:buChar char="-"/>
            </a:pPr>
            <a:endParaRPr lang="sl-SI" dirty="0"/>
          </a:p>
          <a:p>
            <a:pPr marL="285750" indent="-285750">
              <a:buFontTx/>
              <a:buChar char="-"/>
            </a:pPr>
            <a:r>
              <a:rPr lang="sl-SI" dirty="0"/>
              <a:t>Določi naslove x in y osi, in naslov (velikost 16)</a:t>
            </a:r>
          </a:p>
          <a:p>
            <a:pPr marL="285750" indent="-285750">
              <a:buFontTx/>
              <a:buChar char="-"/>
            </a:pPr>
            <a:r>
              <a:rPr lang="sl-SI" dirty="0"/>
              <a:t>Določi barve y osi </a:t>
            </a:r>
          </a:p>
          <a:p>
            <a:pPr marL="285750" indent="-285750">
              <a:buFontTx/>
              <a:buChar char="-"/>
            </a:pPr>
            <a:r>
              <a:rPr lang="sl-SI" dirty="0"/>
              <a:t>Legenda na dnu </a:t>
            </a:r>
          </a:p>
        </p:txBody>
      </p:sp>
      <p:pic>
        <p:nvPicPr>
          <p:cNvPr id="5" name="Slika 4" descr="Slika, ki vsebuje besede besedilo, diagram, vrstica, grafični prikaz&#10;&#10;Opis je samodejno ustvarjen">
            <a:extLst>
              <a:ext uri="{FF2B5EF4-FFF2-40B4-BE49-F238E27FC236}">
                <a16:creationId xmlns:a16="http://schemas.microsoft.com/office/drawing/2014/main" id="{B76A0C86-DFBC-524D-A809-3970462EF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2" y="818924"/>
            <a:ext cx="6904318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3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A3439-0B4C-1282-A952-29E50096C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jeZBesedilom 3">
            <a:extLst>
              <a:ext uri="{FF2B5EF4-FFF2-40B4-BE49-F238E27FC236}">
                <a16:creationId xmlns:a16="http://schemas.microsoft.com/office/drawing/2014/main" id="{D244660D-C3DD-3A92-2095-283959918EA8}"/>
              </a:ext>
            </a:extLst>
          </p:cNvPr>
          <p:cNvSpPr txBox="1"/>
          <p:nvPr/>
        </p:nvSpPr>
        <p:spPr>
          <a:xfrm>
            <a:off x="7315200" y="240632"/>
            <a:ext cx="46040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l-SI" dirty="0" err="1"/>
              <a:t>geom_point</a:t>
            </a:r>
            <a:r>
              <a:rPr lang="sl-SI" dirty="0"/>
              <a:t>; velikost 3, </a:t>
            </a:r>
            <a:r>
              <a:rPr lang="sl-SI" dirty="0" err="1"/>
              <a:t>alpha</a:t>
            </a:r>
            <a:r>
              <a:rPr lang="sl-SI"/>
              <a:t> 0.7</a:t>
            </a:r>
            <a:endParaRPr lang="sl-SI" dirty="0"/>
          </a:p>
          <a:p>
            <a:pPr marL="285750" indent="-285750">
              <a:buFontTx/>
              <a:buChar char="-"/>
            </a:pPr>
            <a:r>
              <a:rPr lang="sl-SI" dirty="0" err="1"/>
              <a:t>geom_smooth</a:t>
            </a:r>
            <a:r>
              <a:rPr lang="sl-SI" dirty="0"/>
              <a:t> z </a:t>
            </a:r>
            <a:r>
              <a:rPr lang="sl-SI" dirty="0" err="1"/>
              <a:t>linear</a:t>
            </a:r>
            <a:r>
              <a:rPr lang="sl-SI" dirty="0"/>
              <a:t> model brez </a:t>
            </a:r>
            <a:r>
              <a:rPr lang="sl-SI" dirty="0" err="1"/>
              <a:t>sandardne</a:t>
            </a:r>
            <a:r>
              <a:rPr lang="sl-SI" dirty="0"/>
              <a:t> napake, v črni barvi črtkano</a:t>
            </a:r>
          </a:p>
          <a:p>
            <a:pPr marL="285750" indent="-285750">
              <a:buFontTx/>
              <a:buChar char="-"/>
            </a:pPr>
            <a:r>
              <a:rPr lang="sl-SI" dirty="0"/>
              <a:t>Graf naj bo v 3 delih glede na variablo </a:t>
            </a:r>
            <a:r>
              <a:rPr lang="sl-SI" dirty="0" err="1"/>
              <a:t>cylinder</a:t>
            </a:r>
            <a:endParaRPr lang="sl-SI" dirty="0"/>
          </a:p>
          <a:p>
            <a:pPr marL="285750" indent="-285750">
              <a:buFontTx/>
              <a:buChar char="-"/>
            </a:pPr>
            <a:r>
              <a:rPr lang="sl-SI" dirty="0"/>
              <a:t>Barve ki naj bodo uporabljene iz palete </a:t>
            </a:r>
            <a:r>
              <a:rPr lang="sl-SI" dirty="0" err="1"/>
              <a:t>Dark2</a:t>
            </a:r>
            <a:endParaRPr lang="sl-SI" dirty="0"/>
          </a:p>
          <a:p>
            <a:pPr marL="285750" indent="-285750">
              <a:buFontTx/>
              <a:buChar char="-"/>
            </a:pPr>
            <a:r>
              <a:rPr lang="sl-SI" dirty="0"/>
              <a:t>Naslov: </a:t>
            </a:r>
            <a:r>
              <a:rPr lang="sl-SI" dirty="0" err="1"/>
              <a:t>bold</a:t>
            </a:r>
            <a:r>
              <a:rPr lang="sl-SI" dirty="0"/>
              <a:t>, velikost 16, </a:t>
            </a:r>
          </a:p>
          <a:p>
            <a:pPr marL="285750" indent="-285750">
              <a:buFontTx/>
              <a:buChar char="-"/>
            </a:pPr>
            <a:r>
              <a:rPr lang="sl-SI" dirty="0"/>
              <a:t>Podnaslov: velikost 12, barva siva</a:t>
            </a:r>
          </a:p>
          <a:p>
            <a:pPr marL="285750" indent="-285750">
              <a:buFontTx/>
              <a:buChar char="-"/>
            </a:pPr>
            <a:r>
              <a:rPr lang="sl-SI" dirty="0" err="1"/>
              <a:t>Text</a:t>
            </a:r>
            <a:r>
              <a:rPr lang="sl-SI" dirty="0"/>
              <a:t> na celotnem grafu naj bo </a:t>
            </a:r>
            <a:r>
              <a:rPr lang="sl-SI" dirty="0" err="1"/>
              <a:t>bold</a:t>
            </a:r>
            <a:r>
              <a:rPr lang="sl-SI" dirty="0"/>
              <a:t> in velikosti 12, </a:t>
            </a:r>
          </a:p>
          <a:p>
            <a:pPr marL="285750" indent="-285750">
              <a:buFontTx/>
              <a:buChar char="-"/>
            </a:pPr>
            <a:r>
              <a:rPr lang="sl-SI" dirty="0"/>
              <a:t>Legenda na vrhu</a:t>
            </a:r>
          </a:p>
          <a:p>
            <a:pPr marL="285750" indent="-285750">
              <a:buFontTx/>
              <a:buChar char="-"/>
            </a:pPr>
            <a:endParaRPr lang="sl-SI" dirty="0"/>
          </a:p>
          <a:p>
            <a:pPr marL="285750" indent="-285750">
              <a:buFontTx/>
              <a:buChar char="-"/>
            </a:pPr>
            <a:r>
              <a:rPr lang="sl-SI" dirty="0"/>
              <a:t>Dodaj </a:t>
            </a:r>
            <a:r>
              <a:rPr lang="sl-SI" dirty="0" err="1"/>
              <a:t>text</a:t>
            </a:r>
            <a:r>
              <a:rPr lang="sl-SI" dirty="0"/>
              <a:t> o Median MPG: v temno </a:t>
            </a:r>
            <a:r>
              <a:rPr lang="sl-SI" dirty="0" err="1"/>
              <a:t>mofri</a:t>
            </a:r>
            <a:r>
              <a:rPr lang="sl-SI" dirty="0"/>
              <a:t> barvi, velikost 4, v </a:t>
            </a:r>
            <a:r>
              <a:rPr lang="sl-SI" dirty="0" err="1"/>
              <a:t>italic</a:t>
            </a:r>
            <a:r>
              <a:rPr lang="sl-SI" dirty="0"/>
              <a:t> pisavi, </a:t>
            </a:r>
          </a:p>
          <a:p>
            <a:pPr marL="285750" indent="-285750">
              <a:buFontTx/>
              <a:buChar char="-"/>
            </a:pPr>
            <a:endParaRPr lang="sl-SI" dirty="0"/>
          </a:p>
          <a:p>
            <a:pPr marL="285750" indent="-285750">
              <a:buFontTx/>
              <a:buChar char="-"/>
            </a:pPr>
            <a:endParaRPr lang="sl-SI" dirty="0"/>
          </a:p>
        </p:txBody>
      </p:sp>
      <p:pic>
        <p:nvPicPr>
          <p:cNvPr id="3" name="Slika 2" descr="Slika, ki vsebuje besede besedilo, posnetek zaslona, pisava, številka&#10;&#10;Opis je samodejno ustvarjen">
            <a:extLst>
              <a:ext uri="{FF2B5EF4-FFF2-40B4-BE49-F238E27FC236}">
                <a16:creationId xmlns:a16="http://schemas.microsoft.com/office/drawing/2014/main" id="{58FCE076-44C6-C553-C0DC-4B9F627AD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6" y="594334"/>
            <a:ext cx="6904318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0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isar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312</Words>
  <Application>Microsoft Office PowerPoint</Application>
  <PresentationFormat>Širokozaslonsko</PresentationFormat>
  <Paragraphs>46</Paragraphs>
  <Slides>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Officeova tema</vt:lpstr>
      <vt:lpstr>ggplot2_v2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Urša Miklavčič</dc:creator>
  <cp:lastModifiedBy>Urša Miklavčič</cp:lastModifiedBy>
  <cp:revision>2</cp:revision>
  <dcterms:created xsi:type="dcterms:W3CDTF">2024-11-13T10:10:24Z</dcterms:created>
  <dcterms:modified xsi:type="dcterms:W3CDTF">2024-11-13T10:28:54Z</dcterms:modified>
</cp:coreProperties>
</file>