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3"/>
  </p:notesMasterIdLst>
  <p:handoutMasterIdLst>
    <p:handoutMasterId r:id="rId34"/>
  </p:handoutMasterIdLst>
  <p:sldIdLst>
    <p:sldId id="463" r:id="rId2"/>
    <p:sldId id="380" r:id="rId3"/>
    <p:sldId id="465" r:id="rId4"/>
    <p:sldId id="467" r:id="rId5"/>
    <p:sldId id="468" r:id="rId6"/>
    <p:sldId id="470" r:id="rId7"/>
    <p:sldId id="379" r:id="rId8"/>
    <p:sldId id="402" r:id="rId9"/>
    <p:sldId id="406" r:id="rId10"/>
    <p:sldId id="396" r:id="rId11"/>
    <p:sldId id="399" r:id="rId12"/>
    <p:sldId id="408" r:id="rId13"/>
    <p:sldId id="409" r:id="rId14"/>
    <p:sldId id="472" r:id="rId15"/>
    <p:sldId id="378" r:id="rId16"/>
    <p:sldId id="473" r:id="rId17"/>
    <p:sldId id="474" r:id="rId18"/>
    <p:sldId id="376" r:id="rId19"/>
    <p:sldId id="370" r:id="rId20"/>
    <p:sldId id="371" r:id="rId21"/>
    <p:sldId id="372" r:id="rId22"/>
    <p:sldId id="475" r:id="rId23"/>
    <p:sldId id="425" r:id="rId24"/>
    <p:sldId id="450" r:id="rId25"/>
    <p:sldId id="424" r:id="rId26"/>
    <p:sldId id="430" r:id="rId27"/>
    <p:sldId id="447" r:id="rId28"/>
    <p:sldId id="458" r:id="rId29"/>
    <p:sldId id="461" r:id="rId30"/>
    <p:sldId id="462" r:id="rId31"/>
    <p:sldId id="457" r:id="rId32"/>
  </p:sldIdLst>
  <p:sldSz cx="12192000" cy="6858000"/>
  <p:notesSz cx="9926638" cy="67976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CC0099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011" autoAdjust="0"/>
    <p:restoredTop sz="95833" autoAdjust="0"/>
  </p:normalViewPr>
  <p:slideViewPr>
    <p:cSldViewPr>
      <p:cViewPr varScale="1">
        <p:scale>
          <a:sx n="104" d="100"/>
          <a:sy n="104" d="100"/>
        </p:scale>
        <p:origin x="144" y="6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762"/>
    </p:cViewPr>
  </p:sorterViewPr>
  <p:notesViewPr>
    <p:cSldViewPr>
      <p:cViewPr varScale="1">
        <p:scale>
          <a:sx n="63" d="100"/>
          <a:sy n="63" d="100"/>
        </p:scale>
        <p:origin x="2928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2799" y="0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65F3C-7F68-4A50-855E-74B4673B421B}" type="datetimeFigureOut">
              <a:rPr lang="en-GB" smtClean="0"/>
              <a:t>03/06/2024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456612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2799" y="6456612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DCB39C-D5F8-4EFB-BFA4-81FC606A57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33453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2799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5A73D3-CF9F-472B-BE49-2677B8246EAD}" type="datetimeFigureOut">
              <a:rPr lang="en-GB" smtClean="0"/>
              <a:t>03/06/2024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697163" y="509588"/>
            <a:ext cx="4532312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665" y="3228896"/>
            <a:ext cx="794131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2799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5B8047-4DBE-4D08-925D-E49847F6EC2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0155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697163" y="509588"/>
            <a:ext cx="4532312" cy="25495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B8047-4DBE-4D08-925D-E49847F6EC2C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5101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D66B5-51D1-4AB6-8903-C9957EA300C4}" type="datetimeFigureOut">
              <a:rPr lang="en-GB" smtClean="0"/>
              <a:t>03/06/2024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E4F79-EA06-4DFE-96C9-5F9967CC5C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9870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D66B5-51D1-4AB6-8903-C9957EA300C4}" type="datetimeFigureOut">
              <a:rPr lang="en-GB" smtClean="0"/>
              <a:t>03/06/2024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E4F79-EA06-4DFE-96C9-5F9967CC5C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3932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D66B5-51D1-4AB6-8903-C9957EA300C4}" type="datetimeFigureOut">
              <a:rPr lang="en-GB" smtClean="0"/>
              <a:t>03/06/2024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E4F79-EA06-4DFE-96C9-5F9967CC5C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356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D66B5-51D1-4AB6-8903-C9957EA300C4}" type="datetimeFigureOut">
              <a:rPr lang="en-GB" smtClean="0"/>
              <a:t>03/06/2024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E4F79-EA06-4DFE-96C9-5F9967CC5C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990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D66B5-51D1-4AB6-8903-C9957EA300C4}" type="datetimeFigureOut">
              <a:rPr lang="en-GB" smtClean="0"/>
              <a:t>03/06/2024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E4F79-EA06-4DFE-96C9-5F9967CC5C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7219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D66B5-51D1-4AB6-8903-C9957EA300C4}" type="datetimeFigureOut">
              <a:rPr lang="en-GB" smtClean="0"/>
              <a:t>03/06/2024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E4F79-EA06-4DFE-96C9-5F9967CC5C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292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D66B5-51D1-4AB6-8903-C9957EA300C4}" type="datetimeFigureOut">
              <a:rPr lang="en-GB" smtClean="0"/>
              <a:t>03/06/2024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E4F79-EA06-4DFE-96C9-5F9967CC5C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9859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D66B5-51D1-4AB6-8903-C9957EA300C4}" type="datetimeFigureOut">
              <a:rPr lang="en-GB" smtClean="0"/>
              <a:t>03/06/2024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E4F79-EA06-4DFE-96C9-5F9967CC5C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1057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D66B5-51D1-4AB6-8903-C9957EA300C4}" type="datetimeFigureOut">
              <a:rPr lang="en-GB" smtClean="0"/>
              <a:t>03/06/2024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E4F79-EA06-4DFE-96C9-5F9967CC5C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4983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D66B5-51D1-4AB6-8903-C9957EA300C4}" type="datetimeFigureOut">
              <a:rPr lang="en-GB" smtClean="0"/>
              <a:t>03/06/2024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E4F79-EA06-4DFE-96C9-5F9967CC5C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1302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D66B5-51D1-4AB6-8903-C9957EA300C4}" type="datetimeFigureOut">
              <a:rPr lang="en-GB" smtClean="0"/>
              <a:t>03/06/2024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E4F79-EA06-4DFE-96C9-5F9967CC5C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5075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D66B5-51D1-4AB6-8903-C9957EA300C4}" type="datetimeFigureOut">
              <a:rPr lang="en-GB" smtClean="0"/>
              <a:t>03/06/2024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6E4F79-EA06-4DFE-96C9-5F9967CC5C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510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rstudio.github.io/cheatsheets/data-visualization.pdf" TargetMode="External"/><Relationship Id="rId2" Type="http://schemas.openxmlformats.org/officeDocument/2006/relationships/hyperlink" Target="https://ggplot2.tidyverse.org/articles/ggplot2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r-graph-gallery.com/index.html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alab.github.io/iwanthue/" TargetMode="External"/><Relationship Id="rId2" Type="http://schemas.openxmlformats.org/officeDocument/2006/relationships/hyperlink" Target="https://htmlcolorcodes.com/" TargetMode="Externa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69804-D4A5-1757-4C8A-6AEB975116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3683"/>
            <a:ext cx="9144000" cy="1226517"/>
          </a:xfrm>
        </p:spPr>
        <p:txBody>
          <a:bodyPr/>
          <a:lstStyle/>
          <a:p>
            <a:r>
              <a:rPr lang="sl-SI" dirty="0" err="1"/>
              <a:t>ggplot2</a:t>
            </a:r>
            <a:endParaRPr lang="sl-SI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E16C5C-D052-95DF-B7F7-B36942CBCD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7002" y="2601118"/>
            <a:ext cx="9144000" cy="2916113"/>
          </a:xfrm>
        </p:spPr>
        <p:txBody>
          <a:bodyPr>
            <a:normAutofit fontScale="62500" lnSpcReduction="20000"/>
          </a:bodyPr>
          <a:lstStyle/>
          <a:p>
            <a:endParaRPr lang="sl-SI" dirty="0"/>
          </a:p>
          <a:p>
            <a:endParaRPr lang="sl-SI" dirty="0"/>
          </a:p>
          <a:p>
            <a:endParaRPr lang="sl-SI" dirty="0"/>
          </a:p>
          <a:p>
            <a:r>
              <a:rPr lang="sl-SI" sz="1900" dirty="0"/>
              <a:t>R-</a:t>
            </a:r>
            <a:r>
              <a:rPr lang="sl-SI" sz="1900" dirty="0" err="1"/>
              <a:t>Ladies</a:t>
            </a:r>
            <a:r>
              <a:rPr lang="sl-SI" sz="1900" dirty="0"/>
              <a:t> Ljubljana </a:t>
            </a:r>
            <a:br>
              <a:rPr lang="sl-SI" sz="1900" dirty="0"/>
            </a:br>
            <a:r>
              <a:rPr lang="sl-SI" sz="1900" dirty="0"/>
              <a:t>4.6.2024</a:t>
            </a:r>
          </a:p>
          <a:p>
            <a:endParaRPr lang="sl-SI" dirty="0"/>
          </a:p>
          <a:p>
            <a:pPr algn="l"/>
            <a:r>
              <a:rPr lang="sl-SI" dirty="0" err="1"/>
              <a:t>Presentation</a:t>
            </a:r>
            <a:r>
              <a:rPr lang="sl-SI" dirty="0"/>
              <a:t> </a:t>
            </a:r>
            <a:r>
              <a:rPr lang="sl-SI" dirty="0" err="1"/>
              <a:t>based</a:t>
            </a:r>
            <a:r>
              <a:rPr lang="sl-SI" dirty="0"/>
              <a:t> on: </a:t>
            </a:r>
            <a:r>
              <a:rPr lang="sl-SI" dirty="0" err="1">
                <a:hlinkClick r:id="rId2"/>
              </a:rPr>
              <a:t>https</a:t>
            </a:r>
            <a:r>
              <a:rPr lang="sl-SI" dirty="0">
                <a:hlinkClick r:id="rId2"/>
              </a:rPr>
              <a:t>://</a:t>
            </a:r>
            <a:r>
              <a:rPr lang="sl-SI" dirty="0" err="1">
                <a:hlinkClick r:id="rId2"/>
              </a:rPr>
              <a:t>ggplot2.tidyverse.org</a:t>
            </a:r>
            <a:r>
              <a:rPr lang="sl-SI" dirty="0">
                <a:hlinkClick r:id="rId2"/>
              </a:rPr>
              <a:t>/</a:t>
            </a:r>
            <a:r>
              <a:rPr lang="sl-SI" dirty="0" err="1">
                <a:hlinkClick r:id="rId2"/>
              </a:rPr>
              <a:t>articles</a:t>
            </a:r>
            <a:r>
              <a:rPr lang="sl-SI" dirty="0">
                <a:hlinkClick r:id="rId2"/>
              </a:rPr>
              <a:t>/</a:t>
            </a:r>
            <a:r>
              <a:rPr lang="sl-SI" dirty="0" err="1">
                <a:hlinkClick r:id="rId2"/>
              </a:rPr>
              <a:t>ggplot2.html</a:t>
            </a:r>
            <a:r>
              <a:rPr lang="sl-SI" dirty="0"/>
              <a:t> </a:t>
            </a:r>
            <a:r>
              <a:rPr lang="sl-SI" dirty="0" err="1"/>
              <a:t>and</a:t>
            </a:r>
            <a:r>
              <a:rPr lang="sl-SI" dirty="0"/>
              <a:t> </a:t>
            </a:r>
            <a:r>
              <a:rPr lang="sl-SI" dirty="0" err="1">
                <a:hlinkClick r:id="rId3"/>
              </a:rPr>
              <a:t>https</a:t>
            </a:r>
            <a:r>
              <a:rPr lang="sl-SI" dirty="0">
                <a:hlinkClick r:id="rId3"/>
              </a:rPr>
              <a:t>://</a:t>
            </a:r>
            <a:r>
              <a:rPr lang="sl-SI" dirty="0" err="1">
                <a:hlinkClick r:id="rId3"/>
              </a:rPr>
              <a:t>rstudio.github.io</a:t>
            </a:r>
            <a:r>
              <a:rPr lang="sl-SI" dirty="0">
                <a:hlinkClick r:id="rId3"/>
              </a:rPr>
              <a:t>/</a:t>
            </a:r>
            <a:r>
              <a:rPr lang="sl-SI" dirty="0" err="1">
                <a:hlinkClick r:id="rId3"/>
              </a:rPr>
              <a:t>cheatsheets</a:t>
            </a:r>
            <a:r>
              <a:rPr lang="sl-SI" dirty="0">
                <a:hlinkClick r:id="rId3"/>
              </a:rPr>
              <a:t>/data-</a:t>
            </a:r>
            <a:r>
              <a:rPr lang="sl-SI" dirty="0" err="1">
                <a:hlinkClick r:id="rId3"/>
              </a:rPr>
              <a:t>visualization.pdf</a:t>
            </a:r>
            <a:endParaRPr lang="sl-SI" dirty="0"/>
          </a:p>
          <a:p>
            <a:pPr algn="l"/>
            <a:endParaRPr lang="sl-SI" dirty="0"/>
          </a:p>
          <a:p>
            <a:pPr algn="l"/>
            <a:r>
              <a:rPr lang="sl-SI" dirty="0" err="1"/>
              <a:t>Usefull</a:t>
            </a:r>
            <a:r>
              <a:rPr lang="sl-SI" dirty="0"/>
              <a:t> </a:t>
            </a:r>
            <a:r>
              <a:rPr lang="sl-SI" dirty="0" err="1"/>
              <a:t>resources</a:t>
            </a:r>
            <a:r>
              <a:rPr lang="sl-SI" dirty="0"/>
              <a:t>: </a:t>
            </a:r>
          </a:p>
          <a:p>
            <a:pPr algn="l"/>
            <a:r>
              <a:rPr lang="sl-SI" dirty="0" err="1">
                <a:hlinkClick r:id="rId4"/>
              </a:rPr>
              <a:t>https</a:t>
            </a:r>
            <a:r>
              <a:rPr lang="sl-SI" dirty="0">
                <a:hlinkClick r:id="rId4"/>
              </a:rPr>
              <a:t>://r-</a:t>
            </a:r>
            <a:r>
              <a:rPr lang="sl-SI" dirty="0" err="1">
                <a:hlinkClick r:id="rId4"/>
              </a:rPr>
              <a:t>graph</a:t>
            </a:r>
            <a:r>
              <a:rPr lang="sl-SI" dirty="0">
                <a:hlinkClick r:id="rId4"/>
              </a:rPr>
              <a:t>-</a:t>
            </a:r>
            <a:r>
              <a:rPr lang="sl-SI" dirty="0" err="1">
                <a:hlinkClick r:id="rId4"/>
              </a:rPr>
              <a:t>gallery.com</a:t>
            </a:r>
            <a:r>
              <a:rPr lang="sl-SI" dirty="0">
                <a:hlinkClick r:id="rId4"/>
              </a:rPr>
              <a:t>/</a:t>
            </a:r>
            <a:r>
              <a:rPr lang="sl-SI" dirty="0" err="1">
                <a:hlinkClick r:id="rId4"/>
              </a:rPr>
              <a:t>index.html</a:t>
            </a:r>
            <a:endParaRPr lang="sl-SI" dirty="0"/>
          </a:p>
          <a:p>
            <a:pPr algn="l"/>
            <a:endParaRPr lang="sl-SI" dirty="0"/>
          </a:p>
          <a:p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260865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352" y="260648"/>
            <a:ext cx="10515600" cy="1325563"/>
          </a:xfrm>
        </p:spPr>
        <p:txBody>
          <a:bodyPr/>
          <a:lstStyle/>
          <a:p>
            <a:r>
              <a:rPr lang="en-GB" dirty="0"/>
              <a:t>Plotting distributions - histograms</a:t>
            </a:r>
          </a:p>
        </p:txBody>
      </p:sp>
      <p:pic>
        <p:nvPicPr>
          <p:cNvPr id="7" name="Picture 6" descr="A graph of a graph&#10;&#10;Description automatically generated">
            <a:extLst>
              <a:ext uri="{FF2B5EF4-FFF2-40B4-BE49-F238E27FC236}">
                <a16:creationId xmlns:a16="http://schemas.microsoft.com/office/drawing/2014/main" id="{6E3123D5-CC99-7368-34F2-46E0452214F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744" y="1586211"/>
            <a:ext cx="3376680" cy="4599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329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352" y="260648"/>
            <a:ext cx="10515600" cy="1325563"/>
          </a:xfrm>
        </p:spPr>
        <p:txBody>
          <a:bodyPr/>
          <a:lstStyle/>
          <a:p>
            <a:r>
              <a:rPr lang="en-GB" dirty="0"/>
              <a:t>Plotting distributions - density</a:t>
            </a:r>
          </a:p>
        </p:txBody>
      </p:sp>
      <p:pic>
        <p:nvPicPr>
          <p:cNvPr id="7" name="Picture 6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5BB80A8A-19CA-FEFD-15B5-E90A072A049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512" y="1819144"/>
            <a:ext cx="2937659" cy="4001675"/>
          </a:xfrm>
          <a:prstGeom prst="rect">
            <a:avLst/>
          </a:prstGeom>
        </p:spPr>
      </p:pic>
      <p:pic>
        <p:nvPicPr>
          <p:cNvPr id="9" name="Picture 8" descr="A graph of a number of colored lines&#10;&#10;Description automatically generated with medium confidence">
            <a:extLst>
              <a:ext uri="{FF2B5EF4-FFF2-40B4-BE49-F238E27FC236}">
                <a16:creationId xmlns:a16="http://schemas.microsoft.com/office/drawing/2014/main" id="{EE621053-276F-E5EB-B121-659F0136A6C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1152" y="1565422"/>
            <a:ext cx="4707811" cy="450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235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352" y="260648"/>
            <a:ext cx="10515600" cy="1325563"/>
          </a:xfrm>
        </p:spPr>
        <p:txBody>
          <a:bodyPr/>
          <a:lstStyle/>
          <a:p>
            <a:r>
              <a:rPr lang="en-GB" dirty="0"/>
              <a:t>Plotting distributions – violin plots</a:t>
            </a:r>
          </a:p>
        </p:txBody>
      </p:sp>
      <p:pic>
        <p:nvPicPr>
          <p:cNvPr id="7" name="Picture 6" descr="A graph of different colored shapes&#10;&#10;Description automatically generated">
            <a:extLst>
              <a:ext uri="{FF2B5EF4-FFF2-40B4-BE49-F238E27FC236}">
                <a16:creationId xmlns:a16="http://schemas.microsoft.com/office/drawing/2014/main" id="{CF382C43-5484-3C4C-751A-674475F0A37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704" y="1772816"/>
            <a:ext cx="4660216" cy="4463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463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352" y="260648"/>
            <a:ext cx="10515600" cy="1325563"/>
          </a:xfrm>
        </p:spPr>
        <p:txBody>
          <a:bodyPr/>
          <a:lstStyle/>
          <a:p>
            <a:r>
              <a:rPr lang="en-GB" dirty="0"/>
              <a:t>Plotting distributions – boxplots</a:t>
            </a:r>
          </a:p>
        </p:txBody>
      </p:sp>
      <p:pic>
        <p:nvPicPr>
          <p:cNvPr id="7" name="Picture 6" descr="A graph with colorful squares&#10;&#10;Description automatically generated">
            <a:extLst>
              <a:ext uri="{FF2B5EF4-FFF2-40B4-BE49-F238E27FC236}">
                <a16:creationId xmlns:a16="http://schemas.microsoft.com/office/drawing/2014/main" id="{2EA785D8-EC5C-4FBD-DF6F-EA6D48EFF9A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720" y="1616888"/>
            <a:ext cx="4256725" cy="407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023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l-SI" dirty="0" err="1">
                <a:highlight>
                  <a:srgbClr val="FFFF00"/>
                </a:highlight>
              </a:rPr>
              <a:t>Scales</a:t>
            </a:r>
            <a:endParaRPr lang="en-GB" dirty="0">
              <a:highlight>
                <a:srgbClr val="FFFF00"/>
              </a:highligh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368" y="1690688"/>
            <a:ext cx="10515600" cy="4351338"/>
          </a:xfrm>
        </p:spPr>
        <p:txBody>
          <a:bodyPr>
            <a:normAutofit/>
          </a:bodyPr>
          <a:lstStyle/>
          <a:p>
            <a:pPr lvl="1"/>
            <a:r>
              <a:rPr lang="sl-SI" dirty="0" err="1"/>
              <a:t>Change</a:t>
            </a:r>
            <a:r>
              <a:rPr lang="sl-SI" dirty="0"/>
              <a:t> </a:t>
            </a:r>
            <a:r>
              <a:rPr lang="sl-SI" dirty="0" err="1"/>
              <a:t>the</a:t>
            </a:r>
            <a:r>
              <a:rPr lang="sl-SI" dirty="0"/>
              <a:t> </a:t>
            </a:r>
            <a:r>
              <a:rPr lang="sl-SI" dirty="0" err="1"/>
              <a:t>limits</a:t>
            </a:r>
            <a:r>
              <a:rPr lang="sl-SI" dirty="0"/>
              <a:t> </a:t>
            </a:r>
            <a:r>
              <a:rPr lang="sl-SI" dirty="0" err="1"/>
              <a:t>of</a:t>
            </a:r>
            <a:r>
              <a:rPr lang="sl-SI" dirty="0"/>
              <a:t> plot, </a:t>
            </a:r>
            <a:r>
              <a:rPr lang="sl-SI" dirty="0" err="1"/>
              <a:t>setting</a:t>
            </a:r>
            <a:r>
              <a:rPr lang="sl-SI" dirty="0"/>
              <a:t> </a:t>
            </a:r>
            <a:r>
              <a:rPr lang="sl-SI" dirty="0" err="1"/>
              <a:t>breaks</a:t>
            </a:r>
            <a:r>
              <a:rPr lang="sl-SI" dirty="0"/>
              <a:t>, </a:t>
            </a:r>
            <a:r>
              <a:rPr lang="sl-SI" dirty="0" err="1"/>
              <a:t>formating</a:t>
            </a:r>
            <a:r>
              <a:rPr lang="sl-SI" dirty="0"/>
              <a:t> </a:t>
            </a:r>
            <a:r>
              <a:rPr lang="sl-SI" dirty="0" err="1"/>
              <a:t>labels</a:t>
            </a:r>
            <a:r>
              <a:rPr lang="sl-SI" dirty="0"/>
              <a:t>, </a:t>
            </a:r>
            <a:r>
              <a:rPr lang="sl-SI" dirty="0" err="1"/>
              <a:t>applying</a:t>
            </a:r>
            <a:r>
              <a:rPr lang="sl-SI" dirty="0"/>
              <a:t> </a:t>
            </a:r>
            <a:r>
              <a:rPr lang="sl-SI" dirty="0" err="1"/>
              <a:t>transformation</a:t>
            </a:r>
            <a:r>
              <a:rPr lang="sl-SI" dirty="0"/>
              <a:t> (make sure </a:t>
            </a:r>
            <a:r>
              <a:rPr lang="sl-SI" dirty="0" err="1"/>
              <a:t>you</a:t>
            </a:r>
            <a:r>
              <a:rPr lang="sl-SI" dirty="0"/>
              <a:t> </a:t>
            </a:r>
            <a:r>
              <a:rPr lang="sl-SI" dirty="0" err="1"/>
              <a:t>remember</a:t>
            </a:r>
            <a:r>
              <a:rPr lang="sl-SI" dirty="0"/>
              <a:t> to </a:t>
            </a:r>
            <a:r>
              <a:rPr lang="sl-SI" dirty="0" err="1"/>
              <a:t>also</a:t>
            </a:r>
            <a:r>
              <a:rPr lang="sl-SI" dirty="0"/>
              <a:t> </a:t>
            </a:r>
            <a:r>
              <a:rPr lang="sl-SI" dirty="0" err="1"/>
              <a:t>write</a:t>
            </a:r>
            <a:r>
              <a:rPr lang="sl-SI" dirty="0"/>
              <a:t> </a:t>
            </a:r>
            <a:r>
              <a:rPr lang="sl-SI" dirty="0" err="1"/>
              <a:t>this</a:t>
            </a:r>
            <a:r>
              <a:rPr lang="sl-SI" dirty="0"/>
              <a:t> on </a:t>
            </a:r>
            <a:r>
              <a:rPr lang="sl-SI" dirty="0" err="1"/>
              <a:t>the</a:t>
            </a:r>
            <a:r>
              <a:rPr lang="sl-SI" dirty="0"/>
              <a:t> </a:t>
            </a:r>
            <a:r>
              <a:rPr lang="sl-SI" dirty="0" err="1"/>
              <a:t>axis</a:t>
            </a:r>
            <a:r>
              <a:rPr lang="sl-SI" dirty="0"/>
              <a:t>)!</a:t>
            </a:r>
          </a:p>
          <a:p>
            <a:pPr lvl="1"/>
            <a:endParaRPr lang="sl-SI" dirty="0"/>
          </a:p>
          <a:p>
            <a:pPr marL="457200" lvl="1" indent="0">
              <a:buNone/>
            </a:pPr>
            <a:r>
              <a:rPr lang="sl-SI" dirty="0">
                <a:latin typeface="Lucida Console" panose="020B0609040504020204" pitchFamily="49" charset="0"/>
              </a:rPr>
              <a:t>scale_{</a:t>
            </a:r>
            <a:r>
              <a:rPr lang="sl-SI" dirty="0" err="1">
                <a:latin typeface="Lucida Console" panose="020B0609040504020204" pitchFamily="49" charset="0"/>
              </a:rPr>
              <a:t>asthetic</a:t>
            </a:r>
            <a:r>
              <a:rPr lang="sl-SI" dirty="0">
                <a:latin typeface="Lucida Console" panose="020B0609040504020204" pitchFamily="49" charset="0"/>
              </a:rPr>
              <a:t>}_{</a:t>
            </a:r>
            <a:r>
              <a:rPr lang="sl-SI" dirty="0" err="1">
                <a:latin typeface="Lucida Console" panose="020B0609040504020204" pitchFamily="49" charset="0"/>
              </a:rPr>
              <a:t>type</a:t>
            </a:r>
            <a:r>
              <a:rPr lang="sl-SI" dirty="0">
                <a:latin typeface="Lucida Console" panose="020B0609040504020204" pitchFamily="49" charset="0"/>
              </a:rPr>
              <a:t>}()</a:t>
            </a:r>
          </a:p>
          <a:p>
            <a:pPr marL="457200" lvl="1" indent="0">
              <a:buNone/>
            </a:pPr>
            <a:endParaRPr lang="sl-SI" dirty="0">
              <a:latin typeface="Lucida Console" panose="020B0609040504020204" pitchFamily="49" charset="0"/>
            </a:endParaRPr>
          </a:p>
          <a:p>
            <a:pPr marL="457200" lvl="1" indent="0">
              <a:buNone/>
            </a:pPr>
            <a:r>
              <a:rPr lang="sl-SI" dirty="0" err="1">
                <a:latin typeface="Lucida Console" panose="020B0609040504020204" pitchFamily="49" charset="0"/>
              </a:rPr>
              <a:t>scale_color_manual</a:t>
            </a:r>
            <a:r>
              <a:rPr lang="sl-SI" dirty="0">
                <a:latin typeface="Lucida Console" panose="020B0609040504020204" pitchFamily="49" charset="0"/>
              </a:rPr>
              <a:t>(</a:t>
            </a:r>
            <a:r>
              <a:rPr lang="sl-SI" dirty="0" err="1">
                <a:latin typeface="Lucida Console" panose="020B0609040504020204" pitchFamily="49" charset="0"/>
              </a:rPr>
              <a:t>values</a:t>
            </a:r>
            <a:r>
              <a:rPr lang="sl-SI" dirty="0">
                <a:latin typeface="Lucida Console" panose="020B0609040504020204" pitchFamily="49" charset="0"/>
              </a:rPr>
              <a:t> = ‚red‘)</a:t>
            </a:r>
            <a:endParaRPr lang="en-GB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305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Axis scaling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392" y="1715306"/>
            <a:ext cx="5256584" cy="3801926"/>
          </a:xfrm>
        </p:spPr>
        <p:txBody>
          <a:bodyPr>
            <a:normAutofit/>
          </a:bodyPr>
          <a:lstStyle/>
          <a:p>
            <a:r>
              <a:rPr lang="en-GB" dirty="0">
                <a:latin typeface="+mj-lt"/>
              </a:rPr>
              <a:t>Transforming scales</a:t>
            </a:r>
          </a:p>
          <a:p>
            <a:pPr lvl="1"/>
            <a:r>
              <a:rPr lang="en-GB" dirty="0">
                <a:latin typeface="Lucida Console" panose="020B0609040504020204" pitchFamily="49" charset="0"/>
              </a:rPr>
              <a:t>scale_x_log10()</a:t>
            </a:r>
          </a:p>
          <a:p>
            <a:pPr lvl="1"/>
            <a:r>
              <a:rPr lang="en-GB" dirty="0" err="1">
                <a:latin typeface="Lucida Console" panose="020B0609040504020204" pitchFamily="49" charset="0"/>
              </a:rPr>
              <a:t>scale_x_sqrt</a:t>
            </a:r>
            <a:r>
              <a:rPr lang="en-GB" dirty="0">
                <a:latin typeface="Lucida Console" panose="020B0609040504020204" pitchFamily="49" charset="0"/>
              </a:rPr>
              <a:t>()</a:t>
            </a:r>
          </a:p>
          <a:p>
            <a:pPr lvl="1"/>
            <a:r>
              <a:rPr lang="en-GB" dirty="0" err="1">
                <a:latin typeface="Lucida Console" panose="020B0609040504020204" pitchFamily="49" charset="0"/>
              </a:rPr>
              <a:t>scale_x_reverse</a:t>
            </a:r>
            <a:r>
              <a:rPr lang="en-GB" dirty="0">
                <a:latin typeface="Lucida Console" panose="020B0609040504020204" pitchFamily="49" charset="0"/>
              </a:rPr>
              <a:t>()</a:t>
            </a:r>
          </a:p>
          <a:p>
            <a:pPr marL="457200" lvl="1" indent="0">
              <a:buNone/>
            </a:pPr>
            <a:r>
              <a:rPr lang="en-GB" dirty="0"/>
              <a:t>Equivalent </a:t>
            </a:r>
            <a:r>
              <a:rPr lang="en-GB" dirty="0">
                <a:latin typeface="Lucida Console" panose="020B0609040504020204" pitchFamily="49" charset="0"/>
              </a:rPr>
              <a:t>_y_</a:t>
            </a:r>
            <a:r>
              <a:rPr lang="en-GB" dirty="0"/>
              <a:t> versions also exist</a:t>
            </a:r>
          </a:p>
          <a:p>
            <a:pPr marL="457200" lvl="1" indent="0">
              <a:buNone/>
            </a:pPr>
            <a:endParaRPr lang="en-GB" dirty="0"/>
          </a:p>
          <a:p>
            <a:r>
              <a:rPr lang="en-GB" dirty="0"/>
              <a:t>Switching axes</a:t>
            </a:r>
          </a:p>
          <a:p>
            <a:pPr lvl="1"/>
            <a:r>
              <a:rPr lang="en-GB" dirty="0" err="1">
                <a:latin typeface="Lucida Console" panose="020B0609040504020204" pitchFamily="49" charset="0"/>
              </a:rPr>
              <a:t>coord_flip</a:t>
            </a:r>
            <a:r>
              <a:rPr lang="en-GB" dirty="0">
                <a:latin typeface="Lucida Console" panose="020B0609040504020204" pitchFamily="49" charset="0"/>
              </a:rPr>
              <a:t>()</a:t>
            </a:r>
            <a:endParaRPr lang="en-GB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96000" y="1715306"/>
            <a:ext cx="5896744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Adjusting ranges</a:t>
            </a:r>
          </a:p>
          <a:p>
            <a:pPr lvl="1"/>
            <a:r>
              <a:rPr lang="en-GB" dirty="0" err="1">
                <a:latin typeface="Lucida Console" panose="020B0609040504020204" pitchFamily="49" charset="0"/>
              </a:rPr>
              <a:t>scale_x_continuous</a:t>
            </a:r>
            <a:r>
              <a:rPr lang="en-GB" dirty="0">
                <a:latin typeface="Lucida Console" panose="020B0609040504020204" pitchFamily="49" charset="0"/>
              </a:rPr>
              <a:t>()</a:t>
            </a:r>
          </a:p>
          <a:p>
            <a:pPr lvl="2"/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limits=c(-5,5)</a:t>
            </a:r>
          </a:p>
          <a:p>
            <a:pPr lvl="2"/>
            <a:r>
              <a:rPr lang="en-GB" dirty="0">
                <a:latin typeface="Lucida Console" panose="020B0609040504020204" pitchFamily="49" charset="0"/>
              </a:rPr>
              <a:t>breaks=</a:t>
            </a:r>
            <a:r>
              <a:rPr lang="en-GB" dirty="0" err="1">
                <a:latin typeface="Lucida Console" panose="020B0609040504020204" pitchFamily="49" charset="0"/>
              </a:rPr>
              <a:t>seq</a:t>
            </a:r>
            <a:r>
              <a:rPr lang="en-GB" dirty="0">
                <a:latin typeface="Lucida Console" panose="020B0609040504020204" pitchFamily="49" charset="0"/>
              </a:rPr>
              <a:t>(from=-5,by=2,to=5)</a:t>
            </a:r>
          </a:p>
          <a:p>
            <a:pPr lvl="2"/>
            <a:r>
              <a:rPr lang="en-GB" dirty="0" err="1">
                <a:latin typeface="Lucida Console" panose="020B0609040504020204" pitchFamily="49" charset="0"/>
              </a:rPr>
              <a:t>minor_breaks</a:t>
            </a:r>
            <a:endParaRPr lang="en-GB" dirty="0">
              <a:latin typeface="Lucida Console" panose="020B0609040504020204" pitchFamily="49" charset="0"/>
            </a:endParaRPr>
          </a:p>
          <a:p>
            <a:pPr lvl="2"/>
            <a:r>
              <a:rPr lang="en-GB" dirty="0">
                <a:latin typeface="Lucida Console" panose="020B0609040504020204" pitchFamily="49" charset="0"/>
              </a:rPr>
              <a:t>labels</a:t>
            </a:r>
          </a:p>
          <a:p>
            <a:pPr marL="914400" lvl="2" indent="0">
              <a:buNone/>
            </a:pPr>
            <a:endParaRPr lang="en-GB" dirty="0">
              <a:latin typeface="Lucida Console" panose="020B0609040504020204" pitchFamily="49" charset="0"/>
            </a:endParaRPr>
          </a:p>
          <a:p>
            <a:pPr lvl="1"/>
            <a:r>
              <a:rPr lang="en-GB" dirty="0" err="1">
                <a:latin typeface="Lucida Console" panose="020B0609040504020204" pitchFamily="49" charset="0"/>
              </a:rPr>
              <a:t>coord_cartesian</a:t>
            </a:r>
            <a:r>
              <a:rPr lang="en-GB" dirty="0">
                <a:latin typeface="Lucida Console" panose="020B0609040504020204" pitchFamily="49" charset="0"/>
              </a:rPr>
              <a:t>()</a:t>
            </a:r>
          </a:p>
          <a:p>
            <a:pPr lvl="2"/>
            <a:r>
              <a:rPr lang="en-GB" dirty="0" err="1">
                <a:latin typeface="Lucida Console" panose="020B0609040504020204" pitchFamily="49" charset="0"/>
              </a:rPr>
              <a:t>xlim</a:t>
            </a:r>
            <a:r>
              <a:rPr lang="en-GB" dirty="0">
                <a:latin typeface="Lucida Console" panose="020B0609040504020204" pitchFamily="49" charset="0"/>
              </a:rPr>
              <a:t>=c(-5,5)</a:t>
            </a:r>
          </a:p>
          <a:p>
            <a:pPr lvl="2"/>
            <a:r>
              <a:rPr lang="en-GB" dirty="0" err="1">
                <a:latin typeface="Lucida Console" panose="020B0609040504020204" pitchFamily="49" charset="0"/>
              </a:rPr>
              <a:t>ylim</a:t>
            </a:r>
            <a:r>
              <a:rPr lang="en-GB" dirty="0">
                <a:latin typeface="Lucida Console" panose="020B0609040504020204" pitchFamily="49" charset="0"/>
              </a:rPr>
              <a:t>=c(10,20)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98815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l-SI" dirty="0" err="1">
                <a:highlight>
                  <a:srgbClr val="0000FF"/>
                </a:highlight>
              </a:rPr>
              <a:t>Facets</a:t>
            </a:r>
            <a:endParaRPr lang="en-GB" dirty="0">
              <a:highlight>
                <a:srgbClr val="0000FF"/>
              </a:highligh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368" y="1690688"/>
            <a:ext cx="10515600" cy="2530400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Faceting allows you to take a single graph definition and create multiple graphs of the same type based on additional categorical factors</a:t>
            </a:r>
          </a:p>
          <a:p>
            <a:endParaRPr lang="en-GB" dirty="0"/>
          </a:p>
          <a:p>
            <a:r>
              <a:rPr lang="en-GB" dirty="0" err="1">
                <a:latin typeface="Lucida Console" panose="020B0609040504020204" pitchFamily="49" charset="0"/>
              </a:rPr>
              <a:t>facet_grid</a:t>
            </a:r>
            <a:r>
              <a:rPr lang="en-GB" dirty="0"/>
              <a:t> draws graphs in rows and columns based on 1 or 2 factors</a:t>
            </a:r>
          </a:p>
          <a:p>
            <a:endParaRPr lang="en-GB" dirty="0"/>
          </a:p>
          <a:p>
            <a:r>
              <a:rPr lang="en-GB" dirty="0" err="1">
                <a:latin typeface="Lucida Console" panose="020B0609040504020204" pitchFamily="49" charset="0"/>
              </a:rPr>
              <a:t>facet_wrap</a:t>
            </a:r>
            <a:r>
              <a:rPr lang="en-GB" dirty="0"/>
              <a:t> draws a </a:t>
            </a:r>
            <a:r>
              <a:rPr lang="en-GB" dirty="0" err="1"/>
              <a:t>2D</a:t>
            </a:r>
            <a:r>
              <a:rPr lang="en-GB" dirty="0"/>
              <a:t> arrangement of graphs based on a single factor</a:t>
            </a:r>
          </a:p>
        </p:txBody>
      </p:sp>
    </p:spTree>
    <p:extLst>
      <p:ext uri="{BB962C8B-B14F-4D97-AF65-F5344CB8AC3E}">
        <p14:creationId xmlns:p14="http://schemas.microsoft.com/office/powerpoint/2010/main" val="18546689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l-SI" dirty="0" err="1">
                <a:highlight>
                  <a:srgbClr val="FF0000"/>
                </a:highlight>
              </a:rPr>
              <a:t>Coordinates</a:t>
            </a:r>
            <a:r>
              <a:rPr lang="sl-SI" dirty="0">
                <a:highlight>
                  <a:srgbClr val="FF0000"/>
                </a:highlight>
              </a:rPr>
              <a:t> </a:t>
            </a:r>
            <a:endParaRPr lang="en-GB" dirty="0">
              <a:highlight>
                <a:srgbClr val="FF0000"/>
              </a:highligh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368" y="1690688"/>
            <a:ext cx="10515600" cy="2530400"/>
          </a:xfrm>
        </p:spPr>
        <p:txBody>
          <a:bodyPr>
            <a:normAutofit/>
          </a:bodyPr>
          <a:lstStyle/>
          <a:p>
            <a:pPr lvl="1"/>
            <a:endParaRPr lang="sl-SI" dirty="0"/>
          </a:p>
          <a:p>
            <a:pPr marL="457200" lvl="1" indent="0">
              <a:buNone/>
            </a:pPr>
            <a:r>
              <a:rPr lang="sl-SI" dirty="0" err="1">
                <a:latin typeface="Lucida Console" panose="020B0609040504020204" pitchFamily="49" charset="0"/>
              </a:rPr>
              <a:t>coord_fixed</a:t>
            </a:r>
            <a:r>
              <a:rPr lang="sl-SI" dirty="0">
                <a:latin typeface="Lucida Console" panose="020B0609040504020204" pitchFamily="49" charset="0"/>
              </a:rPr>
              <a:t>()</a:t>
            </a:r>
          </a:p>
          <a:p>
            <a:pPr marL="457200" lvl="1" indent="0">
              <a:buNone/>
            </a:pPr>
            <a:r>
              <a:rPr lang="sl-SI" dirty="0" err="1">
                <a:latin typeface="Lucida Console" panose="020B0609040504020204" pitchFamily="49" charset="0"/>
              </a:rPr>
              <a:t>coord_flip</a:t>
            </a:r>
            <a:r>
              <a:rPr lang="sl-SI" dirty="0">
                <a:latin typeface="Lucida Console" panose="020B0609040504020204" pitchFamily="49" charset="0"/>
              </a:rPr>
              <a:t>()</a:t>
            </a:r>
          </a:p>
          <a:p>
            <a:pPr marL="457200" lvl="1" indent="0">
              <a:buNone/>
            </a:pPr>
            <a:r>
              <a:rPr lang="sl-SI" dirty="0" err="1">
                <a:latin typeface="Lucida Console" panose="020B0609040504020204" pitchFamily="49" charset="0"/>
              </a:rPr>
              <a:t>coord_cartesian</a:t>
            </a:r>
            <a:r>
              <a:rPr lang="sl-SI" dirty="0">
                <a:latin typeface="Lucida Console" panose="020B0609040504020204" pitchFamily="49" charset="0"/>
              </a:rPr>
              <a:t>()</a:t>
            </a:r>
          </a:p>
          <a:p>
            <a:pPr marL="457200" lvl="1" indent="0">
              <a:buNone/>
            </a:pPr>
            <a:r>
              <a:rPr lang="sl-SI" dirty="0">
                <a:latin typeface="Lucida Console" panose="020B06090405040202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576459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err="1"/>
              <a:t>Axis</a:t>
            </a:r>
            <a:r>
              <a:rPr lang="sl-SI" dirty="0"/>
              <a:t> </a:t>
            </a:r>
            <a:r>
              <a:rPr lang="sl-SI" dirty="0" err="1"/>
              <a:t>and</a:t>
            </a:r>
            <a:r>
              <a:rPr lang="sl-SI" dirty="0"/>
              <a:t> plot </a:t>
            </a:r>
            <a:r>
              <a:rPr lang="sl-SI" dirty="0" err="1"/>
              <a:t>titles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Can add calls to functions to set them individually</a:t>
            </a:r>
          </a:p>
          <a:p>
            <a:pPr lvl="1"/>
            <a:r>
              <a:rPr lang="en-GB" dirty="0" err="1">
                <a:latin typeface="Lucida Console" panose="020B0609040504020204" pitchFamily="49" charset="0"/>
              </a:rPr>
              <a:t>ggtitle</a:t>
            </a:r>
            <a:r>
              <a:rPr lang="en-GB" dirty="0">
                <a:latin typeface="Lucida Console" panose="020B0609040504020204" pitchFamily="49" charset="0"/>
              </a:rPr>
              <a:t>("Main title")</a:t>
            </a:r>
          </a:p>
          <a:p>
            <a:pPr lvl="1"/>
            <a:r>
              <a:rPr lang="en-GB" dirty="0" err="1">
                <a:latin typeface="Lucida Console" panose="020B0609040504020204" pitchFamily="49" charset="0"/>
              </a:rPr>
              <a:t>xlab</a:t>
            </a:r>
            <a:r>
              <a:rPr lang="en-GB" dirty="0">
                <a:latin typeface="Lucida Console" panose="020B0609040504020204" pitchFamily="49" charset="0"/>
              </a:rPr>
              <a:t>("X axis")</a:t>
            </a:r>
          </a:p>
          <a:p>
            <a:pPr lvl="1"/>
            <a:r>
              <a:rPr lang="en-GB" dirty="0" err="1">
                <a:latin typeface="Lucida Console" panose="020B0609040504020204" pitchFamily="49" charset="0"/>
              </a:rPr>
              <a:t>ylab</a:t>
            </a:r>
            <a:r>
              <a:rPr lang="en-GB" dirty="0">
                <a:latin typeface="Lucida Console" panose="020B0609040504020204" pitchFamily="49" charset="0"/>
              </a:rPr>
              <a:t>("Y axis")</a:t>
            </a:r>
          </a:p>
          <a:p>
            <a:pPr lvl="1"/>
            <a:endParaRPr lang="en-GB" dirty="0">
              <a:latin typeface="Lucida Console" panose="020B0609040504020204" pitchFamily="49" charset="0"/>
            </a:endParaRPr>
          </a:p>
          <a:p>
            <a:r>
              <a:rPr lang="en-GB" dirty="0"/>
              <a:t>Can set them all together with </a:t>
            </a:r>
            <a:r>
              <a:rPr lang="en-GB" dirty="0">
                <a:latin typeface="Lucida Console" panose="020B0609040504020204" pitchFamily="49" charset="0"/>
              </a:rPr>
              <a:t>labs()</a:t>
            </a:r>
          </a:p>
          <a:p>
            <a:pPr lvl="1"/>
            <a:r>
              <a:rPr lang="en-GB" dirty="0">
                <a:latin typeface="Lucida Console" panose="020B0609040504020204" pitchFamily="49" charset="0"/>
              </a:rPr>
              <a:t>title="Main title"</a:t>
            </a:r>
          </a:p>
          <a:p>
            <a:pPr lvl="1"/>
            <a:r>
              <a:rPr lang="en-GB" dirty="0">
                <a:latin typeface="Lucida Console" panose="020B0609040504020204" pitchFamily="49" charset="0"/>
              </a:rPr>
              <a:t>x="X axis"</a:t>
            </a:r>
          </a:p>
          <a:p>
            <a:pPr lvl="1"/>
            <a:r>
              <a:rPr lang="en-GB" dirty="0">
                <a:latin typeface="Lucida Console" panose="020B0609040504020204" pitchFamily="49" charset="0"/>
              </a:rPr>
              <a:t>y="Y axis"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90614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963264"/>
            <a:ext cx="2919980" cy="20832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1984" y="2276872"/>
            <a:ext cx="2919980" cy="20832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0502" y="2287956"/>
            <a:ext cx="2919980" cy="20832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39006" y="193578"/>
            <a:ext cx="2919980" cy="208329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51984" y="4653136"/>
            <a:ext cx="2919980" cy="208329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30502" y="4653136"/>
            <a:ext cx="2919980" cy="208329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31253" y="233881"/>
            <a:ext cx="2919980" cy="2083294"/>
          </a:xfrm>
          <a:prstGeom prst="rect">
            <a:avLst/>
          </a:prstGeom>
        </p:spPr>
      </p:pic>
      <p:sp>
        <p:nvSpPr>
          <p:cNvPr id="11" name="Title 2"/>
          <p:cNvSpPr txBox="1">
            <a:spLocks/>
          </p:cNvSpPr>
          <p:nvPr/>
        </p:nvSpPr>
        <p:spPr>
          <a:xfrm>
            <a:off x="258406" y="191842"/>
            <a:ext cx="4608511" cy="86089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highlight>
                  <a:srgbClr val="FF00FF"/>
                </a:highlight>
              </a:rPr>
              <a:t>Themes</a:t>
            </a:r>
          </a:p>
        </p:txBody>
      </p:sp>
      <p:sp>
        <p:nvSpPr>
          <p:cNvPr id="12" name="Content Placeholder 4"/>
          <p:cNvSpPr txBox="1">
            <a:spLocks/>
          </p:cNvSpPr>
          <p:nvPr/>
        </p:nvSpPr>
        <p:spPr>
          <a:xfrm>
            <a:off x="551384" y="3046558"/>
            <a:ext cx="4608512" cy="36898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>
                <a:latin typeface="Lucida Console" panose="020B0609040504020204" pitchFamily="49" charset="0"/>
              </a:rPr>
              <a:t>theme_grey</a:t>
            </a:r>
            <a:r>
              <a:rPr lang="en-GB" dirty="0">
                <a:latin typeface="Lucida Console" panose="020B0609040504020204" pitchFamily="49" charset="0"/>
              </a:rPr>
              <a:t>()</a:t>
            </a:r>
          </a:p>
          <a:p>
            <a:r>
              <a:rPr lang="en-GB" dirty="0" err="1">
                <a:latin typeface="Lucida Console" panose="020B0609040504020204" pitchFamily="49" charset="0"/>
              </a:rPr>
              <a:t>theme_bw</a:t>
            </a:r>
            <a:r>
              <a:rPr lang="en-GB" dirty="0">
                <a:latin typeface="Lucida Console" panose="020B0609040504020204" pitchFamily="49" charset="0"/>
              </a:rPr>
              <a:t>()</a:t>
            </a:r>
          </a:p>
          <a:p>
            <a:r>
              <a:rPr lang="en-GB" dirty="0" err="1">
                <a:latin typeface="Lucida Console" panose="020B0609040504020204" pitchFamily="49" charset="0"/>
              </a:rPr>
              <a:t>theme_dark</a:t>
            </a:r>
            <a:r>
              <a:rPr lang="en-GB" dirty="0">
                <a:latin typeface="Lucida Console" panose="020B0609040504020204" pitchFamily="49" charset="0"/>
              </a:rPr>
              <a:t>()</a:t>
            </a:r>
          </a:p>
          <a:p>
            <a:r>
              <a:rPr lang="en-GB" dirty="0" err="1">
                <a:latin typeface="Lucida Console" panose="020B0609040504020204" pitchFamily="49" charset="0"/>
              </a:rPr>
              <a:t>theme_light</a:t>
            </a:r>
            <a:r>
              <a:rPr lang="en-GB" dirty="0">
                <a:latin typeface="Lucida Console" panose="020B0609040504020204" pitchFamily="49" charset="0"/>
              </a:rPr>
              <a:t>()</a:t>
            </a:r>
          </a:p>
          <a:p>
            <a:r>
              <a:rPr lang="en-GB" dirty="0" err="1">
                <a:latin typeface="Lucida Console" panose="020B0609040504020204" pitchFamily="49" charset="0"/>
              </a:rPr>
              <a:t>theme_minimal</a:t>
            </a:r>
            <a:r>
              <a:rPr lang="en-GB" dirty="0">
                <a:latin typeface="Lucida Console" panose="020B0609040504020204" pitchFamily="49" charset="0"/>
              </a:rPr>
              <a:t>()</a:t>
            </a:r>
          </a:p>
          <a:p>
            <a:r>
              <a:rPr lang="en-GB" dirty="0" err="1">
                <a:latin typeface="Lucida Console" panose="020B0609040504020204" pitchFamily="49" charset="0"/>
              </a:rPr>
              <a:t>theme_classic</a:t>
            </a:r>
            <a:r>
              <a:rPr lang="en-GB" dirty="0">
                <a:latin typeface="Lucida Console" panose="020B0609040504020204" pitchFamily="49" charset="0"/>
              </a:rPr>
              <a:t>() </a:t>
            </a:r>
          </a:p>
          <a:p>
            <a:r>
              <a:rPr lang="en-GB" dirty="0" err="1">
                <a:latin typeface="Lucida Console" panose="020B0609040504020204" pitchFamily="49" charset="0"/>
              </a:rPr>
              <a:t>theme_linedraw</a:t>
            </a:r>
            <a:r>
              <a:rPr lang="en-GB" dirty="0">
                <a:latin typeface="Lucida Console" panose="020B0609040504020204" pitchFamily="49" charset="0"/>
              </a:rPr>
              <a:t>()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105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Plotting figures and graphs with ggplot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529608" cy="4351338"/>
          </a:xfrm>
        </p:spPr>
        <p:txBody>
          <a:bodyPr/>
          <a:lstStyle/>
          <a:p>
            <a:r>
              <a:rPr lang="en-GB" dirty="0"/>
              <a:t>ggplot is the plotting library for tidyverse</a:t>
            </a:r>
          </a:p>
          <a:p>
            <a:pPr lvl="1"/>
            <a:r>
              <a:rPr lang="en-GB" dirty="0"/>
              <a:t>Powerful</a:t>
            </a:r>
          </a:p>
          <a:p>
            <a:pPr lvl="1"/>
            <a:r>
              <a:rPr lang="en-GB" dirty="0"/>
              <a:t>Flexible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1759" y="471194"/>
            <a:ext cx="960703" cy="1113423"/>
          </a:xfrm>
          <a:prstGeom prst="rect">
            <a:avLst/>
          </a:prstGeom>
        </p:spPr>
      </p:pic>
      <p:pic>
        <p:nvPicPr>
          <p:cNvPr id="5" name="Picture 2" descr="A schematic displaying seven overlaying rhombuses indicating the&#10; different composable parts. From bottom to top, the labels read 'Data',&#10; 'Mapping', 'Layers', 'Scales', 'Facets', 'Coordinates' and 'Theme'.">
            <a:extLst>
              <a:ext uri="{FF2B5EF4-FFF2-40B4-BE49-F238E27FC236}">
                <a16:creationId xmlns:a16="http://schemas.microsoft.com/office/drawing/2014/main" id="{D15E734F-9FE0-B9AC-E43C-11D74734A3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1704" y="1340768"/>
            <a:ext cx="9145016" cy="565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03414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Setting and Customising themes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Globally</a:t>
            </a:r>
          </a:p>
          <a:p>
            <a:pPr marL="457200" lvl="1" indent="0">
              <a:buNone/>
            </a:pPr>
            <a:r>
              <a:rPr lang="en-GB" sz="3200" dirty="0" err="1">
                <a:latin typeface="Lucida Console" panose="020B0609040504020204" pitchFamily="49" charset="0"/>
              </a:rPr>
              <a:t>theme_set</a:t>
            </a:r>
            <a:r>
              <a:rPr lang="en-GB" sz="3200" dirty="0">
                <a:latin typeface="Lucida Console" panose="020B0609040504020204" pitchFamily="49" charset="0"/>
              </a:rPr>
              <a:t>(</a:t>
            </a:r>
            <a:r>
              <a:rPr lang="en-GB" sz="3200" dirty="0" err="1">
                <a:latin typeface="Lucida Console" panose="020B0609040504020204" pitchFamily="49" charset="0"/>
              </a:rPr>
              <a:t>theme_bw</a:t>
            </a:r>
            <a:r>
              <a:rPr lang="en-GB" sz="3200" dirty="0">
                <a:latin typeface="Lucida Console" panose="020B0609040504020204" pitchFamily="49" charset="0"/>
              </a:rPr>
              <a:t>())</a:t>
            </a:r>
          </a:p>
          <a:p>
            <a:pPr marL="457200" lvl="1" indent="0">
              <a:buNone/>
            </a:pPr>
            <a:endParaRPr lang="en-GB" sz="3200" dirty="0">
              <a:latin typeface="Lucida Console" panose="020B0609040504020204" pitchFamily="49" charset="0"/>
            </a:endParaRPr>
          </a:p>
          <a:p>
            <a:r>
              <a:rPr lang="en-GB" sz="3600" dirty="0"/>
              <a:t>In a single plot</a:t>
            </a:r>
          </a:p>
          <a:p>
            <a:pPr marL="457200" lvl="1" indent="0">
              <a:buNone/>
            </a:pPr>
            <a:r>
              <a:rPr lang="en-GB" sz="3200" dirty="0">
                <a:latin typeface="Lucida Console" panose="020B0609040504020204" pitchFamily="49" charset="0"/>
              </a:rPr>
              <a:t>+</a:t>
            </a:r>
            <a:r>
              <a:rPr lang="sl-SI" sz="3200" dirty="0">
                <a:latin typeface="Lucida Console" panose="020B0609040504020204" pitchFamily="49" charset="0"/>
              </a:rPr>
              <a:t> </a:t>
            </a:r>
            <a:r>
              <a:rPr lang="en-GB" sz="3200" dirty="0">
                <a:latin typeface="Lucida Console" panose="020B0609040504020204" pitchFamily="49" charset="0"/>
              </a:rPr>
              <a:t>theme_</a:t>
            </a:r>
            <a:r>
              <a:rPr lang="sl-SI" sz="3200" dirty="0" err="1">
                <a:latin typeface="Lucida Console" panose="020B0609040504020204" pitchFamily="49" charset="0"/>
              </a:rPr>
              <a:t>bw</a:t>
            </a:r>
            <a:r>
              <a:rPr lang="en-GB" sz="3200" dirty="0">
                <a:latin typeface="Lucida Console" panose="020B0609040504020204" pitchFamily="49" charset="0"/>
              </a:rPr>
              <a:t>()</a:t>
            </a:r>
            <a:endParaRPr lang="en-GB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4109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7328"/>
            <a:ext cx="10515600" cy="1325563"/>
          </a:xfrm>
        </p:spPr>
        <p:txBody>
          <a:bodyPr/>
          <a:lstStyle/>
          <a:p>
            <a:r>
              <a:rPr lang="en-GB" dirty="0"/>
              <a:t>Customising themes</a:t>
            </a:r>
          </a:p>
        </p:txBody>
      </p:sp>
      <p:sp>
        <p:nvSpPr>
          <p:cNvPr id="4" name="Rectangle 3"/>
          <p:cNvSpPr/>
          <p:nvPr/>
        </p:nvSpPr>
        <p:spPr>
          <a:xfrm>
            <a:off x="185464" y="3545319"/>
            <a:ext cx="118872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theme(line,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rect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, text, title,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aspect.ratio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axis.title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axis.title.x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axis.title.x.top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axis.title.x.bottom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axis.title.y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axis.title.y.left,axis.title.y.right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axis.text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axis.text.x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axis.text.x.top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axis.text.x.bottom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axis.text.y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axis.text.y.left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axis.text.y.right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axis.ticks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axis.ticks.x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axis.ticks.x.top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axis.ticks.x.bottom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axis.ticks.y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axis.ticks.y.left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axis.ticks.y.right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axis.ticks.length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axis.line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axis.line.x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axis.line.x.top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axis.line.x.bottom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axis.line.y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axis.line.y.left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axis.line.y.right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legend.background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legend.margin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legend.spacing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legend.spacing.x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legend.spacing.y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legend.key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legend.key.size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legend.key.height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legend.key.width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legend.text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legend.text.align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legend.title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legend.title.align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legend.position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legend.direction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legend.justification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legend.box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legend.box.just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legend.box.margin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legend.box.background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legend.box.spacing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panel.background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panel.border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panel.spacing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panel.spacing.x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panel.spacing.y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panel.grid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panel.grid.major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panel.grid.minor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panel.grid.major.x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panel.grid.major.y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panel.grid.minor.x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panel.grid.minor.y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panel.ontop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plot.background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plot.title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plot.subtitle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plot.caption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plot.tag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plot.tag.position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plot.margin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strip.background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strip.background.x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strip.background.y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strip.placement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strip.text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strip.text.x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strip.text.y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strip.switch.pad.grid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,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strip.switch.pad.wrap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6960096" y="6469196"/>
            <a:ext cx="51125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https://ggplot2.tidyverse.org/reference/theme.html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C690315-6D5B-4C8C-BBCA-1B5F0AC10521}"/>
              </a:ext>
            </a:extLst>
          </p:cNvPr>
          <p:cNvSpPr/>
          <p:nvPr/>
        </p:nvSpPr>
        <p:spPr>
          <a:xfrm>
            <a:off x="839416" y="1689500"/>
            <a:ext cx="1051316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GB" sz="2400" dirty="0" err="1">
                <a:latin typeface="Lucida Console" panose="020B0609040504020204" pitchFamily="49" charset="0"/>
              </a:rPr>
              <a:t>theme_update</a:t>
            </a:r>
            <a:r>
              <a:rPr lang="en-GB" sz="2400" dirty="0">
                <a:latin typeface="Lucida Console" panose="020B0609040504020204" pitchFamily="49" charset="0"/>
              </a:rPr>
              <a:t>(</a:t>
            </a:r>
            <a:r>
              <a:rPr lang="en-GB" sz="2400" dirty="0" err="1">
                <a:latin typeface="Lucida Console" panose="020B0609040504020204" pitchFamily="49" charset="0"/>
              </a:rPr>
              <a:t>plot.title</a:t>
            </a:r>
            <a:r>
              <a:rPr lang="en-GB" sz="2400" dirty="0">
                <a:latin typeface="Lucida Console" panose="020B0609040504020204" pitchFamily="49" charset="0"/>
              </a:rPr>
              <a:t> = </a:t>
            </a:r>
            <a:r>
              <a:rPr lang="en-GB" sz="2400" dirty="0" err="1">
                <a:latin typeface="Lucida Console" panose="020B0609040504020204" pitchFamily="49" charset="0"/>
              </a:rPr>
              <a:t>element_text</a:t>
            </a:r>
            <a:r>
              <a:rPr lang="en-GB" sz="2400" dirty="0">
                <a:latin typeface="Lucida Console" panose="020B0609040504020204" pitchFamily="49" charset="0"/>
              </a:rPr>
              <a:t>(</a:t>
            </a:r>
            <a:r>
              <a:rPr lang="en-GB" sz="2400" dirty="0" err="1">
                <a:latin typeface="Lucida Console" panose="020B0609040504020204" pitchFamily="49" charset="0"/>
              </a:rPr>
              <a:t>hjust</a:t>
            </a:r>
            <a:r>
              <a:rPr lang="en-GB" sz="2400" dirty="0">
                <a:latin typeface="Lucida Console" panose="020B0609040504020204" pitchFamily="49" charset="0"/>
              </a:rPr>
              <a:t> = 0.5))</a:t>
            </a:r>
          </a:p>
          <a:p>
            <a:pPr lvl="1"/>
            <a:endParaRPr lang="en-GB" sz="2400" dirty="0">
              <a:latin typeface="Lucida Console" panose="020B0609040504020204" pitchFamily="49" charset="0"/>
            </a:endParaRPr>
          </a:p>
          <a:p>
            <a:pPr lvl="1"/>
            <a:r>
              <a:rPr lang="en-GB" sz="2400" dirty="0">
                <a:latin typeface="Lucida Console" panose="020B0609040504020204" pitchFamily="49" charset="0"/>
              </a:rPr>
              <a:t>plot + theme(</a:t>
            </a:r>
            <a:r>
              <a:rPr lang="en-GB" sz="2400" dirty="0" err="1">
                <a:latin typeface="Lucida Console" panose="020B0609040504020204" pitchFamily="49" charset="0"/>
              </a:rPr>
              <a:t>plot.title</a:t>
            </a:r>
            <a:r>
              <a:rPr lang="en-GB" sz="2400" dirty="0">
                <a:latin typeface="Lucida Console" panose="020B0609040504020204" pitchFamily="49" charset="0"/>
              </a:rPr>
              <a:t> = </a:t>
            </a:r>
            <a:r>
              <a:rPr lang="en-GB" sz="2400" dirty="0" err="1">
                <a:latin typeface="Lucida Console" panose="020B0609040504020204" pitchFamily="49" charset="0"/>
              </a:rPr>
              <a:t>element_text</a:t>
            </a:r>
            <a:r>
              <a:rPr lang="en-GB" sz="2400" dirty="0">
                <a:latin typeface="Lucida Console" panose="020B0609040504020204" pitchFamily="49" charset="0"/>
              </a:rPr>
              <a:t>(</a:t>
            </a:r>
            <a:r>
              <a:rPr lang="en-GB" sz="2400" dirty="0" err="1">
                <a:latin typeface="Lucida Console" panose="020B0609040504020204" pitchFamily="49" charset="0"/>
              </a:rPr>
              <a:t>hjust</a:t>
            </a:r>
            <a:r>
              <a:rPr lang="en-GB" sz="2400" dirty="0">
                <a:latin typeface="Lucida Console" panose="020B0609040504020204" pitchFamily="49" charset="0"/>
              </a:rPr>
              <a:t> = 0.5))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24242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3BF642C6-CE20-059D-AB35-22EC8E55A332}"/>
              </a:ext>
            </a:extLst>
          </p:cNvPr>
          <p:cNvSpPr txBox="1">
            <a:spLocks/>
          </p:cNvSpPr>
          <p:nvPr/>
        </p:nvSpPr>
        <p:spPr>
          <a:xfrm>
            <a:off x="695400" y="260648"/>
            <a:ext cx="4608511" cy="86089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l-SI" dirty="0" err="1"/>
              <a:t>Colors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4BCFE-7956-16F0-661B-D97F00824388}"/>
              </a:ext>
            </a:extLst>
          </p:cNvPr>
          <p:cNvSpPr txBox="1">
            <a:spLocks/>
          </p:cNvSpPr>
          <p:nvPr/>
        </p:nvSpPr>
        <p:spPr>
          <a:xfrm>
            <a:off x="479376" y="1253331"/>
            <a:ext cx="10515600" cy="435133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l-SI" dirty="0" err="1"/>
              <a:t>With</a:t>
            </a:r>
            <a:r>
              <a:rPr lang="sl-SI" dirty="0"/>
              <a:t> </a:t>
            </a:r>
            <a:r>
              <a:rPr lang="sl-SI" dirty="0" err="1"/>
              <a:t>names</a:t>
            </a:r>
            <a:r>
              <a:rPr lang="sl-SI" dirty="0"/>
              <a:t> ‚red‘, ‚</a:t>
            </a:r>
            <a:r>
              <a:rPr lang="sl-SI" dirty="0" err="1"/>
              <a:t>blue</a:t>
            </a:r>
            <a:r>
              <a:rPr lang="sl-SI" dirty="0"/>
              <a:t>‘ </a:t>
            </a:r>
            <a:r>
              <a:rPr lang="sl-SI" dirty="0" err="1"/>
              <a:t>etc</a:t>
            </a:r>
            <a:r>
              <a:rPr lang="sl-SI" dirty="0"/>
              <a:t>. </a:t>
            </a:r>
            <a:r>
              <a:rPr lang="sl-SI" dirty="0" err="1"/>
              <a:t>OR</a:t>
            </a:r>
            <a:r>
              <a:rPr lang="sl-SI" dirty="0"/>
              <a:t> </a:t>
            </a:r>
            <a:r>
              <a:rPr lang="sl-SI" dirty="0" err="1"/>
              <a:t>HEX</a:t>
            </a:r>
            <a:r>
              <a:rPr lang="sl-SI" dirty="0"/>
              <a:t> </a:t>
            </a:r>
            <a:r>
              <a:rPr lang="sl-SI" dirty="0" err="1"/>
              <a:t>code</a:t>
            </a:r>
            <a:r>
              <a:rPr lang="sl-SI" dirty="0"/>
              <a:t> ‚#</a:t>
            </a:r>
            <a:r>
              <a:rPr lang="sl-SI" dirty="0" err="1"/>
              <a:t>af867b</a:t>
            </a:r>
            <a:r>
              <a:rPr lang="sl-SI" dirty="0"/>
              <a:t>‘</a:t>
            </a:r>
          </a:p>
          <a:p>
            <a:endParaRPr lang="sl-SI" dirty="0"/>
          </a:p>
          <a:p>
            <a:r>
              <a:rPr lang="sl-SI" dirty="0" err="1"/>
              <a:t>Quantitative</a:t>
            </a:r>
            <a:r>
              <a:rPr lang="sl-SI" dirty="0"/>
              <a:t> </a:t>
            </a:r>
            <a:r>
              <a:rPr lang="sl-SI" dirty="0" err="1"/>
              <a:t>colors</a:t>
            </a:r>
            <a:r>
              <a:rPr lang="sl-SI" dirty="0"/>
              <a:t> </a:t>
            </a:r>
          </a:p>
          <a:p>
            <a:r>
              <a:rPr lang="sl-SI" dirty="0" err="1"/>
              <a:t>Qualitative</a:t>
            </a:r>
            <a:r>
              <a:rPr lang="sl-SI" dirty="0"/>
              <a:t> </a:t>
            </a:r>
            <a:r>
              <a:rPr lang="sl-SI" dirty="0" err="1"/>
              <a:t>colors</a:t>
            </a:r>
            <a:r>
              <a:rPr lang="sl-SI" dirty="0"/>
              <a:t> (</a:t>
            </a:r>
            <a:r>
              <a:rPr lang="sl-SI" dirty="0" err="1"/>
              <a:t>define</a:t>
            </a:r>
            <a:r>
              <a:rPr lang="sl-SI" dirty="0"/>
              <a:t> </a:t>
            </a:r>
            <a:r>
              <a:rPr lang="sl-SI" dirty="0" err="1"/>
              <a:t>for</a:t>
            </a:r>
            <a:r>
              <a:rPr lang="sl-SI" dirty="0"/>
              <a:t> </a:t>
            </a:r>
            <a:r>
              <a:rPr lang="sl-SI" dirty="0" err="1"/>
              <a:t>each</a:t>
            </a:r>
            <a:r>
              <a:rPr lang="sl-SI" dirty="0"/>
              <a:t> variable)</a:t>
            </a:r>
          </a:p>
          <a:p>
            <a:endParaRPr lang="sl-SI" dirty="0"/>
          </a:p>
          <a:p>
            <a:endParaRPr lang="sl-SI" dirty="0"/>
          </a:p>
          <a:p>
            <a:endParaRPr lang="sl-SI" dirty="0"/>
          </a:p>
          <a:p>
            <a:endParaRPr lang="sl-SI" dirty="0"/>
          </a:p>
          <a:p>
            <a:pPr marL="0" indent="0">
              <a:buNone/>
            </a:pPr>
            <a:r>
              <a:rPr lang="sl-SI" dirty="0" err="1">
                <a:hlinkClick r:id="rId2"/>
              </a:rPr>
              <a:t>https</a:t>
            </a:r>
            <a:r>
              <a:rPr lang="sl-SI" dirty="0">
                <a:hlinkClick r:id="rId2"/>
              </a:rPr>
              <a:t>://</a:t>
            </a:r>
            <a:r>
              <a:rPr lang="sl-SI" dirty="0" err="1">
                <a:hlinkClick r:id="rId2"/>
              </a:rPr>
              <a:t>htmlcolorcodes.com</a:t>
            </a:r>
            <a:r>
              <a:rPr lang="sl-SI" dirty="0">
                <a:hlinkClick r:id="rId2"/>
              </a:rPr>
              <a:t>/</a:t>
            </a:r>
            <a:r>
              <a:rPr lang="sl-SI" dirty="0"/>
              <a:t> </a:t>
            </a:r>
            <a:r>
              <a:rPr lang="sl-SI" dirty="0" err="1"/>
              <a:t>or</a:t>
            </a:r>
            <a:r>
              <a:rPr lang="sl-SI" dirty="0"/>
              <a:t> </a:t>
            </a:r>
            <a:r>
              <a:rPr lang="sl-SI" dirty="0" err="1">
                <a:hlinkClick r:id="rId3"/>
              </a:rPr>
              <a:t>https</a:t>
            </a:r>
            <a:r>
              <a:rPr lang="sl-SI" dirty="0">
                <a:hlinkClick r:id="rId3"/>
              </a:rPr>
              <a:t>://</a:t>
            </a:r>
            <a:r>
              <a:rPr lang="sl-SI" dirty="0" err="1">
                <a:hlinkClick r:id="rId3"/>
              </a:rPr>
              <a:t>medialab.github.io</a:t>
            </a:r>
            <a:r>
              <a:rPr lang="sl-SI" dirty="0">
                <a:hlinkClick r:id="rId3"/>
              </a:rPr>
              <a:t>/</a:t>
            </a:r>
            <a:r>
              <a:rPr lang="sl-SI" dirty="0" err="1">
                <a:hlinkClick r:id="rId3"/>
              </a:rPr>
              <a:t>iwanthue</a:t>
            </a:r>
            <a:r>
              <a:rPr lang="sl-SI" dirty="0">
                <a:hlinkClick r:id="rId3"/>
              </a:rPr>
              <a:t>/</a:t>
            </a:r>
            <a:endParaRPr lang="sl-SI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34410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368" y="87213"/>
            <a:ext cx="10515600" cy="1325563"/>
          </a:xfrm>
        </p:spPr>
        <p:txBody>
          <a:bodyPr/>
          <a:lstStyle/>
          <a:p>
            <a:r>
              <a:rPr lang="en-GB" dirty="0" err="1"/>
              <a:t>ColorBrewer</a:t>
            </a:r>
            <a:r>
              <a:rPr lang="en-GB" dirty="0"/>
              <a:t> Scales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46753"/>
          <a:stretch/>
        </p:blipFill>
        <p:spPr>
          <a:xfrm>
            <a:off x="326658" y="1110498"/>
            <a:ext cx="5662666" cy="362141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600056" y="2060848"/>
            <a:ext cx="4945585" cy="1138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4000" b="1" dirty="0"/>
              <a:t>Quantitative</a:t>
            </a:r>
            <a:endParaRPr lang="en-GB" sz="2800" b="1" dirty="0"/>
          </a:p>
          <a:p>
            <a:r>
              <a:rPr lang="en-GB" sz="2800" dirty="0" err="1">
                <a:latin typeface="Lucida Console" panose="020B0609040504020204" pitchFamily="49" charset="0"/>
              </a:rPr>
              <a:t>scale_colour_distiller</a:t>
            </a:r>
            <a:endParaRPr lang="en-GB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4D167C-FB3D-4E7C-A7C6-50B65A846B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503" b="24419"/>
          <a:stretch/>
        </p:blipFill>
        <p:spPr>
          <a:xfrm>
            <a:off x="326658" y="4869160"/>
            <a:ext cx="5431108" cy="144016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BE86763-052C-4CFC-BE41-AACE66F70AF2}"/>
              </a:ext>
            </a:extLst>
          </p:cNvPr>
          <p:cNvSpPr/>
          <p:nvPr/>
        </p:nvSpPr>
        <p:spPr>
          <a:xfrm>
            <a:off x="6924663" y="4869160"/>
            <a:ext cx="4296369" cy="1138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4000" b="1" dirty="0"/>
              <a:t>Categorical</a:t>
            </a:r>
            <a:endParaRPr lang="en-GB" sz="2800" b="1" dirty="0"/>
          </a:p>
          <a:p>
            <a:r>
              <a:rPr lang="en-GB" sz="2800" dirty="0" err="1">
                <a:latin typeface="Lucida Console" panose="020B0609040504020204" pitchFamily="49" charset="0"/>
              </a:rPr>
              <a:t>scale_colour_brewer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1643012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Similar to text (character) vectors, but with some differences</a:t>
            </a:r>
          </a:p>
          <a:p>
            <a:pPr lvl="1"/>
            <a:r>
              <a:rPr lang="en-GB" dirty="0"/>
              <a:t>They have controlled values – you can limit which values can be added</a:t>
            </a:r>
          </a:p>
          <a:p>
            <a:pPr lvl="1"/>
            <a:r>
              <a:rPr lang="en-GB" dirty="0"/>
              <a:t>The values which can go in are tracked separately to the data</a:t>
            </a:r>
          </a:p>
          <a:p>
            <a:pPr lvl="1"/>
            <a:r>
              <a:rPr lang="en-GB" dirty="0"/>
              <a:t>The values which can go in have an explicit order</a:t>
            </a:r>
          </a:p>
          <a:p>
            <a:pPr lvl="1"/>
            <a:endParaRPr lang="en-GB" dirty="0"/>
          </a:p>
          <a:p>
            <a:r>
              <a:rPr lang="sl-SI" dirty="0" err="1"/>
              <a:t>gg</a:t>
            </a:r>
            <a:r>
              <a:rPr lang="en-GB" dirty="0"/>
              <a:t>plot respects the ordering of factors, so converting to factors is the simplest way to re-order a plot</a:t>
            </a:r>
          </a:p>
        </p:txBody>
      </p:sp>
    </p:spTree>
    <p:extLst>
      <p:ext uri="{BB962C8B-B14F-4D97-AF65-F5344CB8AC3E}">
        <p14:creationId xmlns:p14="http://schemas.microsoft.com/office/powerpoint/2010/main" val="10118576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344" y="188640"/>
            <a:ext cx="10515600" cy="1325563"/>
          </a:xfrm>
        </p:spPr>
        <p:txBody>
          <a:bodyPr/>
          <a:lstStyle/>
          <a:p>
            <a:r>
              <a:rPr lang="en-GB" dirty="0"/>
              <a:t>Categorical Colour Ordering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407368" y="1514203"/>
            <a:ext cx="1159328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storms %&gt;%</a:t>
            </a:r>
          </a:p>
          <a:p>
            <a:r>
              <a:rPr lang="en-GB" sz="1400" dirty="0">
                <a:latin typeface="Lucida Console" panose="020B0609040504020204" pitchFamily="49" charset="0"/>
              </a:rPr>
              <a:t>  mutate(status=</a:t>
            </a:r>
            <a:r>
              <a:rPr lang="en-GB" sz="1400" b="1" dirty="0">
                <a:latin typeface="Lucida Console" panose="020B0609040504020204" pitchFamily="49" charset="0"/>
              </a:rPr>
              <a:t>factor(status, levels=c("tropical </a:t>
            </a:r>
            <a:r>
              <a:rPr lang="en-GB" sz="1400" b="1" dirty="0" err="1">
                <a:latin typeface="Lucida Console" panose="020B0609040504020204" pitchFamily="49" charset="0"/>
              </a:rPr>
              <a:t>depression","tropical</a:t>
            </a:r>
            <a:r>
              <a:rPr lang="en-GB" sz="1400" b="1" dirty="0">
                <a:latin typeface="Lucida Console" panose="020B0609040504020204" pitchFamily="49" charset="0"/>
              </a:rPr>
              <a:t> </a:t>
            </a:r>
            <a:r>
              <a:rPr lang="en-GB" sz="1400" b="1" dirty="0" err="1">
                <a:latin typeface="Lucida Console" panose="020B0609040504020204" pitchFamily="49" charset="0"/>
              </a:rPr>
              <a:t>storm","hurricane</a:t>
            </a:r>
            <a:r>
              <a:rPr lang="en-GB" sz="1400" b="1" dirty="0">
                <a:latin typeface="Lucida Console" panose="020B0609040504020204" pitchFamily="49" charset="0"/>
              </a:rPr>
              <a:t>"))</a:t>
            </a:r>
            <a:r>
              <a:rPr lang="en-GB" sz="1400" dirty="0">
                <a:latin typeface="Lucida Console" panose="020B0609040504020204" pitchFamily="49" charset="0"/>
              </a:rPr>
              <a:t>) %&gt;%</a:t>
            </a:r>
          </a:p>
          <a:p>
            <a:r>
              <a:rPr lang="en-GB" sz="1400" dirty="0">
                <a:latin typeface="Lucida Console" panose="020B0609040504020204" pitchFamily="49" charset="0"/>
              </a:rPr>
              <a:t>  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filter(year==1983) %&gt;%</a:t>
            </a:r>
          </a:p>
          <a:p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 ggplot(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aes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(x=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wind,y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=pressure, colour=status)) +</a:t>
            </a:r>
          </a:p>
          <a:p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geom_point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(size=3)+</a:t>
            </a:r>
          </a:p>
          <a:p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 </a:t>
            </a:r>
            <a:r>
              <a:rPr lang="en-GB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scale_color_brewer</a:t>
            </a:r>
            <a:r>
              <a:rPr lang="en-GB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(palette="Set1")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BF4543-B5FE-44C1-AC7F-658BFBE49C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846" y="3180067"/>
            <a:ext cx="8520307" cy="367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0524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4200" y="1484784"/>
            <a:ext cx="4819048" cy="52190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360" y="376921"/>
            <a:ext cx="10515600" cy="1325563"/>
          </a:xfrm>
        </p:spPr>
        <p:txBody>
          <a:bodyPr/>
          <a:lstStyle/>
          <a:p>
            <a:r>
              <a:rPr lang="en-GB" dirty="0"/>
              <a:t>Overlaying raw data and summaries</a:t>
            </a:r>
          </a:p>
        </p:txBody>
      </p:sp>
      <p:sp>
        <p:nvSpPr>
          <p:cNvPr id="4" name="Rectangle 3"/>
          <p:cNvSpPr/>
          <p:nvPr/>
        </p:nvSpPr>
        <p:spPr>
          <a:xfrm>
            <a:off x="335360" y="1692267"/>
            <a:ext cx="659884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many.values</a:t>
            </a: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%&gt;%</a:t>
            </a:r>
          </a:p>
          <a:p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 </a:t>
            </a:r>
            <a:r>
              <a:rPr lang="en-GB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group_by</a:t>
            </a: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(genotype) %&gt;%</a:t>
            </a:r>
          </a:p>
          <a:p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 </a:t>
            </a:r>
            <a:r>
              <a:rPr lang="en-GB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sample_n</a:t>
            </a: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(100) %&gt;%</a:t>
            </a:r>
          </a:p>
          <a:p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 ggplot(</a:t>
            </a:r>
            <a:r>
              <a:rPr lang="en-GB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aes</a:t>
            </a: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(x=genotype, y=values)) </a:t>
            </a:r>
            <a:r>
              <a:rPr lang="en-GB" sz="2000" dirty="0">
                <a:latin typeface="Lucida Console" panose="020B0609040504020204" pitchFamily="49" charset="0"/>
              </a:rPr>
              <a:t>+</a:t>
            </a:r>
          </a:p>
          <a:p>
            <a:r>
              <a:rPr lang="en-GB" sz="2000" dirty="0">
                <a:latin typeface="Lucida Console" panose="020B0609040504020204" pitchFamily="49" charset="0"/>
              </a:rPr>
              <a:t>  </a:t>
            </a:r>
            <a:r>
              <a:rPr lang="en-GB" sz="2000" dirty="0" err="1">
                <a:latin typeface="Lucida Console" panose="020B0609040504020204" pitchFamily="49" charset="0"/>
              </a:rPr>
              <a:t>geom_boxplot</a:t>
            </a:r>
            <a:r>
              <a:rPr lang="en-GB" sz="2000" dirty="0">
                <a:latin typeface="Lucida Console" panose="020B0609040504020204" pitchFamily="49" charset="0"/>
              </a:rPr>
              <a:t>(size=1.5, colour="grey") +</a:t>
            </a:r>
          </a:p>
          <a:p>
            <a:r>
              <a:rPr lang="en-GB" sz="2000" dirty="0">
                <a:latin typeface="Lucida Console" panose="020B0609040504020204" pitchFamily="49" charset="0"/>
              </a:rPr>
              <a:t>  </a:t>
            </a:r>
            <a:r>
              <a:rPr lang="en-GB" sz="2000" dirty="0" err="1">
                <a:latin typeface="Lucida Console" panose="020B0609040504020204" pitchFamily="49" charset="0"/>
              </a:rPr>
              <a:t>geom_jitter</a:t>
            </a:r>
            <a:r>
              <a:rPr lang="en-GB" sz="2000" dirty="0">
                <a:latin typeface="Lucida Console" panose="020B0609040504020204" pitchFamily="49" charset="0"/>
              </a:rPr>
              <a:t>(height=0, width = 0.3)</a:t>
            </a:r>
          </a:p>
        </p:txBody>
      </p:sp>
    </p:spTree>
    <p:extLst>
      <p:ext uri="{BB962C8B-B14F-4D97-AF65-F5344CB8AC3E}">
        <p14:creationId xmlns:p14="http://schemas.microsoft.com/office/powerpoint/2010/main" val="1692217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Adding Reference / Regression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>
                <a:latin typeface="Lucida Console" panose="020B0609040504020204" pitchFamily="49" charset="0"/>
              </a:rPr>
              <a:t>geom_hline</a:t>
            </a:r>
            <a:r>
              <a:rPr lang="en-GB" dirty="0"/>
              <a:t> – Adds a horizontal line (specify </a:t>
            </a:r>
            <a:r>
              <a:rPr lang="en-GB" dirty="0" err="1">
                <a:latin typeface="Lucida Console" panose="020B0609040504020204" pitchFamily="49" charset="0"/>
              </a:rPr>
              <a:t>yintercept</a:t>
            </a:r>
            <a:r>
              <a:rPr lang="en-GB" dirty="0"/>
              <a:t>)</a:t>
            </a:r>
          </a:p>
          <a:p>
            <a:r>
              <a:rPr lang="en-GB" dirty="0" err="1">
                <a:latin typeface="Lucida Console" panose="020B0609040504020204" pitchFamily="49" charset="0"/>
              </a:rPr>
              <a:t>geom_vline</a:t>
            </a:r>
            <a:r>
              <a:rPr lang="en-GB" dirty="0"/>
              <a:t> – Adds a vertical line (specify </a:t>
            </a:r>
            <a:r>
              <a:rPr lang="en-GB" dirty="0" err="1">
                <a:latin typeface="Lucida Console" panose="020B0609040504020204" pitchFamily="49" charset="0"/>
              </a:rPr>
              <a:t>xintercept</a:t>
            </a:r>
            <a:r>
              <a:rPr lang="en-GB" dirty="0"/>
              <a:t>)</a:t>
            </a:r>
          </a:p>
          <a:p>
            <a:endParaRPr lang="en-GB" dirty="0">
              <a:latin typeface="Lucida Console" panose="020B0609040504020204" pitchFamily="49" charset="0"/>
            </a:endParaRPr>
          </a:p>
          <a:p>
            <a:r>
              <a:rPr lang="en-GB" dirty="0" err="1">
                <a:latin typeface="Lucida Console" panose="020B0609040504020204" pitchFamily="49" charset="0"/>
              </a:rPr>
              <a:t>geom_abline</a:t>
            </a:r>
            <a:r>
              <a:rPr lang="en-GB" dirty="0"/>
              <a:t> – Adds an angled line (specify slope and intercept)</a:t>
            </a:r>
          </a:p>
          <a:p>
            <a:pPr lvl="1"/>
            <a:r>
              <a:rPr lang="en-GB" dirty="0"/>
              <a:t>Values can come from the </a:t>
            </a:r>
            <a:r>
              <a:rPr lang="en-GB" dirty="0">
                <a:latin typeface="Lucida Console" panose="020B0609040504020204" pitchFamily="49" charset="0"/>
              </a:rPr>
              <a:t>lm</a:t>
            </a:r>
            <a:r>
              <a:rPr lang="en-GB" dirty="0"/>
              <a:t> function to generate a linear model</a:t>
            </a:r>
          </a:p>
          <a:p>
            <a:r>
              <a:rPr lang="en-GB" dirty="0" err="1">
                <a:latin typeface="Lucida Console" panose="020B0609040504020204" pitchFamily="49" charset="0"/>
              </a:rPr>
              <a:t>geom_smooth</a:t>
            </a:r>
            <a:r>
              <a:rPr lang="en-GB" dirty="0"/>
              <a:t> – Calculates and draws regression lines</a:t>
            </a:r>
          </a:p>
          <a:p>
            <a:pPr lvl="1"/>
            <a:r>
              <a:rPr lang="en-GB" dirty="0"/>
              <a:t>Loess smoothed curves</a:t>
            </a:r>
          </a:p>
          <a:p>
            <a:pPr lvl="1"/>
            <a:r>
              <a:rPr lang="en-GB" dirty="0"/>
              <a:t>Linear modelled lines </a:t>
            </a:r>
          </a:p>
        </p:txBody>
      </p:sp>
    </p:spTree>
    <p:extLst>
      <p:ext uri="{BB962C8B-B14F-4D97-AF65-F5344CB8AC3E}">
        <p14:creationId xmlns:p14="http://schemas.microsoft.com/office/powerpoint/2010/main" val="2396956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353" y="225944"/>
            <a:ext cx="10515600" cy="1325563"/>
          </a:xfrm>
        </p:spPr>
        <p:txBody>
          <a:bodyPr/>
          <a:lstStyle/>
          <a:p>
            <a:r>
              <a:rPr lang="en-GB" dirty="0"/>
              <a:t>Trend lines</a:t>
            </a:r>
          </a:p>
        </p:txBody>
      </p:sp>
      <p:sp>
        <p:nvSpPr>
          <p:cNvPr id="4" name="Rectangle 3"/>
          <p:cNvSpPr/>
          <p:nvPr/>
        </p:nvSpPr>
        <p:spPr>
          <a:xfrm>
            <a:off x="267432" y="1340768"/>
            <a:ext cx="80165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trend_data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%&gt;%</a:t>
            </a:r>
          </a:p>
          <a:p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 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ggplot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(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aes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(x=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trend,y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=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noise+trend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)) +</a:t>
            </a:r>
          </a:p>
          <a:p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 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geom_point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() +</a:t>
            </a:r>
          </a:p>
          <a:p>
            <a:r>
              <a:rPr lang="en-GB" dirty="0">
                <a:latin typeface="Lucida Console" panose="020B0609040504020204" pitchFamily="49" charset="0"/>
              </a:rPr>
              <a:t>  </a:t>
            </a:r>
            <a:r>
              <a:rPr lang="en-GB" dirty="0" err="1">
                <a:latin typeface="Lucida Console" panose="020B0609040504020204" pitchFamily="49" charset="0"/>
              </a:rPr>
              <a:t>geom_hline</a:t>
            </a:r>
            <a:r>
              <a:rPr lang="en-GB" dirty="0">
                <a:latin typeface="Lucida Console" panose="020B0609040504020204" pitchFamily="49" charset="0"/>
              </a:rPr>
              <a:t>(</a:t>
            </a:r>
          </a:p>
          <a:p>
            <a:r>
              <a:rPr lang="en-GB" dirty="0">
                <a:latin typeface="Lucida Console" panose="020B0609040504020204" pitchFamily="49" charset="0"/>
              </a:rPr>
              <a:t>	</a:t>
            </a:r>
            <a:r>
              <a:rPr lang="en-GB" dirty="0" err="1">
                <a:latin typeface="Lucida Console" panose="020B0609040504020204" pitchFamily="49" charset="0"/>
              </a:rPr>
              <a:t>yintercept</a:t>
            </a:r>
            <a:r>
              <a:rPr lang="en-GB" dirty="0">
                <a:latin typeface="Lucida Console" panose="020B0609040504020204" pitchFamily="49" charset="0"/>
              </a:rPr>
              <a:t>=5, size=1, colour="red2") +</a:t>
            </a:r>
          </a:p>
          <a:p>
            <a:r>
              <a:rPr lang="en-GB" dirty="0">
                <a:latin typeface="Lucida Console" panose="020B0609040504020204" pitchFamily="49" charset="0"/>
              </a:rPr>
              <a:t>  </a:t>
            </a:r>
            <a:r>
              <a:rPr lang="en-GB" dirty="0" err="1">
                <a:latin typeface="Lucida Console" panose="020B0609040504020204" pitchFamily="49" charset="0"/>
              </a:rPr>
              <a:t>geom_smooth</a:t>
            </a:r>
            <a:r>
              <a:rPr lang="en-GB" dirty="0">
                <a:latin typeface="Lucida Console" panose="020B0609040504020204" pitchFamily="49" charset="0"/>
              </a:rPr>
              <a:t>(size=1.5)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53" y="3414587"/>
            <a:ext cx="4104456" cy="31377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240016" y="1340768"/>
            <a:ext cx="80165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trend_data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%&gt;%</a:t>
            </a:r>
          </a:p>
          <a:p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 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ggplot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(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aes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(x=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trend,y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=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noise+trend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)) +</a:t>
            </a:r>
          </a:p>
          <a:p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 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geom_point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() +</a:t>
            </a:r>
          </a:p>
          <a:p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 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geom_hline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(</a:t>
            </a:r>
          </a:p>
          <a:p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	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yintercept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=5, size=1, colour="red2") +</a:t>
            </a:r>
          </a:p>
          <a:p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  </a:t>
            </a:r>
            <a:r>
              <a:rPr lang="en-GB" dirty="0" err="1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geom_smooth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(size=1.5, </a:t>
            </a:r>
            <a:r>
              <a:rPr lang="en-GB" dirty="0">
                <a:latin typeface="Lucida Console" panose="020B0609040504020204" pitchFamily="49" charset="0"/>
              </a:rPr>
              <a:t>method="lm"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Lucida Console" panose="020B0609040504020204" pitchFamily="49" charset="0"/>
              </a:rPr>
              <a:t>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2104" y="3414587"/>
            <a:ext cx="4104456" cy="3137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065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B90E0-566A-4A34-98E3-7E712427C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BEC5D-C3A0-453A-90FA-7ED3FE7FC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>
                <a:latin typeface="Lucida Console" panose="020B0609040504020204" pitchFamily="49" charset="0"/>
              </a:rPr>
              <a:t>annotate</a:t>
            </a:r>
            <a:r>
              <a:rPr lang="en-GB" dirty="0"/>
              <a:t> function allows you to add geometries with data not coming from the original </a:t>
            </a:r>
            <a:r>
              <a:rPr lang="en-GB" dirty="0" err="1"/>
              <a:t>tibble</a:t>
            </a:r>
            <a:endParaRPr lang="en-GB" dirty="0"/>
          </a:p>
          <a:p>
            <a:endParaRPr lang="en-GB" dirty="0"/>
          </a:p>
          <a:p>
            <a:r>
              <a:rPr lang="en-GB" dirty="0"/>
              <a:t>An easy way to put small additions (usually text) on your plot</a:t>
            </a:r>
          </a:p>
          <a:p>
            <a:pPr lvl="1"/>
            <a:r>
              <a:rPr lang="en-GB" dirty="0"/>
              <a:t>Aesthetic mappings are set by arguments to </a:t>
            </a:r>
            <a:r>
              <a:rPr lang="en-GB" dirty="0">
                <a:latin typeface="Lucida Console" panose="020B0609040504020204" pitchFamily="49" charset="0"/>
              </a:rPr>
              <a:t>annotate</a:t>
            </a:r>
          </a:p>
          <a:p>
            <a:pPr lvl="1"/>
            <a:r>
              <a:rPr lang="en-GB" dirty="0"/>
              <a:t>Values can be multi-element vectors (unlike fixed aesthetics)</a:t>
            </a:r>
          </a:p>
          <a:p>
            <a:pPr lvl="1"/>
            <a:r>
              <a:rPr lang="en-GB" dirty="0"/>
              <a:t>Use the </a:t>
            </a:r>
            <a:r>
              <a:rPr lang="en-GB" dirty="0" err="1">
                <a:latin typeface="Lucida Console" panose="020B0609040504020204" pitchFamily="49" charset="0"/>
              </a:rPr>
              <a:t>geom</a:t>
            </a:r>
            <a:r>
              <a:rPr lang="en-GB" dirty="0"/>
              <a:t> argument to say which geometry to use</a:t>
            </a:r>
          </a:p>
        </p:txBody>
      </p:sp>
    </p:spTree>
    <p:extLst>
      <p:ext uri="{BB962C8B-B14F-4D97-AF65-F5344CB8AC3E}">
        <p14:creationId xmlns:p14="http://schemas.microsoft.com/office/powerpoint/2010/main" val="1125906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DDD19-1747-62C2-24ED-9ABF159D836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l-SI" dirty="0">
                <a:highlight>
                  <a:srgbClr val="FF9933"/>
                </a:highlight>
              </a:rPr>
              <a:t>Data</a:t>
            </a:r>
            <a:r>
              <a:rPr lang="sl-SI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C0F7F-B2EE-7671-2970-BB868B3D0DAE}"/>
              </a:ext>
            </a:extLst>
          </p:cNvPr>
          <p:cNvSpPr txBox="1">
            <a:spLocks/>
          </p:cNvSpPr>
          <p:nvPr/>
        </p:nvSpPr>
        <p:spPr>
          <a:xfrm>
            <a:off x="804563" y="1412776"/>
            <a:ext cx="10515600" cy="42484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Rectangular</a:t>
            </a:r>
            <a:r>
              <a:rPr lang="sl-SI" dirty="0"/>
              <a:t> data </a:t>
            </a:r>
            <a:r>
              <a:rPr lang="sl-SI" dirty="0" err="1"/>
              <a:t>frame</a:t>
            </a:r>
            <a:r>
              <a:rPr lang="sl-SI" dirty="0"/>
              <a:t> (</a:t>
            </a:r>
            <a:r>
              <a:rPr lang="sl-SI" dirty="0" err="1"/>
              <a:t>rows</a:t>
            </a:r>
            <a:r>
              <a:rPr lang="sl-SI" dirty="0"/>
              <a:t> </a:t>
            </a:r>
            <a:r>
              <a:rPr lang="sl-SI" dirty="0" err="1"/>
              <a:t>observations</a:t>
            </a:r>
            <a:r>
              <a:rPr lang="sl-SI" dirty="0"/>
              <a:t>, </a:t>
            </a:r>
            <a:r>
              <a:rPr lang="sl-SI" dirty="0" err="1"/>
              <a:t>columns</a:t>
            </a:r>
            <a:r>
              <a:rPr lang="sl-SI" dirty="0"/>
              <a:t> </a:t>
            </a:r>
            <a:r>
              <a:rPr lang="sl-SI" dirty="0" err="1"/>
              <a:t>variables</a:t>
            </a:r>
            <a:r>
              <a:rPr lang="sl-SI" dirty="0"/>
              <a:t>)</a:t>
            </a:r>
            <a:endParaRPr lang="en-GB" dirty="0"/>
          </a:p>
          <a:p>
            <a:endParaRPr lang="en-GB" dirty="0"/>
          </a:p>
          <a:p>
            <a:r>
              <a:rPr lang="en-GB" dirty="0"/>
              <a:t>Follows the same conventions as the rest of </a:t>
            </a:r>
            <a:r>
              <a:rPr lang="en-GB" dirty="0" err="1"/>
              <a:t>tidyverse</a:t>
            </a:r>
            <a:endParaRPr lang="en-GB" dirty="0"/>
          </a:p>
          <a:p>
            <a:pPr lvl="1"/>
            <a:r>
              <a:rPr lang="en-GB" dirty="0"/>
              <a:t>Data stored in </a:t>
            </a:r>
            <a:r>
              <a:rPr lang="en-GB" dirty="0" err="1"/>
              <a:t>tibbles</a:t>
            </a:r>
            <a:r>
              <a:rPr lang="sl-SI" dirty="0"/>
              <a:t>/</a:t>
            </a:r>
            <a:r>
              <a:rPr lang="sl-SI" dirty="0" err="1"/>
              <a:t>data.frames</a:t>
            </a:r>
            <a:endParaRPr lang="en-GB" dirty="0"/>
          </a:p>
          <a:p>
            <a:pPr lvl="1"/>
            <a:r>
              <a:rPr lang="en-GB" dirty="0"/>
              <a:t>Data is arranged in 'tidy' format</a:t>
            </a:r>
          </a:p>
          <a:p>
            <a:pPr lvl="1"/>
            <a:r>
              <a:rPr lang="sl-SI" dirty="0" err="1"/>
              <a:t>Data.frame</a:t>
            </a:r>
            <a:r>
              <a:rPr lang="en-GB" dirty="0"/>
              <a:t> is the first argument to each function</a:t>
            </a:r>
            <a:endParaRPr lang="sl-SI" dirty="0"/>
          </a:p>
          <a:p>
            <a:pPr marL="457200" lvl="1" indent="0">
              <a:buNone/>
            </a:pPr>
            <a:endParaRPr lang="sl-SI" dirty="0"/>
          </a:p>
          <a:p>
            <a:pPr marL="457200" lvl="1" indent="0">
              <a:buNone/>
            </a:pPr>
            <a:r>
              <a:rPr lang="en-GB" dirty="0" err="1">
                <a:latin typeface="Lucida Console" panose="020B0609040504020204" pitchFamily="49" charset="0"/>
              </a:rPr>
              <a:t>ggplot</a:t>
            </a:r>
            <a:r>
              <a:rPr lang="en-GB" dirty="0">
                <a:latin typeface="Lucida Console" panose="020B0609040504020204" pitchFamily="49" charset="0"/>
              </a:rPr>
              <a:t>(</a:t>
            </a:r>
            <a:r>
              <a:rPr lang="sl-SI" dirty="0">
                <a:latin typeface="Lucida Console" panose="020B0609040504020204" pitchFamily="49" charset="0"/>
              </a:rPr>
              <a:t>data, </a:t>
            </a:r>
            <a:r>
              <a:rPr lang="en-GB" dirty="0">
                <a:latin typeface="Lucida Console" panose="020B0609040504020204" pitchFamily="49" charset="0"/>
              </a:rPr>
              <a:t>)</a:t>
            </a:r>
            <a:endParaRPr lang="en-GB" dirty="0"/>
          </a:p>
          <a:p>
            <a:endParaRPr lang="en-GB" dirty="0"/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18050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B2AA5-650F-45A8-992D-DAA10D534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188640"/>
            <a:ext cx="10515600" cy="1325563"/>
          </a:xfrm>
        </p:spPr>
        <p:txBody>
          <a:bodyPr/>
          <a:lstStyle/>
          <a:p>
            <a:r>
              <a:rPr lang="en-GB" dirty="0"/>
              <a:t>Annotation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38EC89-8EE3-4C4B-BADB-7168979A5F11}"/>
              </a:ext>
            </a:extLst>
          </p:cNvPr>
          <p:cNvSpPr/>
          <p:nvPr/>
        </p:nvSpPr>
        <p:spPr>
          <a:xfrm>
            <a:off x="479376" y="1340768"/>
            <a:ext cx="979308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data %&gt;%</a:t>
            </a:r>
          </a:p>
          <a:p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 </a:t>
            </a:r>
            <a:r>
              <a:rPr lang="en-GB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ggplot</a:t>
            </a: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(</a:t>
            </a:r>
            <a:r>
              <a:rPr lang="en-GB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aes</a:t>
            </a: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(x=</a:t>
            </a:r>
            <a:r>
              <a:rPr lang="en-GB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x,y</a:t>
            </a: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=y)) +</a:t>
            </a:r>
          </a:p>
          <a:p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 </a:t>
            </a:r>
            <a:r>
              <a:rPr lang="en-GB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geom_point</a:t>
            </a: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() +</a:t>
            </a:r>
          </a:p>
          <a:p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  </a:t>
            </a:r>
            <a:r>
              <a:rPr lang="en-GB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geom_abline</a:t>
            </a: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Console" panose="020B0609040504020204" pitchFamily="49" charset="0"/>
              </a:rPr>
              <a:t>(slope = 3, intercept=0, size=2, colour="grey") +</a:t>
            </a:r>
          </a:p>
          <a:p>
            <a:r>
              <a:rPr lang="en-GB" sz="2000" dirty="0">
                <a:latin typeface="Lucida Console" panose="020B0609040504020204" pitchFamily="49" charset="0"/>
              </a:rPr>
              <a:t>  annotate(</a:t>
            </a:r>
            <a:r>
              <a:rPr lang="en-GB" sz="2000" dirty="0" err="1">
                <a:latin typeface="Lucida Console" panose="020B0609040504020204" pitchFamily="49" charset="0"/>
              </a:rPr>
              <a:t>geom</a:t>
            </a:r>
            <a:r>
              <a:rPr lang="en-GB" sz="2000" dirty="0">
                <a:latin typeface="Lucida Console" panose="020B0609040504020204" pitchFamily="49" charset="0"/>
              </a:rPr>
              <a:t>="</a:t>
            </a:r>
            <a:r>
              <a:rPr lang="en-GB" sz="2000" dirty="0" err="1">
                <a:latin typeface="Lucida Console" panose="020B0609040504020204" pitchFamily="49" charset="0"/>
              </a:rPr>
              <a:t>text",x</a:t>
            </a:r>
            <a:r>
              <a:rPr lang="en-GB" sz="2000" dirty="0">
                <a:latin typeface="Lucida Console" panose="020B0609040504020204" pitchFamily="49" charset="0"/>
              </a:rPr>
              <a:t>=350,y=280,label="R^2=0.96", size=10)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D347E4-D3C8-4605-8206-8E54E1E36B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8777" y="3391333"/>
            <a:ext cx="5714286" cy="34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782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463" y="199483"/>
            <a:ext cx="10515600" cy="1325563"/>
          </a:xfrm>
        </p:spPr>
        <p:txBody>
          <a:bodyPr/>
          <a:lstStyle/>
          <a:p>
            <a:r>
              <a:rPr lang="en-GB" dirty="0"/>
              <a:t>Saving plots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753744" cy="667271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Operates on the last drawn plot by default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2924944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2800" dirty="0" err="1">
                <a:latin typeface="Lucida Console" panose="020B0609040504020204" pitchFamily="49" charset="0"/>
              </a:rPr>
              <a:t>ggsave</a:t>
            </a:r>
            <a:r>
              <a:rPr lang="en-GB" sz="2800" dirty="0">
                <a:latin typeface="Lucida Console" panose="020B0609040504020204" pitchFamily="49" charset="0"/>
              </a:rPr>
              <a:t>(</a:t>
            </a:r>
          </a:p>
          <a:p>
            <a:r>
              <a:rPr lang="en-GB" sz="2800" dirty="0">
                <a:latin typeface="Lucida Console" panose="020B0609040504020204" pitchFamily="49" charset="0"/>
              </a:rPr>
              <a:t>  filename = "</a:t>
            </a:r>
            <a:r>
              <a:rPr lang="en-GB" sz="2800" dirty="0" err="1">
                <a:latin typeface="Lucida Console" panose="020B0609040504020204" pitchFamily="49" charset="0"/>
              </a:rPr>
              <a:t>test.svg</a:t>
            </a:r>
            <a:r>
              <a:rPr lang="en-GB" sz="2800" dirty="0">
                <a:latin typeface="Lucida Console" panose="020B0609040504020204" pitchFamily="49" charset="0"/>
              </a:rPr>
              <a:t>", </a:t>
            </a:r>
          </a:p>
          <a:p>
            <a:r>
              <a:rPr lang="en-GB" sz="2800" dirty="0">
                <a:latin typeface="Lucida Console" panose="020B0609040504020204" pitchFamily="49" charset="0"/>
              </a:rPr>
              <a:t>  device = "</a:t>
            </a:r>
            <a:r>
              <a:rPr lang="en-GB" sz="2800" dirty="0" err="1">
                <a:latin typeface="Lucida Console" panose="020B0609040504020204" pitchFamily="49" charset="0"/>
              </a:rPr>
              <a:t>svg</a:t>
            </a:r>
            <a:r>
              <a:rPr lang="en-GB" sz="2800" dirty="0">
                <a:latin typeface="Lucida Console" panose="020B0609040504020204" pitchFamily="49" charset="0"/>
              </a:rPr>
              <a:t>", </a:t>
            </a:r>
          </a:p>
          <a:p>
            <a:r>
              <a:rPr lang="en-GB" sz="2800" dirty="0">
                <a:latin typeface="Lucida Console" panose="020B0609040504020204" pitchFamily="49" charset="0"/>
              </a:rPr>
              <a:t>  width = 6, </a:t>
            </a:r>
          </a:p>
          <a:p>
            <a:r>
              <a:rPr lang="en-GB" sz="2800" dirty="0">
                <a:latin typeface="Lucida Console" panose="020B0609040504020204" pitchFamily="49" charset="0"/>
              </a:rPr>
              <a:t>  height = 6</a:t>
            </a:r>
          </a:p>
          <a:p>
            <a:r>
              <a:rPr lang="en-GB" sz="2800" dirty="0">
                <a:latin typeface="Lucida Console" panose="020B0609040504020204" pitchFamily="49" charset="0"/>
              </a:rPr>
              <a:t>)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2024" y="1164299"/>
            <a:ext cx="5879976" cy="5401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690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DDD19-1747-62C2-24ED-9ABF159D836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l-SI" dirty="0" err="1">
                <a:highlight>
                  <a:srgbClr val="00FFFF"/>
                </a:highlight>
              </a:rPr>
              <a:t>Mapping</a:t>
            </a:r>
            <a:r>
              <a:rPr lang="sl-SI" dirty="0">
                <a:highlight>
                  <a:srgbClr val="00FFFF"/>
                </a:highlight>
              </a:rPr>
              <a:t>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C0F7F-B2EE-7671-2970-BB868B3D0DAE}"/>
              </a:ext>
            </a:extLst>
          </p:cNvPr>
          <p:cNvSpPr txBox="1">
            <a:spLocks/>
          </p:cNvSpPr>
          <p:nvPr/>
        </p:nvSpPr>
        <p:spPr>
          <a:xfrm>
            <a:off x="804563" y="1412776"/>
            <a:ext cx="10515600" cy="42484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l-SI" dirty="0" err="1"/>
              <a:t>Instructions</a:t>
            </a:r>
            <a:r>
              <a:rPr lang="sl-SI" dirty="0"/>
              <a:t> on how </a:t>
            </a:r>
            <a:r>
              <a:rPr lang="sl-SI" dirty="0" err="1"/>
              <a:t>the</a:t>
            </a:r>
            <a:r>
              <a:rPr lang="sl-SI" dirty="0"/>
              <a:t> data </a:t>
            </a:r>
            <a:r>
              <a:rPr lang="sl-SI" dirty="0" err="1"/>
              <a:t>will</a:t>
            </a:r>
            <a:r>
              <a:rPr lang="sl-SI" dirty="0"/>
              <a:t> be </a:t>
            </a:r>
            <a:r>
              <a:rPr lang="sl-SI" dirty="0" err="1"/>
              <a:t>ploted</a:t>
            </a:r>
            <a:r>
              <a:rPr lang="sl-SI" dirty="0"/>
              <a:t> </a:t>
            </a:r>
          </a:p>
          <a:p>
            <a:r>
              <a:rPr lang="sl-SI" dirty="0" err="1"/>
              <a:t>Using</a:t>
            </a:r>
            <a:r>
              <a:rPr lang="sl-SI" dirty="0"/>
              <a:t> </a:t>
            </a:r>
            <a:r>
              <a:rPr lang="sl-SI" dirty="0" err="1">
                <a:latin typeface="Lucida Console" panose="020B0609040504020204" pitchFamily="49" charset="0"/>
              </a:rPr>
              <a:t>aes</a:t>
            </a:r>
            <a:r>
              <a:rPr lang="sl-SI" dirty="0">
                <a:latin typeface="Lucida Console" panose="020B0609040504020204" pitchFamily="49" charset="0"/>
              </a:rPr>
              <a:t>()</a:t>
            </a:r>
            <a:r>
              <a:rPr lang="sl-SI" dirty="0"/>
              <a:t> </a:t>
            </a:r>
            <a:r>
              <a:rPr lang="sl-SI" dirty="0" err="1"/>
              <a:t>function</a:t>
            </a:r>
            <a:r>
              <a:rPr lang="sl-SI" dirty="0"/>
              <a:t> to make </a:t>
            </a:r>
            <a:r>
              <a:rPr lang="sl-SI" dirty="0" err="1"/>
              <a:t>pairs</a:t>
            </a:r>
            <a:r>
              <a:rPr lang="sl-SI" dirty="0"/>
              <a:t> </a:t>
            </a:r>
            <a:r>
              <a:rPr lang="sl-SI" dirty="0" err="1"/>
              <a:t>of</a:t>
            </a:r>
            <a:r>
              <a:rPr lang="sl-SI" dirty="0"/>
              <a:t> </a:t>
            </a:r>
            <a:r>
              <a:rPr lang="sl-SI" dirty="0" err="1"/>
              <a:t>graphical</a:t>
            </a:r>
            <a:endParaRPr lang="sl-SI" dirty="0"/>
          </a:p>
          <a:p>
            <a:endParaRPr lang="sl-SI" dirty="0"/>
          </a:p>
          <a:p>
            <a:endParaRPr lang="sl-SI" dirty="0"/>
          </a:p>
          <a:p>
            <a:pPr marL="0" indent="0">
              <a:buNone/>
            </a:pPr>
            <a:r>
              <a:rPr lang="sl-SI" dirty="0" err="1">
                <a:latin typeface="Lucida Console" panose="020B0609040504020204" pitchFamily="49" charset="0"/>
              </a:rPr>
              <a:t>ggplot</a:t>
            </a:r>
            <a:r>
              <a:rPr lang="sl-SI" dirty="0">
                <a:latin typeface="Lucida Console" panose="020B0609040504020204" pitchFamily="49" charset="0"/>
              </a:rPr>
              <a:t>(data, </a:t>
            </a:r>
            <a:r>
              <a:rPr lang="sl-SI" dirty="0" err="1">
                <a:latin typeface="Lucida Console" panose="020B0609040504020204" pitchFamily="49" charset="0"/>
              </a:rPr>
              <a:t>mapping</a:t>
            </a:r>
            <a:r>
              <a:rPr lang="sl-SI" dirty="0">
                <a:latin typeface="Lucida Console" panose="020B0609040504020204" pitchFamily="49" charset="0"/>
              </a:rPr>
              <a:t> = </a:t>
            </a:r>
            <a:r>
              <a:rPr lang="sl-SI" dirty="0" err="1">
                <a:latin typeface="Lucida Console" panose="020B0609040504020204" pitchFamily="49" charset="0"/>
              </a:rPr>
              <a:t>aes</a:t>
            </a:r>
            <a:r>
              <a:rPr lang="sl-SI" dirty="0">
                <a:latin typeface="Lucida Console" panose="020B0609040504020204" pitchFamily="49" charset="0"/>
              </a:rPr>
              <a:t>()) </a:t>
            </a:r>
            <a:endParaRPr lang="en-GB" dirty="0">
              <a:latin typeface="Lucida Console" panose="020B060904050402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8740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l-SI" dirty="0" err="1">
                <a:highlight>
                  <a:srgbClr val="008000"/>
                </a:highlight>
              </a:rPr>
              <a:t>Layers</a:t>
            </a:r>
            <a:r>
              <a:rPr lang="sl-SI" dirty="0">
                <a:highlight>
                  <a:srgbClr val="008000"/>
                </a:highlight>
              </a:rPr>
              <a:t>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368" y="1690688"/>
            <a:ext cx="10515600" cy="4351338"/>
          </a:xfrm>
        </p:spPr>
        <p:txBody>
          <a:bodyPr>
            <a:normAutofit/>
          </a:bodyPr>
          <a:lstStyle/>
          <a:p>
            <a:r>
              <a:rPr lang="sl-SI" dirty="0"/>
              <a:t>Take </a:t>
            </a:r>
            <a:r>
              <a:rPr lang="sl-SI" dirty="0" err="1"/>
              <a:t>mapped</a:t>
            </a:r>
            <a:r>
              <a:rPr lang="sl-SI" dirty="0"/>
              <a:t> data </a:t>
            </a:r>
            <a:r>
              <a:rPr lang="sl-SI" dirty="0" err="1"/>
              <a:t>and</a:t>
            </a:r>
            <a:r>
              <a:rPr lang="sl-SI" dirty="0"/>
              <a:t> </a:t>
            </a:r>
            <a:r>
              <a:rPr lang="sl-SI" dirty="0" err="1"/>
              <a:t>display</a:t>
            </a:r>
            <a:r>
              <a:rPr lang="sl-SI" dirty="0"/>
              <a:t> </a:t>
            </a:r>
            <a:r>
              <a:rPr lang="sl-SI" dirty="0" err="1"/>
              <a:t>into</a:t>
            </a:r>
            <a:r>
              <a:rPr lang="sl-SI" dirty="0"/>
              <a:t> human </a:t>
            </a:r>
            <a:r>
              <a:rPr lang="sl-SI" dirty="0" err="1"/>
              <a:t>readable</a:t>
            </a:r>
            <a:r>
              <a:rPr lang="sl-SI" dirty="0"/>
              <a:t> </a:t>
            </a:r>
            <a:r>
              <a:rPr lang="sl-SI" dirty="0" err="1"/>
              <a:t>representation</a:t>
            </a:r>
            <a:r>
              <a:rPr lang="sl-SI" dirty="0"/>
              <a:t> </a:t>
            </a:r>
            <a:r>
              <a:rPr lang="sl-SI" dirty="0" err="1"/>
              <a:t>of</a:t>
            </a:r>
            <a:r>
              <a:rPr lang="sl-SI" dirty="0"/>
              <a:t> data</a:t>
            </a:r>
          </a:p>
          <a:p>
            <a:pPr marL="514350" indent="-514350">
              <a:buAutoNum type="arabicPeriod"/>
            </a:pPr>
            <a:r>
              <a:rPr lang="sl-SI" dirty="0" err="1"/>
              <a:t>Geometry</a:t>
            </a:r>
            <a:r>
              <a:rPr lang="sl-SI" dirty="0"/>
              <a:t> (HOW data is </a:t>
            </a:r>
            <a:r>
              <a:rPr lang="sl-SI" dirty="0" err="1"/>
              <a:t>displayed</a:t>
            </a:r>
            <a:r>
              <a:rPr lang="sl-SI" dirty="0"/>
              <a:t> </a:t>
            </a:r>
            <a:r>
              <a:rPr lang="sl-SI" dirty="0" err="1"/>
              <a:t>points</a:t>
            </a:r>
            <a:r>
              <a:rPr lang="sl-SI" dirty="0"/>
              <a:t>, line, </a:t>
            </a:r>
            <a:r>
              <a:rPr lang="sl-SI" dirty="0" err="1"/>
              <a:t>boxplot</a:t>
            </a:r>
            <a:r>
              <a:rPr lang="sl-SI" dirty="0"/>
              <a:t> …) </a:t>
            </a:r>
          </a:p>
          <a:p>
            <a:pPr marL="514350" indent="-514350">
              <a:buAutoNum type="arabicPeriod"/>
            </a:pPr>
            <a:r>
              <a:rPr lang="sl-SI" dirty="0" err="1"/>
              <a:t>Statistical</a:t>
            </a:r>
            <a:r>
              <a:rPr lang="sl-SI" dirty="0"/>
              <a:t> </a:t>
            </a:r>
            <a:r>
              <a:rPr lang="sl-SI" dirty="0" err="1"/>
              <a:t>transformation</a:t>
            </a:r>
            <a:r>
              <a:rPr lang="sl-SI" dirty="0"/>
              <a:t> (</a:t>
            </a:r>
            <a:r>
              <a:rPr lang="sl-SI" dirty="0" err="1"/>
              <a:t>WHAT</a:t>
            </a:r>
            <a:r>
              <a:rPr lang="sl-SI" dirty="0"/>
              <a:t> data is </a:t>
            </a:r>
            <a:r>
              <a:rPr lang="sl-SI" dirty="0" err="1"/>
              <a:t>displayed</a:t>
            </a:r>
            <a:r>
              <a:rPr lang="sl-SI" dirty="0"/>
              <a:t>) </a:t>
            </a:r>
          </a:p>
          <a:p>
            <a:pPr marL="514350" indent="-514350">
              <a:buAutoNum type="arabicPeriod"/>
            </a:pPr>
            <a:r>
              <a:rPr lang="sl-SI" dirty="0" err="1"/>
              <a:t>Position</a:t>
            </a:r>
            <a:r>
              <a:rPr lang="sl-SI" dirty="0"/>
              <a:t> </a:t>
            </a:r>
            <a:r>
              <a:rPr lang="sl-SI" dirty="0" err="1"/>
              <a:t>adjustment</a:t>
            </a:r>
            <a:r>
              <a:rPr lang="sl-SI" dirty="0"/>
              <a:t> (</a:t>
            </a:r>
            <a:r>
              <a:rPr lang="sl-SI" dirty="0" err="1"/>
              <a:t>WHERE</a:t>
            </a:r>
            <a:r>
              <a:rPr lang="sl-SI" dirty="0"/>
              <a:t> a </a:t>
            </a:r>
            <a:r>
              <a:rPr lang="sl-SI" dirty="0" err="1"/>
              <a:t>piece</a:t>
            </a:r>
            <a:r>
              <a:rPr lang="sl-SI" dirty="0"/>
              <a:t> </a:t>
            </a:r>
            <a:r>
              <a:rPr lang="sl-SI" dirty="0" err="1"/>
              <a:t>of</a:t>
            </a:r>
            <a:r>
              <a:rPr lang="sl-SI" dirty="0"/>
              <a:t> data is </a:t>
            </a:r>
            <a:r>
              <a:rPr lang="sl-SI" dirty="0" err="1"/>
              <a:t>displayed</a:t>
            </a:r>
            <a:r>
              <a:rPr lang="sl-SI" dirty="0"/>
              <a:t>) </a:t>
            </a:r>
          </a:p>
          <a:p>
            <a:pPr marL="514350" indent="-514350">
              <a:buAutoNum type="arabicPeriod"/>
            </a:pPr>
            <a:endParaRPr lang="sl-SI" dirty="0"/>
          </a:p>
          <a:p>
            <a:pPr marL="0" indent="0">
              <a:buNone/>
            </a:pPr>
            <a:r>
              <a:rPr lang="sl-SI" dirty="0" err="1">
                <a:latin typeface="Lucida Console" panose="020B0609040504020204" pitchFamily="49" charset="0"/>
              </a:rPr>
              <a:t>geom</a:t>
            </a:r>
            <a:r>
              <a:rPr lang="sl-SI" dirty="0">
                <a:latin typeface="Lucida Console" panose="020B0609040504020204" pitchFamily="49" charset="0"/>
              </a:rPr>
              <a:t>_*() </a:t>
            </a:r>
            <a:r>
              <a:rPr lang="sl-SI" dirty="0" err="1"/>
              <a:t>or</a:t>
            </a:r>
            <a:r>
              <a:rPr lang="sl-SI" dirty="0"/>
              <a:t> </a:t>
            </a:r>
            <a:r>
              <a:rPr lang="sl-SI" dirty="0">
                <a:latin typeface="Lucida Console" panose="020B0609040504020204" pitchFamily="49" charset="0"/>
              </a:rPr>
              <a:t>stat_*()</a:t>
            </a:r>
            <a:endParaRPr lang="en-GB" dirty="0">
              <a:latin typeface="Lucida Console" panose="020B0609040504020204" pitchFamily="49" charset="0"/>
            </a:endParaRP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4456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l-SI" dirty="0" err="1">
                <a:highlight>
                  <a:srgbClr val="008000"/>
                </a:highlight>
              </a:rPr>
              <a:t>Layers</a:t>
            </a:r>
            <a:r>
              <a:rPr lang="sl-SI" dirty="0"/>
              <a:t> – </a:t>
            </a:r>
            <a:r>
              <a:rPr lang="sl-SI" dirty="0" err="1">
                <a:latin typeface="Lucida Console" panose="020B0609040504020204" pitchFamily="49" charset="0"/>
              </a:rPr>
              <a:t>geom</a:t>
            </a:r>
            <a:r>
              <a:rPr lang="sl-SI" dirty="0">
                <a:latin typeface="Lucida Console" panose="020B0609040504020204" pitchFamily="49" charset="0"/>
              </a:rPr>
              <a:t>_*()</a:t>
            </a:r>
            <a:endParaRPr lang="en-GB" dirty="0">
              <a:latin typeface="Lucida Console" panose="020B060904050402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384" y="1690687"/>
            <a:ext cx="10515600" cy="4802187"/>
          </a:xfrm>
        </p:spPr>
        <p:txBody>
          <a:bodyPr>
            <a:normAutofit/>
          </a:bodyPr>
          <a:lstStyle/>
          <a:p>
            <a:r>
              <a:rPr lang="en-GB" dirty="0"/>
              <a:t>Geometries are types of plot</a:t>
            </a:r>
            <a:endParaRPr lang="sl-SI" dirty="0"/>
          </a:p>
          <a:p>
            <a:pPr marL="457200" lvl="1" indent="0">
              <a:buNone/>
            </a:pPr>
            <a:r>
              <a:rPr lang="en-GB" dirty="0" err="1">
                <a:latin typeface="Lucida Console" panose="020B0609040504020204" pitchFamily="49" charset="0"/>
              </a:rPr>
              <a:t>geom_point</a:t>
            </a:r>
            <a:r>
              <a:rPr lang="en-GB" dirty="0">
                <a:latin typeface="Lucida Console" panose="020B0609040504020204" pitchFamily="49" charset="0"/>
              </a:rPr>
              <a:t>() </a:t>
            </a:r>
            <a:r>
              <a:rPr lang="en-GB" dirty="0"/>
              <a:t>	</a:t>
            </a:r>
            <a:r>
              <a:rPr lang="sl-SI" dirty="0"/>
              <a:t>	</a:t>
            </a:r>
            <a:r>
              <a:rPr lang="en-GB" dirty="0"/>
              <a:t>Point geometry, (x/y plots, </a:t>
            </a:r>
            <a:r>
              <a:rPr lang="en-GB" dirty="0" err="1"/>
              <a:t>stripcharts</a:t>
            </a:r>
            <a:r>
              <a:rPr lang="en-GB" dirty="0"/>
              <a:t> etc)</a:t>
            </a:r>
          </a:p>
          <a:p>
            <a:pPr marL="457200" lvl="1" indent="0">
              <a:buNone/>
            </a:pPr>
            <a:r>
              <a:rPr lang="en-GB" dirty="0" err="1">
                <a:latin typeface="Lucida Console" panose="020B0609040504020204" pitchFamily="49" charset="0"/>
              </a:rPr>
              <a:t>geom_line</a:t>
            </a:r>
            <a:r>
              <a:rPr lang="en-GB" dirty="0">
                <a:latin typeface="Lucida Console" panose="020B0609040504020204" pitchFamily="49" charset="0"/>
              </a:rPr>
              <a:t>() </a:t>
            </a:r>
            <a:r>
              <a:rPr lang="en-GB" dirty="0"/>
              <a:t>		</a:t>
            </a:r>
            <a:r>
              <a:rPr lang="sl-SI" dirty="0"/>
              <a:t>	</a:t>
            </a:r>
            <a:r>
              <a:rPr lang="en-GB" dirty="0"/>
              <a:t>Line graphs</a:t>
            </a:r>
          </a:p>
          <a:p>
            <a:pPr marL="457200" lvl="1" indent="0">
              <a:buNone/>
            </a:pPr>
            <a:r>
              <a:rPr lang="en-GB" dirty="0" err="1">
                <a:latin typeface="Lucida Console" panose="020B0609040504020204" pitchFamily="49" charset="0"/>
              </a:rPr>
              <a:t>geom_boxplot</a:t>
            </a:r>
            <a:r>
              <a:rPr lang="en-GB" dirty="0">
                <a:latin typeface="Lucida Console" panose="020B0609040504020204" pitchFamily="49" charset="0"/>
              </a:rPr>
              <a:t>()</a:t>
            </a:r>
            <a:r>
              <a:rPr lang="en-GB" dirty="0"/>
              <a:t>  	</a:t>
            </a:r>
            <a:r>
              <a:rPr lang="sl-SI" dirty="0"/>
              <a:t>	</a:t>
            </a:r>
            <a:r>
              <a:rPr lang="en-GB" dirty="0"/>
              <a:t>Box plots</a:t>
            </a:r>
          </a:p>
          <a:p>
            <a:pPr marL="457200" lvl="1" indent="0">
              <a:buNone/>
            </a:pPr>
            <a:r>
              <a:rPr lang="en-GB" dirty="0" err="1">
                <a:latin typeface="Lucida Console" panose="020B0609040504020204" pitchFamily="49" charset="0"/>
              </a:rPr>
              <a:t>geom_col</a:t>
            </a:r>
            <a:r>
              <a:rPr lang="en-GB" dirty="0">
                <a:latin typeface="Lucida Console" panose="020B0609040504020204" pitchFamily="49" charset="0"/>
              </a:rPr>
              <a:t>() </a:t>
            </a:r>
            <a:r>
              <a:rPr lang="sl-SI" dirty="0">
                <a:latin typeface="Lucida Console" panose="020B0609040504020204" pitchFamily="49" charset="0"/>
              </a:rPr>
              <a:t>/ </a:t>
            </a:r>
            <a:r>
              <a:rPr lang="sl-SI" dirty="0" err="1">
                <a:latin typeface="Lucida Console" panose="020B0609040504020204" pitchFamily="49" charset="0"/>
              </a:rPr>
              <a:t>geom_bar</a:t>
            </a:r>
            <a:r>
              <a:rPr lang="sl-SI" dirty="0">
                <a:latin typeface="Lucida Console" panose="020B0609040504020204" pitchFamily="49" charset="0"/>
              </a:rPr>
              <a:t>()</a:t>
            </a:r>
            <a:r>
              <a:rPr lang="en-GB" dirty="0">
                <a:latin typeface="Lucida Console" panose="020B0609040504020204" pitchFamily="49" charset="0"/>
              </a:rPr>
              <a:t> </a:t>
            </a:r>
            <a:r>
              <a:rPr lang="en-GB" dirty="0" err="1"/>
              <a:t>Barplots</a:t>
            </a:r>
            <a:r>
              <a:rPr lang="sl-SI" dirty="0"/>
              <a:t> (</a:t>
            </a:r>
            <a:r>
              <a:rPr lang="sl-SI" dirty="0" err="1"/>
              <a:t>stacked</a:t>
            </a:r>
            <a:r>
              <a:rPr lang="sl-SI" dirty="0"/>
              <a:t>/</a:t>
            </a:r>
            <a:r>
              <a:rPr lang="sl-SI" dirty="0" err="1"/>
              <a:t>grouped</a:t>
            </a:r>
            <a:r>
              <a:rPr lang="sl-SI" dirty="0"/>
              <a:t>)</a:t>
            </a:r>
          </a:p>
          <a:p>
            <a:pPr marL="457200" lvl="1" indent="0">
              <a:buNone/>
            </a:pPr>
            <a:r>
              <a:rPr lang="en-GB" dirty="0" err="1">
                <a:latin typeface="Lucida Console" panose="020B0609040504020204" pitchFamily="49" charset="0"/>
              </a:rPr>
              <a:t>geom_histogram</a:t>
            </a:r>
            <a:r>
              <a:rPr lang="en-GB" dirty="0">
                <a:latin typeface="Lucida Console" panose="020B0609040504020204" pitchFamily="49" charset="0"/>
              </a:rPr>
              <a:t>() </a:t>
            </a:r>
            <a:r>
              <a:rPr lang="en-GB" dirty="0"/>
              <a:t>	</a:t>
            </a:r>
            <a:r>
              <a:rPr lang="sl-SI" dirty="0"/>
              <a:t>	</a:t>
            </a:r>
            <a:r>
              <a:rPr lang="en-GB" dirty="0"/>
              <a:t>Histogram plots</a:t>
            </a:r>
            <a:endParaRPr lang="sl-SI" dirty="0"/>
          </a:p>
          <a:p>
            <a:pPr marL="457200" lvl="1" indent="0">
              <a:buNone/>
            </a:pPr>
            <a:r>
              <a:rPr lang="sl-SI" dirty="0" err="1">
                <a:latin typeface="Lucida Console" panose="020B0609040504020204" pitchFamily="49" charset="0"/>
              </a:rPr>
              <a:t>geom_area</a:t>
            </a:r>
            <a:r>
              <a:rPr lang="sl-SI" dirty="0">
                <a:latin typeface="Lucida Console" panose="020B0609040504020204" pitchFamily="49" charset="0"/>
              </a:rPr>
              <a:t>()			</a:t>
            </a:r>
            <a:r>
              <a:rPr lang="sl-SI" dirty="0"/>
              <a:t>Area </a:t>
            </a:r>
            <a:r>
              <a:rPr lang="sl-SI" dirty="0" err="1"/>
              <a:t>under</a:t>
            </a:r>
            <a:r>
              <a:rPr lang="sl-SI" dirty="0"/>
              <a:t> </a:t>
            </a:r>
            <a:r>
              <a:rPr lang="sl-SI" dirty="0" err="1"/>
              <a:t>the</a:t>
            </a:r>
            <a:r>
              <a:rPr lang="sl-SI" dirty="0"/>
              <a:t> data</a:t>
            </a:r>
          </a:p>
          <a:p>
            <a:pPr marL="457200" lvl="1" indent="0">
              <a:buNone/>
            </a:pPr>
            <a:r>
              <a:rPr lang="sl-SI" dirty="0"/>
              <a:t>… </a:t>
            </a:r>
            <a:endParaRPr lang="en-GB" dirty="0"/>
          </a:p>
          <a:p>
            <a:r>
              <a:rPr lang="en-GB" dirty="0"/>
              <a:t>Aesthetics are graphical parameters which can be adjusted in a given geometry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0195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296" y="266990"/>
            <a:ext cx="10515600" cy="1325563"/>
          </a:xfrm>
        </p:spPr>
        <p:txBody>
          <a:bodyPr/>
          <a:lstStyle/>
          <a:p>
            <a:r>
              <a:rPr lang="sl-SI" dirty="0" err="1">
                <a:highlight>
                  <a:srgbClr val="008000"/>
                </a:highlight>
              </a:rPr>
              <a:t>Layers</a:t>
            </a:r>
            <a:r>
              <a:rPr lang="sl-SI" dirty="0"/>
              <a:t> – </a:t>
            </a:r>
            <a:r>
              <a:rPr lang="sl-SI" dirty="0">
                <a:latin typeface="Lucida Console" panose="020B0609040504020204" pitchFamily="49" charset="0"/>
              </a:rPr>
              <a:t>stat_*()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1544" y="1386169"/>
            <a:ext cx="9083352" cy="514116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Add summary statistics to discrete data</a:t>
            </a:r>
          </a:p>
          <a:p>
            <a:endParaRPr lang="en-GB" dirty="0"/>
          </a:p>
          <a:p>
            <a:r>
              <a:rPr lang="en-GB" dirty="0"/>
              <a:t>Main options</a:t>
            </a:r>
          </a:p>
          <a:p>
            <a:pPr lvl="1"/>
            <a:r>
              <a:rPr lang="en-GB" dirty="0" err="1">
                <a:latin typeface="Lucida Console" panose="020B0609040504020204" pitchFamily="49" charset="0"/>
              </a:rPr>
              <a:t>geom</a:t>
            </a:r>
            <a:r>
              <a:rPr lang="en-GB" dirty="0"/>
              <a:t> – how is this going to be displayed</a:t>
            </a:r>
          </a:p>
          <a:p>
            <a:pPr lvl="2"/>
            <a:r>
              <a:rPr lang="en-GB" dirty="0" err="1"/>
              <a:t>pointrange</a:t>
            </a:r>
            <a:r>
              <a:rPr lang="en-GB" dirty="0"/>
              <a:t> (default)</a:t>
            </a:r>
          </a:p>
          <a:p>
            <a:pPr lvl="2"/>
            <a:r>
              <a:rPr lang="en-GB" dirty="0" err="1"/>
              <a:t>errorbar</a:t>
            </a:r>
            <a:endParaRPr lang="en-GB" dirty="0"/>
          </a:p>
          <a:p>
            <a:pPr lvl="2"/>
            <a:r>
              <a:rPr lang="en-GB" dirty="0" err="1"/>
              <a:t>linerange</a:t>
            </a:r>
            <a:endParaRPr lang="en-GB" dirty="0"/>
          </a:p>
          <a:p>
            <a:pPr lvl="2"/>
            <a:r>
              <a:rPr lang="en-GB" dirty="0"/>
              <a:t>Crossbar</a:t>
            </a:r>
          </a:p>
          <a:p>
            <a:pPr marL="914400" lvl="2" indent="0">
              <a:buNone/>
            </a:pPr>
            <a:endParaRPr lang="en-GB" dirty="0"/>
          </a:p>
          <a:p>
            <a:pPr lvl="1"/>
            <a:r>
              <a:rPr lang="en-GB" dirty="0" err="1">
                <a:latin typeface="Lucida Console" panose="020B0609040504020204" pitchFamily="49" charset="0"/>
              </a:rPr>
              <a:t>fun.data</a:t>
            </a:r>
            <a:endParaRPr lang="en-GB" dirty="0">
              <a:latin typeface="Lucida Console" panose="020B0609040504020204" pitchFamily="49" charset="0"/>
            </a:endParaRPr>
          </a:p>
          <a:p>
            <a:pPr lvl="2"/>
            <a:r>
              <a:rPr lang="en-GB" dirty="0"/>
              <a:t>Function to produce </a:t>
            </a:r>
          </a:p>
          <a:p>
            <a:pPr lvl="3"/>
            <a:r>
              <a:rPr lang="en-GB" dirty="0"/>
              <a:t>Min, Centre, Max</a:t>
            </a:r>
          </a:p>
          <a:p>
            <a:pPr lvl="3"/>
            <a:r>
              <a:rPr lang="en-GB" dirty="0" err="1"/>
              <a:t>Eg</a:t>
            </a:r>
            <a:r>
              <a:rPr lang="en-GB" dirty="0"/>
              <a:t> </a:t>
            </a:r>
            <a:r>
              <a:rPr lang="en-GB" dirty="0" err="1">
                <a:latin typeface="Lucida Console" panose="020B0609040504020204" pitchFamily="49" charset="0"/>
              </a:rPr>
              <a:t>mean_se</a:t>
            </a:r>
            <a:r>
              <a:rPr lang="en-GB" dirty="0">
                <a:latin typeface="Lucida Console" panose="020B0609040504020204" pitchFamily="49" charset="0"/>
              </a:rPr>
              <a:t>, </a:t>
            </a:r>
            <a:r>
              <a:rPr lang="en-GB" dirty="0" err="1">
                <a:latin typeface="Lucida Console" panose="020B0609040504020204" pitchFamily="49" charset="0"/>
              </a:rPr>
              <a:t>mean_cl_boot</a:t>
            </a:r>
            <a:r>
              <a:rPr lang="en-GB" dirty="0">
                <a:latin typeface="Lucida Console" panose="020B0609040504020204" pitchFamily="49" charset="0"/>
              </a:rPr>
              <a:t>, </a:t>
            </a:r>
            <a:r>
              <a:rPr lang="en-GB" dirty="0" err="1">
                <a:latin typeface="Lucida Console" panose="020B0609040504020204" pitchFamily="49" charset="0"/>
              </a:rPr>
              <a:t>mean_cl_normal,mean_sdl</a:t>
            </a:r>
            <a:endParaRPr lang="en-GB" dirty="0">
              <a:latin typeface="Lucida Console" panose="020B0609040504020204" pitchFamily="49" charset="0"/>
            </a:endParaRPr>
          </a:p>
          <a:p>
            <a:pPr lvl="3"/>
            <a:endParaRPr lang="en-GB" sz="1700" dirty="0">
              <a:latin typeface="Lucida Console" panose="020B0609040504020204" pitchFamily="49" charset="0"/>
            </a:endParaRPr>
          </a:p>
          <a:p>
            <a:pPr lvl="2"/>
            <a:r>
              <a:rPr lang="en-GB" dirty="0"/>
              <a:t>Can also use </a:t>
            </a:r>
            <a:r>
              <a:rPr lang="en-GB" sz="1800" dirty="0" err="1">
                <a:latin typeface="Lucida Console" panose="020B0609040504020204" pitchFamily="49" charset="0"/>
              </a:rPr>
              <a:t>fun.min</a:t>
            </a:r>
            <a:r>
              <a:rPr lang="en-GB" sz="1800" dirty="0"/>
              <a:t>, </a:t>
            </a:r>
            <a:r>
              <a:rPr lang="en-GB" sz="1800" dirty="0">
                <a:latin typeface="Lucida Console" panose="020B0609040504020204" pitchFamily="49" charset="0"/>
              </a:rPr>
              <a:t>fun</a:t>
            </a:r>
            <a:r>
              <a:rPr lang="en-GB" sz="1800" dirty="0"/>
              <a:t>, </a:t>
            </a:r>
            <a:r>
              <a:rPr lang="en-GB" sz="1800" dirty="0" err="1">
                <a:latin typeface="Lucida Console" panose="020B0609040504020204" pitchFamily="49" charset="0"/>
              </a:rPr>
              <a:t>fun.max</a:t>
            </a:r>
            <a:r>
              <a:rPr lang="en-GB" sz="1800" dirty="0">
                <a:latin typeface="Lucida Console" panose="020B0609040504020204" pitchFamily="49" charset="0"/>
              </a:rPr>
              <a:t> </a:t>
            </a:r>
            <a:r>
              <a:rPr lang="en-GB" dirty="0"/>
              <a:t>separately</a:t>
            </a:r>
            <a:endParaRPr lang="en-GB" dirty="0">
              <a:latin typeface="Lucida Console" panose="020B0609040504020204" pitchFamily="49" charset="0"/>
            </a:endParaRPr>
          </a:p>
          <a:p>
            <a:endParaRPr lang="en-GB" dirty="0"/>
          </a:p>
        </p:txBody>
      </p:sp>
      <p:grpSp>
        <p:nvGrpSpPr>
          <p:cNvPr id="22" name="Group 21"/>
          <p:cNvGrpSpPr/>
          <p:nvPr/>
        </p:nvGrpSpPr>
        <p:grpSpPr>
          <a:xfrm>
            <a:off x="7392144" y="3645025"/>
            <a:ext cx="2426936" cy="1100599"/>
            <a:chOff x="5148064" y="5212136"/>
            <a:chExt cx="2426936" cy="1100599"/>
          </a:xfrm>
        </p:grpSpPr>
        <p:grpSp>
          <p:nvGrpSpPr>
            <p:cNvPr id="7" name="Group 6"/>
            <p:cNvGrpSpPr/>
            <p:nvPr/>
          </p:nvGrpSpPr>
          <p:grpSpPr>
            <a:xfrm>
              <a:off x="5148064" y="5228605"/>
              <a:ext cx="144016" cy="1080120"/>
              <a:chOff x="7452320" y="3789040"/>
              <a:chExt cx="144016" cy="1080120"/>
            </a:xfrm>
            <a:solidFill>
              <a:schemeClr val="tx1"/>
            </a:solidFill>
          </p:grpSpPr>
          <p:sp>
            <p:nvSpPr>
              <p:cNvPr id="4" name="Oval 3"/>
              <p:cNvSpPr/>
              <p:nvPr/>
            </p:nvSpPr>
            <p:spPr>
              <a:xfrm>
                <a:off x="7452320" y="4293096"/>
                <a:ext cx="144016" cy="144016"/>
              </a:xfrm>
              <a:prstGeom prst="ellipse">
                <a:avLst/>
              </a:prstGeom>
              <a:grp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>
                <a:off x="7524328" y="3789040"/>
                <a:ext cx="0" cy="1080120"/>
              </a:xfrm>
              <a:prstGeom prst="line">
                <a:avLst/>
              </a:prstGeom>
              <a:grpFill/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Straight Connector 9"/>
            <p:cNvCxnSpPr/>
            <p:nvPr/>
          </p:nvCxnSpPr>
          <p:spPr>
            <a:xfrm>
              <a:off x="5940152" y="5228605"/>
              <a:ext cx="0" cy="1080120"/>
            </a:xfrm>
            <a:prstGeom prst="line">
              <a:avLst/>
            </a:prstGeom>
            <a:solidFill>
              <a:schemeClr val="tx1"/>
            </a:solidFill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638973" y="5228605"/>
              <a:ext cx="0" cy="1080120"/>
            </a:xfrm>
            <a:prstGeom prst="line">
              <a:avLst/>
            </a:prstGeom>
            <a:solidFill>
              <a:schemeClr val="tx1"/>
            </a:solidFill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5630937" y="5212136"/>
              <a:ext cx="618429" cy="7789"/>
            </a:xfrm>
            <a:prstGeom prst="line">
              <a:avLst/>
            </a:prstGeom>
            <a:solidFill>
              <a:schemeClr val="tx1"/>
            </a:solidFill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5632498" y="6304946"/>
              <a:ext cx="618429" cy="7789"/>
            </a:xfrm>
            <a:prstGeom prst="line">
              <a:avLst/>
            </a:prstGeom>
            <a:solidFill>
              <a:schemeClr val="tx1"/>
            </a:solidFill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6956571" y="5804669"/>
              <a:ext cx="618429" cy="7789"/>
            </a:xfrm>
            <a:prstGeom prst="line">
              <a:avLst/>
            </a:prstGeom>
            <a:solidFill>
              <a:schemeClr val="tx1"/>
            </a:solidFill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6956571" y="5228605"/>
              <a:ext cx="618429" cy="10841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250486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360" y="365125"/>
            <a:ext cx="11521280" cy="1325563"/>
          </a:xfrm>
        </p:spPr>
        <p:txBody>
          <a:bodyPr/>
          <a:lstStyle/>
          <a:p>
            <a:r>
              <a:rPr lang="en-GB" dirty="0"/>
              <a:t>Drawing a </a:t>
            </a:r>
            <a:r>
              <a:rPr lang="en-GB" dirty="0" err="1"/>
              <a:t>barplot</a:t>
            </a:r>
            <a:r>
              <a:rPr lang="en-GB" dirty="0"/>
              <a:t> (</a:t>
            </a:r>
            <a:r>
              <a:rPr lang="en-GB" sz="4000" dirty="0" err="1">
                <a:latin typeface="Lucida Console" panose="020B0609040504020204" pitchFamily="49" charset="0"/>
              </a:rPr>
              <a:t>geom_col</a:t>
            </a:r>
            <a:r>
              <a:rPr lang="en-GB" sz="4000" dirty="0">
                <a:latin typeface="Lucida Console" panose="020B0609040504020204" pitchFamily="49" charset="0"/>
              </a:rPr>
              <a:t>()</a:t>
            </a:r>
            <a:r>
              <a:rPr lang="en-GB" sz="4000" dirty="0">
                <a:latin typeface="+mn-lt"/>
              </a:rPr>
              <a:t> or </a:t>
            </a:r>
            <a:r>
              <a:rPr lang="en-GB" sz="4000" dirty="0" err="1">
                <a:latin typeface="Lucida Console" panose="020B0609040504020204" pitchFamily="49" charset="0"/>
              </a:rPr>
              <a:t>geom_bar</a:t>
            </a:r>
            <a:r>
              <a:rPr lang="en-GB" sz="4000" dirty="0">
                <a:latin typeface="Lucida Console" panose="020B0609040504020204" pitchFamily="49" charset="0"/>
              </a:rPr>
              <a:t>()</a:t>
            </a:r>
            <a:r>
              <a:rPr lang="en-GB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Two different functions – depends on the nature of the data</a:t>
            </a:r>
          </a:p>
          <a:p>
            <a:endParaRPr lang="en-GB" dirty="0"/>
          </a:p>
          <a:p>
            <a:r>
              <a:rPr lang="en-GB" dirty="0"/>
              <a:t>If your data has values which represents the height of the bars use </a:t>
            </a:r>
            <a:r>
              <a:rPr lang="en-GB" dirty="0" err="1">
                <a:latin typeface="Lucida Console" panose="020B0609040504020204" pitchFamily="49" charset="0"/>
              </a:rPr>
              <a:t>geom_col</a:t>
            </a:r>
            <a:r>
              <a:rPr lang="sl-SI" dirty="0">
                <a:latin typeface="Lucida Console" panose="020B0609040504020204" pitchFamily="49" charset="0"/>
              </a:rPr>
              <a:t> </a:t>
            </a:r>
            <a:r>
              <a:rPr lang="sl-SI" dirty="0" err="1"/>
              <a:t>or</a:t>
            </a:r>
            <a:r>
              <a:rPr lang="sl-SI" dirty="0">
                <a:latin typeface="Lucida Console" panose="020B0609040504020204" pitchFamily="49" charset="0"/>
              </a:rPr>
              <a:t> </a:t>
            </a:r>
            <a:r>
              <a:rPr lang="sl-SI" dirty="0" err="1">
                <a:latin typeface="Lucida Console" panose="020B0609040504020204" pitchFamily="49" charset="0"/>
              </a:rPr>
              <a:t>geom_bar</a:t>
            </a:r>
            <a:r>
              <a:rPr lang="sl-SI" dirty="0">
                <a:latin typeface="Lucida Console" panose="020B0609040504020204" pitchFamily="49" charset="0"/>
              </a:rPr>
              <a:t>(stat = „</a:t>
            </a:r>
            <a:r>
              <a:rPr lang="sl-SI" dirty="0" err="1">
                <a:latin typeface="Lucida Console" panose="020B0609040504020204" pitchFamily="49" charset="0"/>
              </a:rPr>
              <a:t>identity</a:t>
            </a:r>
            <a:r>
              <a:rPr lang="sl-SI" dirty="0">
                <a:latin typeface="Lucida Console" panose="020B0609040504020204" pitchFamily="49" charset="0"/>
              </a:rPr>
              <a:t>“)</a:t>
            </a:r>
            <a:endParaRPr lang="en-GB" dirty="0">
              <a:latin typeface="Lucida Console" panose="020B0609040504020204" pitchFamily="49" charset="0"/>
            </a:endParaRPr>
          </a:p>
          <a:p>
            <a:endParaRPr lang="en-GB" dirty="0"/>
          </a:p>
          <a:p>
            <a:r>
              <a:rPr lang="en-GB" dirty="0"/>
              <a:t>If your data has individual values and you want the plot to either count them or calculate a quantitative summary (usually the mean) then use </a:t>
            </a:r>
            <a:r>
              <a:rPr lang="en-GB" dirty="0" err="1">
                <a:latin typeface="Lucida Console" panose="020B0609040504020204" pitchFamily="49" charset="0"/>
              </a:rPr>
              <a:t>geom_bar</a:t>
            </a:r>
            <a:endParaRPr lang="en-GB" dirty="0">
              <a:latin typeface="Lucida Console" panose="020B0609040504020204" pitchFamily="49" charset="0"/>
            </a:endParaRPr>
          </a:p>
          <a:p>
            <a:endParaRPr lang="en-GB" dirty="0">
              <a:latin typeface="Lucida Console" panose="020B0609040504020204" pitchFamily="49" charset="0"/>
            </a:endParaRPr>
          </a:p>
          <a:p>
            <a:r>
              <a:rPr lang="en-GB" dirty="0"/>
              <a:t>Many geometries are “summarising geometries”.  They calculate one or more aesthetics for you.</a:t>
            </a:r>
          </a:p>
        </p:txBody>
      </p:sp>
    </p:spTree>
    <p:extLst>
      <p:ext uri="{BB962C8B-B14F-4D97-AF65-F5344CB8AC3E}">
        <p14:creationId xmlns:p14="http://schemas.microsoft.com/office/powerpoint/2010/main" val="2294960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9456" y="476672"/>
            <a:ext cx="10515600" cy="1325563"/>
          </a:xfrm>
        </p:spPr>
        <p:txBody>
          <a:bodyPr/>
          <a:lstStyle/>
          <a:p>
            <a:r>
              <a:rPr lang="en-GB" dirty="0"/>
              <a:t>Stacked and Grouped </a:t>
            </a:r>
            <a:r>
              <a:rPr lang="en-GB" dirty="0" err="1"/>
              <a:t>Barplots</a:t>
            </a:r>
            <a:endParaRPr lang="en-GB" dirty="0"/>
          </a:p>
        </p:txBody>
      </p:sp>
      <p:pic>
        <p:nvPicPr>
          <p:cNvPr id="11" name="Picture 10" descr="A graph with red and blue bars&#10;&#10;Description automatically generated">
            <a:extLst>
              <a:ext uri="{FF2B5EF4-FFF2-40B4-BE49-F238E27FC236}">
                <a16:creationId xmlns:a16="http://schemas.microsoft.com/office/drawing/2014/main" id="{F472BC3B-B317-570D-B833-BAFB2CCDB11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808" y="2132856"/>
            <a:ext cx="6846690" cy="3404993"/>
          </a:xfrm>
          <a:prstGeom prst="rect">
            <a:avLst/>
          </a:prstGeom>
        </p:spPr>
      </p:pic>
      <p:pic>
        <p:nvPicPr>
          <p:cNvPr id="13" name="Picture 12" descr="A graph with red and blue bars&#10;&#10;Description automatically generated">
            <a:extLst>
              <a:ext uri="{FF2B5EF4-FFF2-40B4-BE49-F238E27FC236}">
                <a16:creationId xmlns:a16="http://schemas.microsoft.com/office/drawing/2014/main" id="{EF459437-C081-5EEF-1FB0-E3BDD560AE0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19" y="1988840"/>
            <a:ext cx="3930936" cy="3765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381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40830</TotalTime>
  <Words>1904</Words>
  <Application>Microsoft Office PowerPoint</Application>
  <PresentationFormat>Widescreen</PresentationFormat>
  <Paragraphs>222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Lucida Console</vt:lpstr>
      <vt:lpstr>Office Theme</vt:lpstr>
      <vt:lpstr>ggplot2</vt:lpstr>
      <vt:lpstr>Plotting figures and graphs with ggplot</vt:lpstr>
      <vt:lpstr>PowerPoint Presentation</vt:lpstr>
      <vt:lpstr>PowerPoint Presentation</vt:lpstr>
      <vt:lpstr>Layers </vt:lpstr>
      <vt:lpstr>Layers – geom_*()</vt:lpstr>
      <vt:lpstr>Layers – stat_*()</vt:lpstr>
      <vt:lpstr>Drawing a barplot (geom_col() or geom_bar())</vt:lpstr>
      <vt:lpstr>Stacked and Grouped Barplots</vt:lpstr>
      <vt:lpstr>Plotting distributions - histograms</vt:lpstr>
      <vt:lpstr>Plotting distributions - density</vt:lpstr>
      <vt:lpstr>Plotting distributions – violin plots</vt:lpstr>
      <vt:lpstr>Plotting distributions – boxplots</vt:lpstr>
      <vt:lpstr>Scales</vt:lpstr>
      <vt:lpstr>Axis scaling options</vt:lpstr>
      <vt:lpstr>Facets</vt:lpstr>
      <vt:lpstr>Coordinates </vt:lpstr>
      <vt:lpstr>Axis and plot titles</vt:lpstr>
      <vt:lpstr>PowerPoint Presentation</vt:lpstr>
      <vt:lpstr>Setting and Customising themes</vt:lpstr>
      <vt:lpstr>Customising themes</vt:lpstr>
      <vt:lpstr>PowerPoint Presentation</vt:lpstr>
      <vt:lpstr>ColorBrewer Scales</vt:lpstr>
      <vt:lpstr>Factors</vt:lpstr>
      <vt:lpstr>Categorical Colour Ordering</vt:lpstr>
      <vt:lpstr>Overlaying raw data and summaries</vt:lpstr>
      <vt:lpstr>Adding Reference / Regression Lines</vt:lpstr>
      <vt:lpstr>Trend lines</vt:lpstr>
      <vt:lpstr>Annotation</vt:lpstr>
      <vt:lpstr>Annotation</vt:lpstr>
      <vt:lpstr>Saving plots</vt:lpstr>
    </vt:vector>
  </TitlesOfParts>
  <Company>The Babraham Institute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ggplot2</dc:title>
  <dc:creator>Simon Andrews</dc:creator>
  <cp:lastModifiedBy>Urša Miklavčič</cp:lastModifiedBy>
  <cp:revision>545</cp:revision>
  <cp:lastPrinted>2019-09-23T15:27:04Z</cp:lastPrinted>
  <dcterms:created xsi:type="dcterms:W3CDTF">2013-08-21T08:13:32Z</dcterms:created>
  <dcterms:modified xsi:type="dcterms:W3CDTF">2024-06-03T13:33:21Z</dcterms:modified>
</cp:coreProperties>
</file>