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15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458970930520471E-2"/>
          <c:y val="5.3860197622356026E-2"/>
          <c:w val="0.5563940474421829"/>
          <c:h val="0.66733248417477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Γενική Ρευστότητα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Iberdrola Rokas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1.66</c:v>
                </c:pt>
                <c:pt idx="1">
                  <c:v>1.24</c:v>
                </c:pt>
                <c:pt idx="2">
                  <c:v>1.49</c:v>
                </c:pt>
                <c:pt idx="3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8-AD40-B4DE-9D68B27439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Άμεση Ρευστότητα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Iberdrola Rokas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1.17</c:v>
                </c:pt>
                <c:pt idx="1">
                  <c:v>0.31</c:v>
                </c:pt>
                <c:pt idx="2">
                  <c:v>0.3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8-AD40-B4DE-9D68B2743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199360"/>
        <c:axId val="95642368"/>
      </c:barChart>
      <c:catAx>
        <c:axId val="93199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642368"/>
        <c:crosses val="autoZero"/>
        <c:auto val="1"/>
        <c:lblAlgn val="ctr"/>
        <c:lblOffset val="100"/>
        <c:noMultiLvlLbl val="0"/>
      </c:catAx>
      <c:valAx>
        <c:axId val="9564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99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890333283811224"/>
          <c:y val="0.35414119190983478"/>
          <c:w val="0.25807779923735946"/>
          <c:h val="0.272109773043075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8503937007874"/>
          <c:y val="5.8762158406669755E-2"/>
          <c:w val="0.59008582677165355"/>
          <c:h val="0.73583757912613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ROA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3.9199999999999999E-2</c:v>
                </c:pt>
                <c:pt idx="1">
                  <c:v>5.7599999999999998E-2</c:v>
                </c:pt>
                <c:pt idx="2" formatCode="0%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7-144C-AAB2-0638054778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0.00%</c:formatCode>
                <c:ptCount val="3"/>
                <c:pt idx="0">
                  <c:v>5.1400000000000001E-2</c:v>
                </c:pt>
                <c:pt idx="1">
                  <c:v>9.0499999999999997E-2</c:v>
                </c:pt>
                <c:pt idx="2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37-144C-AAB2-0638054778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Μέσο επιτόκιο δανεισμού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0.00%</c:formatCode>
                <c:ptCount val="3"/>
                <c:pt idx="0">
                  <c:v>5.3100000000000001E-2</c:v>
                </c:pt>
                <c:pt idx="1">
                  <c:v>5.3100000000000001E-2</c:v>
                </c:pt>
                <c:pt idx="2">
                  <c:v>5.3100000000000001E-2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37-144C-AAB2-063805477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68096"/>
        <c:axId val="95669632"/>
      </c:barChart>
      <c:catAx>
        <c:axId val="95668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5669632"/>
        <c:crosses val="autoZero"/>
        <c:auto val="1"/>
        <c:lblAlgn val="ctr"/>
        <c:lblOffset val="100"/>
        <c:noMultiLvlLbl val="0"/>
      </c:catAx>
      <c:valAx>
        <c:axId val="9566963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95668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66377952755904"/>
          <c:y val="0.13595298749421028"/>
          <c:w val="0.23933622047244094"/>
          <c:h val="0.7771136328547166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72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13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81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1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9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497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78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80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16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26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EE11-B9A2-4C92-A850-D3276BB451C4}" type="datetimeFigureOut">
              <a:rPr lang="el-GR" smtClean="0"/>
              <a:t>6/10/20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D618-94AA-4EE4-A499-B256E27A2D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86200"/>
            <a:ext cx="381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Ομάδα-Εταιρία </a:t>
            </a:r>
            <a:r>
              <a:rPr lang="en-US" b="1" dirty="0">
                <a:latin typeface="Cooper Black" panose="0208090404030B020404" pitchFamily="18" charset="0"/>
              </a:rPr>
              <a:t>: </a:t>
            </a:r>
            <a:endParaRPr lang="el-GR" b="1" dirty="0">
              <a:latin typeface="Cooper Black" panose="0208090404030B020404" pitchFamily="18" charset="0"/>
            </a:endParaRPr>
          </a:p>
          <a:p>
            <a:endParaRPr lang="el-GR" sz="2000" dirty="0">
              <a:latin typeface="Cooper Black" panose="0208090404030B020404" pitchFamily="18" charset="0"/>
            </a:endParaRPr>
          </a:p>
          <a:p>
            <a:r>
              <a:rPr lang="el-GR" sz="2000" dirty="0"/>
              <a:t>1)   </a:t>
            </a:r>
            <a:r>
              <a:rPr lang="el-GR" sz="2000" dirty="0">
                <a:latin typeface="Cooper Black" panose="0208090404030B020404" pitchFamily="18" charset="0"/>
              </a:rPr>
              <a:t>Μουστακά Μιχαέλα</a:t>
            </a:r>
          </a:p>
          <a:p>
            <a:r>
              <a:rPr lang="el-GR" sz="2000" dirty="0"/>
              <a:t>2)   Γαλακτόπουλος Δημήτρης</a:t>
            </a:r>
          </a:p>
          <a:p>
            <a:r>
              <a:rPr lang="el-GR" sz="2000" dirty="0"/>
              <a:t>3)   Βερυκοκίδης Εμμανουήλ</a:t>
            </a:r>
          </a:p>
          <a:p>
            <a:r>
              <a:rPr lang="el-GR" sz="2000" dirty="0"/>
              <a:t>4)   Ζησιμόπουλος Φίλιππος</a:t>
            </a:r>
          </a:p>
          <a:p>
            <a:r>
              <a:rPr lang="el-GR" sz="2000" dirty="0"/>
              <a:t>5)   Σύρπας Βασίλειος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962400"/>
            <a:ext cx="4114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Ομάδα-Τραπεζίτες    ( Διδάσκοντες) </a:t>
            </a:r>
            <a:r>
              <a:rPr lang="en-US" b="1" dirty="0">
                <a:latin typeface="Cooper Black" panose="0208090404030B020404" pitchFamily="18" charset="0"/>
              </a:rPr>
              <a:t>: </a:t>
            </a:r>
            <a:endParaRPr lang="el-GR" b="1" dirty="0">
              <a:latin typeface="Cooper Black" panose="0208090404030B020404" pitchFamily="18" charset="0"/>
            </a:endParaRPr>
          </a:p>
          <a:p>
            <a:endParaRPr lang="el-GR" b="1" dirty="0">
              <a:latin typeface="Cooper Black" panose="0208090404030B020404" pitchFamily="18" charset="0"/>
            </a:endParaRPr>
          </a:p>
          <a:p>
            <a:r>
              <a:rPr lang="el-GR" sz="2000" dirty="0"/>
              <a:t>1)   Δρ.Α.Α</a:t>
            </a:r>
            <a:r>
              <a:rPr lang="el-GR" sz="2000"/>
              <a:t>.Δράκος</a:t>
            </a:r>
            <a:endParaRPr lang="el-GR" sz="2000" dirty="0"/>
          </a:p>
          <a:p>
            <a:r>
              <a:rPr lang="el-GR" sz="2000" dirty="0"/>
              <a:t>2)   Δρ.Β.Γ.Μπαμπαλός</a:t>
            </a:r>
          </a:p>
          <a:p>
            <a:endParaRPr lang="el-GR" dirty="0"/>
          </a:p>
        </p:txBody>
      </p:sp>
      <p:pic>
        <p:nvPicPr>
          <p:cNvPr id="7" name="Picture 2" descr="Αποτέλεσμα εικόνας για ασοεε σημ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772400" cy="19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ill\Desktop\δαα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19800" cy="111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29417208"/>
              </p:ext>
            </p:extLst>
          </p:nvPr>
        </p:nvGraphicFramePr>
        <p:xfrm>
          <a:off x="914400" y="990600"/>
          <a:ext cx="8077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92640288"/>
              </p:ext>
            </p:extLst>
          </p:nvPr>
        </p:nvGraphicFramePr>
        <p:xfrm>
          <a:off x="762000" y="3733800"/>
          <a:ext cx="7620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152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sz="3200" dirty="0"/>
              <a:t> Δείκτες </a:t>
            </a:r>
          </a:p>
        </p:txBody>
      </p:sp>
    </p:spTree>
    <p:extLst>
      <p:ext uri="{BB962C8B-B14F-4D97-AF65-F5344CB8AC3E}">
        <p14:creationId xmlns:p14="http://schemas.microsoft.com/office/powerpoint/2010/main" val="34835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2. Κόστος Επένδυσης</a:t>
            </a:r>
          </a:p>
        </p:txBody>
      </p:sp>
      <p:pic>
        <p:nvPicPr>
          <p:cNvPr id="5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47366"/>
              </p:ext>
            </p:extLst>
          </p:nvPr>
        </p:nvGraphicFramePr>
        <p:xfrm>
          <a:off x="304800" y="1371600"/>
          <a:ext cx="8458200" cy="38590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39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 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Κόστος επένδυσης </a:t>
                      </a:r>
                      <a:endParaRPr lang="el-GR" sz="2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Ετήσιος Συντελεστής</a:t>
                      </a:r>
                      <a:endParaRPr lang="el-GR" sz="2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Αγορά οικοπέδου</a:t>
                      </a:r>
                      <a:endParaRPr lang="el-GR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3,000,000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0.00%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Εξοπλισμός</a:t>
                      </a:r>
                      <a:endParaRPr lang="el-GR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85,000,000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5.00%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Άδειες/Συμβουλευτίκες δαπάνες </a:t>
                      </a:r>
                      <a:endParaRPr lang="el-GR" sz="2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300,000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25.00%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Γενικά έξοδα και μελέτες</a:t>
                      </a:r>
                      <a:endParaRPr lang="el-GR" sz="2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15,500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20.00%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Διαδικασίες Διασύνδεσης</a:t>
                      </a:r>
                      <a:endParaRPr lang="el-GR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145,000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12.00%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8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Απρόβλεπτα ( 5% του Κο )</a:t>
                      </a:r>
                      <a:endParaRPr lang="el-GR" sz="2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4,423,025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15.00%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4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dirty="0">
                          <a:effectLst/>
                        </a:rPr>
                        <a:t>Σύνολο επένδυσης</a:t>
                      </a:r>
                      <a:endParaRPr lang="el-GR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dirty="0">
                          <a:effectLst/>
                        </a:rPr>
                        <a:t>92,883,525</a:t>
                      </a:r>
                      <a:endParaRPr lang="el-GR" sz="24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 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048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3. Ανάλυση Εσόδων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77899"/>
              </p:ext>
            </p:extLst>
          </p:nvPr>
        </p:nvGraphicFramePr>
        <p:xfrm>
          <a:off x="1066800" y="1143000"/>
          <a:ext cx="5334000" cy="19131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0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Βασικές Υποθέσεις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Ισχύς πάρκου (</a:t>
                      </a:r>
                      <a:r>
                        <a:rPr lang="en-US" sz="2000" u="none" strike="noStrike" dirty="0">
                          <a:effectLst/>
                        </a:rPr>
                        <a:t>MW)</a:t>
                      </a:r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50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Συντελεστής Λειτουργίας 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25%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Λειτουργικές ώρες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2,190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Ετήσια παραγωγή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109,500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Τιμή πώλησης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87.85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4290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Κατηγορίες Εσόδων</a:t>
            </a:r>
          </a:p>
          <a:p>
            <a:r>
              <a:rPr lang="el-GR" sz="2400" dirty="0"/>
              <a:t>Α) Έσοδα επένδυσης            ( 2,5 %  αύξηση ανά έτος )</a:t>
            </a:r>
          </a:p>
          <a:p>
            <a:r>
              <a:rPr lang="el-GR" sz="2400" dirty="0"/>
              <a:t>Β) Έσοδα εγκατεστημένης   ( 2,5 %  αύξηση ανά έτος )</a:t>
            </a:r>
            <a:r>
              <a:rPr lang="el-GR" sz="1600" dirty="0"/>
              <a:t>        </a:t>
            </a:r>
            <a:r>
              <a:rPr lang="el-GR" sz="3200" dirty="0"/>
              <a:t>+</a:t>
            </a:r>
          </a:p>
          <a:p>
            <a:endParaRPr lang="el-GR" dirty="0"/>
          </a:p>
          <a:p>
            <a:r>
              <a:rPr lang="el-GR" sz="2400" b="1" dirty="0"/>
              <a:t>Σύνολο Εσόδων ανά έτος</a:t>
            </a:r>
            <a:r>
              <a:rPr lang="en-US" sz="2400" b="1" dirty="0"/>
              <a:t>: </a:t>
            </a:r>
            <a:r>
              <a:rPr lang="el-GR" sz="2400" b="1" dirty="0"/>
              <a:t>                              ###########</a:t>
            </a:r>
            <a:endParaRPr lang="en-US" sz="2400" b="1" dirty="0"/>
          </a:p>
          <a:p>
            <a:endParaRPr lang="el-G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4800600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5791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l-GR" sz="2400" dirty="0">
                <a:solidFill>
                  <a:srgbClr val="FF0000"/>
                </a:solidFill>
              </a:rPr>
              <a:t>Χρόνος υλοποίησης 6 μήνες</a:t>
            </a:r>
          </a:p>
        </p:txBody>
      </p:sp>
    </p:spTree>
    <p:extLst>
      <p:ext uri="{BB962C8B-B14F-4D97-AF65-F5344CB8AC3E}">
        <p14:creationId xmlns:p14="http://schemas.microsoft.com/office/powerpoint/2010/main" val="166293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4. Λειτουργικά  &amp; Διοικητικά   Έξοδα</a:t>
            </a:r>
          </a:p>
        </p:txBody>
      </p:sp>
      <p:pic>
        <p:nvPicPr>
          <p:cNvPr id="5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Κόστος Εργασίας </a:t>
            </a:r>
            <a:r>
              <a:rPr lang="en-US" sz="2400" b="1" dirty="0"/>
              <a:t>:</a:t>
            </a:r>
          </a:p>
          <a:p>
            <a:r>
              <a:rPr lang="en-US" dirty="0"/>
              <a:t>         </a:t>
            </a:r>
            <a:endParaRPr lang="el-G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2349"/>
              </p:ext>
            </p:extLst>
          </p:nvPr>
        </p:nvGraphicFramePr>
        <p:xfrm>
          <a:off x="2209800" y="1828800"/>
          <a:ext cx="28194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l-GR" sz="2000" dirty="0"/>
                        <a:t>Μισθοί</a:t>
                      </a:r>
                      <a:r>
                        <a:rPr lang="el-GR" sz="2000" baseline="0" dirty="0"/>
                        <a:t> και Ημερομίσθια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90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(7 %  αύξηση ανά έτος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438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Λειτουργικές Δαπάνες </a:t>
            </a:r>
            <a:r>
              <a:rPr lang="en-US" sz="2400" b="1" dirty="0"/>
              <a:t>:</a:t>
            </a:r>
            <a:endParaRPr lang="el-GR" sz="2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8587"/>
              </p:ext>
            </p:extLst>
          </p:nvPr>
        </p:nvGraphicFramePr>
        <p:xfrm>
          <a:off x="2286000" y="2971800"/>
          <a:ext cx="2743200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dirty="0"/>
                        <a:t>Έξοδα</a:t>
                      </a:r>
                      <a:r>
                        <a:rPr lang="el-GR" sz="2000" baseline="0" dirty="0"/>
                        <a:t> </a:t>
                      </a:r>
                      <a:r>
                        <a:rPr lang="el-GR" sz="2000" dirty="0"/>
                        <a:t>Ασφάλισης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Έξοδα  Συντήρισης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895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/>
              <a:t>(2 %  αύξηση ανά έτος )</a:t>
            </a:r>
          </a:p>
          <a:p>
            <a:pPr>
              <a:lnSpc>
                <a:spcPct val="150000"/>
              </a:lnSpc>
            </a:pPr>
            <a:r>
              <a:rPr lang="el-GR" dirty="0"/>
              <a:t> ( Σταθερά )</a:t>
            </a:r>
          </a:p>
          <a:p>
            <a:endParaRPr lang="el-G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96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Διοιηκητικά  Έξοδα  </a:t>
            </a:r>
            <a:r>
              <a:rPr lang="en-US" sz="2400" b="1" dirty="0"/>
              <a:t>:</a:t>
            </a:r>
            <a:endParaRPr lang="el-GR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57415"/>
              </p:ext>
            </p:extLst>
          </p:nvPr>
        </p:nvGraphicFramePr>
        <p:xfrm>
          <a:off x="2286000" y="4572000"/>
          <a:ext cx="2819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l-GR" sz="2000" dirty="0"/>
                        <a:t>Έξοδα</a:t>
                      </a:r>
                      <a:r>
                        <a:rPr lang="el-GR" sz="2000" baseline="0" dirty="0"/>
                        <a:t> Διοίκησης 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10200" y="4572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(10 %  αύξηση ανά έτος )     </a:t>
            </a:r>
          </a:p>
          <a:p>
            <a:endParaRPr lang="el-GR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62000" y="5334000"/>
            <a:ext cx="807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58200" y="472440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05800" y="4876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556260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Σύνολο Εξόδων ανά έτος</a:t>
            </a:r>
            <a:r>
              <a:rPr lang="en-US" sz="2400" b="1" dirty="0"/>
              <a:t>: </a:t>
            </a:r>
            <a:r>
              <a:rPr lang="el-GR" sz="2400" b="1" dirty="0"/>
              <a:t>                                      ###########</a:t>
            </a:r>
            <a:endParaRPr lang="en-US" sz="24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36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5. Κεφάλαιο Κίνησης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349"/>
              </p:ext>
            </p:extLst>
          </p:nvPr>
        </p:nvGraphicFramePr>
        <p:xfrm>
          <a:off x="533400" y="1295400"/>
          <a:ext cx="7772399" cy="2952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8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 dirty="0">
                          <a:effectLst/>
                        </a:rPr>
                        <a:t> 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2016</a:t>
                      </a:r>
                      <a:endParaRPr lang="el-GR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2017</a:t>
                      </a:r>
                      <a:endParaRPr lang="el-GR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 dirty="0">
                          <a:effectLst/>
                        </a:rPr>
                        <a:t>Κυκλοφορούν Ενεργητικό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38,418,473  </a:t>
                      </a:r>
                      <a:endParaRPr lang="el-GR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76,486,293  </a:t>
                      </a:r>
                      <a:endParaRPr lang="el-GR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auto"/>
                      <a:r>
                        <a:rPr lang="el-GR" sz="2000" u="none" strike="noStrike" dirty="0">
                          <a:effectLst/>
                        </a:rPr>
                        <a:t>Πελάτες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14300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 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16,112,002  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auto"/>
                      <a:r>
                        <a:rPr lang="el-GR" sz="2000" u="none" strike="noStrike" dirty="0">
                          <a:effectLst/>
                        </a:rPr>
                        <a:t>Διαθέσιμα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14300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 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60,374,291  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>
                          <a:effectLst/>
                        </a:rPr>
                        <a:t>Βραχυπρόθεσμες Υποχρεώσεις </a:t>
                      </a:r>
                      <a:endParaRPr lang="el-GR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33,686,450  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>
                          <a:effectLst/>
                        </a:rPr>
                        <a:t>59,827,459  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el-GR" sz="2000" u="none" strike="noStrike">
                          <a:effectLst/>
                        </a:rPr>
                        <a:t>Προμηθευτές</a:t>
                      </a:r>
                      <a:endParaRPr lang="el-GR" sz="2000" b="0" i="0" u="none" strike="noStrike">
                        <a:effectLst/>
                        <a:latin typeface="Arial"/>
                      </a:endParaRPr>
                    </a:p>
                  </a:txBody>
                  <a:tcPr marL="1143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 dirty="0">
                          <a:effectLst/>
                        </a:rPr>
                        <a:t> 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58,663,279  </a:t>
                      </a:r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u="none" strike="noStrike" dirty="0">
                          <a:effectLst/>
                        </a:rPr>
                        <a:t> </a:t>
                      </a:r>
                      <a:r>
                        <a:rPr lang="el-GR" sz="2000" b="1" u="none" strike="noStrike" dirty="0">
                          <a:effectLst/>
                        </a:rPr>
                        <a:t>Κεφάλαιο Κίνησης</a:t>
                      </a:r>
                    </a:p>
                    <a:p>
                      <a:pPr algn="l" fontAlgn="b"/>
                      <a:endParaRPr lang="el-G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4,732,023  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</a:rPr>
                        <a:t>16,658,834  </a:t>
                      </a:r>
                      <a:endParaRPr lang="el-GR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00800" y="3657600"/>
            <a:ext cx="2057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pic>
        <p:nvPicPr>
          <p:cNvPr id="7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58200" y="36576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l-GR" sz="4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48200"/>
            <a:ext cx="9753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* </a:t>
            </a:r>
            <a:r>
              <a:rPr lang="el-GR" sz="4400" dirty="0">
                <a:solidFill>
                  <a:srgbClr val="FF0000"/>
                </a:solidFill>
              </a:rPr>
              <a:t>  </a:t>
            </a:r>
            <a:r>
              <a:rPr lang="el-GR" sz="2800" dirty="0">
                <a:solidFill>
                  <a:srgbClr val="FF0000"/>
                </a:solidFill>
              </a:rPr>
              <a:t>Πρόβλημα Κεφάλαιου Κίνησης πριν την ληψη δανείου  </a:t>
            </a:r>
          </a:p>
        </p:txBody>
      </p:sp>
    </p:spTree>
    <p:extLst>
      <p:ext uri="{BB962C8B-B14F-4D97-AF65-F5344CB8AC3E}">
        <p14:creationId xmlns:p14="http://schemas.microsoft.com/office/powerpoint/2010/main" val="36463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6. Ανάλυση Κεφαλαιακής Διάθρωσης</a:t>
            </a:r>
          </a:p>
        </p:txBody>
      </p:sp>
      <p:pic>
        <p:nvPicPr>
          <p:cNvPr id="5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71843"/>
              </p:ext>
            </p:extLst>
          </p:nvPr>
        </p:nvGraphicFramePr>
        <p:xfrm>
          <a:off x="533400" y="1295399"/>
          <a:ext cx="6477000" cy="2243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83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0616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Κόστος Πηγών Χρηματοδότησης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 Κόστος 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2017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86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Ίδια Κεφάλαια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8.00%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32,509,234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973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Δάνειο/10ετούς , Σταθερής Δόσης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6.00%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 dirty="0">
                          <a:effectLst/>
                        </a:rPr>
                        <a:t>60,374,291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86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Μ.Σ.Κ.Κ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u="none" strike="noStrike">
                          <a:effectLst/>
                        </a:rPr>
                        <a:t>5.57%</a:t>
                      </a:r>
                      <a:endParaRPr lang="el-GR" sz="24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 </a:t>
                      </a:r>
                      <a:endParaRPr lang="el-G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3886200"/>
            <a:ext cx="6705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FF0000"/>
                </a:solidFill>
              </a:rPr>
              <a:t>*</a:t>
            </a:r>
            <a:r>
              <a:rPr lang="el-GR" sz="3200" dirty="0"/>
              <a:t> </a:t>
            </a:r>
            <a:r>
              <a:rPr lang="el-GR" dirty="0"/>
              <a:t>   </a:t>
            </a:r>
            <a:endParaRPr lang="en-US" dirty="0"/>
          </a:p>
          <a:p>
            <a:r>
              <a:rPr lang="el-GR" sz="2800" dirty="0">
                <a:solidFill>
                  <a:srgbClr val="FF0000"/>
                </a:solidFill>
              </a:rPr>
              <a:t>Η επένδυση θα χρηματοδοτηθεί  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l-GR" sz="28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l-GR" sz="2800" dirty="0">
                <a:solidFill>
                  <a:srgbClr val="FF0000"/>
                </a:solidFill>
              </a:rPr>
              <a:t>65% από δανεισμό </a:t>
            </a:r>
          </a:p>
          <a:p>
            <a:pPr marL="285750" indent="-285750">
              <a:buFont typeface="Arial" charset="0"/>
              <a:buChar char="•"/>
            </a:pPr>
            <a:r>
              <a:rPr lang="el-GR" sz="2800" dirty="0">
                <a:solidFill>
                  <a:srgbClr val="FF0000"/>
                </a:solidFill>
              </a:rPr>
              <a:t>35% από ίδια κεφάλαια</a:t>
            </a:r>
          </a:p>
          <a:p>
            <a:pPr marL="285750" indent="-285750">
              <a:buFont typeface="Arial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776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7. </a:t>
            </a:r>
            <a:r>
              <a:rPr lang="el-GR" sz="3200" dirty="0"/>
              <a:t>Χρηματοοικονομική Ανάλυση &amp;  Αποδοτικότητα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58630"/>
              </p:ext>
            </p:extLst>
          </p:nvPr>
        </p:nvGraphicFramePr>
        <p:xfrm>
          <a:off x="228600" y="1447800"/>
          <a:ext cx="8763000" cy="193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ΚΤΡ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-92,883,525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-59,729,829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25,160,429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16,333,091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37,424,854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38,255,325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38,917,1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39,390,57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40,058,2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40,723,1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673,825,7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100" u="none" strike="noStrike" dirty="0">
                          <a:effectLst/>
                        </a:rPr>
                        <a:t>  ΜΣΚΚ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5.57%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5.57%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5.57%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5.57%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5.57%</a:t>
                      </a:r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5.57%</a:t>
                      </a:r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5.57%</a:t>
                      </a:r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5.57%</a:t>
                      </a:r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5.57%</a:t>
                      </a:r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5.57%</a:t>
                      </a:r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28"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100" u="none" strike="noStrike" dirty="0">
                          <a:effectLst/>
                        </a:rPr>
                        <a:t> Προεξοφλημένες ΚΤΡ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-56,562,338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22,562,655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13,870,005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30,095,700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29,132,134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28,064,5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26,899,54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25,904,8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24,938,2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390,758,4</a:t>
                      </a:r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 ΚΠΑ</a:t>
                      </a:r>
                      <a:endParaRPr lang="el-GR" sz="1200" b="1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 dirty="0">
                          <a:effectLst/>
                        </a:rPr>
                        <a:t>442,780,266</a:t>
                      </a:r>
                      <a:endParaRPr lang="el-GR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20">
                <a:tc>
                  <a:txBody>
                    <a:bodyPr/>
                    <a:lstStyle/>
                    <a:p>
                      <a:pPr algn="l" fontAlgn="b"/>
                      <a:endParaRPr lang="el-GR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EBA</a:t>
                      </a:r>
                      <a:endParaRPr lang="en-US" sz="1200" b="1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 dirty="0">
                          <a:effectLst/>
                        </a:rPr>
                        <a:t>27%</a:t>
                      </a:r>
                      <a:endParaRPr lang="el-GR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60"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l-G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 descr="C:\Users\bill\Desktop\δαα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2447925" cy="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810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FF0000"/>
                </a:solidFill>
              </a:rPr>
              <a:t>Θετικές ΚΤΡ  τα 10 χρόνια 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l-GR" sz="2400" b="1" dirty="0">
                <a:solidFill>
                  <a:srgbClr val="FF0000"/>
                </a:solidFill>
              </a:rPr>
              <a:t>-&gt; 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l-GR" sz="2400" dirty="0">
                <a:solidFill>
                  <a:srgbClr val="FF0000"/>
                </a:solidFill>
              </a:rPr>
              <a:t>αποπληρωμή δανείου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FF0000"/>
                </a:solidFill>
              </a:rPr>
              <a:t>Υψηλοί δείκτες ΚΠΑ και ΕΒΑ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369</Words>
  <Application>Microsoft Macintosh PowerPoint</Application>
  <PresentationFormat>On-screen Show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Microsoft Office User</cp:lastModifiedBy>
  <cp:revision>55</cp:revision>
  <dcterms:created xsi:type="dcterms:W3CDTF">2018-01-06T08:05:41Z</dcterms:created>
  <dcterms:modified xsi:type="dcterms:W3CDTF">2020-10-06T17:13:33Z</dcterms:modified>
</cp:coreProperties>
</file>