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Yanone Kaffeesatz ExtraLight"/>
      <p:regular r:id="rId16"/>
      <p:bold r:id="rId17"/>
    </p:embeddedFont>
    <p:embeddedFont>
      <p:font typeface="Yanone Kaffeesatz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A79904-07C6-4089-AEF7-2C955FECEE62}">
  <a:tblStyle styleId="{43A79904-07C6-4089-AEF7-2C955FECE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YanoneKaffeesatzExtraLight-bold.fntdata"/><Relationship Id="rId16" Type="http://schemas.openxmlformats.org/officeDocument/2006/relationships/font" Target="fonts/YanoneKaffeesatzExtra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YanoneKaffeesatz-bold.fntdata"/><Relationship Id="rId6" Type="http://schemas.openxmlformats.org/officeDocument/2006/relationships/slide" Target="slides/slide1.xml"/><Relationship Id="rId18" Type="http://schemas.openxmlformats.org/officeDocument/2006/relationships/font" Target="fonts/YanoneKaffeesatz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 sz="3600">
                <a:latin typeface="Yanone Kaffeesatz"/>
                <a:ea typeface="Yanone Kaffeesatz"/>
                <a:cs typeface="Yanone Kaffeesatz"/>
                <a:sym typeface="Yanone Kaffeesatz"/>
              </a:rPr>
              <a:t>Temperature-dependent competition in container breeding mosquito species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Michelle Evans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968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Survival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26323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{43A79904-07C6-4089-AEF7-2C955FECEE62}</a:tableStyleId>
              </a:tblPr>
              <a:tblGrid>
                <a:gridCol w="1231075"/>
                <a:gridCol w="1231075"/>
                <a:gridCol w="1231075"/>
                <a:gridCol w="1231075"/>
                <a:gridCol w="1231075"/>
                <a:gridCol w="1231075"/>
                <a:gridCol w="1231075"/>
              </a:tblGrid>
              <a:tr h="926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u="sng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Temperature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u="sng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Intraspecific density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u="sng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Interspecific density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u="sng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Interactions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</a:tr>
              <a:tr h="926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Ae. aegypti 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response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Unimodal, 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T</a:t>
                      </a:r>
                      <a:r>
                        <a:rPr baseline="-25000"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opt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 ~ 26C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Negative (-1.99)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Negative (-0.604)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Interspecific x Temperature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</a:tr>
              <a:tr h="926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i="1" lang="en" sz="24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An. stephensi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 response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Unimodal,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T</a:t>
                      </a:r>
                      <a:r>
                        <a:rPr baseline="-25000"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opt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 ~ 26C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Negative (-5.161)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Yanone Kaffeesatz"/>
                          <a:ea typeface="Yanone Kaffeesatz"/>
                          <a:cs typeface="Yanone Kaffeesatz"/>
                          <a:sym typeface="Yanone Kaffeesatz"/>
                        </a:rPr>
                        <a:t>Negative (-6.287)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Yanone Kaffeesatz"/>
                        <a:ea typeface="Yanone Kaffeesatz"/>
                        <a:cs typeface="Yanone Kaffeesatz"/>
                        <a:sym typeface="Yanone Kaffeesatz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32775" y="1687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Yanone Kaffeesatz"/>
                <a:ea typeface="Yanone Kaffeesatz"/>
                <a:cs typeface="Yanone Kaffeesatz"/>
                <a:sym typeface="Yanone Kaffeesatz"/>
              </a:rPr>
              <a:t>What processes drive spatial patterns in disease?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8150"/>
            <a:ext cx="3688776" cy="20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275300" y="1157625"/>
            <a:ext cx="4630500" cy="3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Yanone Kaffeesatz"/>
              <a:buChar char="➔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Relative importance of abiotic vs. biotic factors in ecological processes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ts val="2400"/>
              <a:buFont typeface="Yanone Kaffeesatz"/>
              <a:buChar char="◆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What about interactions between abiotic and biotic effects?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ts val="2400"/>
              <a:buFont typeface="Yanone Kaffeesatz"/>
              <a:buChar char="➔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Predictions of mosquito-borne disease are based on abiotic conditions, often ignoring biotic processes such as density dependence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722550" y="4748850"/>
            <a:ext cx="4314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Cohen et al. 2016 </a:t>
            </a:r>
            <a:r>
              <a:rPr i="1" lang="en">
                <a:solidFill>
                  <a:srgbClr val="FFFFFF"/>
                </a:solidFill>
              </a:rPr>
              <a:t>PNAS, </a:t>
            </a:r>
            <a:r>
              <a:rPr lang="en">
                <a:solidFill>
                  <a:srgbClr val="FFFFFF"/>
                </a:solidFill>
              </a:rPr>
              <a:t>Kraemer et al. 2015 </a:t>
            </a:r>
            <a:r>
              <a:rPr i="1" lang="en">
                <a:solidFill>
                  <a:srgbClr val="FFFFFF"/>
                </a:solidFill>
              </a:rPr>
              <a:t>eLife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63" y="3249231"/>
            <a:ext cx="3882450" cy="15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249950" y="171000"/>
            <a:ext cx="855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EFEFE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Two-species competition across a temperature gradient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34100" y="1065600"/>
            <a:ext cx="3841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 sz="2400">
                <a:solidFill>
                  <a:srgbClr val="B6D7A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Aedes aegypti </a:t>
            </a:r>
            <a:r>
              <a:rPr i="1" lang="en" sz="2400">
                <a:solidFill>
                  <a:srgbClr val="EFEFE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vs. </a:t>
            </a:r>
            <a:r>
              <a:rPr i="1" lang="en" sz="2400">
                <a:solidFill>
                  <a:srgbClr val="8E7CC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Anopheles stephensi</a:t>
            </a:r>
          </a:p>
        </p:txBody>
      </p:sp>
      <p:pic>
        <p:nvPicPr>
          <p:cNvPr id="71" name="Shape 71" title="Anopheles vs. Aed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38" y="2149801"/>
            <a:ext cx="3683325" cy="29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86475" y="1683900"/>
            <a:ext cx="4057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Yanone Kaffeesatz ExtraLight"/>
                <a:ea typeface="Yanone Kaffeesatz ExtraLight"/>
                <a:cs typeface="Yanone Kaffeesatz ExtraLight"/>
                <a:sym typeface="Yanone Kaffeesatz ExtraLight"/>
              </a:rPr>
              <a:t>Response surface design ~ 15 density treatments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85425" y="1065600"/>
            <a:ext cx="3841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Across five fluctuating temperatures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74725" y="1531500"/>
            <a:ext cx="616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A4C2F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16C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705925" y="1531500"/>
            <a:ext cx="616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B6D7A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20</a:t>
            </a:r>
            <a:r>
              <a:rPr lang="en" sz="2400">
                <a:solidFill>
                  <a:srgbClr val="B6D7A8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437125" y="1531500"/>
            <a:ext cx="732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24C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169425" y="1531500"/>
            <a:ext cx="732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9CB9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28C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8015625" y="1531500"/>
            <a:ext cx="732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DD7E6B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32</a:t>
            </a:r>
            <a:r>
              <a:rPr lang="en" sz="2400">
                <a:solidFill>
                  <a:srgbClr val="DD7E6B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174425" y="2920500"/>
            <a:ext cx="3841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Data collected: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Yanone Kaffeesatz"/>
              <a:buChar char="●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Survival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Yanone Kaffeesatz"/>
              <a:buChar char="●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Mosquito development rates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Yanone Kaffeesatz"/>
              <a:buChar char="●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Fecundity rates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ts val="2400"/>
              <a:buFont typeface="Yanone Kaffeesatz"/>
              <a:buChar char="●"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Adult longevity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435125" y="2083950"/>
            <a:ext cx="38412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Female adults were bloodfed &amp; monitored for eggs and death</a:t>
            </a:r>
          </a:p>
        </p:txBody>
      </p:sp>
      <p:sp>
        <p:nvSpPr>
          <p:cNvPr id="81" name="Shape 81"/>
          <p:cNvSpPr/>
          <p:nvPr/>
        </p:nvSpPr>
        <p:spPr>
          <a:xfrm>
            <a:off x="7270525" y="3176400"/>
            <a:ext cx="530100" cy="167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603757" y="3547452"/>
            <a:ext cx="1631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Population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growth rates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1951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Yanone Kaffeesatz"/>
                <a:ea typeface="Yanone Kaffeesatz"/>
                <a:cs typeface="Yanone Kaffeesatz"/>
                <a:sym typeface="Yanone Kaffeesatz"/>
              </a:rPr>
              <a:t>Applying mixed models to response variables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2489700" cy="3416400"/>
          </a:xfrm>
          <a:prstGeom prst="rect">
            <a:avLst/>
          </a:prstGeom>
          <a:solidFill>
            <a:srgbClr val="9F9F9F">
              <a:alpha val="5308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Survival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binomial GZLM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</a:t>
            </a:r>
            <a:r>
              <a:rPr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binomial GZLM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327150" y="1152475"/>
            <a:ext cx="2489700" cy="3416400"/>
          </a:xfrm>
          <a:prstGeom prst="rect">
            <a:avLst/>
          </a:prstGeom>
          <a:solidFill>
            <a:srgbClr val="9F9F9F">
              <a:alpha val="5308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Fecundity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Zero-inflated negative binomial GZLM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</a:t>
            </a:r>
            <a:r>
              <a:rPr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Negative binomial hurdle model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42600" y="1152475"/>
            <a:ext cx="2489700" cy="3416400"/>
          </a:xfrm>
          <a:prstGeom prst="rect">
            <a:avLst/>
          </a:prstGeom>
          <a:solidFill>
            <a:srgbClr val="9F9F9F">
              <a:alpha val="53080"/>
            </a:srgbClr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Growth Rates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mixed model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</a:t>
            </a:r>
            <a:r>
              <a:rPr lang="en" sz="2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: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mixed-effects hurdle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20502" t="0"/>
          <a:stretch/>
        </p:blipFill>
        <p:spPr>
          <a:xfrm>
            <a:off x="2642625" y="152400"/>
            <a:ext cx="625102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55446" l="79444" r="0" t="0"/>
          <a:stretch/>
        </p:blipFill>
        <p:spPr>
          <a:xfrm>
            <a:off x="933825" y="1736687"/>
            <a:ext cx="1252202" cy="16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0" y="266800"/>
            <a:ext cx="2642700" cy="474300"/>
          </a:xfrm>
          <a:prstGeom prst="rect">
            <a:avLst/>
          </a:prstGeom>
          <a:solidFill>
            <a:srgbClr val="9F9F9F">
              <a:alpha val="53080"/>
            </a:srgbClr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SURVIVAL TO ADULTHOOD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252720" y="982500"/>
            <a:ext cx="1252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i="1" lang="en" sz="20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826" y="4087625"/>
            <a:ext cx="1571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i="1" lang="en" sz="20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</a:t>
            </a:r>
          </a:p>
        </p:txBody>
      </p:sp>
      <p:cxnSp>
        <p:nvCxnSpPr>
          <p:cNvPr id="100" name="Shape 100"/>
          <p:cNvCxnSpPr>
            <a:stCxn id="95" idx="1"/>
            <a:endCxn id="95" idx="3"/>
          </p:cNvCxnSpPr>
          <p:nvPr/>
        </p:nvCxnSpPr>
        <p:spPr>
          <a:xfrm>
            <a:off x="2642625" y="2571750"/>
            <a:ext cx="6251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0" y="266800"/>
            <a:ext cx="7919100" cy="474300"/>
          </a:xfrm>
          <a:prstGeom prst="rect">
            <a:avLst/>
          </a:prstGeom>
          <a:solidFill>
            <a:srgbClr val="9F9F9F">
              <a:alpha val="53080"/>
            </a:srgbClr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 FECUNDITY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252720" y="1298225"/>
            <a:ext cx="1252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i="1" lang="en" sz="20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33826" y="4087625"/>
            <a:ext cx="1571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i="1" lang="en" sz="20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41362" t="0"/>
          <a:stretch/>
        </p:blipFill>
        <p:spPr>
          <a:xfrm>
            <a:off x="2933500" y="959225"/>
            <a:ext cx="3170226" cy="27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20929" l="58007" r="0" t="0"/>
          <a:stretch/>
        </p:blipFill>
        <p:spPr>
          <a:xfrm>
            <a:off x="6932550" y="1531409"/>
            <a:ext cx="1655751" cy="155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933500" y="3880650"/>
            <a:ext cx="59064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No effect of experimental treatment,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𝞵 = 16.94 (𝞵</a:t>
            </a:r>
            <a:r>
              <a:rPr baseline="-25000"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zeros removed </a:t>
            </a: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=67.04)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266800"/>
            <a:ext cx="2642700" cy="474300"/>
          </a:xfrm>
          <a:prstGeom prst="rect">
            <a:avLst/>
          </a:prstGeom>
          <a:solidFill>
            <a:srgbClr val="9F9F9F">
              <a:alpha val="53080"/>
            </a:srgbClr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PER CAPITA GROWTH RATE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52720" y="982500"/>
            <a:ext cx="1252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i="1" lang="en" sz="20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933826" y="4087625"/>
            <a:ext cx="15711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i="1" lang="en" sz="20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17783" t="0"/>
          <a:stretch/>
        </p:blipFill>
        <p:spPr>
          <a:xfrm>
            <a:off x="2566500" y="164925"/>
            <a:ext cx="6430925" cy="48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54464" l="82539" r="0" t="0"/>
          <a:stretch/>
        </p:blipFill>
        <p:spPr>
          <a:xfrm>
            <a:off x="638450" y="1475800"/>
            <a:ext cx="1365800" cy="2191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Shape 120"/>
          <p:cNvCxnSpPr>
            <a:stCxn id="118" idx="1"/>
            <a:endCxn id="118" idx="3"/>
          </p:cNvCxnSpPr>
          <p:nvPr/>
        </p:nvCxnSpPr>
        <p:spPr>
          <a:xfrm>
            <a:off x="2566500" y="2571750"/>
            <a:ext cx="6430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latin typeface="Yanone Kaffeesatz"/>
                <a:ea typeface="Yanone Kaffeesatz"/>
                <a:cs typeface="Yanone Kaffeesatz"/>
                <a:sym typeface="Yanone Kaffeesatz"/>
              </a:rPr>
              <a:t>Conclusions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199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Yanone Kaffeesatz"/>
              <a:buChar char="➔"/>
            </a:pPr>
            <a:r>
              <a:rPr i="1"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 </a:t>
            </a: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outcompetes </a:t>
            </a:r>
            <a:r>
              <a:rPr i="1"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 </a:t>
            </a: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at all temperature regimes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Yanone Kaffeesatz"/>
              <a:buChar char="➔"/>
            </a:pPr>
            <a:r>
              <a:rPr i="1"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 </a:t>
            </a: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is more sensitive to interspecific density than intraspecific density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Yanone Kaffeesatz"/>
              <a:buChar char="➔"/>
            </a:pP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All </a:t>
            </a:r>
            <a:r>
              <a:rPr i="1"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Ae. aegypti</a:t>
            </a: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demographic parameters are sensitive to temperature, whereas </a:t>
            </a:r>
            <a:r>
              <a:rPr i="1"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An. stephensi </a:t>
            </a: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is not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ts val="2400"/>
              <a:buFont typeface="Yanone Kaffeesatz"/>
              <a:buChar char="➔"/>
            </a:pP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Likely that regional coexistence is driven by habitat partitioning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Next steps: </a:t>
            </a:r>
            <a:r>
              <a:rPr lang="en" sz="2400">
                <a:solidFill>
                  <a:srgbClr val="F3F3F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Incorporate experimental parameters into Lotka-Volterra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3499" r="7682" t="0"/>
          <a:stretch/>
        </p:blipFill>
        <p:spPr>
          <a:xfrm>
            <a:off x="0" y="449500"/>
            <a:ext cx="9143999" cy="31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311700" y="3874125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