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69181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17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2945943"/>
            <a:ext cx="9088041" cy="6266897"/>
          </a:xfrm>
        </p:spPr>
        <p:txBody>
          <a:bodyPr anchor="b"/>
          <a:lstStyle>
            <a:lvl1pPr algn="ctr">
              <a:defRPr sz="701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9454516"/>
            <a:ext cx="8018860" cy="4345992"/>
          </a:xfrm>
        </p:spPr>
        <p:txBody>
          <a:bodyPr/>
          <a:lstStyle>
            <a:lvl1pPr marL="0" indent="0" algn="ctr">
              <a:buNone/>
              <a:defRPr sz="2806"/>
            </a:lvl1pPr>
            <a:lvl2pPr marL="534604" indent="0" algn="ctr">
              <a:buNone/>
              <a:defRPr sz="2339"/>
            </a:lvl2pPr>
            <a:lvl3pPr marL="1069208" indent="0" algn="ctr">
              <a:buNone/>
              <a:defRPr sz="2105"/>
            </a:lvl3pPr>
            <a:lvl4pPr marL="1603812" indent="0" algn="ctr">
              <a:buNone/>
              <a:defRPr sz="1871"/>
            </a:lvl4pPr>
            <a:lvl5pPr marL="2138416" indent="0" algn="ctr">
              <a:buNone/>
              <a:defRPr sz="1871"/>
            </a:lvl5pPr>
            <a:lvl6pPr marL="2673020" indent="0" algn="ctr">
              <a:buNone/>
              <a:defRPr sz="1871"/>
            </a:lvl6pPr>
            <a:lvl7pPr marL="3207624" indent="0" algn="ctr">
              <a:buNone/>
              <a:defRPr sz="1871"/>
            </a:lvl7pPr>
            <a:lvl8pPr marL="3742228" indent="0" algn="ctr">
              <a:buNone/>
              <a:defRPr sz="1871"/>
            </a:lvl8pPr>
            <a:lvl9pPr marL="4276832" indent="0" algn="ctr">
              <a:buNone/>
              <a:defRPr sz="1871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6CA-AB2F-4190-8BFD-34DEE6C20C6A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BD9F-DDB0-44E3-BA6D-0521F4167C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107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6CA-AB2F-4190-8BFD-34DEE6C20C6A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BD9F-DDB0-44E3-BA6D-0521F4167C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717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958369"/>
            <a:ext cx="2305422" cy="1525473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958369"/>
            <a:ext cx="6782619" cy="1525473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6CA-AB2F-4190-8BFD-34DEE6C20C6A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BD9F-DDB0-44E3-BA6D-0521F4167C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689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6CA-AB2F-4190-8BFD-34DEE6C20C6A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BD9F-DDB0-44E3-BA6D-0521F4167C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861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4487671"/>
            <a:ext cx="9221689" cy="7487774"/>
          </a:xfrm>
        </p:spPr>
        <p:txBody>
          <a:bodyPr anchor="b"/>
          <a:lstStyle>
            <a:lvl1pPr>
              <a:defRPr sz="701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12046282"/>
            <a:ext cx="9221689" cy="3937644"/>
          </a:xfrm>
        </p:spPr>
        <p:txBody>
          <a:bodyPr/>
          <a:lstStyle>
            <a:lvl1pPr marL="0" indent="0">
              <a:buNone/>
              <a:defRPr sz="2806">
                <a:solidFill>
                  <a:schemeClr val="tx1"/>
                </a:solidFill>
              </a:defRPr>
            </a:lvl1pPr>
            <a:lvl2pPr marL="534604" indent="0">
              <a:buNone/>
              <a:defRPr sz="2339">
                <a:solidFill>
                  <a:schemeClr val="tx1">
                    <a:tint val="75000"/>
                  </a:schemeClr>
                </a:solidFill>
              </a:defRPr>
            </a:lvl2pPr>
            <a:lvl3pPr marL="1069208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3pPr>
            <a:lvl4pPr marL="160381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4pPr>
            <a:lvl5pPr marL="2138416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5pPr>
            <a:lvl6pPr marL="2673020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6pPr>
            <a:lvl7pPr marL="3207624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7pPr>
            <a:lvl8pPr marL="3742228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8pPr>
            <a:lvl9pPr marL="427683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6CA-AB2F-4190-8BFD-34DEE6C20C6A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BD9F-DDB0-44E3-BA6D-0521F4167C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92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4791843"/>
            <a:ext cx="4544021" cy="114212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4791843"/>
            <a:ext cx="4544021" cy="114212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6CA-AB2F-4190-8BFD-34DEE6C20C6A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BD9F-DDB0-44E3-BA6D-0521F4167C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082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958373"/>
            <a:ext cx="9221689" cy="34792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412664"/>
            <a:ext cx="4523137" cy="2162578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6575242"/>
            <a:ext cx="4523137" cy="967119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4412664"/>
            <a:ext cx="4545413" cy="2162578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6575242"/>
            <a:ext cx="4545413" cy="967119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6CA-AB2F-4190-8BFD-34DEE6C20C6A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BD9F-DDB0-44E3-BA6D-0521F4167C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331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6CA-AB2F-4190-8BFD-34DEE6C20C6A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BD9F-DDB0-44E3-BA6D-0521F4167C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605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6CA-AB2F-4190-8BFD-34DEE6C20C6A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BD9F-DDB0-44E3-BA6D-0521F4167C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722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200044"/>
            <a:ext cx="3448388" cy="4200155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2591766"/>
            <a:ext cx="5412730" cy="12792138"/>
          </a:xfrm>
        </p:spPr>
        <p:txBody>
          <a:bodyPr/>
          <a:lstStyle>
            <a:lvl1pPr>
              <a:defRPr sz="3742"/>
            </a:lvl1pPr>
            <a:lvl2pPr>
              <a:defRPr sz="3274"/>
            </a:lvl2pPr>
            <a:lvl3pPr>
              <a:defRPr sz="2806"/>
            </a:lvl3pPr>
            <a:lvl4pPr>
              <a:defRPr sz="2339"/>
            </a:lvl4pPr>
            <a:lvl5pPr>
              <a:defRPr sz="2339"/>
            </a:lvl5pPr>
            <a:lvl6pPr>
              <a:defRPr sz="2339"/>
            </a:lvl6pPr>
            <a:lvl7pPr>
              <a:defRPr sz="2339"/>
            </a:lvl7pPr>
            <a:lvl8pPr>
              <a:defRPr sz="2339"/>
            </a:lvl8pPr>
            <a:lvl9pPr>
              <a:defRPr sz="233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5400199"/>
            <a:ext cx="3448388" cy="10004536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6CA-AB2F-4190-8BFD-34DEE6C20C6A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BD9F-DDB0-44E3-BA6D-0521F4167C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36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200044"/>
            <a:ext cx="3448388" cy="4200155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2591766"/>
            <a:ext cx="5412730" cy="12792138"/>
          </a:xfrm>
        </p:spPr>
        <p:txBody>
          <a:bodyPr anchor="t"/>
          <a:lstStyle>
            <a:lvl1pPr marL="0" indent="0">
              <a:buNone/>
              <a:defRPr sz="3742"/>
            </a:lvl1pPr>
            <a:lvl2pPr marL="534604" indent="0">
              <a:buNone/>
              <a:defRPr sz="3274"/>
            </a:lvl2pPr>
            <a:lvl3pPr marL="1069208" indent="0">
              <a:buNone/>
              <a:defRPr sz="2806"/>
            </a:lvl3pPr>
            <a:lvl4pPr marL="1603812" indent="0">
              <a:buNone/>
              <a:defRPr sz="2339"/>
            </a:lvl4pPr>
            <a:lvl5pPr marL="2138416" indent="0">
              <a:buNone/>
              <a:defRPr sz="2339"/>
            </a:lvl5pPr>
            <a:lvl6pPr marL="2673020" indent="0">
              <a:buNone/>
              <a:defRPr sz="2339"/>
            </a:lvl6pPr>
            <a:lvl7pPr marL="3207624" indent="0">
              <a:buNone/>
              <a:defRPr sz="2339"/>
            </a:lvl7pPr>
            <a:lvl8pPr marL="3742228" indent="0">
              <a:buNone/>
              <a:defRPr sz="2339"/>
            </a:lvl8pPr>
            <a:lvl9pPr marL="4276832" indent="0">
              <a:buNone/>
              <a:defRPr sz="233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5400199"/>
            <a:ext cx="3448388" cy="10004536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6CA-AB2F-4190-8BFD-34DEE6C20C6A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BD9F-DDB0-44E3-BA6D-0521F4167C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081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958373"/>
            <a:ext cx="9221689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4791843"/>
            <a:ext cx="9221689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16683952"/>
            <a:ext cx="240565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B96CA-AB2F-4190-8BFD-34DEE6C20C6A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16683952"/>
            <a:ext cx="360848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16683952"/>
            <a:ext cx="240565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2BD9F-DDB0-44E3-BA6D-0521F4167C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790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69208" rtl="0" eaLnBrk="1" latinLnBrk="0" hangingPunct="1">
        <a:lnSpc>
          <a:spcPct val="90000"/>
        </a:lnSpc>
        <a:spcBef>
          <a:spcPct val="0"/>
        </a:spcBef>
        <a:buNone/>
        <a:defRPr sz="5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302" indent="-267302" algn="l" defTabSz="1069208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1pPr>
      <a:lvl2pPr marL="80190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33651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87111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405718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940322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47492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400953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54413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3460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6920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0381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138416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20762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374222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27683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15276E8-E822-459A-A5B2-2C8D0F133859}"/>
              </a:ext>
            </a:extLst>
          </p:cNvPr>
          <p:cNvSpPr/>
          <p:nvPr/>
        </p:nvSpPr>
        <p:spPr>
          <a:xfrm>
            <a:off x="918827" y="144575"/>
            <a:ext cx="8854157" cy="862715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579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15F507-5D92-492D-AE93-77A987108FC0}"/>
              </a:ext>
            </a:extLst>
          </p:cNvPr>
          <p:cNvSpPr txBox="1"/>
          <p:nvPr/>
        </p:nvSpPr>
        <p:spPr>
          <a:xfrm>
            <a:off x="2449830" y="414126"/>
            <a:ext cx="6650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Predicción del precio de bolsa del Mercado de 	Energía Mayorista colombiano</a:t>
            </a:r>
            <a:endParaRPr lang="es-CO" sz="24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262D76-E3AB-4185-905E-7B8D7121032C}"/>
              </a:ext>
            </a:extLst>
          </p:cNvPr>
          <p:cNvSpPr/>
          <p:nvPr/>
        </p:nvSpPr>
        <p:spPr>
          <a:xfrm>
            <a:off x="1096914" y="1236709"/>
            <a:ext cx="2989554" cy="436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79" dirty="0"/>
              <a:t>Por favor, diligenciar los parámetros</a:t>
            </a:r>
            <a:endParaRPr lang="es-CO" sz="1579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4AF658C-9453-474C-91BF-9B0A17E12A14}"/>
              </a:ext>
            </a:extLst>
          </p:cNvPr>
          <p:cNvSpPr txBox="1"/>
          <p:nvPr/>
        </p:nvSpPr>
        <p:spPr>
          <a:xfrm>
            <a:off x="1313176" y="1801660"/>
            <a:ext cx="1136654" cy="74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3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Demanda de energía (en GWh)</a:t>
            </a:r>
            <a:endParaRPr lang="es-CO" sz="1403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5CE7E8-20DE-40D9-88E5-616243A07F4B}"/>
              </a:ext>
            </a:extLst>
          </p:cNvPr>
          <p:cNvSpPr txBox="1"/>
          <p:nvPr/>
        </p:nvSpPr>
        <p:spPr>
          <a:xfrm>
            <a:off x="1393750" y="2448614"/>
            <a:ext cx="1329561" cy="74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3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Precio del gas natural (en COP)</a:t>
            </a:r>
            <a:endParaRPr lang="es-CO" sz="1403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EF7D520-A1CF-4925-9ACD-C57AC9C9AD21}"/>
              </a:ext>
            </a:extLst>
          </p:cNvPr>
          <p:cNvSpPr/>
          <p:nvPr/>
        </p:nvSpPr>
        <p:spPr>
          <a:xfrm>
            <a:off x="2366708" y="3919857"/>
            <a:ext cx="780395" cy="342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579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8612B7A-E27A-4F24-8DA6-599EC82D97AA}"/>
              </a:ext>
            </a:extLst>
          </p:cNvPr>
          <p:cNvSpPr/>
          <p:nvPr/>
        </p:nvSpPr>
        <p:spPr>
          <a:xfrm>
            <a:off x="2366709" y="2729383"/>
            <a:ext cx="780395" cy="342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579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394DDC0-80D9-4DED-B180-B78276279914}"/>
              </a:ext>
            </a:extLst>
          </p:cNvPr>
          <p:cNvSpPr/>
          <p:nvPr/>
        </p:nvSpPr>
        <p:spPr>
          <a:xfrm>
            <a:off x="2366709" y="3298005"/>
            <a:ext cx="780395" cy="342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579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4104B1E-09F7-4D34-88C0-3D9B2239D12B}"/>
              </a:ext>
            </a:extLst>
          </p:cNvPr>
          <p:cNvSpPr/>
          <p:nvPr/>
        </p:nvSpPr>
        <p:spPr>
          <a:xfrm>
            <a:off x="2366707" y="5351161"/>
            <a:ext cx="780395" cy="342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579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571AFF2-D595-4777-A041-9005F65A3D44}"/>
              </a:ext>
            </a:extLst>
          </p:cNvPr>
          <p:cNvSpPr/>
          <p:nvPr/>
        </p:nvSpPr>
        <p:spPr>
          <a:xfrm>
            <a:off x="5968227" y="3388771"/>
            <a:ext cx="2407759" cy="12181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79" dirty="0">
                <a:solidFill>
                  <a:schemeClr val="tx1"/>
                </a:solidFill>
              </a:rPr>
              <a:t>200 $/kWh</a:t>
            </a:r>
            <a:endParaRPr lang="es-CO" sz="1579" dirty="0">
              <a:solidFill>
                <a:schemeClr val="tx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9BBBFDD-B226-4606-BE65-59D881DEB8B1}"/>
              </a:ext>
            </a:extLst>
          </p:cNvPr>
          <p:cNvSpPr txBox="1"/>
          <p:nvPr/>
        </p:nvSpPr>
        <p:spPr>
          <a:xfrm>
            <a:off x="1381298" y="3082894"/>
            <a:ext cx="1329561" cy="74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3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Precio del carbón (en COP)</a:t>
            </a:r>
            <a:endParaRPr lang="es-CO" sz="1403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E651B13-8C96-4703-A094-8BE48A303DFA}"/>
              </a:ext>
            </a:extLst>
          </p:cNvPr>
          <p:cNvSpPr txBox="1"/>
          <p:nvPr/>
        </p:nvSpPr>
        <p:spPr>
          <a:xfrm>
            <a:off x="1349322" y="3772458"/>
            <a:ext cx="1329561" cy="74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3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Precio del fueloil </a:t>
            </a:r>
          </a:p>
          <a:p>
            <a:r>
              <a:rPr lang="es-ES" sz="1403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(en COP)</a:t>
            </a:r>
            <a:endParaRPr lang="es-CO" sz="1403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0910016-062A-4E76-A946-C4DA1A413810}"/>
              </a:ext>
            </a:extLst>
          </p:cNvPr>
          <p:cNvSpPr/>
          <p:nvPr/>
        </p:nvSpPr>
        <p:spPr>
          <a:xfrm>
            <a:off x="2366707" y="4606883"/>
            <a:ext cx="780395" cy="342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579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1E64FC3-98DC-4F59-8B02-4E4113235C0E}"/>
              </a:ext>
            </a:extLst>
          </p:cNvPr>
          <p:cNvSpPr txBox="1"/>
          <p:nvPr/>
        </p:nvSpPr>
        <p:spPr>
          <a:xfrm>
            <a:off x="1349322" y="4514894"/>
            <a:ext cx="1329561" cy="74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3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Aportes hídricos (en GWh)</a:t>
            </a:r>
            <a:endParaRPr lang="es-CO" sz="1403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83B3846-F112-4CA3-980F-21811F54534C}"/>
              </a:ext>
            </a:extLst>
          </p:cNvPr>
          <p:cNvSpPr/>
          <p:nvPr/>
        </p:nvSpPr>
        <p:spPr>
          <a:xfrm>
            <a:off x="2366707" y="6017837"/>
            <a:ext cx="780395" cy="342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579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7CF2D45-A85C-4DEA-B4C5-3425B7AD8DAA}"/>
              </a:ext>
            </a:extLst>
          </p:cNvPr>
          <p:cNvSpPr/>
          <p:nvPr/>
        </p:nvSpPr>
        <p:spPr>
          <a:xfrm>
            <a:off x="2366706" y="6646223"/>
            <a:ext cx="780395" cy="342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579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AD81275-E7AB-41EB-875B-A6D09847C3A6}"/>
              </a:ext>
            </a:extLst>
          </p:cNvPr>
          <p:cNvSpPr txBox="1"/>
          <p:nvPr/>
        </p:nvSpPr>
        <p:spPr>
          <a:xfrm>
            <a:off x="1349322" y="5204159"/>
            <a:ext cx="1329561" cy="74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3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 de Generación principal</a:t>
            </a:r>
            <a:endParaRPr lang="es-CO" sz="1403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6699CF1-F8A9-46A6-ADC1-A94599AFF1F6}"/>
              </a:ext>
            </a:extLst>
          </p:cNvPr>
          <p:cNvSpPr txBox="1"/>
          <p:nvPr/>
        </p:nvSpPr>
        <p:spPr>
          <a:xfrm>
            <a:off x="1203947" y="6054414"/>
            <a:ext cx="132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Restricciones</a:t>
            </a:r>
            <a:endParaRPr lang="es-CO" sz="14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56CE796-B1F4-494C-B8AE-8086DFEC78BF}"/>
              </a:ext>
            </a:extLst>
          </p:cNvPr>
          <p:cNvSpPr txBox="1"/>
          <p:nvPr/>
        </p:nvSpPr>
        <p:spPr>
          <a:xfrm>
            <a:off x="1574205" y="6645918"/>
            <a:ext cx="1136654" cy="335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79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ONI</a:t>
            </a:r>
            <a:endParaRPr lang="es-CO" sz="1579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4EC5EFD9-A9C3-42A8-97E7-BC5A4E820DE5}"/>
              </a:ext>
            </a:extLst>
          </p:cNvPr>
          <p:cNvSpPr/>
          <p:nvPr/>
        </p:nvSpPr>
        <p:spPr>
          <a:xfrm>
            <a:off x="1463040" y="7543400"/>
            <a:ext cx="1973580" cy="6586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Predecir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E6F4D4A-DE91-4EFA-BBA0-CDB753DECEA8}"/>
              </a:ext>
            </a:extLst>
          </p:cNvPr>
          <p:cNvSpPr/>
          <p:nvPr/>
        </p:nvSpPr>
        <p:spPr>
          <a:xfrm>
            <a:off x="2376840" y="2036902"/>
            <a:ext cx="780395" cy="342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579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3F314D0-B76E-48E6-95AC-B949EE459D6E}"/>
              </a:ext>
            </a:extLst>
          </p:cNvPr>
          <p:cNvCxnSpPr>
            <a:cxnSpLocks/>
          </p:cNvCxnSpPr>
          <p:nvPr/>
        </p:nvCxnSpPr>
        <p:spPr>
          <a:xfrm>
            <a:off x="4373880" y="1236709"/>
            <a:ext cx="0" cy="7763622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B7E9535-C3FC-4148-8BF8-769D28AC8968}"/>
              </a:ext>
            </a:extLst>
          </p:cNvPr>
          <p:cNvSpPr txBox="1"/>
          <p:nvPr/>
        </p:nvSpPr>
        <p:spPr>
          <a:xfrm>
            <a:off x="4966066" y="2495453"/>
            <a:ext cx="44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acuerdo con los parámetros ingresados, el precio de bolsa del MEM es:</a:t>
            </a:r>
            <a:endParaRPr lang="es-CO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45F551F-D2B0-45C0-9D53-0065D640ACC4}"/>
              </a:ext>
            </a:extLst>
          </p:cNvPr>
          <p:cNvSpPr txBox="1"/>
          <p:nvPr/>
        </p:nvSpPr>
        <p:spPr>
          <a:xfrm>
            <a:off x="4990611" y="4949436"/>
            <a:ext cx="4412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realizar este modelo, se tuvo en cuenta el modelo XG Boost –Superlearner para obtener la predicción solicitada.</a:t>
            </a:r>
            <a:endParaRPr lang="es-CO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1F497C5F-5AE4-4503-AB14-912660C75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657" y="6133920"/>
            <a:ext cx="3170727" cy="228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2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99</Words>
  <Application>Microsoft Office PowerPoint</Application>
  <PresentationFormat>Personalizado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Andrea Margarita Beleño Hernandez</dc:creator>
  <cp:lastModifiedBy>Andrea Margarita Beleño Hernandez</cp:lastModifiedBy>
  <cp:revision>4</cp:revision>
  <dcterms:created xsi:type="dcterms:W3CDTF">2022-07-16T22:17:14Z</dcterms:created>
  <dcterms:modified xsi:type="dcterms:W3CDTF">2022-07-16T23:49:04Z</dcterms:modified>
</cp:coreProperties>
</file>