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1BDCF"/>
    <a:srgbClr val="8E9089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/>
    <p:restoredTop sz="94665"/>
  </p:normalViewPr>
  <p:slideViewPr>
    <p:cSldViewPr snapToGrid="0" snapToObjects="1">
      <p:cViewPr>
        <p:scale>
          <a:sx n="60" d="100"/>
          <a:sy n="60" d="100"/>
        </p:scale>
        <p:origin x="-6464" y="-7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59EBC-EC05-6B4D-B166-DDFA6A1EDCB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7D82-3AAB-FE4F-A8B8-55362074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0240" y="2732721"/>
            <a:ext cx="3018536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sz="12500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 smtClean="0"/>
              <a:t>Headline: lorem ipsum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0240" y="4275395"/>
            <a:ext cx="30185360" cy="242037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8640"/>
              </a:lnSpc>
              <a:buNone/>
              <a:defRPr sz="7200" spc="200" baseline="0">
                <a:solidFill>
                  <a:schemeClr val="tx1"/>
                </a:solidFill>
                <a:latin typeface="Rufina-Stencil-Regular" charset="0"/>
              </a:defRPr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dirty="0" smtClean="0"/>
              <a:t>Subhead: </a:t>
            </a:r>
            <a:r>
              <a:rPr lang="en-US" dirty="0" err="1" smtClean="0"/>
              <a:t>Uditincil</a:t>
            </a:r>
            <a:r>
              <a:rPr lang="en-US" dirty="0" smtClean="0"/>
              <a:t> </a:t>
            </a:r>
            <a:r>
              <a:rPr lang="en-US" dirty="0" err="1" smtClean="0"/>
              <a:t>endaeri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sectur</a:t>
            </a:r>
            <a:r>
              <a:rPr lang="en-US" dirty="0" smtClean="0"/>
              <a:t>,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</a:t>
            </a:r>
            <a:r>
              <a:rPr lang="en-US" dirty="0" err="1" smtClean="0"/>
              <a:t>Nequo</a:t>
            </a:r>
            <a:r>
              <a:rPr lang="en-US" dirty="0" smtClean="0"/>
              <a:t> que </a:t>
            </a:r>
            <a:r>
              <a:rPr lang="en-US" dirty="0" err="1" smtClean="0"/>
              <a:t>consequi</a:t>
            </a:r>
            <a:r>
              <a:rPr lang="en-US" dirty="0" smtClean="0"/>
              <a:t> </a:t>
            </a:r>
            <a:r>
              <a:rPr lang="en-US" dirty="0" err="1" smtClean="0"/>
              <a:t>autendi</a:t>
            </a:r>
            <a:r>
              <a:rPr lang="en-US" dirty="0" smtClean="0"/>
              <a:t> con </a:t>
            </a:r>
            <a:r>
              <a:rPr lang="en-US" dirty="0" err="1" smtClean="0"/>
              <a:t>expelen</a:t>
            </a:r>
            <a:r>
              <a:rPr lang="en-US" dirty="0" smtClean="0"/>
              <a:t> </a:t>
            </a:r>
            <a:r>
              <a:rPr lang="en-US" dirty="0" err="1" smtClean="0"/>
              <a:t>ihicturibus</a:t>
            </a:r>
            <a:r>
              <a:rPr lang="en-US" dirty="0" smtClean="0"/>
              <a:t> </a:t>
            </a:r>
            <a:r>
              <a:rPr lang="en-US" dirty="0" err="1" smtClean="0"/>
              <a:t>Duntio</a:t>
            </a:r>
            <a:r>
              <a:rPr lang="en-US" dirty="0" smtClean="0"/>
              <a:t>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err="1" smtClean="0"/>
              <a:t>quibusam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20240" y="1353233"/>
            <a:ext cx="301853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4000" spc="200" baseline="0">
                <a:latin typeface="Rufina-Stencil-Bold" charset="0"/>
              </a:defRPr>
            </a:lvl1pPr>
            <a:lvl2pPr>
              <a:defRPr sz="4000" baseline="0">
                <a:latin typeface="Rufina-Stencil-Bold" charset="0"/>
              </a:defRPr>
            </a:lvl2pPr>
            <a:lvl3pPr>
              <a:defRPr sz="4000" baseline="0">
                <a:latin typeface="Rufina-Stencil-Bold" charset="0"/>
              </a:defRPr>
            </a:lvl3pPr>
            <a:lvl4pPr>
              <a:defRPr sz="4000" baseline="0">
                <a:latin typeface="Rufina-Stencil-Bold" charset="0"/>
              </a:defRPr>
            </a:lvl4pPr>
            <a:lvl5pPr>
              <a:defRPr sz="4000" baseline="0">
                <a:latin typeface="Rufina-Stencil-Bold" charset="0"/>
              </a:defRPr>
            </a:lvl5pPr>
          </a:lstStyle>
          <a:p>
            <a:pPr lvl="0"/>
            <a:r>
              <a:rPr lang="en-US" dirty="0" smtClean="0"/>
              <a:t>College or department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20240" y="2069432"/>
            <a:ext cx="296345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920875" y="8572500"/>
            <a:ext cx="29633863" cy="859948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latin typeface="Kievit Offc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3872488" y="2068513"/>
            <a:ext cx="8507412" cy="6503987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latin typeface="Kievit Offc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091988" y="26835100"/>
            <a:ext cx="19462750" cy="4254500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latin typeface="Kievit Offc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32759" y="720448"/>
            <a:ext cx="32071733" cy="6594752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32758" y="7315200"/>
            <a:ext cx="32071733" cy="2490825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2804491" y="720448"/>
            <a:ext cx="10353950" cy="31503008"/>
          </a:xfrm>
          <a:prstGeom prst="rect">
            <a:avLst/>
          </a:prstGeom>
          <a:solidFill>
            <a:srgbClr val="8E9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547" y="28617091"/>
            <a:ext cx="7156175" cy="29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Collegiate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Title IX &amp; the </a:t>
            </a:r>
            <a:r>
              <a:rPr lang="en-US" dirty="0" err="1" smtClean="0"/>
              <a:t>Clery</a:t>
            </a:r>
            <a:r>
              <a:rPr lang="en-US" dirty="0" smtClean="0"/>
              <a:t> Act</a:t>
            </a:r>
          </a:p>
          <a:p>
            <a:r>
              <a:rPr lang="en-US" sz="4000" dirty="0"/>
              <a:t>Gunnar </a:t>
            </a:r>
            <a:r>
              <a:rPr lang="en-US" sz="4000" dirty="0" err="1"/>
              <a:t>Whisler</a:t>
            </a:r>
            <a:r>
              <a:rPr lang="en-US" sz="4000" dirty="0"/>
              <a:t> </a:t>
            </a:r>
            <a:r>
              <a:rPr lang="en-US" sz="4000" b="1" dirty="0" smtClean="0"/>
              <a:t>∙ </a:t>
            </a:r>
            <a:r>
              <a:rPr lang="en-US" sz="4000" dirty="0" err="1" smtClean="0"/>
              <a:t>whislerg@oregonstate.edu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 smtClean="0"/>
              <a:t>Oregon State University </a:t>
            </a:r>
            <a:r>
              <a:rPr lang="en-US" b="1" dirty="0" smtClean="0"/>
              <a:t>∙ </a:t>
            </a:r>
            <a:r>
              <a:rPr lang="en-US" dirty="0" smtClean="0"/>
              <a:t>College Student Services Administration</a:t>
            </a:r>
            <a:endParaRPr lang="en-US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r="5178"/>
          <a:stretch>
            <a:fillRect/>
          </a:stretch>
        </p:blipFill>
        <p:spPr>
          <a:xfrm>
            <a:off x="33872077" y="1532209"/>
            <a:ext cx="8507412" cy="6503987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9" y="8442595"/>
            <a:ext cx="17406465" cy="97945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16"/>
          <p:cNvSpPr txBox="1">
            <a:spLocks/>
          </p:cNvSpPr>
          <p:nvPr/>
        </p:nvSpPr>
        <p:spPr>
          <a:xfrm>
            <a:off x="1332414" y="18814400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History of the </a:t>
            </a:r>
            <a:r>
              <a:rPr lang="en-US" dirty="0" err="1" smtClean="0">
                <a:latin typeface="Kievit Offc Medium" charset="0"/>
                <a:ea typeface="Kievit Offc Medium" charset="0"/>
                <a:cs typeface="Kievit Offc Medium" charset="0"/>
              </a:rPr>
              <a:t>Clery</a:t>
            </a:r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 act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0169645" y="19577060"/>
            <a:ext cx="7073325" cy="8258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Written into federal law to combat gender discrimination towards both students and faculty/staff members (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Stromquist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2013).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Initially written with equality in collegiate athletics in mind after cases of gender discrimination about the fairness and opportunities offered for female athletes (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Cheslock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J. J., &amp; 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Eckes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S. E., 2018).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21</a:t>
            </a:r>
            <a:r>
              <a:rPr lang="en-US" sz="3600" baseline="30000" dirty="0" smtClean="0">
                <a:latin typeface="Kievit Offc" charset="0"/>
                <a:ea typeface="Kievit Offc" charset="0"/>
                <a:cs typeface="Kievit Offc" charset="0"/>
              </a:rPr>
              <a:t>st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 century saw this law being used to combat complacency in universities in regards to sexual assault. (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Cheslock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J. J. &amp; 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Eckes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S. E., 2018)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10169646" y="18814400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History of Title IX 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13" name="Text Placeholder 18"/>
          <p:cNvSpPr txBox="1">
            <a:spLocks/>
          </p:cNvSpPr>
          <p:nvPr/>
        </p:nvSpPr>
        <p:spPr>
          <a:xfrm>
            <a:off x="1711960" y="19513903"/>
            <a:ext cx="7660640" cy="8258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An amendment to the Higher Education Act of 1965. Originally known as Title II of the Student Right-to-Know and Campus Security Act of 1990. (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McCallion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2014). </a:t>
            </a: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Has been gradually amended overtime to reflect what we know it as today (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McCallion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2014). </a:t>
            </a: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Named after Jeanne 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Clery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whom was raped and murdered in her dorm room at Lehigh University in 1986 (</a:t>
            </a:r>
            <a:r>
              <a:rPr lang="en-US" sz="3600" dirty="0" err="1" smtClean="0">
                <a:latin typeface="Kievit Offc" charset="0"/>
                <a:ea typeface="Kievit Offc" charset="0"/>
                <a:cs typeface="Kievit Offc" charset="0"/>
              </a:rPr>
              <a:t>McCallion</a:t>
            </a: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, 2014). </a:t>
            </a: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Central mandate that charges for higher education institutions to report crime statistics and audits at random and in response to a complaint against an institution (Yung, 2015). </a:t>
            </a:r>
          </a:p>
          <a:p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33553782" y="8633967"/>
            <a:ext cx="91440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Kievit Offc Medium" charset="0"/>
                <a:ea typeface="Kievit Offc Medium" charset="0"/>
                <a:cs typeface="Kievit Offc Medium" charset="0"/>
              </a:rPr>
              <a:t>Moving Forward: Trump-</a:t>
            </a:r>
            <a:r>
              <a:rPr lang="en-US" sz="4000" dirty="0" err="1" smtClean="0">
                <a:latin typeface="Kievit Offc Medium" charset="0"/>
                <a:ea typeface="Kievit Offc Medium" charset="0"/>
                <a:cs typeface="Kievit Offc Medium" charset="0"/>
              </a:rPr>
              <a:t>Devos</a:t>
            </a:r>
            <a:r>
              <a:rPr lang="en-US" sz="4000" dirty="0" smtClean="0">
                <a:latin typeface="Kievit Offc Medium" charset="0"/>
                <a:ea typeface="Kievit Offc Medium" charset="0"/>
                <a:cs typeface="Kievit Offc Medium" charset="0"/>
              </a:rPr>
              <a:t> Administration Direction</a:t>
            </a:r>
            <a:endParaRPr lang="en-US" sz="4000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17" name="Text Placeholder 18"/>
          <p:cNvSpPr txBox="1">
            <a:spLocks/>
          </p:cNvSpPr>
          <p:nvPr/>
        </p:nvSpPr>
        <p:spPr>
          <a:xfrm>
            <a:off x="33872076" y="9840426"/>
            <a:ext cx="8508375" cy="18800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Rescinded Obama Administration guidelines are vastly different from newly proposed guidelines.</a:t>
            </a: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Definition of sexual harassment previously included “unwelcome conduct of a sexual nature”, including “unwelcome sexual advances, requests for sexual favors, and other verbal or non-verbal, or physical conduct of a sexual </a:t>
            </a:r>
            <a:r>
              <a:rPr lang="en-US" sz="3600" dirty="0">
                <a:latin typeface="Kievit Offc" charset="0"/>
                <a:ea typeface="Kievit Offc" charset="0"/>
                <a:cs typeface="Kievit Offc" charset="0"/>
              </a:rPr>
              <a:t>nature.” (Green, E.L., 2018). </a:t>
            </a:r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New narrow definition: “unwelcome conduct on the basis of sex that is so severe, pervasive, and objectively offensive that it denies a person access to the school’s education program or activity.” (Green, E.L., 2018). </a:t>
            </a: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Schools are not responsible for sexual harassment conduct violations that occur off of campus, nor are they held responsible if a formal complaint has not been filed to proper authority figures. </a:t>
            </a:r>
            <a:r>
              <a:rPr lang="en-US" sz="3600" dirty="0">
                <a:latin typeface="Kievit Offc" charset="0"/>
                <a:ea typeface="Kievit Offc" charset="0"/>
                <a:cs typeface="Kievit Offc" charset="0"/>
              </a:rPr>
              <a:t>(Green, E.L., 2018). </a:t>
            </a:r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Institutions only found responsible for discrimination if it is proven they have been “deliberately indifferent”. </a:t>
            </a:r>
            <a:r>
              <a:rPr lang="en-US" sz="3600" dirty="0">
                <a:latin typeface="Kievit Offc" charset="0"/>
                <a:ea typeface="Kievit Offc" charset="0"/>
                <a:cs typeface="Kievit Offc" charset="0"/>
              </a:rPr>
              <a:t>(Green, E.L., 2018). </a:t>
            </a:r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Adds to the rights of the accused by allowing schools to pick the evidentiary standard: preponderance of evidence (currently used) or clear and convincing. </a:t>
            </a:r>
            <a:r>
              <a:rPr lang="en-US" sz="3600" dirty="0">
                <a:latin typeface="Kievit Offc" charset="0"/>
                <a:ea typeface="Kievit Offc" charset="0"/>
                <a:cs typeface="Kievit Offc" charset="0"/>
              </a:rPr>
              <a:t>(Green, E.L., 2018). </a:t>
            </a:r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Furthermore, gives the accused (and accuser) the right to cross-examine and involve off-campus lawyers.</a:t>
            </a:r>
            <a:r>
              <a:rPr lang="en-US" sz="3600" dirty="0">
                <a:latin typeface="Kievit Offc" charset="0"/>
                <a:ea typeface="Kievit Offc" charset="0"/>
                <a:cs typeface="Kievit Offc" charset="0"/>
              </a:rPr>
              <a:t> (Green, E.L., 2018). </a:t>
            </a:r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Religious schools no longer have to prove religious tenet that is at odds with compliance of Title IX. (Flannery, M.E., 2018)</a:t>
            </a:r>
          </a:p>
          <a:p>
            <a:pPr marL="0" indent="0">
              <a:buNone/>
            </a:pPr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</a:p>
          <a:p>
            <a:endParaRPr lang="en-US" sz="3600" dirty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4" y="7365982"/>
            <a:ext cx="1222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Rufina-Stencil-Regular" charset="0"/>
                <a:ea typeface="Rufina-Stencil-Regular" charset="0"/>
                <a:cs typeface="Rufina-Stencil-Regular" charset="0"/>
              </a:rPr>
              <a:t>*trigger warning: sexual assault</a:t>
            </a:r>
            <a:endParaRPr lang="en-US" sz="5400" dirty="0">
              <a:solidFill>
                <a:srgbClr val="FF0000"/>
              </a:solidFill>
              <a:latin typeface="Rufina-Stencil-Regular" charset="0"/>
              <a:ea typeface="Rufina-Stencil-Regular" charset="0"/>
              <a:cs typeface="Rufina-Stencil-Regular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543" y="20324498"/>
            <a:ext cx="15143906" cy="100844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352" y="8856566"/>
            <a:ext cx="6180953" cy="41206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470619" y="13492624"/>
            <a:ext cx="6452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2011, “Dear Colleague” Letter from Department of Education during Obama Administration</a:t>
            </a:r>
            <a:endParaRPr lang="en-US" sz="3600" dirty="0">
              <a:latin typeface="Rufina-Stencil-Regular" charset="0"/>
              <a:ea typeface="Rufina-Stencil-Regular" charset="0"/>
              <a:cs typeface="Rufina-Stencil-Regular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321" y="8442595"/>
            <a:ext cx="6704031" cy="61730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32412" y="27303129"/>
            <a:ext cx="1591055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Kievit Offc" charset="0"/>
                <a:ea typeface="Kievit Offc" charset="0"/>
                <a:cs typeface="Kievit Offc" charset="0"/>
              </a:rPr>
              <a:t>REFERENCES:</a:t>
            </a:r>
            <a:endParaRPr lang="en-US" sz="2400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Cheslock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J. J. &amp; 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Eckes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S. E. (2018). Statistical evidence and compliance with 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Title IX.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New 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Directions for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Institutional</a:t>
            </a:r>
          </a:p>
          <a:p>
            <a:pPr lvl="1"/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Research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, 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138, 31-45. 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doi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 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10.1002/</a:t>
            </a: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ir</a:t>
            </a:r>
            <a:endParaRPr lang="en-US" sz="2400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Flannery, M. E. (2018). The new Title IX: Cross-examination of rape victims.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National Education Association. 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Retrieved </a:t>
            </a:r>
          </a:p>
          <a:p>
            <a:pPr lvl="1"/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from: http://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neatoday.org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/2018/11/26/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betsy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-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devos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-title-ix/</a:t>
            </a:r>
            <a:endParaRPr lang="en-US" sz="2400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Green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E. L. (2018). New U.S. sexual misconduct rules bolster rights of the accused and 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protect colleges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. 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The New York </a:t>
            </a:r>
            <a:endParaRPr lang="en-US" sz="2400" i="1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lvl="1"/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Times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. 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Retrieved from: https://</a:t>
            </a: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www.nytimes.com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/2018/08/29/us/politics/</a:t>
            </a: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devos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-campus-sexual-</a:t>
            </a: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assault.html</a:t>
            </a:r>
            <a:endParaRPr lang="en-US" sz="2400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McCallion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G. (2014). History of the 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Clery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 Act: Fact sheet.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Congressional 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Research Service, 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1-2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Stromquist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N. P. (2013). Education policies for gender equity: Probing into 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state responses.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Education 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Policy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Analysis</a:t>
            </a:r>
          </a:p>
          <a:p>
            <a:pPr lvl="1"/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Archives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, 21, 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65, 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1-31. </a:t>
            </a: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doi</a:t>
            </a: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: 10.14507/epaa.v21n65.2013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Yung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C. R. (2015). Concealing campus sexual assault: An empirical examination. </a:t>
            </a:r>
            <a:r>
              <a:rPr lang="en-US" sz="2400" i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Psychology, Public </a:t>
            </a:r>
            <a:r>
              <a:rPr lang="en-US" sz="2400" i="1" dirty="0">
                <a:latin typeface="Rufina-Stencil-Regular" charset="0"/>
                <a:ea typeface="Rufina-Stencil-Regular" charset="0"/>
                <a:cs typeface="Rufina-Stencil-Regular" charset="0"/>
              </a:rPr>
              <a:t>Policy, and Law, 21, </a:t>
            </a:r>
            <a:endParaRPr lang="en-US" sz="2400" i="1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lvl="1"/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1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, 1-9. 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doi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 10.1037/law0000037</a:t>
            </a:r>
          </a:p>
          <a:p>
            <a:pPr lvl="1"/>
            <a:endParaRPr lang="en-US" sz="2400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pPr lvl="1"/>
            <a:endParaRPr lang="en-US" sz="2400" dirty="0" smtClean="0">
              <a:latin typeface="Rufina-Stencil-Regular" charset="0"/>
              <a:ea typeface="Rufina-Stencil-Regular" charset="0"/>
              <a:cs typeface="Rufina-Stencil-Regular" charset="0"/>
            </a:endParaRPr>
          </a:p>
          <a:p>
            <a:endParaRPr lang="en-US" sz="3600" dirty="0" smtClean="0">
              <a:latin typeface="Kievit Offc" charset="0"/>
              <a:ea typeface="Kievit Offc" charset="0"/>
              <a:cs typeface="Kievit Offc" charset="0"/>
            </a:endParaRPr>
          </a:p>
          <a:p>
            <a:endParaRPr lang="en-US" sz="3600" dirty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66588" y="15094664"/>
            <a:ext cx="670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Do campuses under report sexual assault statistics? </a:t>
            </a:r>
            <a:endParaRPr lang="en-US" sz="3600" b="1" dirty="0">
              <a:latin typeface="Rufina-Stencil-Regular" charset="0"/>
              <a:ea typeface="Rufina-Stencil-Regular" charset="0"/>
              <a:cs typeface="Rufina-Stencil-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66588" y="16938171"/>
            <a:ext cx="128417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Study by Yung (2015) shows that schools reported 44% more sexual assault statistics during an auditing period than before or after being audited. No other crime showed this phenomenon. </a:t>
            </a:r>
            <a:endParaRPr lang="en-US" sz="4400" dirty="0">
              <a:latin typeface="Rufina-Stencil-Regular" charset="0"/>
              <a:ea typeface="Rufina-Stencil-Regular" charset="0"/>
              <a:cs typeface="Rufina-Stencil-Regula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72076" y="8036196"/>
            <a:ext cx="850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Retrieved </a:t>
            </a:r>
            <a:r>
              <a:rPr lang="en-US" sz="2400" dirty="0" err="1" smtClean="0">
                <a:latin typeface="Rufina-Stencil-Regular" charset="0"/>
                <a:ea typeface="Rufina-Stencil-Regular" charset="0"/>
                <a:cs typeface="Rufina-Stencil-Regular" charset="0"/>
              </a:rPr>
              <a:t>from: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https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://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tinyurl.com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ydbwlmow</a:t>
            </a:r>
            <a:endParaRPr lang="en-US" sz="2400" dirty="0">
              <a:latin typeface="Rufina-Stencil-Regular" charset="0"/>
              <a:ea typeface="Rufina-Stencil-Regular" charset="0"/>
              <a:cs typeface="Rufina-Stencil-Regula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41433" y="30350116"/>
            <a:ext cx="782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Retrieved from: https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://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tinyurl.com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/ybj8vnt2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766588" y="14263738"/>
            <a:ext cx="596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Rufina-Stencil-Regular" charset="0"/>
                <a:ea typeface="Rufina-Stencil-Regular" charset="0"/>
                <a:cs typeface="Rufina-Stencil-Regular" charset="0"/>
              </a:rPr>
              <a:t>Retrieved from: https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://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tinyurl.com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/y7znenhl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470619" y="12955771"/>
            <a:ext cx="5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Retrieved from: https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://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tinyurl.com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/y7g22hwf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0239" y="18232229"/>
            <a:ext cx="973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ufina-Stencil-Regular" charset="0"/>
                <a:ea typeface="Rufina-Stencil-Regular" charset="0"/>
                <a:cs typeface="Rufina-Stencil-Regular" charset="0"/>
              </a:rPr>
              <a:t>Retrieved from: https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://</a:t>
            </a:r>
            <a:r>
              <a:rPr lang="en-US" sz="2400" dirty="0" err="1">
                <a:latin typeface="Rufina-Stencil-Regular" charset="0"/>
                <a:ea typeface="Rufina-Stencil-Regular" charset="0"/>
                <a:cs typeface="Rufina-Stencil-Regular" charset="0"/>
              </a:rPr>
              <a:t>tinyurl.com</a:t>
            </a:r>
            <a:r>
              <a:rPr lang="en-US" sz="2400" dirty="0">
                <a:latin typeface="Rufina-Stencil-Regular" charset="0"/>
                <a:ea typeface="Rufina-Stencil-Regular" charset="0"/>
                <a:cs typeface="Rufina-Stencil-Regular" charset="0"/>
              </a:rPr>
              <a:t>/ybtb4jop</a:t>
            </a:r>
          </a:p>
        </p:txBody>
      </p:sp>
    </p:spTree>
    <p:extLst>
      <p:ext uri="{BB962C8B-B14F-4D97-AF65-F5344CB8AC3E}">
        <p14:creationId xmlns:p14="http://schemas.microsoft.com/office/powerpoint/2010/main" val="18935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C27AE9B0-0AFE-4443-A222-2E6B95A0B11D}" vid="{ED621CB8-3185-A04D-80A2-FAD4A506C8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OSU_research_poster_template-48x36</Template>
  <TotalTime>284</TotalTime>
  <Words>768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Kievit Offc</vt:lpstr>
      <vt:lpstr>Kievit Offc Medium</vt:lpstr>
      <vt:lpstr>Rufina-Stencil-Bold</vt:lpstr>
      <vt:lpstr>Rufina-Stencil-Regular</vt:lpstr>
      <vt:lpstr>Stratum2 Bold</vt:lpstr>
      <vt:lpstr>Arial</vt:lpstr>
      <vt:lpstr>Office Theme</vt:lpstr>
      <vt:lpstr>Collegiate Compliance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Gunnar Whisler</dc:creator>
  <cp:lastModifiedBy>Gunnar Whisler</cp:lastModifiedBy>
  <cp:revision>21</cp:revision>
  <dcterms:created xsi:type="dcterms:W3CDTF">2018-12-02T22:33:40Z</dcterms:created>
  <dcterms:modified xsi:type="dcterms:W3CDTF">2018-12-03T03:17:46Z</dcterms:modified>
</cp:coreProperties>
</file>