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F8776F5-1C75-47C4-8D4F-01FA9A45B00B}">
          <p14:sldIdLst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27DF37E9-711B-463B-9675-5E359A889F4A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ED03-24A6-4065-2D9F-CD3D7865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934066"/>
            <a:ext cx="11297265" cy="1002890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latin typeface="+mn-lt"/>
                <a:cs typeface="Aharoni" panose="02010803020104030203" pitchFamily="2" charset="-79"/>
              </a:rPr>
              <a:t>                  NETWORK INTRUSION DETECTION SYSTEM FOR IOT </a:t>
            </a:r>
            <a:br>
              <a:rPr lang="en-US" sz="3000" b="1" dirty="0">
                <a:latin typeface="+mn-lt"/>
                <a:cs typeface="Aharoni" panose="02010803020104030203" pitchFamily="2" charset="-79"/>
              </a:rPr>
            </a:br>
            <a:r>
              <a:rPr lang="en-US" sz="3000" b="1" dirty="0">
                <a:latin typeface="+mn-lt"/>
                <a:cs typeface="Aharoni" panose="02010803020104030203" pitchFamily="2" charset="-79"/>
              </a:rPr>
              <a:t>                    Asymmetric  Parallel  Auto-Encoder {APAE}</a:t>
            </a:r>
            <a:endParaRPr lang="en-US" sz="3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FAF8-F3DD-1AB3-9ADC-B7DB5180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582" y="3298179"/>
            <a:ext cx="10550525" cy="285681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Under the guidance of:                                                                            Presenting by:</a:t>
            </a:r>
          </a:p>
          <a:p>
            <a:pPr algn="just"/>
            <a:r>
              <a:rPr lang="en-US" sz="2000" b="1" dirty="0">
                <a:effectLst/>
                <a:ea typeface="Times New Roman" panose="02020603050405020304" pitchFamily="18" charset="0"/>
                <a:cs typeface="Gautami" panose="020B0502040204020203" pitchFamily="34" charset="0"/>
              </a:rPr>
              <a:t>Dr . Jayasudha  J. S.                                                                          </a:t>
            </a:r>
            <a:r>
              <a:rPr lang="en-US" b="1" dirty="0"/>
              <a:t>MALLARAPU VIJAY</a:t>
            </a:r>
          </a:p>
          <a:p>
            <a:pPr algn="just"/>
            <a:r>
              <a:rPr lang="en-US" sz="2000" dirty="0">
                <a:effectLst/>
                <a:ea typeface="Times New Roman" panose="02020603050405020304" pitchFamily="18" charset="0"/>
                <a:cs typeface="Gautami" panose="020B0502040204020203" pitchFamily="34" charset="0"/>
              </a:rPr>
              <a:t>Professor &amp; Head                                                                             </a:t>
            </a:r>
            <a:r>
              <a:rPr lang="en-US" b="1" dirty="0"/>
              <a:t>PCS052121</a:t>
            </a:r>
          </a:p>
          <a:p>
            <a:pPr algn="just"/>
            <a:r>
              <a:rPr lang="en-US" b="1" i="1" dirty="0"/>
              <a:t>Department of Computer Science                                                       Department of Computer Science</a:t>
            </a:r>
          </a:p>
          <a:p>
            <a:pPr algn="just"/>
            <a:r>
              <a:rPr lang="en-US" b="1" i="1" dirty="0"/>
              <a:t>Central University of Kerala                                                                Central University of Kerala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2759-5C9E-5325-0A43-61D17834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32387"/>
          </a:xfrm>
        </p:spPr>
        <p:txBody>
          <a:bodyPr/>
          <a:lstStyle/>
          <a:p>
            <a:r>
              <a:rPr lang="en-US" dirty="0"/>
              <a:t>                      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7CBED-4003-A64A-F8A4-1DF85685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74" y="1740311"/>
            <a:ext cx="6744929" cy="4640824"/>
          </a:xfrm>
        </p:spPr>
      </p:pic>
    </p:spTree>
    <p:extLst>
      <p:ext uri="{BB962C8B-B14F-4D97-AF65-F5344CB8AC3E}">
        <p14:creationId xmlns:p14="http://schemas.microsoft.com/office/powerpoint/2010/main" val="388948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782C-FA83-5996-8703-7E4A0EB9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F3AA-E4D2-7EBC-48A4-F2FD6619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vector is processed using dilated and standard convolutional filters to extract both local and long-range information.</a:t>
            </a:r>
          </a:p>
          <a:p>
            <a:r>
              <a:rPr lang="en-US" dirty="0"/>
              <a:t>The architecture also uses a positional self-attention and a channel self-attention module to enhance the local and long-range features. </a:t>
            </a:r>
          </a:p>
          <a:p>
            <a:r>
              <a:rPr lang="en-US" dirty="0"/>
              <a:t>The APAE can accurately detect attacks using a small and lightweight deep neural network that separates features. It is suitable for IoT devices with low processing capabilities, even in minority classes.</a:t>
            </a:r>
          </a:p>
          <a:p>
            <a:r>
              <a:rPr lang="en-US" dirty="0"/>
              <a:t>APAE is evaluated using the UNSW-NB15 dataset. Efficiency is crucial in the IoT world where devices have limited processing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14379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732B-9945-ED3E-0C44-956FD232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E85A-4FF1-0D49-C818-32F5788A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Murugesh</a:t>
            </a:r>
            <a:r>
              <a:rPr lang="en-US" dirty="0"/>
              <a:t> and S. Murugan, "Evolutionary Optimization with Variational Auto-encoder based Denial of Service Attack Detection and Classification in Wireless Sensor Networks," 2022 International Conference on Augmented Intelligence and Sustainable Systems (ICAISS), Trichy, India, 2022, pp. 994-1000, </a:t>
            </a:r>
            <a:r>
              <a:rPr lang="en-US" dirty="0" err="1"/>
              <a:t>doi</a:t>
            </a:r>
            <a:r>
              <a:rPr lang="en-US" dirty="0"/>
              <a:t>: 10.1109/ICAISS55157.2022.10010920.</a:t>
            </a:r>
          </a:p>
          <a:p>
            <a:r>
              <a:rPr lang="en-US" dirty="0"/>
              <a:t>Y. Yang, K. Zheng, B. Wu, Y. Yang and X. Wang, "Network Intrusion Detection Based on Supervised Adversarial Variational Auto-Encoder With Regularization," in IEEE Access, vol. 8, pp. 42169-42184, 2020, </a:t>
            </a:r>
            <a:r>
              <a:rPr lang="en-US" dirty="0" err="1"/>
              <a:t>doi</a:t>
            </a:r>
            <a:r>
              <a:rPr lang="en-US" dirty="0"/>
              <a:t>: 10.1109/ACCESS.2020.2977007.</a:t>
            </a:r>
          </a:p>
          <a:p>
            <a:r>
              <a:rPr lang="en-US" dirty="0"/>
              <a:t>Popoola SI, Adebisi B, </a:t>
            </a:r>
            <a:r>
              <a:rPr lang="en-US" dirty="0" err="1"/>
              <a:t>Hammoudeh</a:t>
            </a:r>
            <a:r>
              <a:rPr lang="en-US" dirty="0"/>
              <a:t> M, Gui G, </a:t>
            </a:r>
            <a:r>
              <a:rPr lang="en-US" dirty="0" err="1"/>
              <a:t>Gacanin</a:t>
            </a:r>
            <a:r>
              <a:rPr lang="en-US" dirty="0"/>
              <a:t> H (2020) Hybrid Deep Learning for Botnet Attack Detection in the Internet of Things Networks. IEEE Int Things J 8:4944.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4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F68F-DD46-D57D-6092-8070D14B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3" y="141448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5748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63E-5CF8-7F29-33CC-AA7785A6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8543"/>
            <a:ext cx="10131425" cy="129785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E51-A5C8-75E0-6889-1706840B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9806"/>
            <a:ext cx="10131425" cy="4709651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the world of IoT, interconnected devices have brought convenience and efficiency to many applications.</a:t>
            </a:r>
          </a:p>
          <a:p>
            <a:pPr algn="just"/>
            <a:r>
              <a:rPr lang="en-US" sz="2000" dirty="0"/>
              <a:t> However, this surge in connectivity is also created new avenues for cyber threats.</a:t>
            </a:r>
          </a:p>
          <a:p>
            <a:r>
              <a:rPr lang="en-US" sz="2000" dirty="0"/>
              <a:t>The APAE model is based on an asymmetric parallel auto-encoder framework, which allows for a lightweight and powerful architecture.</a:t>
            </a:r>
          </a:p>
          <a:p>
            <a:r>
              <a:rPr lang="en-US" sz="2000" dirty="0"/>
              <a:t>It uses an auto-encoder architecture to detect attacks in IoT networks.</a:t>
            </a:r>
          </a:p>
          <a:p>
            <a:r>
              <a:rPr lang="en-US" sz="2000" dirty="0"/>
              <a:t>The first encoder captures local features with standard convolutional layers and a positional attention module. The second encoder captures long-range information with dilated convolutional layers and a channel attention module.</a:t>
            </a:r>
          </a:p>
          <a:p>
            <a:r>
              <a:rPr lang="en-US" sz="2000" dirty="0"/>
              <a:t>The UNSW-NB15 dataset is used to evaluate this model.</a:t>
            </a:r>
          </a:p>
          <a:p>
            <a:r>
              <a:rPr lang="en-US" sz="2000" dirty="0"/>
              <a:t>The accuracy of this model on training and testing data is 99.89% and 97.90%,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06725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A057-5A1D-6A54-6FFE-552F2B6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386-61AC-67D9-52EF-30591249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306664" cy="393426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An Intrusion Detection System is a security technology used to monitor network traffic or system activities for signs of malicious activities or unauthorized access. </a:t>
            </a:r>
          </a:p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Effective intrusion detection capabilities require keeping up with evolving IDS due to changing threats, tech advancements, and attack vectors.</a:t>
            </a:r>
          </a:p>
          <a:p>
            <a:pPr algn="just"/>
            <a:r>
              <a:rPr lang="en-US" sz="2000" dirty="0"/>
              <a:t>The APAE system efficiently detects real-time attacks in complex IoT traffic.</a:t>
            </a:r>
          </a:p>
          <a:p>
            <a:pPr algn="just"/>
            <a:r>
              <a:rPr lang="en-US" sz="2000" dirty="0"/>
              <a:t> It is able to detect various attacks in IoT networks.</a:t>
            </a:r>
          </a:p>
        </p:txBody>
      </p:sp>
    </p:spTree>
    <p:extLst>
      <p:ext uri="{BB962C8B-B14F-4D97-AF65-F5344CB8AC3E}">
        <p14:creationId xmlns:p14="http://schemas.microsoft.com/office/powerpoint/2010/main" val="18721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85BD-EC63-7FBA-88D2-BECC2CCC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-226141"/>
            <a:ext cx="10131425" cy="115037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DB936-1957-2140-9147-9D0B89C27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54213"/>
              </p:ext>
            </p:extLst>
          </p:nvPr>
        </p:nvGraphicFramePr>
        <p:xfrm>
          <a:off x="685799" y="835742"/>
          <a:ext cx="1046398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878">
                  <a:extLst>
                    <a:ext uri="{9D8B030D-6E8A-4147-A177-3AD203B41FA5}">
                      <a16:colId xmlns:a16="http://schemas.microsoft.com/office/drawing/2014/main" val="1699478439"/>
                    </a:ext>
                  </a:extLst>
                </a:gridCol>
                <a:gridCol w="2880852">
                  <a:extLst>
                    <a:ext uri="{9D8B030D-6E8A-4147-A177-3AD203B41FA5}">
                      <a16:colId xmlns:a16="http://schemas.microsoft.com/office/drawing/2014/main" val="171224362"/>
                    </a:ext>
                  </a:extLst>
                </a:gridCol>
                <a:gridCol w="4473677">
                  <a:extLst>
                    <a:ext uri="{9D8B030D-6E8A-4147-A177-3AD203B41FA5}">
                      <a16:colId xmlns:a16="http://schemas.microsoft.com/office/drawing/2014/main" val="4133384431"/>
                    </a:ext>
                  </a:extLst>
                </a:gridCol>
                <a:gridCol w="2369574">
                  <a:extLst>
                    <a:ext uri="{9D8B030D-6E8A-4147-A177-3AD203B41FA5}">
                      <a16:colId xmlns:a16="http://schemas.microsoft.com/office/drawing/2014/main" val="4240090760"/>
                    </a:ext>
                  </a:extLst>
                </a:gridCol>
              </a:tblGrid>
              <a:tr h="6217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name / Application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46549"/>
                  </a:ext>
                </a:extLst>
              </a:tr>
              <a:tr h="142125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Wireless Network Intrusion Detection Based on Improved Convolutional Neural Network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wireless network intrusion detection method based on ICNN. The test results on the </a:t>
                      </a:r>
                      <a:r>
                        <a:rPr lang="en-US" dirty="0" err="1"/>
                        <a:t>KDDTest</a:t>
                      </a:r>
                      <a:r>
                        <a:rPr lang="en-US" dirty="0"/>
                        <a:t> show that compared with the traditional models, the detection accuracy is 8.82%.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HONGYU YANG et.al.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50231"/>
                  </a:ext>
                </a:extLst>
              </a:tr>
              <a:tr h="1687738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 Variational Autoencoder for Prediction and Feature Recovery Applied to Intrusion Detection in IoT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Unsupervised network intrusion detection method ID-CVAE. It is able to recover missing features and The accuracy of ID-CVAE on the NSL-KDD dataset reaches 80.10%.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Manuel Lopez-Martin</a:t>
                      </a:r>
                      <a:r>
                        <a:rPr lang="en-US" sz="1800" b="0" i="0" u="non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.al.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77651"/>
                  </a:ext>
                </a:extLst>
              </a:tr>
              <a:tr h="1954223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Evolutionary Optimization with Variational Auto encoder based Denial of Service Attack Detection and Classification in Wireless Sensor Networks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purpose of the AOVAE-ADC technique lies in the identification and classification of attacks that exist in the WSN. To attain this, the presented AOVAE-ADC technique normalizes the WSN data using the min-max data standardization technique.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</a:t>
                      </a:r>
                      <a:r>
                        <a:rPr lang="en-US" sz="1800" b="0" i="0" u="non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Murgesh</a:t>
                      </a:r>
                      <a:r>
                        <a:rPr lang="en-US" sz="1800" b="0" i="0" u="non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et.al.</a:t>
                      </a:r>
                    </a:p>
                    <a:p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5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15A3-84D8-D3CD-D201-12957290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71" y="68827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    Methodology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2483F-DD48-DC92-CD7C-47376AF12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55" y="1376146"/>
            <a:ext cx="9593941" cy="5014821"/>
          </a:xfrm>
        </p:spPr>
      </p:pic>
    </p:spTree>
    <p:extLst>
      <p:ext uri="{BB962C8B-B14F-4D97-AF65-F5344CB8AC3E}">
        <p14:creationId xmlns:p14="http://schemas.microsoft.com/office/powerpoint/2010/main" val="14751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7776-483E-6FFC-B255-F2D8B96C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Preprocessing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D1E5-9EA2-17B5-4A78-C8304FBF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Label</a:t>
            </a:r>
            <a:r>
              <a:rPr lang="en-US" dirty="0"/>
              <a:t> </a:t>
            </a:r>
            <a:r>
              <a:rPr lang="en-US" b="1" dirty="0"/>
              <a:t>encoding</a:t>
            </a:r>
            <a:r>
              <a:rPr lang="en-US" dirty="0"/>
              <a:t>:  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onvert categorical data into numerical format. In label encoding, each unique category or class is assigned a unique integer value.</a:t>
            </a:r>
            <a:endParaRPr lang="en-US" dirty="0"/>
          </a:p>
          <a:p>
            <a:r>
              <a:rPr lang="en-US" b="1" dirty="0"/>
              <a:t>Resampling</a:t>
            </a:r>
            <a:r>
              <a:rPr lang="en-US" dirty="0"/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Oversampling artificially increases the number of minority class instances and decreases the majority class instances by generating new or replicating existing samples.</a:t>
            </a:r>
          </a:p>
          <a:p>
            <a:r>
              <a:rPr lang="en-US" b="1" dirty="0"/>
              <a:t>Normalization</a:t>
            </a:r>
            <a:r>
              <a:rPr lang="en-US" dirty="0"/>
              <a:t>: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In the normalization process, the standard scaler is used to transform features to have a mean of zero and variance of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4E2-0A9D-4FE9-C290-B8E84BDF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5" y="113129"/>
            <a:ext cx="10131425" cy="796413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Proposed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D0CFC-20B6-03F0-E3FB-794D7367C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18" y="909542"/>
            <a:ext cx="10225549" cy="5737063"/>
          </a:xfrm>
        </p:spPr>
      </p:pic>
    </p:spTree>
    <p:extLst>
      <p:ext uri="{BB962C8B-B14F-4D97-AF65-F5344CB8AC3E}">
        <p14:creationId xmlns:p14="http://schemas.microsoft.com/office/powerpoint/2010/main" val="60963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DC36-1ED8-20BA-2A96-1E94057A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0897-31A6-57CD-582A-7B820744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UNSW-NB15 dataset consists of 1,75,341 records in the training set and 82,332 records in the testing set. </a:t>
            </a:r>
          </a:p>
          <a:p>
            <a:r>
              <a:rPr lang="en-US" dirty="0"/>
              <a:t>It consists of 43 features, of these features (2 binary, 3 categorical, 37 numerical input attributes, and 1 class attribute).</a:t>
            </a:r>
          </a:p>
          <a:p>
            <a:r>
              <a:rPr lang="en-US" dirty="0"/>
              <a:t>This dataset contains nine types of attacks (Generic, Exploits, </a:t>
            </a:r>
            <a:r>
              <a:rPr lang="en-US" dirty="0" err="1"/>
              <a:t>Fuzzers</a:t>
            </a:r>
            <a:r>
              <a:rPr lang="en-US" dirty="0"/>
              <a:t>, DoS, Reconnaissance, Analysis, Backdoor, Shellcode, Worms) and Normal class. </a:t>
            </a:r>
          </a:p>
        </p:txBody>
      </p:sp>
    </p:spTree>
    <p:extLst>
      <p:ext uri="{BB962C8B-B14F-4D97-AF65-F5344CB8AC3E}">
        <p14:creationId xmlns:p14="http://schemas.microsoft.com/office/powerpoint/2010/main" val="41228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07B3-51C3-5EC6-EFC5-5F9E48CE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13" y="520835"/>
            <a:ext cx="5903041" cy="796687"/>
          </a:xfrm>
        </p:spPr>
        <p:txBody>
          <a:bodyPr/>
          <a:lstStyle/>
          <a:p>
            <a:r>
              <a:rPr lang="en-US" dirty="0"/>
              <a:t>                              Result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FE4BE-413B-8CC7-D38F-69DE1081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53" y="1484671"/>
            <a:ext cx="5129866" cy="34483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66C30F-5919-679E-5836-DD0B94E7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6513" y="4724400"/>
            <a:ext cx="8998974" cy="1828800"/>
          </a:xfrm>
        </p:spPr>
        <p:txBody>
          <a:bodyPr/>
          <a:lstStyle/>
          <a:p>
            <a:endParaRPr lang="en-US" dirty="0"/>
          </a:p>
          <a:p>
            <a:r>
              <a:rPr lang="en-US" sz="1800" dirty="0"/>
              <a:t>The model has only 3168 parameters where as IDAE has 6176 parameters which shows about 50 and 55 percent decrease in network complexity compared to IDAE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5072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{640267B5-1143-4A45-AED8-5E1280A7BEC3}tf03457452</Template>
  <TotalTime>403</TotalTime>
  <Words>863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Celestial</vt:lpstr>
      <vt:lpstr>                  NETWORK INTRUSION DETECTION SYSTEM FOR IOT                      Asymmetric  Parallel  Auto-Encoder {APAE}</vt:lpstr>
      <vt:lpstr>ABSTRACT</vt:lpstr>
      <vt:lpstr>Introduction</vt:lpstr>
      <vt:lpstr>Literature Survey</vt:lpstr>
      <vt:lpstr>    Methodology </vt:lpstr>
      <vt:lpstr>Preprocessing </vt:lpstr>
      <vt:lpstr>  Proposed Methodology</vt:lpstr>
      <vt:lpstr>Dataset description</vt:lpstr>
      <vt:lpstr>                              Result Analysis</vt:lpstr>
      <vt:lpstr>                      MODEL ACCURACY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 NIDS Using Asymmetric  PaRALLEL  Auto-Encoder {APAE}</dc:title>
  <dc:creator>vijjuvolley1@gmail.com</dc:creator>
  <cp:lastModifiedBy>vijjuvolley1@gmail.com</cp:lastModifiedBy>
  <cp:revision>7</cp:revision>
  <dcterms:created xsi:type="dcterms:W3CDTF">2023-08-20T16:41:28Z</dcterms:created>
  <dcterms:modified xsi:type="dcterms:W3CDTF">2023-08-22T16:59:53Z</dcterms:modified>
</cp:coreProperties>
</file>