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notesMasterIdLst>
    <p:notesMasterId r:id="rId21"/>
  </p:notesMasterIdLst>
  <p:sldIdLst>
    <p:sldId id="256" r:id="rId5"/>
    <p:sldId id="257" r:id="rId6"/>
    <p:sldId id="258" r:id="rId7"/>
    <p:sldId id="259" r:id="rId8"/>
    <p:sldId id="261" r:id="rId9"/>
    <p:sldId id="262" r:id="rId10"/>
    <p:sldId id="263" r:id="rId11"/>
    <p:sldId id="266" r:id="rId12"/>
    <p:sldId id="271" r:id="rId13"/>
    <p:sldId id="272" r:id="rId14"/>
    <p:sldId id="273" r:id="rId15"/>
    <p:sldId id="274" r:id="rId16"/>
    <p:sldId id="275" r:id="rId17"/>
    <p:sldId id="276" r:id="rId18"/>
    <p:sldId id="270"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741" autoAdjust="0"/>
  </p:normalViewPr>
  <p:slideViewPr>
    <p:cSldViewPr snapToGrid="0">
      <p:cViewPr varScale="1">
        <p:scale>
          <a:sx n="62" d="100"/>
          <a:sy n="62" d="100"/>
        </p:scale>
        <p:origin x="7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371059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kNN</a:t>
            </a:r>
            <a:r>
              <a:rPr lang="en-US" dirty="0"/>
              <a:t> </a:t>
            </a:r>
            <a:r>
              <a:rPr lang="en-US" dirty="0" err="1"/>
              <a:t>klasifikator</a:t>
            </a:r>
            <a:r>
              <a:rPr lang="en-US" dirty="0"/>
              <a:t> u </a:t>
            </a:r>
            <a:r>
              <a:rPr lang="en-US" dirty="0" err="1"/>
              <a:t>kombinaciji</a:t>
            </a:r>
            <a:r>
              <a:rPr lang="en-US" dirty="0"/>
              <a:t> </a:t>
            </a:r>
            <a:r>
              <a:rPr lang="en-US" dirty="0" err="1"/>
              <a:t>sa</a:t>
            </a:r>
            <a:r>
              <a:rPr lang="en-US" dirty="0"/>
              <a:t> LDA </a:t>
            </a:r>
            <a:r>
              <a:rPr lang="en-US" dirty="0" err="1"/>
              <a:t>redukcijom</a:t>
            </a:r>
            <a:r>
              <a:rPr lang="en-US" dirty="0"/>
              <a:t> </a:t>
            </a:r>
            <a:r>
              <a:rPr lang="en-US" dirty="0" err="1"/>
              <a:t>dimenzionalnosti</a:t>
            </a:r>
            <a:r>
              <a:rPr lang="en-US" dirty="0"/>
              <a:t> </a:t>
            </a:r>
            <a:r>
              <a:rPr lang="en-US" dirty="0" err="1"/>
              <a:t>pokazao</a:t>
            </a:r>
            <a:r>
              <a:rPr lang="en-US" dirty="0"/>
              <a:t> se </a:t>
            </a:r>
            <a:r>
              <a:rPr lang="en-US" dirty="0" err="1"/>
              <a:t>kao</a:t>
            </a:r>
            <a:r>
              <a:rPr lang="en-US" dirty="0"/>
              <a:t> </a:t>
            </a:r>
            <a:r>
              <a:rPr lang="en-US" dirty="0" err="1"/>
              <a:t>najbolji</a:t>
            </a:r>
            <a:r>
              <a:rPr lang="en-US" dirty="0"/>
              <a:t> </a:t>
            </a:r>
            <a:r>
              <a:rPr lang="en-US" dirty="0" err="1"/>
              <a:t>na</a:t>
            </a:r>
            <a:r>
              <a:rPr lang="en-US" dirty="0"/>
              <a:t> test </a:t>
            </a:r>
            <a:r>
              <a:rPr lang="en-US" dirty="0" err="1"/>
              <a:t>podacima</a:t>
            </a:r>
            <a:endParaRPr lang="sr-Latn-RS" dirty="0"/>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317473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29540" algn="just"/>
            <a:r>
              <a:rPr lang="sr-Latn-RS" sz="1800" dirty="0">
                <a:effectLst/>
                <a:latin typeface="Times New Roman" panose="02020603050405020304" pitchFamily="18" charset="0"/>
                <a:ea typeface="Times New Roman" panose="02020603050405020304" pitchFamily="18" charset="0"/>
              </a:rPr>
              <a:t>Muškarci i žene imaju različite karakteristike glasa, različite frekvencije i boju.</a:t>
            </a:r>
          </a:p>
          <a:p>
            <a:pPr indent="129540" algn="just"/>
            <a:r>
              <a:rPr lang="sr-Latn-RS" sz="1800" dirty="0">
                <a:effectLst/>
                <a:latin typeface="Times New Roman" panose="02020603050405020304" pitchFamily="18" charset="0"/>
                <a:ea typeface="Times New Roman" panose="02020603050405020304" pitchFamily="18" charset="0"/>
              </a:rPr>
              <a:t>Cilj rada je da obuči model da prepozna kog je pola govornik iz baze snimljenih glasovnih poruka govornika različitog pola.</a:t>
            </a:r>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31629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55 </a:t>
            </a:r>
            <a:r>
              <a:rPr lang="en-US" dirty="0" err="1"/>
              <a:t>govornika</a:t>
            </a:r>
            <a:r>
              <a:rPr lang="en-US" dirty="0"/>
              <a:t> u </a:t>
            </a:r>
            <a:r>
              <a:rPr lang="en-US" dirty="0" err="1"/>
              <a:t>početnoj</a:t>
            </a:r>
            <a:r>
              <a:rPr lang="en-US" dirty="0"/>
              <a:t> </a:t>
            </a:r>
            <a:r>
              <a:rPr lang="en-US" dirty="0" err="1"/>
              <a:t>bazi</a:t>
            </a:r>
            <a:r>
              <a:rPr lang="en-US" dirty="0"/>
              <a:t>, </a:t>
            </a:r>
            <a:r>
              <a:rPr lang="en-US" dirty="0" err="1"/>
              <a:t>svaki</a:t>
            </a:r>
            <a:r>
              <a:rPr lang="en-US" dirty="0"/>
              <a:t> </a:t>
            </a:r>
            <a:r>
              <a:rPr lang="en-US" dirty="0" err="1"/>
              <a:t>sadrži</a:t>
            </a:r>
            <a:r>
              <a:rPr lang="en-US" dirty="0"/>
              <a:t> </a:t>
            </a:r>
            <a:r>
              <a:rPr lang="en-US" dirty="0" err="1"/>
              <a:t>više</a:t>
            </a:r>
            <a:r>
              <a:rPr lang="en-US" dirty="0"/>
              <a:t> </a:t>
            </a:r>
            <a:r>
              <a:rPr lang="en-US" dirty="0" err="1"/>
              <a:t>desetina</a:t>
            </a:r>
            <a:r>
              <a:rPr lang="en-US" dirty="0"/>
              <a:t> </a:t>
            </a:r>
            <a:r>
              <a:rPr lang="en-US" dirty="0" err="1"/>
              <a:t>snimaka</a:t>
            </a:r>
            <a:r>
              <a:rPr lang="en-US" dirty="0"/>
              <a:t>, </a:t>
            </a:r>
            <a:r>
              <a:rPr lang="en-US" dirty="0" err="1"/>
              <a:t>ukupno</a:t>
            </a:r>
            <a:r>
              <a:rPr lang="en-US" dirty="0"/>
              <a:t> 3372 </a:t>
            </a:r>
            <a:r>
              <a:rPr lang="en-US" dirty="0" err="1"/>
              <a:t>uzorka</a:t>
            </a:r>
            <a:r>
              <a:rPr lang="en-US" dirty="0"/>
              <a:t>. </a:t>
            </a:r>
            <a:r>
              <a:rPr lang="en-US" dirty="0" err="1"/>
              <a:t>Svaki</a:t>
            </a:r>
            <a:r>
              <a:rPr lang="en-US" dirty="0"/>
              <a:t> </a:t>
            </a:r>
            <a:r>
              <a:rPr lang="en-US" dirty="0" err="1"/>
              <a:t>snimak</a:t>
            </a:r>
            <a:r>
              <a:rPr lang="en-US" dirty="0"/>
              <a:t> </a:t>
            </a:r>
            <a:r>
              <a:rPr lang="en-US" dirty="0" err="1"/>
              <a:t>sadrži</a:t>
            </a:r>
            <a:r>
              <a:rPr lang="en-US" dirty="0"/>
              <a:t> 384 </a:t>
            </a:r>
            <a:r>
              <a:rPr lang="en-US" dirty="0" err="1"/>
              <a:t>obeležja</a:t>
            </a:r>
            <a:r>
              <a:rPr lang="en-US" dirty="0"/>
              <a:t>. </a:t>
            </a:r>
            <a:r>
              <a:rPr lang="en-US" dirty="0" err="1"/>
              <a:t>Baza</a:t>
            </a:r>
            <a:r>
              <a:rPr lang="en-US" dirty="0"/>
              <a:t> je </a:t>
            </a:r>
            <a:r>
              <a:rPr lang="en-US" dirty="0" err="1"/>
              <a:t>podeljena</a:t>
            </a:r>
            <a:r>
              <a:rPr lang="en-US" dirty="0"/>
              <a:t> </a:t>
            </a:r>
            <a:r>
              <a:rPr lang="en-US" dirty="0" err="1"/>
              <a:t>na</a:t>
            </a:r>
            <a:r>
              <a:rPr lang="en-US" dirty="0"/>
              <a:t> </a:t>
            </a:r>
            <a:r>
              <a:rPr lang="en-US" dirty="0" err="1"/>
              <a:t>tening</a:t>
            </a:r>
            <a:r>
              <a:rPr lang="en-US" dirty="0"/>
              <a:t> </a:t>
            </a:r>
            <a:r>
              <a:rPr lang="en-US" dirty="0" err="1"/>
              <a:t>i</a:t>
            </a:r>
            <a:r>
              <a:rPr lang="en-US" dirty="0"/>
              <a:t> test </a:t>
            </a:r>
            <a:r>
              <a:rPr lang="en-US" dirty="0" err="1"/>
              <a:t>podatke</a:t>
            </a:r>
            <a:r>
              <a:rPr lang="en-US" dirty="0"/>
              <a:t>. </a:t>
            </a:r>
            <a:r>
              <a:rPr lang="en-US" dirty="0" err="1"/>
              <a:t>Trening</a:t>
            </a:r>
            <a:r>
              <a:rPr lang="en-US" dirty="0"/>
              <a:t> </a:t>
            </a:r>
            <a:r>
              <a:rPr lang="en-US" dirty="0" err="1"/>
              <a:t>podaci</a:t>
            </a:r>
            <a:r>
              <a:rPr lang="en-US" dirty="0"/>
              <a:t> </a:t>
            </a:r>
            <a:r>
              <a:rPr lang="en-US" dirty="0" err="1"/>
              <a:t>sadrže</a:t>
            </a:r>
            <a:r>
              <a:rPr lang="en-US" dirty="0"/>
              <a:t> 2698 </a:t>
            </a:r>
            <a:r>
              <a:rPr lang="en-US" dirty="0" err="1"/>
              <a:t>uzoraka</a:t>
            </a:r>
            <a:r>
              <a:rPr lang="en-US" dirty="0"/>
              <a:t> (1398 – Male </a:t>
            </a:r>
            <a:r>
              <a:rPr lang="en-US" dirty="0" err="1"/>
              <a:t>i</a:t>
            </a:r>
            <a:r>
              <a:rPr lang="en-US" dirty="0"/>
              <a:t> 1300 - Female) – 80%, </a:t>
            </a:r>
            <a:r>
              <a:rPr lang="en-US" dirty="0" err="1"/>
              <a:t>dok</a:t>
            </a:r>
            <a:r>
              <a:rPr lang="en-US" dirty="0"/>
              <a:t> test </a:t>
            </a:r>
            <a:r>
              <a:rPr lang="en-US" dirty="0" err="1"/>
              <a:t>podaci</a:t>
            </a:r>
            <a:r>
              <a:rPr lang="en-US" dirty="0"/>
              <a:t> </a:t>
            </a:r>
            <a:r>
              <a:rPr lang="en-US" dirty="0" err="1"/>
              <a:t>sadrže</a:t>
            </a:r>
            <a:r>
              <a:rPr lang="en-US" dirty="0"/>
              <a:t> 674 – 20%. Test </a:t>
            </a:r>
            <a:r>
              <a:rPr lang="en-US" dirty="0" err="1"/>
              <a:t>podaci</a:t>
            </a:r>
            <a:r>
              <a:rPr lang="en-US" dirty="0"/>
              <a:t> </a:t>
            </a:r>
            <a:r>
              <a:rPr lang="en-US" dirty="0" err="1"/>
              <a:t>su</a:t>
            </a:r>
            <a:r>
              <a:rPr lang="en-US" dirty="0"/>
              <a:t> </a:t>
            </a:r>
            <a:r>
              <a:rPr lang="en-US" dirty="0" err="1"/>
              <a:t>sačinjeni</a:t>
            </a:r>
            <a:r>
              <a:rPr lang="en-US" dirty="0"/>
              <a:t> od </a:t>
            </a:r>
            <a:r>
              <a:rPr lang="en-US" dirty="0" err="1"/>
              <a:t>snimaka</a:t>
            </a:r>
            <a:r>
              <a:rPr lang="en-US" dirty="0"/>
              <a:t> 11 </a:t>
            </a:r>
            <a:r>
              <a:rPr lang="en-US" dirty="0" err="1"/>
              <a:t>govornika</a:t>
            </a:r>
            <a:r>
              <a:rPr lang="en-US" dirty="0"/>
              <a:t> koji se ne </a:t>
            </a:r>
            <a:r>
              <a:rPr lang="en-US" dirty="0" err="1"/>
              <a:t>pojavljuju</a:t>
            </a:r>
            <a:r>
              <a:rPr lang="en-US" dirty="0"/>
              <a:t> u </a:t>
            </a:r>
            <a:r>
              <a:rPr lang="en-US" dirty="0" err="1"/>
              <a:t>trening</a:t>
            </a:r>
            <a:r>
              <a:rPr lang="en-US" dirty="0"/>
              <a:t> </a:t>
            </a:r>
            <a:r>
              <a:rPr lang="en-US" dirty="0" err="1"/>
              <a:t>skupu</a:t>
            </a:r>
            <a:r>
              <a:rPr lang="en-US" dirty="0"/>
              <a:t>. Da </a:t>
            </a:r>
            <a:r>
              <a:rPr lang="en-US" dirty="0" err="1"/>
              <a:t>bismo</a:t>
            </a:r>
            <a:r>
              <a:rPr lang="en-US" dirty="0"/>
              <a:t> </a:t>
            </a:r>
            <a:r>
              <a:rPr lang="en-US" dirty="0" err="1"/>
              <a:t>izbegli</a:t>
            </a:r>
            <a:r>
              <a:rPr lang="en-US" dirty="0"/>
              <a:t> </a:t>
            </a:r>
            <a:r>
              <a:rPr lang="en-US" dirty="0" err="1"/>
              <a:t>natprilagođenost</a:t>
            </a:r>
            <a:r>
              <a:rPr lang="en-US" dirty="0"/>
              <a:t> </a:t>
            </a:r>
            <a:r>
              <a:rPr lang="en-US" dirty="0" err="1"/>
              <a:t>algoritma</a:t>
            </a:r>
            <a:r>
              <a:rPr lang="en-US" dirty="0"/>
              <a:t> </a:t>
            </a:r>
            <a:r>
              <a:rPr lang="en-US" dirty="0" err="1"/>
              <a:t>na</a:t>
            </a:r>
            <a:r>
              <a:rPr lang="en-US" dirty="0"/>
              <a:t> </a:t>
            </a:r>
            <a:r>
              <a:rPr lang="en-US" dirty="0" err="1"/>
              <a:t>određenog</a:t>
            </a:r>
            <a:r>
              <a:rPr lang="en-US" dirty="0"/>
              <a:t> </a:t>
            </a:r>
            <a:r>
              <a:rPr lang="en-US" dirty="0" err="1"/>
              <a:t>govornika</a:t>
            </a:r>
            <a:r>
              <a:rPr lang="en-US" dirty="0"/>
              <a:t>, </a:t>
            </a:r>
            <a:r>
              <a:rPr lang="en-US" dirty="0" err="1"/>
              <a:t>izbačena</a:t>
            </a:r>
            <a:r>
              <a:rPr lang="en-US" dirty="0"/>
              <a:t> </a:t>
            </a:r>
            <a:r>
              <a:rPr lang="en-US" dirty="0" err="1"/>
              <a:t>su</a:t>
            </a:r>
            <a:r>
              <a:rPr lang="en-US" dirty="0"/>
              <a:t> </a:t>
            </a:r>
            <a:r>
              <a:rPr lang="en-US" dirty="0" err="1"/>
              <a:t>obeležja</a:t>
            </a:r>
            <a:r>
              <a:rPr lang="en-US" dirty="0"/>
              <a:t> </a:t>
            </a:r>
            <a:r>
              <a:rPr lang="en-US" dirty="0" err="1"/>
              <a:t>koja</a:t>
            </a:r>
            <a:r>
              <a:rPr lang="en-US" dirty="0"/>
              <a:t> </a:t>
            </a:r>
            <a:r>
              <a:rPr lang="en-US" dirty="0" err="1"/>
              <a:t>ukazuju</a:t>
            </a:r>
            <a:r>
              <a:rPr lang="en-US" dirty="0"/>
              <a:t> </a:t>
            </a:r>
            <a:r>
              <a:rPr lang="en-US" dirty="0" err="1"/>
              <a:t>na</a:t>
            </a:r>
            <a:r>
              <a:rPr lang="en-US" dirty="0"/>
              <a:t> to koji je </a:t>
            </a:r>
            <a:r>
              <a:rPr lang="en-US" dirty="0" err="1"/>
              <a:t>govornik</a:t>
            </a:r>
            <a:r>
              <a:rPr lang="en-US" dirty="0"/>
              <a:t> u </a:t>
            </a:r>
            <a:r>
              <a:rPr lang="en-US" dirty="0" err="1"/>
              <a:t>pitanju</a:t>
            </a:r>
            <a:r>
              <a:rPr lang="en-US" dirty="0"/>
              <a:t> – Name I Class. </a:t>
            </a:r>
            <a:r>
              <a:rPr lang="en-US" dirty="0" err="1"/>
              <a:t>Izbačeno</a:t>
            </a:r>
            <a:r>
              <a:rPr lang="en-US" dirty="0"/>
              <a:t> je </a:t>
            </a:r>
            <a:r>
              <a:rPr lang="en-US" dirty="0" err="1"/>
              <a:t>obeležje</a:t>
            </a:r>
            <a:r>
              <a:rPr lang="en-US" dirty="0"/>
              <a:t> Age, pod </a:t>
            </a:r>
            <a:r>
              <a:rPr lang="en-US" dirty="0" err="1"/>
              <a:t>pretpostavkom</a:t>
            </a:r>
            <a:r>
              <a:rPr lang="en-US" dirty="0"/>
              <a:t> da </a:t>
            </a:r>
            <a:r>
              <a:rPr lang="en-US" dirty="0" err="1"/>
              <a:t>nije</a:t>
            </a:r>
            <a:r>
              <a:rPr lang="en-US" dirty="0"/>
              <a:t> </a:t>
            </a:r>
            <a:r>
              <a:rPr lang="en-US" dirty="0" err="1"/>
              <a:t>bitno</a:t>
            </a:r>
            <a:r>
              <a:rPr lang="en-US" dirty="0"/>
              <a:t> za </a:t>
            </a:r>
            <a:r>
              <a:rPr lang="en-US" dirty="0" err="1"/>
              <a:t>obuku</a:t>
            </a:r>
            <a:r>
              <a:rPr lang="en-US" dirty="0"/>
              <a:t> </a:t>
            </a:r>
            <a:r>
              <a:rPr lang="en-US" dirty="0" err="1"/>
              <a:t>modela</a:t>
            </a:r>
            <a:r>
              <a:rPr lang="en-US" dirty="0"/>
              <a:t> </a:t>
            </a:r>
            <a:r>
              <a:rPr lang="en-US" dirty="0" err="1"/>
              <a:t>jer</a:t>
            </a:r>
            <a:r>
              <a:rPr lang="en-US" dirty="0"/>
              <a:t> je </a:t>
            </a:r>
            <a:r>
              <a:rPr lang="en-US" dirty="0" err="1"/>
              <a:t>obeležje</a:t>
            </a:r>
            <a:r>
              <a:rPr lang="en-US" dirty="0"/>
              <a:t> </a:t>
            </a:r>
            <a:r>
              <a:rPr lang="en-US" dirty="0" err="1"/>
              <a:t>kategoričko</a:t>
            </a:r>
            <a:r>
              <a:rPr lang="en-US" dirty="0"/>
              <a:t>.</a:t>
            </a:r>
          </a:p>
          <a:p>
            <a:r>
              <a:rPr lang="en-US" dirty="0" err="1"/>
              <a:t>Ustanovljeno</a:t>
            </a:r>
            <a:r>
              <a:rPr lang="en-US" dirty="0"/>
              <a:t> je da </a:t>
            </a:r>
            <a:r>
              <a:rPr lang="en-US" dirty="0" err="1"/>
              <a:t>nema</a:t>
            </a:r>
            <a:r>
              <a:rPr lang="en-US" dirty="0"/>
              <a:t> </a:t>
            </a:r>
            <a:r>
              <a:rPr lang="en-US" dirty="0" err="1"/>
              <a:t>nedostajućih</a:t>
            </a:r>
            <a:r>
              <a:rPr lang="en-US" dirty="0"/>
              <a:t> </a:t>
            </a:r>
            <a:r>
              <a:rPr lang="en-US" dirty="0" err="1"/>
              <a:t>vrednosti</a:t>
            </a:r>
            <a:r>
              <a:rPr lang="en-US" dirty="0"/>
              <a:t>.</a:t>
            </a:r>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390859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Prevazilaženje</a:t>
            </a:r>
            <a:r>
              <a:rPr lang="en-US" dirty="0"/>
              <a:t> </a:t>
            </a:r>
            <a:r>
              <a:rPr lang="en-US" dirty="0" err="1"/>
              <a:t>problema</a:t>
            </a:r>
            <a:r>
              <a:rPr lang="en-US" dirty="0"/>
              <a:t> </a:t>
            </a:r>
            <a:r>
              <a:rPr lang="en-US" dirty="0" err="1"/>
              <a:t>korišćenja</a:t>
            </a:r>
            <a:r>
              <a:rPr lang="en-US" dirty="0"/>
              <a:t> </a:t>
            </a:r>
            <a:r>
              <a:rPr lang="en-US" dirty="0" err="1"/>
              <a:t>nekih</a:t>
            </a:r>
            <a:r>
              <a:rPr lang="en-US" dirty="0"/>
              <a:t> </a:t>
            </a:r>
            <a:r>
              <a:rPr lang="en-US" dirty="0" err="1"/>
              <a:t>uzoraka</a:t>
            </a:r>
            <a:r>
              <a:rPr lang="en-US" dirty="0"/>
              <a:t> </a:t>
            </a:r>
            <a:r>
              <a:rPr lang="en-US" dirty="0" err="1"/>
              <a:t>samo</a:t>
            </a:r>
            <a:r>
              <a:rPr lang="en-US" dirty="0"/>
              <a:t> u </a:t>
            </a:r>
            <a:r>
              <a:rPr lang="en-US" dirty="0" err="1"/>
              <a:t>svrhu</a:t>
            </a:r>
            <a:r>
              <a:rPr lang="en-US" dirty="0"/>
              <a:t> </a:t>
            </a:r>
            <a:r>
              <a:rPr lang="en-US" dirty="0" err="1"/>
              <a:t>testiranja</a:t>
            </a:r>
            <a:r>
              <a:rPr lang="en-US" dirty="0"/>
              <a:t> </a:t>
            </a:r>
            <a:r>
              <a:rPr lang="en-US" dirty="0" err="1"/>
              <a:t>kao</a:t>
            </a:r>
            <a:r>
              <a:rPr lang="en-US" dirty="0"/>
              <a:t> I </a:t>
            </a:r>
            <a:r>
              <a:rPr lang="en-US" dirty="0" err="1"/>
              <a:t>prevazilaženje</a:t>
            </a:r>
            <a:r>
              <a:rPr lang="en-US" dirty="0"/>
              <a:t> </a:t>
            </a:r>
            <a:r>
              <a:rPr lang="en-US" dirty="0" err="1"/>
              <a:t>natprilagođenja</a:t>
            </a:r>
            <a:r>
              <a:rPr lang="en-US" dirty="0"/>
              <a:t> </a:t>
            </a:r>
            <a:r>
              <a:rPr lang="en-US" dirty="0" err="1"/>
              <a:t>jednom</a:t>
            </a:r>
            <a:r>
              <a:rPr lang="en-US" dirty="0"/>
              <a:t> od </a:t>
            </a:r>
            <a:r>
              <a:rPr lang="en-US" dirty="0" err="1"/>
              <a:t>podskupova</a:t>
            </a:r>
            <a:r>
              <a:rPr lang="en-US" dirty="0"/>
              <a:t> </a:t>
            </a:r>
            <a:r>
              <a:rPr lang="en-US" dirty="0" err="1"/>
              <a:t>uzoraka</a:t>
            </a:r>
            <a:r>
              <a:rPr lang="en-US" dirty="0"/>
              <a:t>.</a:t>
            </a:r>
          </a:p>
          <a:p>
            <a:r>
              <a:rPr lang="en-US" dirty="0" err="1"/>
              <a:t>Skup</a:t>
            </a:r>
            <a:r>
              <a:rPr lang="en-US" dirty="0"/>
              <a:t> </a:t>
            </a:r>
            <a:r>
              <a:rPr lang="en-US" dirty="0" err="1"/>
              <a:t>uzoraka</a:t>
            </a:r>
            <a:r>
              <a:rPr lang="en-US" dirty="0"/>
              <a:t> </a:t>
            </a:r>
            <a:r>
              <a:rPr lang="en-US" dirty="0" err="1"/>
              <a:t>podeljen</a:t>
            </a:r>
            <a:r>
              <a:rPr lang="en-US" dirty="0"/>
              <a:t> </a:t>
            </a:r>
            <a:r>
              <a:rPr lang="en-US" dirty="0" err="1"/>
              <a:t>na</a:t>
            </a:r>
            <a:r>
              <a:rPr lang="en-US" dirty="0"/>
              <a:t> 10 </a:t>
            </a:r>
            <a:r>
              <a:rPr lang="en-US" dirty="0" err="1"/>
              <a:t>disjunktnih</a:t>
            </a:r>
            <a:r>
              <a:rPr lang="en-US" dirty="0"/>
              <a:t> </a:t>
            </a:r>
            <a:r>
              <a:rPr lang="en-US" dirty="0" err="1"/>
              <a:t>particija</a:t>
            </a:r>
            <a:r>
              <a:rPr lang="en-US" dirty="0"/>
              <a:t>. </a:t>
            </a:r>
          </a:p>
          <a:p>
            <a:r>
              <a:rPr lang="en-US" dirty="0" err="1"/>
              <a:t>Upotrebom</a:t>
            </a:r>
            <a:r>
              <a:rPr lang="en-US" dirty="0"/>
              <a:t> </a:t>
            </a:r>
            <a:r>
              <a:rPr lang="en-US" dirty="0" err="1"/>
              <a:t>unakrsne</a:t>
            </a:r>
            <a:r>
              <a:rPr lang="en-US" dirty="0"/>
              <a:t> </a:t>
            </a:r>
            <a:r>
              <a:rPr lang="en-US" dirty="0" err="1"/>
              <a:t>validacije</a:t>
            </a:r>
            <a:r>
              <a:rPr lang="en-US" dirty="0"/>
              <a:t>, </a:t>
            </a:r>
            <a:r>
              <a:rPr lang="en-US" dirty="0" err="1"/>
              <a:t>svaki</a:t>
            </a:r>
            <a:r>
              <a:rPr lang="en-US" dirty="0"/>
              <a:t> od </a:t>
            </a:r>
            <a:r>
              <a:rPr lang="en-US" dirty="0" err="1"/>
              <a:t>uzoraka</a:t>
            </a:r>
            <a:r>
              <a:rPr lang="en-US" dirty="0"/>
              <a:t> se </a:t>
            </a:r>
            <a:r>
              <a:rPr lang="en-US" dirty="0" err="1"/>
              <a:t>više</a:t>
            </a:r>
            <a:r>
              <a:rPr lang="en-US" dirty="0"/>
              <a:t> puta </a:t>
            </a:r>
            <a:r>
              <a:rPr lang="en-US" dirty="0" err="1"/>
              <a:t>koristi</a:t>
            </a:r>
            <a:r>
              <a:rPr lang="en-US" dirty="0"/>
              <a:t> za </a:t>
            </a:r>
            <a:r>
              <a:rPr lang="en-US" dirty="0" err="1"/>
              <a:t>treniranje</a:t>
            </a:r>
            <a:r>
              <a:rPr lang="en-US" dirty="0"/>
              <a:t> I </a:t>
            </a:r>
            <a:r>
              <a:rPr lang="en-US" dirty="0" err="1"/>
              <a:t>samo</a:t>
            </a:r>
            <a:r>
              <a:rPr lang="en-US" dirty="0"/>
              <a:t> </a:t>
            </a:r>
            <a:r>
              <a:rPr lang="en-US" dirty="0" err="1"/>
              <a:t>jednom</a:t>
            </a:r>
            <a:r>
              <a:rPr lang="en-US" dirty="0"/>
              <a:t> za </a:t>
            </a:r>
            <a:r>
              <a:rPr lang="en-US" dirty="0" err="1"/>
              <a:t>testiranje</a:t>
            </a:r>
            <a:r>
              <a:rPr lang="en-US" dirty="0"/>
              <a:t>.</a:t>
            </a:r>
          </a:p>
          <a:p>
            <a:endParaRPr lang="en-US" dirty="0"/>
          </a:p>
          <a:p>
            <a:r>
              <a:rPr lang="en-US" dirty="0" err="1"/>
              <a:t>StratifiedKFold</a:t>
            </a:r>
            <a:r>
              <a:rPr lang="en-US" dirty="0"/>
              <a:t> – </a:t>
            </a:r>
            <a:r>
              <a:rPr lang="en-US" dirty="0" err="1"/>
              <a:t>približno</a:t>
            </a:r>
            <a:r>
              <a:rPr lang="en-US" dirty="0"/>
              <a:t> </a:t>
            </a:r>
            <a:r>
              <a:rPr lang="en-US" dirty="0" err="1"/>
              <a:t>podjednaka</a:t>
            </a:r>
            <a:r>
              <a:rPr lang="en-US" dirty="0"/>
              <a:t> </a:t>
            </a:r>
            <a:r>
              <a:rPr lang="en-US" dirty="0" err="1"/>
              <a:t>zastupljenost</a:t>
            </a:r>
            <a:r>
              <a:rPr lang="en-US" dirty="0"/>
              <a:t> </a:t>
            </a:r>
            <a:r>
              <a:rPr lang="en-US" dirty="0" err="1"/>
              <a:t>svake</a:t>
            </a:r>
            <a:r>
              <a:rPr lang="en-US" dirty="0"/>
              <a:t> od 2 </a:t>
            </a:r>
            <a:r>
              <a:rPr lang="en-US" dirty="0" err="1"/>
              <a:t>klase</a:t>
            </a:r>
            <a:r>
              <a:rPr lang="en-US" dirty="0"/>
              <a:t> (M I F) u </a:t>
            </a:r>
            <a:r>
              <a:rPr lang="en-US" dirty="0" err="1"/>
              <a:t>svakom</a:t>
            </a:r>
            <a:r>
              <a:rPr lang="en-US" dirty="0"/>
              <a:t> od 10 </a:t>
            </a:r>
            <a:r>
              <a:rPr lang="en-US" dirty="0" err="1"/>
              <a:t>podskupova</a:t>
            </a:r>
            <a:r>
              <a:rPr lang="en-US" dirty="0"/>
              <a:t>. </a:t>
            </a:r>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73756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Spada u </a:t>
            </a:r>
            <a:r>
              <a:rPr lang="en-US" dirty="0" err="1"/>
              <a:t>metode</a:t>
            </a:r>
            <a:r>
              <a:rPr lang="en-US" dirty="0"/>
              <a:t> </a:t>
            </a:r>
            <a:r>
              <a:rPr lang="en-US" dirty="0" err="1"/>
              <a:t>kasnog</a:t>
            </a:r>
            <a:r>
              <a:rPr lang="en-US" dirty="0"/>
              <a:t> </a:t>
            </a:r>
            <a:r>
              <a:rPr lang="en-US" dirty="0" err="1"/>
              <a:t>učenja</a:t>
            </a:r>
            <a:r>
              <a:rPr lang="en-US" dirty="0"/>
              <a:t>, </a:t>
            </a:r>
            <a:r>
              <a:rPr lang="en-US" dirty="0" err="1"/>
              <a:t>podrazumeva</a:t>
            </a:r>
            <a:r>
              <a:rPr lang="en-US" dirty="0"/>
              <a:t> </a:t>
            </a:r>
            <a:r>
              <a:rPr lang="en-US" dirty="0" err="1"/>
              <a:t>odlaganje</a:t>
            </a:r>
            <a:r>
              <a:rPr lang="en-US" dirty="0"/>
              <a:t> </a:t>
            </a:r>
            <a:r>
              <a:rPr lang="en-US" dirty="0" err="1"/>
              <a:t>obrade</a:t>
            </a:r>
            <a:r>
              <a:rPr lang="en-US" dirty="0"/>
              <a:t> </a:t>
            </a:r>
            <a:r>
              <a:rPr lang="en-US" dirty="0" err="1"/>
              <a:t>uzoraka</a:t>
            </a:r>
            <a:r>
              <a:rPr lang="en-US" dirty="0"/>
              <a:t> za </a:t>
            </a:r>
            <a:r>
              <a:rPr lang="en-US" dirty="0" err="1"/>
              <a:t>obuku</a:t>
            </a:r>
            <a:r>
              <a:rPr lang="en-US" dirty="0"/>
              <a:t> do </a:t>
            </a:r>
            <a:r>
              <a:rPr lang="en-US" dirty="0" err="1"/>
              <a:t>trenutka</a:t>
            </a:r>
            <a:r>
              <a:rPr lang="en-US" dirty="0"/>
              <a:t> </a:t>
            </a:r>
            <a:r>
              <a:rPr lang="en-US" dirty="0" err="1"/>
              <a:t>kada</a:t>
            </a:r>
            <a:r>
              <a:rPr lang="en-US" dirty="0"/>
              <a:t> </a:t>
            </a:r>
            <a:r>
              <a:rPr lang="en-US" dirty="0" err="1"/>
              <a:t>treba</a:t>
            </a:r>
            <a:r>
              <a:rPr lang="en-US" dirty="0"/>
              <a:t> </a:t>
            </a:r>
            <a:r>
              <a:rPr lang="en-US" dirty="0" err="1"/>
              <a:t>klasifikovati</a:t>
            </a:r>
            <a:r>
              <a:rPr lang="en-US" dirty="0"/>
              <a:t> </a:t>
            </a:r>
            <a:r>
              <a:rPr lang="en-US" dirty="0" err="1"/>
              <a:t>neobeleženi</a:t>
            </a:r>
            <a:r>
              <a:rPr lang="en-US" dirty="0"/>
              <a:t> </a:t>
            </a:r>
            <a:r>
              <a:rPr lang="en-US" dirty="0" err="1"/>
              <a:t>uzorak</a:t>
            </a:r>
            <a:r>
              <a:rPr lang="en-US" dirty="0"/>
              <a:t>. </a:t>
            </a:r>
          </a:p>
          <a:p>
            <a:r>
              <a:rPr lang="en-US" dirty="0" err="1"/>
              <a:t>Intuitivna</a:t>
            </a:r>
            <a:r>
              <a:rPr lang="en-US" dirty="0"/>
              <a:t> </a:t>
            </a:r>
            <a:r>
              <a:rPr lang="en-US" dirty="0" err="1"/>
              <a:t>metoda</a:t>
            </a:r>
            <a:r>
              <a:rPr lang="en-US" dirty="0"/>
              <a:t> </a:t>
            </a:r>
            <a:r>
              <a:rPr lang="en-US" dirty="0" err="1"/>
              <a:t>koja</a:t>
            </a:r>
            <a:r>
              <a:rPr lang="en-US" dirty="0"/>
              <a:t> </a:t>
            </a:r>
            <a:r>
              <a:rPr lang="en-US" dirty="0" err="1"/>
              <a:t>klasifikuje</a:t>
            </a:r>
            <a:r>
              <a:rPr lang="en-US" dirty="0"/>
              <a:t> </a:t>
            </a:r>
            <a:r>
              <a:rPr lang="en-US" dirty="0" err="1"/>
              <a:t>nepoznate</a:t>
            </a:r>
            <a:r>
              <a:rPr lang="en-US" dirty="0"/>
              <a:t> </a:t>
            </a:r>
            <a:r>
              <a:rPr lang="en-US" dirty="0" err="1"/>
              <a:t>uzorke</a:t>
            </a:r>
            <a:r>
              <a:rPr lang="en-US" dirty="0"/>
              <a:t> </a:t>
            </a:r>
            <a:r>
              <a:rPr lang="en-US" dirty="0" err="1"/>
              <a:t>prema</a:t>
            </a:r>
            <a:r>
              <a:rPr lang="en-US" dirty="0"/>
              <a:t> </a:t>
            </a:r>
            <a:r>
              <a:rPr lang="en-US" dirty="0" err="1"/>
              <a:t>klasnoj</a:t>
            </a:r>
            <a:r>
              <a:rPr lang="en-US" dirty="0"/>
              <a:t> </a:t>
            </a:r>
            <a:r>
              <a:rPr lang="en-US" dirty="0" err="1"/>
              <a:t>pripadnosti</a:t>
            </a:r>
            <a:r>
              <a:rPr lang="en-US" dirty="0"/>
              <a:t> </a:t>
            </a:r>
            <a:r>
              <a:rPr lang="en-US" dirty="0" err="1"/>
              <a:t>bliskih</a:t>
            </a:r>
            <a:r>
              <a:rPr lang="en-US" dirty="0"/>
              <a:t> </a:t>
            </a:r>
            <a:r>
              <a:rPr lang="en-US" dirty="0" err="1"/>
              <a:t>uzoraka</a:t>
            </a:r>
            <a:r>
              <a:rPr lang="en-US" dirty="0"/>
              <a:t> </a:t>
            </a:r>
            <a:r>
              <a:rPr lang="en-US" dirty="0" err="1"/>
              <a:t>iz</a:t>
            </a:r>
            <a:r>
              <a:rPr lang="en-US" dirty="0"/>
              <a:t> </a:t>
            </a:r>
            <a:r>
              <a:rPr lang="en-US" dirty="0" err="1"/>
              <a:t>skupa</a:t>
            </a:r>
            <a:r>
              <a:rPr lang="en-US" dirty="0"/>
              <a:t> za </a:t>
            </a:r>
            <a:r>
              <a:rPr lang="en-US" dirty="0" err="1"/>
              <a:t>obuku</a:t>
            </a:r>
            <a:r>
              <a:rPr lang="en-US" dirty="0"/>
              <a:t>. </a:t>
            </a:r>
            <a:r>
              <a:rPr lang="en-US" dirty="0" err="1"/>
              <a:t>Može</a:t>
            </a:r>
            <a:r>
              <a:rPr lang="en-US" dirty="0"/>
              <a:t> se </a:t>
            </a:r>
            <a:r>
              <a:rPr lang="en-US" dirty="0" err="1"/>
              <a:t>koristiti</a:t>
            </a:r>
            <a:r>
              <a:rPr lang="en-US" dirty="0"/>
              <a:t> za </a:t>
            </a:r>
            <a:r>
              <a:rPr lang="en-US" dirty="0" err="1"/>
              <a:t>rešavanje</a:t>
            </a:r>
            <a:r>
              <a:rPr lang="en-US" dirty="0"/>
              <a:t> </a:t>
            </a:r>
            <a:r>
              <a:rPr lang="en-US" dirty="0" err="1"/>
              <a:t>kompleksnih</a:t>
            </a:r>
            <a:r>
              <a:rPr lang="en-US" dirty="0"/>
              <a:t> </a:t>
            </a:r>
            <a:r>
              <a:rPr lang="en-US" dirty="0" err="1"/>
              <a:t>problema</a:t>
            </a:r>
            <a:r>
              <a:rPr lang="en-US" dirty="0"/>
              <a:t>, </a:t>
            </a:r>
            <a:r>
              <a:rPr lang="en-US" dirty="0" err="1"/>
              <a:t>jednostavan</a:t>
            </a:r>
            <a:r>
              <a:rPr lang="en-US" dirty="0"/>
              <a:t> </a:t>
            </a:r>
            <a:r>
              <a:rPr lang="en-US" dirty="0" err="1"/>
              <a:t>algoritam</a:t>
            </a:r>
            <a:r>
              <a:rPr lang="en-US" dirty="0"/>
              <a:t>.</a:t>
            </a:r>
          </a:p>
          <a:p>
            <a:endParaRPr lang="en-US" dirty="0"/>
          </a:p>
          <a:p>
            <a:r>
              <a:rPr lang="en-US" dirty="0"/>
              <a:t>Da bi </a:t>
            </a:r>
            <a:r>
              <a:rPr lang="en-US" dirty="0" err="1"/>
              <a:t>sva</a:t>
            </a:r>
            <a:r>
              <a:rPr lang="en-US" dirty="0"/>
              <a:t> </a:t>
            </a:r>
            <a:r>
              <a:rPr lang="en-US" dirty="0" err="1"/>
              <a:t>obeležja</a:t>
            </a:r>
            <a:r>
              <a:rPr lang="en-US" dirty="0"/>
              <a:t> </a:t>
            </a:r>
            <a:r>
              <a:rPr lang="en-US" dirty="0" err="1"/>
              <a:t>podjednako</a:t>
            </a:r>
            <a:r>
              <a:rPr lang="en-US" dirty="0"/>
              <a:t> </a:t>
            </a:r>
            <a:r>
              <a:rPr lang="en-US" dirty="0" err="1"/>
              <a:t>doprinosila</a:t>
            </a:r>
            <a:r>
              <a:rPr lang="en-US" dirty="0"/>
              <a:t> </a:t>
            </a:r>
            <a:r>
              <a:rPr lang="en-US" dirty="0" err="1"/>
              <a:t>pozicijama</a:t>
            </a:r>
            <a:r>
              <a:rPr lang="en-US" dirty="0"/>
              <a:t> </a:t>
            </a:r>
            <a:r>
              <a:rPr lang="en-US" dirty="0" err="1"/>
              <a:t>datih</a:t>
            </a:r>
            <a:r>
              <a:rPr lang="en-US" dirty="0"/>
              <a:t> </a:t>
            </a:r>
            <a:r>
              <a:rPr lang="en-US" dirty="0" err="1"/>
              <a:t>uzoraka</a:t>
            </a:r>
            <a:r>
              <a:rPr lang="en-US" dirty="0"/>
              <a:t>, </a:t>
            </a:r>
            <a:r>
              <a:rPr lang="en-US" dirty="0" err="1"/>
              <a:t>samim</a:t>
            </a:r>
            <a:r>
              <a:rPr lang="en-US" dirty="0"/>
              <a:t> </a:t>
            </a:r>
            <a:r>
              <a:rPr lang="en-US" dirty="0" err="1"/>
              <a:t>tim</a:t>
            </a:r>
            <a:r>
              <a:rPr lang="en-US" dirty="0"/>
              <a:t> I </a:t>
            </a:r>
            <a:r>
              <a:rPr lang="en-US" dirty="0" err="1"/>
              <a:t>boljem</a:t>
            </a:r>
            <a:r>
              <a:rPr lang="en-US" dirty="0"/>
              <a:t> </a:t>
            </a:r>
            <a:r>
              <a:rPr lang="en-US" dirty="0" err="1"/>
              <a:t>računanju</a:t>
            </a:r>
            <a:r>
              <a:rPr lang="en-US" dirty="0"/>
              <a:t> </a:t>
            </a:r>
            <a:r>
              <a:rPr lang="en-US" dirty="0" err="1"/>
              <a:t>metrike</a:t>
            </a:r>
            <a:r>
              <a:rPr lang="en-US" dirty="0"/>
              <a:t>, </a:t>
            </a:r>
            <a:r>
              <a:rPr lang="en-US" dirty="0" err="1"/>
              <a:t>moraju</a:t>
            </a:r>
            <a:r>
              <a:rPr lang="en-US" dirty="0"/>
              <a:t> se </a:t>
            </a:r>
            <a:r>
              <a:rPr lang="en-US" dirty="0" err="1"/>
              <a:t>normalizovati</a:t>
            </a:r>
            <a:r>
              <a:rPr lang="en-US" dirty="0"/>
              <a:t>.</a:t>
            </a:r>
          </a:p>
          <a:p>
            <a:endParaRPr lang="en-US" dirty="0"/>
          </a:p>
          <a:p>
            <a:r>
              <a:rPr lang="en-US" dirty="0" err="1"/>
              <a:t>n_neighbors</a:t>
            </a:r>
            <a:r>
              <a:rPr lang="en-US" dirty="0"/>
              <a:t> (</a:t>
            </a:r>
            <a:r>
              <a:rPr lang="en-US" dirty="0" err="1"/>
              <a:t>tj</a:t>
            </a:r>
            <a:r>
              <a:rPr lang="en-US" dirty="0"/>
              <a:t>. k) – </a:t>
            </a:r>
            <a:r>
              <a:rPr lang="en-US" dirty="0" err="1"/>
              <a:t>broj</a:t>
            </a:r>
            <a:r>
              <a:rPr lang="en-US" dirty="0"/>
              <a:t> </a:t>
            </a:r>
            <a:r>
              <a:rPr lang="en-US" dirty="0" err="1"/>
              <a:t>suseda</a:t>
            </a:r>
            <a:r>
              <a:rPr lang="en-US" dirty="0"/>
              <a:t> koji se </a:t>
            </a:r>
            <a:r>
              <a:rPr lang="en-US" dirty="0" err="1"/>
              <a:t>razmatraju</a:t>
            </a:r>
            <a:r>
              <a:rPr lang="en-US" dirty="0"/>
              <a:t>. </a:t>
            </a:r>
            <a:r>
              <a:rPr lang="en-US" dirty="0" err="1"/>
              <a:t>Izabrano</a:t>
            </a:r>
            <a:r>
              <a:rPr lang="en-US" dirty="0"/>
              <a:t> </a:t>
            </a:r>
            <a:r>
              <a:rPr lang="en-US" dirty="0" err="1"/>
              <a:t>neparno</a:t>
            </a:r>
            <a:r>
              <a:rPr lang="en-US" dirty="0"/>
              <a:t> k </a:t>
            </a:r>
            <a:r>
              <a:rPr lang="en-US" dirty="0" err="1"/>
              <a:t>kako</a:t>
            </a:r>
            <a:r>
              <a:rPr lang="en-US" dirty="0"/>
              <a:t> bi se u problem </a:t>
            </a:r>
            <a:r>
              <a:rPr lang="en-US" dirty="0" err="1"/>
              <a:t>binarne</a:t>
            </a:r>
            <a:r>
              <a:rPr lang="en-US" dirty="0"/>
              <a:t> </a:t>
            </a:r>
            <a:r>
              <a:rPr lang="en-US" dirty="0" err="1"/>
              <a:t>klsifikacije</a:t>
            </a:r>
            <a:r>
              <a:rPr lang="en-US" dirty="0"/>
              <a:t> </a:t>
            </a:r>
            <a:r>
              <a:rPr lang="en-US" dirty="0" err="1"/>
              <a:t>izbegao</a:t>
            </a:r>
            <a:r>
              <a:rPr lang="en-US" dirty="0"/>
              <a:t> </a:t>
            </a:r>
            <a:r>
              <a:rPr lang="en-US" dirty="0" err="1"/>
              <a:t>nerešen</a:t>
            </a:r>
            <a:r>
              <a:rPr lang="en-US" dirty="0"/>
              <a:t> </a:t>
            </a:r>
            <a:r>
              <a:rPr lang="en-US" dirty="0" err="1"/>
              <a:t>rezultat</a:t>
            </a:r>
            <a:r>
              <a:rPr lang="en-US" dirty="0"/>
              <a:t> </a:t>
            </a:r>
            <a:r>
              <a:rPr lang="en-US" dirty="0" err="1"/>
              <a:t>pri</a:t>
            </a:r>
            <a:r>
              <a:rPr lang="en-US" dirty="0"/>
              <a:t> </a:t>
            </a:r>
            <a:r>
              <a:rPr lang="en-US" dirty="0" err="1"/>
              <a:t>glasanju</a:t>
            </a:r>
            <a:r>
              <a:rPr lang="en-US" dirty="0"/>
              <a:t> za </a:t>
            </a:r>
            <a:r>
              <a:rPr lang="en-US" dirty="0" err="1"/>
              <a:t>dodelu</a:t>
            </a:r>
            <a:r>
              <a:rPr lang="en-US" dirty="0"/>
              <a:t> </a:t>
            </a:r>
            <a:r>
              <a:rPr lang="en-US" dirty="0" err="1"/>
              <a:t>klase</a:t>
            </a:r>
            <a:r>
              <a:rPr lang="en-US" dirty="0"/>
              <a:t> (za </a:t>
            </a:r>
            <a:r>
              <a:rPr lang="en-US" dirty="0" err="1"/>
              <a:t>iterativnu</a:t>
            </a:r>
            <a:r>
              <a:rPr lang="en-US" dirty="0"/>
              <a:t> </a:t>
            </a:r>
            <a:r>
              <a:rPr lang="en-US" dirty="0" err="1"/>
              <a:t>metodu</a:t>
            </a:r>
            <a:r>
              <a:rPr lang="en-US" dirty="0"/>
              <a:t> </a:t>
            </a:r>
            <a:r>
              <a:rPr lang="en-US" dirty="0" err="1"/>
              <a:t>stavljeni</a:t>
            </a:r>
            <a:r>
              <a:rPr lang="en-US" dirty="0"/>
              <a:t> </a:t>
            </a:r>
            <a:r>
              <a:rPr lang="en-US" dirty="0" err="1"/>
              <a:t>samo</a:t>
            </a:r>
            <a:r>
              <a:rPr lang="en-US" dirty="0"/>
              <a:t> </a:t>
            </a:r>
            <a:r>
              <a:rPr lang="en-US" dirty="0" err="1"/>
              <a:t>neparni</a:t>
            </a:r>
            <a:r>
              <a:rPr lang="en-US" dirty="0"/>
              <a:t> </a:t>
            </a:r>
            <a:r>
              <a:rPr lang="en-US" dirty="0" err="1"/>
              <a:t>brojevi</a:t>
            </a:r>
            <a:r>
              <a:rPr lang="en-US" dirty="0"/>
              <a:t>, a </a:t>
            </a:r>
            <a:r>
              <a:rPr lang="en-US" dirty="0" err="1"/>
              <a:t>kao</a:t>
            </a:r>
            <a:r>
              <a:rPr lang="en-US" dirty="0"/>
              <a:t> </a:t>
            </a:r>
            <a:r>
              <a:rPr lang="en-US" dirty="0" err="1"/>
              <a:t>najbolji</a:t>
            </a:r>
            <a:r>
              <a:rPr lang="en-US" dirty="0"/>
              <a:t> parameter </a:t>
            </a:r>
            <a:r>
              <a:rPr lang="en-US" dirty="0" err="1"/>
              <a:t>dobijen</a:t>
            </a:r>
            <a:r>
              <a:rPr lang="en-US" dirty="0"/>
              <a:t> je </a:t>
            </a:r>
            <a:r>
              <a:rPr lang="en-US" dirty="0" err="1"/>
              <a:t>broj</a:t>
            </a:r>
            <a:r>
              <a:rPr lang="en-US" dirty="0"/>
              <a:t> 15).</a:t>
            </a:r>
          </a:p>
          <a:p>
            <a:endParaRPr lang="en-US" dirty="0"/>
          </a:p>
          <a:p>
            <a:r>
              <a:rPr lang="en-US" dirty="0"/>
              <a:t>m (</a:t>
            </a:r>
            <a:r>
              <a:rPr lang="en-US" dirty="0" err="1"/>
              <a:t>metrika</a:t>
            </a:r>
            <a:r>
              <a:rPr lang="en-US" dirty="0"/>
              <a:t>) – </a:t>
            </a:r>
            <a:r>
              <a:rPr lang="en-US" dirty="0" err="1"/>
              <a:t>odabrana</a:t>
            </a:r>
            <a:r>
              <a:rPr lang="en-US" dirty="0"/>
              <a:t> </a:t>
            </a:r>
            <a:r>
              <a:rPr lang="en-US" dirty="0" err="1"/>
              <a:t>funkcija</a:t>
            </a:r>
            <a:r>
              <a:rPr lang="en-US" dirty="0"/>
              <a:t> </a:t>
            </a:r>
            <a:r>
              <a:rPr lang="en-US" dirty="0" err="1"/>
              <a:t>rastojanja</a:t>
            </a:r>
            <a:r>
              <a:rPr lang="en-US" dirty="0"/>
              <a:t>, </a:t>
            </a:r>
            <a:r>
              <a:rPr lang="en-US" dirty="0" err="1"/>
              <a:t>iterirana</a:t>
            </a:r>
            <a:r>
              <a:rPr lang="en-US" dirty="0"/>
              <a:t> </a:t>
            </a:r>
            <a:r>
              <a:rPr lang="en-US" dirty="0" err="1"/>
              <a:t>su</a:t>
            </a:r>
            <a:r>
              <a:rPr lang="en-US" dirty="0"/>
              <a:t> </a:t>
            </a:r>
            <a:r>
              <a:rPr lang="en-US" dirty="0" err="1"/>
              <a:t>sve</a:t>
            </a:r>
            <a:r>
              <a:rPr lang="en-US" dirty="0"/>
              <a:t> </a:t>
            </a:r>
            <a:r>
              <a:rPr lang="en-US" dirty="0" err="1"/>
              <a:t>popularne</a:t>
            </a:r>
            <a:r>
              <a:rPr lang="en-US" dirty="0"/>
              <a:t> </a:t>
            </a:r>
            <a:r>
              <a:rPr lang="en-US" dirty="0" err="1"/>
              <a:t>metrike</a:t>
            </a:r>
            <a:r>
              <a:rPr lang="en-US" dirty="0"/>
              <a:t>, a u </a:t>
            </a:r>
            <a:r>
              <a:rPr lang="en-US" dirty="0" err="1"/>
              <a:t>najboljoj</a:t>
            </a:r>
            <a:r>
              <a:rPr lang="en-US" dirty="0"/>
              <a:t> </a:t>
            </a:r>
            <a:r>
              <a:rPr lang="en-US" dirty="0" err="1"/>
              <a:t>iteraciji</a:t>
            </a:r>
            <a:r>
              <a:rPr lang="en-US" dirty="0"/>
              <a:t> je </a:t>
            </a:r>
            <a:r>
              <a:rPr lang="en-US" dirty="0" err="1"/>
              <a:t>dobijeno</a:t>
            </a:r>
            <a:r>
              <a:rPr lang="en-US" dirty="0"/>
              <a:t> </a:t>
            </a:r>
            <a:r>
              <a:rPr lang="en-US" dirty="0" err="1"/>
              <a:t>euklidsko</a:t>
            </a:r>
            <a:r>
              <a:rPr lang="en-US" dirty="0"/>
              <a:t> </a:t>
            </a:r>
            <a:r>
              <a:rPr lang="en-US" dirty="0" err="1"/>
              <a:t>rastojanje</a:t>
            </a:r>
            <a:r>
              <a:rPr lang="en-US" dirty="0"/>
              <a:t>, </a:t>
            </a:r>
            <a:r>
              <a:rPr lang="en-US" dirty="0" err="1"/>
              <a:t>što</a:t>
            </a:r>
            <a:r>
              <a:rPr lang="en-US" dirty="0"/>
              <a:t> je u </a:t>
            </a:r>
            <a:r>
              <a:rPr lang="en-US" dirty="0" err="1"/>
              <a:t>našem</a:t>
            </a:r>
            <a:r>
              <a:rPr lang="en-US" dirty="0"/>
              <a:t> </a:t>
            </a:r>
            <a:r>
              <a:rPr lang="en-US" dirty="0" err="1"/>
              <a:t>slučaju</a:t>
            </a:r>
            <a:r>
              <a:rPr lang="en-US" dirty="0"/>
              <a:t> </a:t>
            </a:r>
            <a:r>
              <a:rPr lang="en-US" dirty="0" err="1"/>
              <a:t>odgovarajuće</a:t>
            </a:r>
            <a:r>
              <a:rPr lang="en-US" dirty="0"/>
              <a:t> </a:t>
            </a:r>
            <a:r>
              <a:rPr lang="en-US" dirty="0" err="1"/>
              <a:t>rastojanje</a:t>
            </a:r>
            <a:r>
              <a:rPr lang="en-US" dirty="0"/>
              <a:t> </a:t>
            </a:r>
            <a:r>
              <a:rPr lang="en-US" dirty="0" err="1"/>
              <a:t>jer</a:t>
            </a:r>
            <a:r>
              <a:rPr lang="en-US" dirty="0"/>
              <a:t> </a:t>
            </a:r>
            <a:r>
              <a:rPr lang="en-US" dirty="0" err="1"/>
              <a:t>su</a:t>
            </a:r>
            <a:r>
              <a:rPr lang="en-US" dirty="0"/>
              <a:t> </a:t>
            </a:r>
            <a:r>
              <a:rPr lang="en-US" dirty="0" err="1"/>
              <a:t>nam</a:t>
            </a:r>
            <a:r>
              <a:rPr lang="en-US" dirty="0"/>
              <a:t> </a:t>
            </a:r>
            <a:r>
              <a:rPr lang="en-US" dirty="0" err="1"/>
              <a:t>obeležja</a:t>
            </a:r>
            <a:r>
              <a:rPr lang="en-US" dirty="0"/>
              <a:t> </a:t>
            </a:r>
            <a:r>
              <a:rPr lang="en-US" dirty="0" err="1"/>
              <a:t>realni</a:t>
            </a:r>
            <a:r>
              <a:rPr lang="en-US" dirty="0"/>
              <a:t> </a:t>
            </a:r>
            <a:r>
              <a:rPr lang="en-US" dirty="0" err="1"/>
              <a:t>brojevi</a:t>
            </a:r>
            <a:r>
              <a:rPr lang="en-US" dirty="0"/>
              <a:t>. </a:t>
            </a:r>
          </a:p>
          <a:p>
            <a:endParaRPr lang="en-US" dirty="0"/>
          </a:p>
          <a:p>
            <a:r>
              <a:rPr lang="en-US" dirty="0"/>
              <a:t>WEIGHT – DISTANCE</a:t>
            </a:r>
          </a:p>
          <a:p>
            <a:r>
              <a:rPr lang="en-US" dirty="0"/>
              <a:t>Weight – </a:t>
            </a:r>
            <a:r>
              <a:rPr lang="en-US" dirty="0" err="1"/>
              <a:t>služi</a:t>
            </a:r>
            <a:r>
              <a:rPr lang="en-US" dirty="0"/>
              <a:t> za </a:t>
            </a:r>
            <a:r>
              <a:rPr lang="en-US" dirty="0" err="1"/>
              <a:t>određivanje</a:t>
            </a:r>
            <a:r>
              <a:rPr lang="en-US" dirty="0"/>
              <a:t> </a:t>
            </a:r>
            <a:r>
              <a:rPr lang="en-US" dirty="0" err="1"/>
              <a:t>značaja</a:t>
            </a:r>
            <a:r>
              <a:rPr lang="en-US" dirty="0"/>
              <a:t> </a:t>
            </a:r>
            <a:r>
              <a:rPr lang="en-US" dirty="0" err="1"/>
              <a:t>svakog</a:t>
            </a:r>
            <a:r>
              <a:rPr lang="en-US" dirty="0"/>
              <a:t> od k </a:t>
            </a:r>
            <a:r>
              <a:rPr lang="en-US" dirty="0" err="1"/>
              <a:t>najbližih</a:t>
            </a:r>
            <a:r>
              <a:rPr lang="en-US" dirty="0"/>
              <a:t> </a:t>
            </a:r>
            <a:r>
              <a:rPr lang="en-US" dirty="0" err="1"/>
              <a:t>suseda</a:t>
            </a:r>
            <a:r>
              <a:rPr lang="en-US" dirty="0"/>
              <a:t> u </a:t>
            </a:r>
            <a:r>
              <a:rPr lang="en-US" dirty="0" err="1"/>
              <a:t>odlučivanju</a:t>
            </a:r>
            <a:endParaRPr lang="en-US" dirty="0"/>
          </a:p>
          <a:p>
            <a:r>
              <a:rPr lang="en-US" dirty="0"/>
              <a:t>Distance – </a:t>
            </a:r>
            <a:r>
              <a:rPr lang="en-US" dirty="0" err="1"/>
              <a:t>kada</a:t>
            </a:r>
            <a:r>
              <a:rPr lang="en-US" dirty="0"/>
              <a:t> je </a:t>
            </a:r>
            <a:r>
              <a:rPr lang="en-US" dirty="0" err="1"/>
              <a:t>značaj</a:t>
            </a:r>
            <a:r>
              <a:rPr lang="en-US" dirty="0"/>
              <a:t> </a:t>
            </a:r>
            <a:r>
              <a:rPr lang="en-US" dirty="0" err="1"/>
              <a:t>susednih</a:t>
            </a:r>
            <a:r>
              <a:rPr lang="en-US" dirty="0"/>
              <a:t> </a:t>
            </a:r>
            <a:r>
              <a:rPr lang="en-US" dirty="0" err="1"/>
              <a:t>uzoraka</a:t>
            </a:r>
            <a:r>
              <a:rPr lang="en-US" dirty="0"/>
              <a:t> </a:t>
            </a:r>
            <a:r>
              <a:rPr lang="en-US" dirty="0" err="1"/>
              <a:t>obrnuto</a:t>
            </a:r>
            <a:r>
              <a:rPr lang="en-US" dirty="0"/>
              <a:t> </a:t>
            </a:r>
            <a:r>
              <a:rPr lang="en-US" dirty="0" err="1"/>
              <a:t>proporcionalan</a:t>
            </a:r>
            <a:r>
              <a:rPr lang="en-US" dirty="0"/>
              <a:t> </a:t>
            </a:r>
            <a:r>
              <a:rPr lang="en-US" dirty="0" err="1"/>
              <a:t>njihovoj</a:t>
            </a:r>
            <a:r>
              <a:rPr lang="en-US" dirty="0"/>
              <a:t> </a:t>
            </a:r>
            <a:r>
              <a:rPr lang="en-US" dirty="0" err="1"/>
              <a:t>udaljenosti</a:t>
            </a:r>
            <a:r>
              <a:rPr lang="en-US" dirty="0"/>
              <a:t> od </a:t>
            </a:r>
            <a:r>
              <a:rPr lang="en-US" dirty="0" err="1"/>
              <a:t>neobeleženog</a:t>
            </a:r>
            <a:r>
              <a:rPr lang="en-US" dirty="0"/>
              <a:t> </a:t>
            </a:r>
            <a:r>
              <a:rPr lang="en-US" dirty="0" err="1"/>
              <a:t>uzorka</a:t>
            </a:r>
            <a:r>
              <a:rPr lang="en-US" dirty="0"/>
              <a:t>, </a:t>
            </a:r>
            <a:r>
              <a:rPr lang="en-US" dirty="0" err="1"/>
              <a:t>te</a:t>
            </a:r>
            <a:r>
              <a:rPr lang="en-US" dirty="0"/>
              <a:t> </a:t>
            </a:r>
            <a:r>
              <a:rPr lang="en-US" dirty="0" err="1"/>
              <a:t>bliži</a:t>
            </a:r>
            <a:r>
              <a:rPr lang="en-US" dirty="0"/>
              <a:t> </a:t>
            </a:r>
            <a:r>
              <a:rPr lang="en-US" dirty="0" err="1"/>
              <a:t>uzorci</a:t>
            </a:r>
            <a:r>
              <a:rPr lang="en-US" dirty="0"/>
              <a:t> </a:t>
            </a:r>
            <a:r>
              <a:rPr lang="en-US" dirty="0" err="1"/>
              <a:t>imaju</a:t>
            </a:r>
            <a:r>
              <a:rPr lang="en-US" dirty="0"/>
              <a:t> </a:t>
            </a:r>
            <a:r>
              <a:rPr lang="en-US" dirty="0" err="1"/>
              <a:t>veći</a:t>
            </a:r>
            <a:r>
              <a:rPr lang="en-US" dirty="0"/>
              <a:t> </a:t>
            </a:r>
            <a:r>
              <a:rPr lang="en-US" dirty="0" err="1"/>
              <a:t>uticaj</a:t>
            </a:r>
            <a:r>
              <a:rPr lang="en-US" dirty="0"/>
              <a:t> </a:t>
            </a:r>
            <a:r>
              <a:rPr lang="en-US" dirty="0" err="1"/>
              <a:t>na</a:t>
            </a:r>
            <a:r>
              <a:rPr lang="en-US" dirty="0"/>
              <a:t> </a:t>
            </a:r>
            <a:r>
              <a:rPr lang="en-US" dirty="0" err="1"/>
              <a:t>odluku</a:t>
            </a:r>
            <a:r>
              <a:rPr lang="en-US" dirty="0"/>
              <a:t> o </a:t>
            </a:r>
            <a:r>
              <a:rPr lang="en-US" dirty="0" err="1"/>
              <a:t>klasi</a:t>
            </a:r>
            <a:r>
              <a:rPr lang="en-US" dirty="0"/>
              <a:t> </a:t>
            </a:r>
            <a:r>
              <a:rPr lang="en-US" dirty="0" err="1"/>
              <a:t>ili</a:t>
            </a:r>
            <a:r>
              <a:rPr lang="en-US" dirty="0"/>
              <a:t> </a:t>
            </a:r>
            <a:r>
              <a:rPr lang="en-US" dirty="0" err="1"/>
              <a:t>vrednosti</a:t>
            </a:r>
            <a:r>
              <a:rPr lang="en-US" dirty="0"/>
              <a:t> </a:t>
            </a:r>
            <a:r>
              <a:rPr lang="en-US" dirty="0" err="1"/>
              <a:t>neobeleženog</a:t>
            </a:r>
            <a:r>
              <a:rPr lang="en-US" dirty="0"/>
              <a:t> </a:t>
            </a:r>
            <a:r>
              <a:rPr lang="en-US" dirty="0" err="1"/>
              <a:t>uzorka</a:t>
            </a:r>
            <a:r>
              <a:rPr lang="en-US" dirty="0"/>
              <a:t>.</a:t>
            </a: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54888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solidFill>
                  <a:srgbClr val="000000"/>
                </a:solidFill>
                <a:effectLst/>
                <a:latin typeface="Times New Roman" panose="02020603050405020304" pitchFamily="18" charset="0"/>
                <a:ea typeface="Times New Roman" panose="02020603050405020304" pitchFamily="18" charset="0"/>
              </a:rPr>
              <a:t>Model vektora nosača (SVM) je metod namenjen rešavanju problema binarne klasifikacije, čiji je cilj da identifikuje hiperpovrš koja treba da razdvoji uzorke u prostoru obeležja. SVM se zasniva na klasifikatoru maksimalne margine koji optimalno deli prostor na delove koji sadrže uzorke iz jedne od klasa. Vektori nosači su oni uzorci koji se nalaze na ivicama margine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odnosno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uzorci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najbliži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hiperravni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razdvajanja</a:t>
            </a:r>
            <a:r>
              <a:rPr lang="sr-Latn-R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Times New Roman" panose="02020603050405020304" pitchFamily="18" charset="0"/>
                <a:ea typeface="Times New Roman" panose="02020603050405020304" pitchFamily="18" charset="0"/>
              </a:rPr>
              <a:t>Moze</a:t>
            </a:r>
            <a:r>
              <a:rPr lang="en-US" sz="1800" dirty="0">
                <a:solidFill>
                  <a:srgbClr val="000000"/>
                </a:solidFill>
                <a:effectLst/>
                <a:latin typeface="Times New Roman" panose="02020603050405020304" pitchFamily="18" charset="0"/>
                <a:ea typeface="Times New Roman" panose="02020603050405020304" pitchFamily="18" charset="0"/>
              </a:rPr>
              <a:t> da </a:t>
            </a:r>
            <a:r>
              <a:rPr lang="en-US" sz="1800" dirty="0" err="1">
                <a:solidFill>
                  <a:srgbClr val="000000"/>
                </a:solidFill>
                <a:effectLst/>
                <a:latin typeface="Times New Roman" panose="02020603050405020304" pitchFamily="18" charset="0"/>
                <a:ea typeface="Times New Roman" panose="02020603050405020304" pitchFamily="18" charset="0"/>
              </a:rPr>
              <a:t>proceni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verovatnocu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pripadnosti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klasi</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Times New Roman" panose="02020603050405020304" pitchFamily="18" charset="0"/>
                <a:ea typeface="Times New Roman" panose="02020603050405020304" pitchFamily="18" charset="0"/>
              </a:rPr>
              <a:t>Iako</a:t>
            </a:r>
            <a:r>
              <a:rPr lang="en-US" sz="1800" dirty="0">
                <a:solidFill>
                  <a:srgbClr val="000000"/>
                </a:solidFill>
                <a:effectLst/>
                <a:latin typeface="Times New Roman" panose="02020603050405020304" pitchFamily="18" charset="0"/>
                <a:ea typeface="Times New Roman" panose="02020603050405020304" pitchFamily="18" charset="0"/>
              </a:rPr>
              <a:t> je SVM u </a:t>
            </a:r>
            <a:r>
              <a:rPr lang="en-US" sz="1800" dirty="0" err="1">
                <a:solidFill>
                  <a:srgbClr val="000000"/>
                </a:solidFill>
                <a:effectLst/>
                <a:latin typeface="Times New Roman" panose="02020603050405020304" pitchFamily="18" charset="0"/>
                <a:ea typeface="Times New Roman" panose="02020603050405020304" pitchFamily="18" charset="0"/>
              </a:rPr>
              <a:t>svojoj</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osnovnoj</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formi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namenjen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rešavanju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problema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binarne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klasifikacije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često</a:t>
            </a:r>
            <a:r>
              <a:rPr lang="en-US" sz="1800" dirty="0">
                <a:solidFill>
                  <a:srgbClr val="000000"/>
                </a:solidFill>
                <a:effectLst/>
                <a:latin typeface="Times New Roman" panose="02020603050405020304" pitchFamily="18" charset="0"/>
                <a:ea typeface="Times New Roman" panose="02020603050405020304" pitchFamily="18" charset="0"/>
              </a:rPr>
              <a:t> se </a:t>
            </a:r>
            <a:r>
              <a:rPr lang="en-US" sz="1800" dirty="0" err="1">
                <a:solidFill>
                  <a:srgbClr val="000000"/>
                </a:solidFill>
                <a:effectLst/>
                <a:latin typeface="Times New Roman" panose="02020603050405020304" pitchFamily="18" charset="0"/>
                <a:ea typeface="Times New Roman" panose="02020603050405020304" pitchFamily="18" charset="0"/>
              </a:rPr>
              <a:t>koristi</a:t>
            </a:r>
            <a:r>
              <a:rPr lang="en-US" sz="1800" dirty="0">
                <a:solidFill>
                  <a:srgbClr val="000000"/>
                </a:solidFill>
                <a:effectLst/>
                <a:latin typeface="Times New Roman" panose="02020603050405020304" pitchFamily="18" charset="0"/>
                <a:ea typeface="Times New Roman" panose="02020603050405020304" pitchFamily="18" charset="0"/>
              </a:rPr>
              <a:t> I za </a:t>
            </a:r>
            <a:r>
              <a:rPr lang="en-US" sz="1800" dirty="0" err="1">
                <a:solidFill>
                  <a:srgbClr val="000000"/>
                </a:solidFill>
                <a:effectLst/>
                <a:latin typeface="Times New Roman" panose="02020603050405020304" pitchFamily="18" charset="0"/>
                <a:ea typeface="Times New Roman" panose="02020603050405020304" pitchFamily="18" charset="0"/>
              </a:rPr>
              <a:t>višeklasne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probleme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kostruisanjem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više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binarnih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klasifikatora</a:t>
            </a:r>
            <a:r>
              <a:rPr lang="en-US" sz="1800" dirty="0">
                <a:solidFill>
                  <a:srgbClr val="000000"/>
                </a:solidFill>
                <a:effectLst/>
                <a:latin typeface="Times New Roman" panose="02020603050405020304" pitchFamily="18" charset="0"/>
                <a:ea typeface="Times New Roman" panose="02020603050405020304" pitchFamily="18" charset="0"/>
              </a:rPr>
              <a:t> I </a:t>
            </a:r>
            <a:r>
              <a:rPr lang="en-US" sz="1800" dirty="0" err="1">
                <a:solidFill>
                  <a:srgbClr val="000000"/>
                </a:solidFill>
                <a:effectLst/>
                <a:latin typeface="Times New Roman" panose="02020603050405020304" pitchFamily="18" charset="0"/>
                <a:ea typeface="Times New Roman" panose="02020603050405020304" pitchFamily="18" charset="0"/>
              </a:rPr>
              <a:t>upotrebom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ili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ovo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ili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ovr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pristupa</a:t>
            </a:r>
            <a:r>
              <a:rPr lang="en-US" sz="1800" dirty="0">
                <a:solidFill>
                  <a:srgbClr val="000000"/>
                </a:solidFill>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PARAMETRI: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C = 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Times New Roman" panose="02020603050405020304" pitchFamily="18" charset="0"/>
                <a:ea typeface="Times New Roman" panose="02020603050405020304" pitchFamily="18" charset="0"/>
              </a:rPr>
              <a:t>Regularizacioni</a:t>
            </a:r>
            <a:r>
              <a:rPr lang="en-US" sz="1800" dirty="0">
                <a:solidFill>
                  <a:srgbClr val="000000"/>
                </a:solidFill>
                <a:effectLst/>
                <a:latin typeface="Times New Roman" panose="02020603050405020304" pitchFamily="18" charset="0"/>
                <a:ea typeface="Times New Roman" panose="02020603050405020304" pitchFamily="18" charset="0"/>
              </a:rPr>
              <a:t> parameter koji </a:t>
            </a:r>
            <a:r>
              <a:rPr lang="en-US" sz="1800" dirty="0" err="1">
                <a:solidFill>
                  <a:srgbClr val="000000"/>
                </a:solidFill>
                <a:effectLst/>
                <a:latin typeface="Times New Roman" panose="02020603050405020304" pitchFamily="18" charset="0"/>
                <a:ea typeface="Times New Roman" panose="02020603050405020304" pitchFamily="18" charset="0"/>
              </a:rPr>
              <a:t>određuje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ukupnu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toleranciju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grešku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klsifikacije</a:t>
            </a:r>
            <a:r>
              <a:rPr lang="en-US" sz="1800" dirty="0">
                <a:solidFill>
                  <a:srgbClr val="000000"/>
                </a:solidFill>
                <a:effectLst/>
                <a:latin typeface="Times New Roman" panose="02020603050405020304" pitchFamily="18" charset="0"/>
                <a:ea typeface="Times New Roman" panose="02020603050405020304" pitchFamily="18" charset="0"/>
              </a:rPr>
              <a:t>. U </a:t>
            </a:r>
            <a:r>
              <a:rPr lang="en-US" sz="1800" dirty="0" err="1">
                <a:solidFill>
                  <a:srgbClr val="000000"/>
                </a:solidFill>
                <a:effectLst/>
                <a:latin typeface="Times New Roman" panose="02020603050405020304" pitchFamily="18" charset="0"/>
                <a:ea typeface="Times New Roman" panose="02020603050405020304" pitchFamily="18" charset="0"/>
              </a:rPr>
              <a:t>praksi</a:t>
            </a:r>
            <a:r>
              <a:rPr lang="en-US" sz="1800" dirty="0">
                <a:solidFill>
                  <a:srgbClr val="000000"/>
                </a:solidFill>
                <a:effectLst/>
                <a:latin typeface="Times New Roman" panose="02020603050405020304" pitchFamily="18" charset="0"/>
                <a:ea typeface="Times New Roman" panose="02020603050405020304" pitchFamily="18" charset="0"/>
              </a:rPr>
              <a:t> se </a:t>
            </a:r>
            <a:r>
              <a:rPr lang="en-US" sz="1800" dirty="0" err="1">
                <a:solidFill>
                  <a:srgbClr val="000000"/>
                </a:solidFill>
                <a:effectLst/>
                <a:latin typeface="Times New Roman" panose="02020603050405020304" pitchFamily="18" charset="0"/>
                <a:ea typeface="Times New Roman" panose="02020603050405020304" pitchFamily="18" charset="0"/>
              </a:rPr>
              <a:t>određuje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unakrsnom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validacijom</a:t>
            </a:r>
            <a:r>
              <a:rPr lang="en-US" sz="1800" dirty="0">
                <a:solidFill>
                  <a:srgbClr val="000000"/>
                </a:solidFill>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Kernel =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Latn-RS" sz="1800" dirty="0">
              <a:effectLst/>
              <a:latin typeface="Times New Roman" panose="02020603050405020304" pitchFamily="18" charset="0"/>
              <a:ea typeface="Times New Roman" panose="02020603050405020304" pitchFamily="18" charset="0"/>
            </a:endParaRPr>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66837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29540" algn="just"/>
            <a:r>
              <a:rPr lang="sr-Latn-RS" sz="1800" dirty="0">
                <a:solidFill>
                  <a:srgbClr val="000000"/>
                </a:solidFill>
                <a:effectLst/>
                <a:latin typeface="SFRM1000"/>
                <a:ea typeface="Times New Roman" panose="02020603050405020304" pitchFamily="18" charset="0"/>
              </a:rPr>
              <a:t>Koren stabla (engl. </a:t>
            </a:r>
            <a:r>
              <a:rPr lang="sr-Latn-RS" sz="1800" i="1" dirty="0">
                <a:solidFill>
                  <a:srgbClr val="000000"/>
                </a:solidFill>
                <a:effectLst/>
                <a:latin typeface="SFTI1000"/>
                <a:ea typeface="Times New Roman" panose="02020603050405020304" pitchFamily="18" charset="0"/>
              </a:rPr>
              <a:t>root node</a:t>
            </a:r>
            <a:r>
              <a:rPr lang="sr-Latn-RS" sz="1800" dirty="0">
                <a:solidFill>
                  <a:srgbClr val="000000"/>
                </a:solidFill>
                <a:effectLst/>
                <a:latin typeface="SFRM1000"/>
                <a:ea typeface="Times New Roman" panose="02020603050405020304" pitchFamily="18" charset="0"/>
              </a:rPr>
              <a:t>) predstavlja čvor koji sadrži skup svih uzoraka, i od njega se stablo grana, odnosno, vrši se sukcesivna particija skupa uzoraka na dva disjunktna podskupa. Podela se vrši prema odgovoru na postavljeno pitanje (da ili ne), odnosno prema vrednosti datog obeležja za svaki pojedinačni uzorak, skup se deli na dva podskupa i formiraju se dva nova čvora.</a:t>
            </a:r>
            <a:endParaRPr lang="en-US" sz="1800" dirty="0">
              <a:solidFill>
                <a:srgbClr val="000000"/>
              </a:solidFill>
              <a:effectLst/>
              <a:latin typeface="SFRM1000"/>
              <a:ea typeface="Times New Roman" panose="02020603050405020304" pitchFamily="18" charset="0"/>
            </a:endParaRPr>
          </a:p>
          <a:p>
            <a:pPr indent="129540" algn="just"/>
            <a:endParaRPr lang="en-US" sz="1800" dirty="0">
              <a:solidFill>
                <a:srgbClr val="000000"/>
              </a:solidFill>
              <a:effectLst/>
              <a:latin typeface="SFRM1000"/>
              <a:ea typeface="Times New Roman" panose="02020603050405020304" pitchFamily="18" charset="0"/>
            </a:endParaRPr>
          </a:p>
          <a:p>
            <a:pPr indent="129540" algn="just"/>
            <a:r>
              <a:rPr lang="en-US" sz="1800" dirty="0" err="1">
                <a:solidFill>
                  <a:srgbClr val="000000"/>
                </a:solidFill>
                <a:effectLst/>
                <a:latin typeface="SFRM1000"/>
                <a:ea typeface="Times New Roman" panose="02020603050405020304" pitchFamily="18" charset="0"/>
              </a:rPr>
              <a:t>Mogu</a:t>
            </a:r>
            <a:r>
              <a:rPr lang="en-US" sz="1800" dirty="0">
                <a:solidFill>
                  <a:srgbClr val="000000"/>
                </a:solidFill>
                <a:effectLst/>
                <a:latin typeface="SFRM1000"/>
                <a:ea typeface="Times New Roman" panose="02020603050405020304" pitchFamily="18" charset="0"/>
              </a:rPr>
              <a:t> se </a:t>
            </a:r>
            <a:r>
              <a:rPr lang="en-US" sz="1800" dirty="0" err="1">
                <a:solidFill>
                  <a:srgbClr val="000000"/>
                </a:solidFill>
                <a:effectLst/>
                <a:latin typeface="SFRM1000"/>
                <a:ea typeface="Times New Roman" panose="02020603050405020304" pitchFamily="18" charset="0"/>
              </a:rPr>
              <a:t>postaviti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različiti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kriterijumi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kada</a:t>
            </a:r>
            <a:r>
              <a:rPr lang="en-US" sz="1800" dirty="0">
                <a:solidFill>
                  <a:srgbClr val="000000"/>
                </a:solidFill>
                <a:effectLst/>
                <a:latin typeface="SFRM1000"/>
                <a:ea typeface="Times New Roman" panose="02020603050405020304" pitchFamily="18" charset="0"/>
              </a:rPr>
              <a:t> bi </a:t>
            </a:r>
            <a:r>
              <a:rPr lang="en-US" sz="1800" dirty="0" err="1">
                <a:solidFill>
                  <a:srgbClr val="000000"/>
                </a:solidFill>
                <a:effectLst/>
                <a:latin typeface="SFRM1000"/>
                <a:ea typeface="Times New Roman" panose="02020603050405020304" pitchFamily="18" charset="0"/>
              </a:rPr>
              <a:t>trebalo</a:t>
            </a:r>
            <a:r>
              <a:rPr lang="en-US" sz="1800" dirty="0">
                <a:solidFill>
                  <a:srgbClr val="000000"/>
                </a:solidFill>
                <a:effectLst/>
                <a:latin typeface="SFRM1000"/>
                <a:ea typeface="Times New Roman" panose="02020603050405020304" pitchFamily="18" charset="0"/>
              </a:rPr>
              <a:t> da se </a:t>
            </a:r>
            <a:r>
              <a:rPr lang="en-US" sz="1800" dirty="0" err="1">
                <a:solidFill>
                  <a:srgbClr val="000000"/>
                </a:solidFill>
                <a:effectLst/>
                <a:latin typeface="SFRM1000"/>
                <a:ea typeface="Times New Roman" panose="02020603050405020304" pitchFamily="18" charset="0"/>
              </a:rPr>
              <a:t>zaustavi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grananje</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npr</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kada</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dobijemo</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čist</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podskup</a:t>
            </a:r>
            <a:r>
              <a:rPr lang="en-US" sz="1800" dirty="0">
                <a:solidFill>
                  <a:srgbClr val="000000"/>
                </a:solidFill>
                <a:effectLst/>
                <a:latin typeface="SFRM1000"/>
                <a:ea typeface="Times New Roman" panose="02020603050405020304" pitchFamily="18" charset="0"/>
              </a:rPr>
              <a:t> – </a:t>
            </a:r>
            <a:r>
              <a:rPr lang="en-US" sz="1800" dirty="0" err="1">
                <a:solidFill>
                  <a:srgbClr val="000000"/>
                </a:solidFill>
                <a:effectLst/>
                <a:latin typeface="SFRM1000"/>
                <a:ea typeface="Times New Roman" panose="02020603050405020304" pitchFamily="18" charset="0"/>
              </a:rPr>
              <a:t>kada</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su</a:t>
            </a:r>
            <a:r>
              <a:rPr lang="en-US" sz="1800" dirty="0">
                <a:solidFill>
                  <a:srgbClr val="000000"/>
                </a:solidFill>
                <a:effectLst/>
                <a:latin typeface="SFRM1000"/>
                <a:ea typeface="Times New Roman" panose="02020603050405020304" pitchFamily="18" charset="0"/>
              </a:rPr>
              <a:t> u </a:t>
            </a:r>
            <a:r>
              <a:rPr lang="en-US" sz="1800" dirty="0" err="1">
                <a:solidFill>
                  <a:srgbClr val="000000"/>
                </a:solidFill>
                <a:effectLst/>
                <a:latin typeface="SFRM1000"/>
                <a:ea typeface="Times New Roman" panose="02020603050405020304" pitchFamily="18" charset="0"/>
              </a:rPr>
              <a:t>njemu</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uzorci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samo</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jedne</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klase</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ili</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kada</a:t>
            </a:r>
            <a:r>
              <a:rPr lang="en-US" sz="1800" dirty="0">
                <a:solidFill>
                  <a:srgbClr val="000000"/>
                </a:solidFill>
                <a:effectLst/>
                <a:latin typeface="SFRM1000"/>
                <a:ea typeface="Times New Roman" panose="02020603050405020304" pitchFamily="18" charset="0"/>
              </a:rPr>
              <a:t> je </a:t>
            </a:r>
            <a:r>
              <a:rPr lang="en-US" sz="1800" dirty="0" err="1">
                <a:solidFill>
                  <a:srgbClr val="000000"/>
                </a:solidFill>
                <a:effectLst/>
                <a:latin typeface="SFRM1000"/>
                <a:ea typeface="Times New Roman" panose="02020603050405020304" pitchFamily="18" charset="0"/>
              </a:rPr>
              <a:t>kalsifikator</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dostigao</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određenu</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unapred</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postavljenu</a:t>
            </a:r>
            <a:r>
              <a:rPr lang="en-US" sz="1800" dirty="0">
                <a:solidFill>
                  <a:srgbClr val="000000"/>
                </a:solidFill>
                <a:effectLst/>
                <a:latin typeface="SFRM1000"/>
                <a:ea typeface="Times New Roman" panose="02020603050405020304" pitchFamily="18" charset="0"/>
              </a:rPr>
              <a:t> </a:t>
            </a:r>
            <a:r>
              <a:rPr lang="en-US" sz="1800" dirty="0" err="1">
                <a:solidFill>
                  <a:srgbClr val="000000"/>
                </a:solidFill>
                <a:effectLst/>
                <a:latin typeface="SFRM1000"/>
                <a:ea typeface="Times New Roman" panose="02020603050405020304" pitchFamily="18" charset="0"/>
              </a:rPr>
              <a:t>granicu</a:t>
            </a:r>
            <a:r>
              <a:rPr lang="en-US" sz="1800" dirty="0">
                <a:solidFill>
                  <a:srgbClr val="000000"/>
                </a:solidFill>
                <a:effectLst/>
                <a:latin typeface="SFRM1000"/>
                <a:ea typeface="Times New Roman" panose="02020603050405020304" pitchFamily="18" charset="0"/>
              </a:rPr>
              <a:t>.</a:t>
            </a:r>
          </a:p>
          <a:p>
            <a:pPr indent="129540" algn="just"/>
            <a:endParaRPr lang="en-US" sz="1800" dirty="0">
              <a:solidFill>
                <a:srgbClr val="000000"/>
              </a:solidFill>
              <a:effectLst/>
              <a:latin typeface="SFRM1000"/>
              <a:ea typeface="Times New Roman" panose="02020603050405020304" pitchFamily="18" charset="0"/>
            </a:endParaRPr>
          </a:p>
          <a:p>
            <a:pPr indent="129540" algn="just"/>
            <a:r>
              <a:rPr lang="en-US" sz="1800" dirty="0">
                <a:effectLst/>
                <a:latin typeface="Times New Roman" panose="02020603050405020304" pitchFamily="18" charset="0"/>
                <a:ea typeface="Times New Roman" panose="02020603050405020304" pitchFamily="18" charset="0"/>
              </a:rPr>
              <a:t>PARAMETRI:</a:t>
            </a:r>
          </a:p>
          <a:p>
            <a:pPr indent="129540" algn="just"/>
            <a:endParaRPr lang="en-US" sz="1800" dirty="0">
              <a:effectLst/>
              <a:latin typeface="Times New Roman" panose="02020603050405020304" pitchFamily="18" charset="0"/>
              <a:ea typeface="Times New Roman" panose="02020603050405020304" pitchFamily="18" charset="0"/>
            </a:endParaRPr>
          </a:p>
          <a:p>
            <a:pPr indent="129540" algn="just"/>
            <a:r>
              <a:rPr lang="en-US" sz="1800" dirty="0">
                <a:effectLst/>
                <a:latin typeface="Times New Roman" panose="02020603050405020304" pitchFamily="18" charset="0"/>
                <a:ea typeface="Times New Roman" panose="02020603050405020304" pitchFamily="18" charset="0"/>
              </a:rPr>
              <a:t>CRITERION – entropy</a:t>
            </a:r>
          </a:p>
          <a:p>
            <a:pPr indent="129540" algn="just"/>
            <a:r>
              <a:rPr lang="en-US" sz="1800" dirty="0" err="1">
                <a:effectLst/>
                <a:latin typeface="Times New Roman" panose="02020603050405020304" pitchFamily="18" charset="0"/>
                <a:ea typeface="Times New Roman" panose="02020603050405020304" pitchFamily="18" charset="0"/>
              </a:rPr>
              <a:t>Kriterijum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podele</a:t>
            </a:r>
            <a:endParaRPr lang="en-US" sz="1800" dirty="0">
              <a:effectLst/>
              <a:latin typeface="Times New Roman" panose="02020603050405020304" pitchFamily="18" charset="0"/>
              <a:ea typeface="Times New Roman" panose="02020603050405020304" pitchFamily="18" charset="0"/>
            </a:endParaRPr>
          </a:p>
          <a:p>
            <a:pPr indent="129540" algn="just"/>
            <a:endParaRPr lang="en-US" sz="1800" dirty="0">
              <a:effectLst/>
              <a:latin typeface="Times New Roman" panose="02020603050405020304" pitchFamily="18" charset="0"/>
              <a:ea typeface="Times New Roman" panose="02020603050405020304" pitchFamily="18" charset="0"/>
            </a:endParaRPr>
          </a:p>
          <a:p>
            <a:pPr indent="129540" algn="just"/>
            <a:r>
              <a:rPr lang="en-US" sz="1800" dirty="0" err="1">
                <a:effectLst/>
                <a:latin typeface="Times New Roman" panose="02020603050405020304" pitchFamily="18" charset="0"/>
                <a:ea typeface="Times New Roman" panose="02020603050405020304" pitchFamily="18" charset="0"/>
              </a:rPr>
              <a:t>Max_depth</a:t>
            </a:r>
            <a:r>
              <a:rPr lang="en-US" sz="1800" dirty="0">
                <a:effectLst/>
                <a:latin typeface="Times New Roman" panose="02020603050405020304" pitchFamily="18" charset="0"/>
                <a:ea typeface="Times New Roman" panose="02020603050405020304" pitchFamily="18" charset="0"/>
              </a:rPr>
              <a:t> – 35</a:t>
            </a:r>
          </a:p>
          <a:p>
            <a:pPr indent="129540" algn="just"/>
            <a:r>
              <a:rPr lang="en-US" sz="1800" dirty="0" err="1">
                <a:effectLst/>
                <a:latin typeface="Times New Roman" panose="02020603050405020304" pitchFamily="18" charset="0"/>
                <a:ea typeface="Times New Roman" panose="02020603050405020304" pitchFamily="18" charset="0"/>
              </a:rPr>
              <a:t>Ako</a:t>
            </a:r>
            <a:r>
              <a:rPr lang="en-US" sz="1800" dirty="0">
                <a:effectLst/>
                <a:latin typeface="Times New Roman" panose="02020603050405020304" pitchFamily="18" charset="0"/>
                <a:ea typeface="Times New Roman" panose="02020603050405020304" pitchFamily="18" charset="0"/>
              </a:rPr>
              <a:t> se ne </a:t>
            </a:r>
            <a:r>
              <a:rPr lang="en-US" sz="1800" dirty="0" err="1">
                <a:effectLst/>
                <a:latin typeface="Times New Roman" panose="02020603050405020304" pitchFamily="18" charset="0"/>
                <a:ea typeface="Times New Roman" panose="02020603050405020304" pitchFamily="18" charset="0"/>
              </a:rPr>
              <a:t>postavi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vrednost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stablo</a:t>
            </a:r>
            <a:r>
              <a:rPr lang="en-US" sz="1800" dirty="0">
                <a:effectLst/>
                <a:latin typeface="Times New Roman" panose="02020603050405020304" pitchFamily="18" charset="0"/>
                <a:ea typeface="Times New Roman" panose="02020603050405020304" pitchFamily="18" charset="0"/>
              </a:rPr>
              <a:t> se deli </a:t>
            </a:r>
            <a:r>
              <a:rPr lang="en-US" sz="1800" dirty="0" err="1">
                <a:effectLst/>
                <a:latin typeface="Times New Roman" panose="02020603050405020304" pitchFamily="18" charset="0"/>
                <a:ea typeface="Times New Roman" panose="02020603050405020304" pitchFamily="18" charset="0"/>
              </a:rPr>
              <a:t>dok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listovi</a:t>
            </a:r>
            <a:r>
              <a:rPr lang="en-US" sz="1800" dirty="0">
                <a:effectLst/>
                <a:latin typeface="Times New Roman" panose="02020603050405020304" pitchFamily="18" charset="0"/>
                <a:ea typeface="Times New Roman" panose="02020603050405020304" pitchFamily="18" charset="0"/>
              </a:rPr>
              <a:t> ne </a:t>
            </a:r>
            <a:r>
              <a:rPr lang="en-US" sz="1800" dirty="0" err="1">
                <a:effectLst/>
                <a:latin typeface="Times New Roman" panose="02020603050405020304" pitchFamily="18" charset="0"/>
                <a:ea typeface="Times New Roman" panose="02020603050405020304" pitchFamily="18" charset="0"/>
              </a:rPr>
              <a:t>postanu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čisti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ili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dok</a:t>
            </a:r>
            <a:r>
              <a:rPr lang="en-US" sz="1800" dirty="0">
                <a:effectLst/>
                <a:latin typeface="Times New Roman" panose="02020603050405020304" pitchFamily="18" charset="0"/>
                <a:ea typeface="Times New Roman" panose="02020603050405020304" pitchFamily="18" charset="0"/>
              </a:rPr>
              <a:t> ne </a:t>
            </a:r>
            <a:r>
              <a:rPr lang="en-US" sz="1800" dirty="0" err="1">
                <a:effectLst/>
                <a:latin typeface="Times New Roman" panose="02020603050405020304" pitchFamily="18" charset="0"/>
                <a:ea typeface="Times New Roman" panose="02020603050405020304" pitchFamily="18" charset="0"/>
              </a:rPr>
              <a:t>sadrže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min_samples_split</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minimalan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broj</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uzoraka</a:t>
            </a:r>
            <a:r>
              <a:rPr lang="en-US" sz="1800" dirty="0">
                <a:effectLst/>
                <a:latin typeface="Times New Roman" panose="02020603050405020304" pitchFamily="18" charset="0"/>
                <a:ea typeface="Times New Roman" panose="02020603050405020304" pitchFamily="18" charset="0"/>
              </a:rPr>
              <a:t> u </a:t>
            </a:r>
            <a:r>
              <a:rPr lang="en-US" sz="1800" dirty="0" err="1">
                <a:effectLst/>
                <a:latin typeface="Times New Roman" panose="02020603050405020304" pitchFamily="18" charset="0"/>
                <a:ea typeface="Times New Roman" panose="02020603050405020304" pitchFamily="18" charset="0"/>
              </a:rPr>
              <a:t>čvoru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dqa</a:t>
            </a:r>
            <a:r>
              <a:rPr lang="en-US" sz="1800" dirty="0">
                <a:effectLst/>
                <a:latin typeface="Times New Roman" panose="02020603050405020304" pitchFamily="18" charset="0"/>
                <a:ea typeface="Times New Roman" panose="02020603050405020304" pitchFamily="18" charset="0"/>
              </a:rPr>
              <a:t> bi </a:t>
            </a:r>
            <a:r>
              <a:rPr lang="en-US" sz="1800" dirty="0" err="1">
                <a:effectLst/>
                <a:latin typeface="Times New Roman" panose="02020603050405020304" pitchFamily="18" charset="0"/>
                <a:ea typeface="Times New Roman" panose="02020603050405020304" pitchFamily="18" charset="0"/>
              </a:rPr>
              <a:t>bilo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dozvoljeno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njegovo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deljenje</a:t>
            </a:r>
            <a:endParaRPr lang="en-US" sz="1800" dirty="0">
              <a:effectLst/>
              <a:latin typeface="Times New Roman" panose="02020603050405020304" pitchFamily="18" charset="0"/>
              <a:ea typeface="Times New Roman" panose="02020603050405020304" pitchFamily="18" charset="0"/>
            </a:endParaRPr>
          </a:p>
          <a:p>
            <a:pPr indent="129540" algn="just"/>
            <a:endParaRPr lang="en-US" sz="1800" dirty="0">
              <a:effectLst/>
              <a:latin typeface="Times New Roman" panose="02020603050405020304" pitchFamily="18" charset="0"/>
              <a:ea typeface="Times New Roman" panose="02020603050405020304" pitchFamily="18" charset="0"/>
            </a:endParaRPr>
          </a:p>
          <a:p>
            <a:pPr indent="129540" algn="just"/>
            <a:r>
              <a:rPr lang="en-US" sz="1800" dirty="0" err="1">
                <a:effectLst/>
                <a:latin typeface="Times New Roman" panose="02020603050405020304" pitchFamily="18" charset="0"/>
                <a:ea typeface="Times New Roman" panose="02020603050405020304" pitchFamily="18" charset="0"/>
              </a:rPr>
              <a:t>class_weight</a:t>
            </a:r>
            <a:r>
              <a:rPr lang="en-US" sz="1800" dirty="0">
                <a:effectLst/>
                <a:latin typeface="Times New Roman" panose="02020603050405020304" pitchFamily="18" charset="0"/>
                <a:ea typeface="Times New Roman" panose="02020603050405020304" pitchFamily="18" charset="0"/>
              </a:rPr>
              <a:t> – None</a:t>
            </a:r>
          </a:p>
          <a:p>
            <a:pPr indent="129540" algn="just"/>
            <a:r>
              <a:rPr lang="en-US" sz="1800" dirty="0" err="1">
                <a:effectLst/>
                <a:latin typeface="Times New Roman" panose="02020603050405020304" pitchFamily="18" charset="0"/>
                <a:ea typeface="Times New Roman" panose="02020603050405020304" pitchFamily="18" charset="0"/>
              </a:rPr>
              <a:t>Služi</a:t>
            </a:r>
            <a:r>
              <a:rPr lang="en-US" sz="1800" dirty="0">
                <a:effectLst/>
                <a:latin typeface="Times New Roman" panose="02020603050405020304" pitchFamily="18" charset="0"/>
                <a:ea typeface="Times New Roman" panose="02020603050405020304" pitchFamily="18" charset="0"/>
              </a:rPr>
              <a:t> za </a:t>
            </a:r>
            <a:r>
              <a:rPr lang="en-US" sz="1800" dirty="0" err="1">
                <a:effectLst/>
                <a:latin typeface="Times New Roman" panose="02020603050405020304" pitchFamily="18" charset="0"/>
                <a:ea typeface="Times New Roman" panose="02020603050405020304" pitchFamily="18" charset="0"/>
              </a:rPr>
              <a:t>postavljanje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težinskih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faktora</a:t>
            </a:r>
            <a:r>
              <a:rPr lang="en-US" sz="1800" dirty="0">
                <a:effectLst/>
                <a:latin typeface="Times New Roman" panose="02020603050405020304" pitchFamily="18" charset="0"/>
                <a:ea typeface="Times New Roman" panose="02020603050405020304" pitchFamily="18" charset="0"/>
              </a:rPr>
              <a:t> za </a:t>
            </a:r>
            <a:r>
              <a:rPr lang="en-US" sz="1800" dirty="0" err="1">
                <a:effectLst/>
                <a:latin typeface="Times New Roman" panose="02020603050405020304" pitchFamily="18" charset="0"/>
                <a:ea typeface="Times New Roman" panose="02020603050405020304" pitchFamily="18" charset="0"/>
              </a:rPr>
              <a:t>uzorke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različitih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klasa</a:t>
            </a:r>
            <a:endParaRPr lang="en-US" sz="1800" dirty="0">
              <a:effectLst/>
              <a:latin typeface="Times New Roman" panose="02020603050405020304" pitchFamily="18" charset="0"/>
              <a:ea typeface="Times New Roman" panose="02020603050405020304" pitchFamily="18" charset="0"/>
            </a:endParaRPr>
          </a:p>
          <a:p>
            <a:pPr indent="129540" algn="just"/>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2195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effectLst/>
                <a:latin typeface="Times New Roman" panose="02020603050405020304" pitchFamily="18" charset="0"/>
                <a:ea typeface="Times New Roman" panose="02020603050405020304" pitchFamily="18" charset="0"/>
              </a:rPr>
              <a:t>Ustanovljeno je da je najveći broj komponenti (n_components) jednak 1, jer se za broj komponenti LDA redukcije uzima manji od dve vrednosti, a to su klasa – 1 i broj obeležja.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solidFill>
                  <a:srgbClr val="000000"/>
                </a:solidFill>
                <a:effectLst/>
                <a:latin typeface="Times New Roman" panose="02020603050405020304" pitchFamily="18" charset="0"/>
                <a:ea typeface="Times New Roman" panose="02020603050405020304" pitchFamily="18" charset="0"/>
              </a:rPr>
              <a:t>Čest problem koji se susreće u mašinskom učenju je da za dat broj obeležja, tj. dimenzija, broj uzoraka potreban za popunjavanje prostora obeležja do zadovoljavajuće gustine je retko kada dostupan. Shodno tome, za dat broj trening utoraka, postoji optimalan broj obeležja, ukoliko se taj broj prekorači dolazi do pada performansi modela. Iz ovog razloga, radi se redukcija dimenzionalnosti, koja dovodi i do bržeg izvršavanja programa.</a:t>
            </a:r>
            <a:endParaRPr lang="sr-Latn-RS" sz="1800" dirty="0">
              <a:effectLst/>
              <a:latin typeface="Times New Roman" panose="02020603050405020304" pitchFamily="18" charset="0"/>
              <a:ea typeface="Times New Roman" panose="02020603050405020304" pitchFamily="18" charset="0"/>
            </a:endParaRPr>
          </a:p>
          <a:p>
            <a:endParaRPr lang="en-US" dirty="0"/>
          </a:p>
          <a:p>
            <a:r>
              <a:rPr lang="sr-Latn-RS" sz="1800" dirty="0">
                <a:effectLst/>
                <a:latin typeface="Times New Roman" panose="02020603050405020304" pitchFamily="18" charset="0"/>
                <a:ea typeface="Times New Roman" panose="02020603050405020304" pitchFamily="18" charset="0"/>
              </a:rPr>
              <a:t>Glavna razlika između ove dve metode je to što PCA koristi kriterijum </a:t>
            </a:r>
            <a:r>
              <a:rPr lang="sr-Latn-RS" sz="1800" b="1" dirty="0">
                <a:effectLst/>
                <a:latin typeface="Times New Roman" panose="02020603050405020304" pitchFamily="18" charset="0"/>
                <a:ea typeface="Times New Roman" panose="02020603050405020304" pitchFamily="18" charset="0"/>
              </a:rPr>
              <a:t>reprezentacije</a:t>
            </a:r>
            <a:r>
              <a:rPr lang="en-US" sz="1800" b="1" dirty="0">
                <a:effectLst/>
                <a:latin typeface="Times New Roman" panose="02020603050405020304" pitchFamily="18" charset="0"/>
                <a:ea typeface="Times New Roman" panose="02020603050405020304" pitchFamily="18" charset="0"/>
              </a:rPr>
              <a:t>  (VARIJANSA!!)</a:t>
            </a:r>
            <a:r>
              <a:rPr lang="sr-Latn-RS" sz="1800" dirty="0">
                <a:effectLst/>
                <a:latin typeface="Times New Roman" panose="02020603050405020304" pitchFamily="18" charset="0"/>
                <a:ea typeface="Times New Roman" panose="02020603050405020304" pitchFamily="18" charset="0"/>
              </a:rPr>
              <a:t>, čiji je cilj da predstavi originalni skup uzoraka što tačnije, u prostoru sa manjim brojem dimenzija. LDA koristi kriterijum </a:t>
            </a:r>
            <a:r>
              <a:rPr lang="sr-Latn-RS" sz="1800" b="1" dirty="0">
                <a:effectLst/>
                <a:latin typeface="Times New Roman" panose="02020603050405020304" pitchFamily="18" charset="0"/>
                <a:ea typeface="Times New Roman" panose="02020603050405020304" pitchFamily="18" charset="0"/>
              </a:rPr>
              <a:t>klasifikacije</a:t>
            </a:r>
            <a:r>
              <a:rPr lang="sr-Latn-RS" sz="1800" dirty="0">
                <a:effectLst/>
                <a:latin typeface="Times New Roman" panose="02020603050405020304" pitchFamily="18" charset="0"/>
                <a:ea typeface="Times New Roman" panose="02020603050405020304" pitchFamily="18" charset="0"/>
              </a:rPr>
              <a:t> da bi sačuvao što više diskriminatornih informacija, u prostoru sa manjim brojem dimenzija. Takođe, uzima </a:t>
            </a:r>
            <a:r>
              <a:rPr lang="sr-Latn-RS" sz="1800" b="1" dirty="0">
                <a:effectLst/>
                <a:latin typeface="Times New Roman" panose="02020603050405020304" pitchFamily="18" charset="0"/>
                <a:ea typeface="Times New Roman" panose="02020603050405020304" pitchFamily="18" charset="0"/>
              </a:rPr>
              <a:t>u obzir klasne labele</a:t>
            </a:r>
            <a:endParaRPr lang="en-US" b="1" dirty="0"/>
          </a:p>
          <a:p>
            <a:endParaRPr lang="en-US" dirty="0"/>
          </a:p>
          <a:p>
            <a:r>
              <a:rPr lang="en-US" dirty="0"/>
              <a:t>PCA – </a:t>
            </a:r>
            <a:r>
              <a:rPr lang="en-US" b="1" dirty="0"/>
              <a:t>NENADGLEDANO</a:t>
            </a:r>
            <a:r>
              <a:rPr lang="en-US" dirty="0"/>
              <a:t> UCENJE</a:t>
            </a:r>
          </a:p>
          <a:p>
            <a:endParaRPr lang="en-US" dirty="0"/>
          </a:p>
          <a:p>
            <a:endParaRPr lang="en-US" dirty="0"/>
          </a:p>
          <a:p>
            <a:r>
              <a:rPr lang="en-US" dirty="0"/>
              <a:t>LDA:</a:t>
            </a:r>
          </a:p>
          <a:p>
            <a:r>
              <a:rPr lang="sr-Latn-RS" sz="1800" i="1" dirty="0">
                <a:effectLst/>
                <a:latin typeface="Times New Roman" panose="02020603050405020304" pitchFamily="18" charset="0"/>
                <a:ea typeface="Times New Roman" panose="02020603050405020304" pitchFamily="18" charset="0"/>
              </a:rPr>
              <a:t>Cilj linearne diskriminantne analize jeste da se </a:t>
            </a:r>
            <a:r>
              <a:rPr lang="sr-Latn-RS" sz="1800" b="1" i="1" dirty="0">
                <a:effectLst/>
                <a:latin typeface="Times New Roman" panose="02020603050405020304" pitchFamily="18" charset="0"/>
                <a:ea typeface="Times New Roman" panose="02020603050405020304" pitchFamily="18" charset="0"/>
              </a:rPr>
              <a:t>dimenzionalnost prostora smanji</a:t>
            </a:r>
            <a:r>
              <a:rPr lang="sr-Latn-RS" sz="1800" i="1" dirty="0">
                <a:effectLst/>
                <a:latin typeface="Times New Roman" panose="02020603050405020304" pitchFamily="18" charset="0"/>
                <a:ea typeface="Times New Roman" panose="02020603050405020304" pitchFamily="18" charset="0"/>
              </a:rPr>
              <a:t>, a da se </a:t>
            </a:r>
            <a:r>
              <a:rPr lang="sr-Latn-RS" sz="1800" b="1" i="1" dirty="0">
                <a:effectLst/>
                <a:latin typeface="Times New Roman" panose="02020603050405020304" pitchFamily="18" charset="0"/>
                <a:ea typeface="Times New Roman" panose="02020603050405020304" pitchFamily="18" charset="0"/>
              </a:rPr>
              <a:t>očuva što više diskriminatornih informacija</a:t>
            </a:r>
            <a:r>
              <a:rPr lang="sr-Latn-RS" sz="1800" i="1" dirty="0">
                <a:effectLst/>
                <a:latin typeface="Times New Roman" panose="02020603050405020304" pitchFamily="18" charset="0"/>
                <a:ea typeface="Times New Roman" panose="02020603050405020304" pitchFamily="18" charset="0"/>
              </a:rPr>
              <a:t>. Formiranjem linearne kombinacije postojećih obeležja LDA pronalazi pravac takav da se prilikom projekcije uzoraka na njega </a:t>
            </a:r>
            <a:r>
              <a:rPr lang="sr-Latn-RS" sz="1800" b="1" i="1" dirty="0">
                <a:effectLst/>
                <a:latin typeface="Times New Roman" panose="02020603050405020304" pitchFamily="18" charset="0"/>
                <a:ea typeface="Times New Roman" panose="02020603050405020304" pitchFamily="18" charset="0"/>
              </a:rPr>
              <a:t>maksimizuje separabilnost između klasa</a:t>
            </a:r>
            <a:r>
              <a:rPr lang="sr-Latn-RS" sz="1800" i="1" dirty="0">
                <a:effectLst/>
                <a:latin typeface="Times New Roman" panose="02020603050405020304" pitchFamily="18" charset="0"/>
                <a:ea typeface="Times New Roman" panose="02020603050405020304" pitchFamily="18" charset="0"/>
              </a:rPr>
              <a:t>. Uzimanje u obzir klasnih labela svrstava ovu metodu među </a:t>
            </a:r>
            <a:r>
              <a:rPr lang="sr-Latn-RS" sz="1800" b="1" i="1" dirty="0">
                <a:effectLst/>
                <a:latin typeface="Times New Roman" panose="02020603050405020304" pitchFamily="18" charset="0"/>
                <a:ea typeface="Times New Roman" panose="02020603050405020304" pitchFamily="18" charset="0"/>
              </a:rPr>
              <a:t>metode nadgledanog </a:t>
            </a:r>
            <a:r>
              <a:rPr lang="sr-Latn-RS" sz="1800" i="1" dirty="0">
                <a:effectLst/>
                <a:latin typeface="Times New Roman" panose="02020603050405020304" pitchFamily="18" charset="0"/>
                <a:ea typeface="Times New Roman" panose="02020603050405020304" pitchFamily="18" charset="0"/>
              </a:rPr>
              <a:t>učenja. Poboljšanje razdvojivosti između klasa postiže se maksimizacijom rastojanja između srednjih vrednosti LDA projekcija uzoraka iz različitih klasa i istovremenom minimizacijom varijanse projekcije uzoraka unutar svake klase pojedinačno.</a:t>
            </a:r>
            <a:endParaRPr lang="en-US" sz="1800" i="1" dirty="0">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ndParaRPr>
          </a:p>
          <a:p>
            <a:endParaRPr lang="en-US" sz="1800" i="1" dirty="0">
              <a:effectLst/>
              <a:latin typeface="Times New Roman" panose="02020603050405020304" pitchFamily="18" charset="0"/>
            </a:endParaRPr>
          </a:p>
          <a:p>
            <a:r>
              <a:rPr lang="en-US" sz="1800" i="1" dirty="0">
                <a:effectLst/>
                <a:latin typeface="Times New Roman" panose="02020603050405020304" pitchFamily="18" charset="0"/>
              </a:rPr>
              <a:t>PCA:</a:t>
            </a:r>
          </a:p>
          <a:p>
            <a:endParaRPr lang="en-US" sz="1800" i="1" dirty="0">
              <a:effectLst/>
              <a:latin typeface="Times New Roman" panose="02020603050405020304" pitchFamily="18" charset="0"/>
            </a:endParaRPr>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3486908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 </a:t>
            </a:r>
            <a:r>
              <a:rPr lang="en-US" dirty="0" err="1"/>
              <a:t>zadatku</a:t>
            </a:r>
            <a:r>
              <a:rPr lang="en-US" dirty="0"/>
              <a:t> se </a:t>
            </a:r>
            <a:r>
              <a:rPr lang="en-US" dirty="0" err="1"/>
              <a:t>radi</a:t>
            </a:r>
            <a:r>
              <a:rPr lang="en-US" dirty="0"/>
              <a:t> o </a:t>
            </a:r>
            <a:r>
              <a:rPr lang="en-US" dirty="0" err="1"/>
              <a:t>binarnom</a:t>
            </a:r>
            <a:r>
              <a:rPr lang="en-US" dirty="0"/>
              <a:t> </a:t>
            </a:r>
            <a:r>
              <a:rPr lang="en-US" dirty="0" err="1"/>
              <a:t>problemu</a:t>
            </a:r>
            <a:r>
              <a:rPr lang="en-US" dirty="0"/>
              <a:t>, pa je </a:t>
            </a:r>
            <a:r>
              <a:rPr lang="en-US" dirty="0" err="1"/>
              <a:t>jedna</a:t>
            </a:r>
            <a:r>
              <a:rPr lang="en-US" dirty="0"/>
              <a:t> </a:t>
            </a:r>
            <a:r>
              <a:rPr lang="en-US" dirty="0" err="1"/>
              <a:t>klasa</a:t>
            </a:r>
            <a:r>
              <a:rPr lang="en-US" dirty="0"/>
              <a:t> </a:t>
            </a:r>
            <a:r>
              <a:rPr lang="en-US" dirty="0" err="1"/>
              <a:t>proglašena</a:t>
            </a:r>
            <a:r>
              <a:rPr lang="en-US" dirty="0"/>
              <a:t> </a:t>
            </a:r>
            <a:r>
              <a:rPr lang="en-US" dirty="0" err="1"/>
              <a:t>pozitivnom</a:t>
            </a:r>
            <a:r>
              <a:rPr lang="en-US" dirty="0"/>
              <a:t> (M), a </a:t>
            </a:r>
            <a:r>
              <a:rPr lang="en-US" dirty="0" err="1"/>
              <a:t>druga</a:t>
            </a:r>
            <a:r>
              <a:rPr lang="en-US" dirty="0"/>
              <a:t> </a:t>
            </a:r>
            <a:r>
              <a:rPr lang="en-US" dirty="0" err="1"/>
              <a:t>negativnom</a:t>
            </a:r>
            <a:r>
              <a:rPr lang="en-US" dirty="0"/>
              <a:t>(F). </a:t>
            </a:r>
            <a:r>
              <a:rPr lang="en-US" dirty="0" err="1"/>
              <a:t>Kako</a:t>
            </a:r>
            <a:r>
              <a:rPr lang="en-US" dirty="0"/>
              <a:t> bi se </a:t>
            </a:r>
            <a:r>
              <a:rPr lang="en-US" dirty="0" err="1"/>
              <a:t>procefnile</a:t>
            </a:r>
            <a:r>
              <a:rPr lang="en-US" dirty="0"/>
              <a:t> performance </a:t>
            </a:r>
            <a:r>
              <a:rPr lang="en-US" dirty="0" err="1"/>
              <a:t>klasifikatora</a:t>
            </a:r>
            <a:r>
              <a:rPr lang="en-US" dirty="0"/>
              <a:t> </a:t>
            </a:r>
            <a:r>
              <a:rPr lang="en-US" dirty="0" err="1"/>
              <a:t>potrebno</a:t>
            </a:r>
            <a:r>
              <a:rPr lang="en-US" dirty="0"/>
              <a:t> je </a:t>
            </a:r>
            <a:r>
              <a:rPr lang="en-US" dirty="0" err="1"/>
              <a:t>uporediti</a:t>
            </a:r>
            <a:r>
              <a:rPr lang="en-US" dirty="0"/>
              <a:t> </a:t>
            </a:r>
            <a:r>
              <a:rPr lang="en-US" dirty="0" err="1"/>
              <a:t>predviđene</a:t>
            </a:r>
            <a:r>
              <a:rPr lang="en-US" dirty="0"/>
              <a:t> I </a:t>
            </a:r>
            <a:r>
              <a:rPr lang="en-US" dirty="0" err="1"/>
              <a:t>stvarne</a:t>
            </a:r>
            <a:r>
              <a:rPr lang="en-US" dirty="0"/>
              <a:t> </a:t>
            </a:r>
            <a:r>
              <a:rPr lang="en-US" dirty="0" err="1"/>
              <a:t>labele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Definisani</a:t>
            </a:r>
            <a:r>
              <a:rPr lang="en-US" dirty="0"/>
              <a:t> </a:t>
            </a:r>
            <a:r>
              <a:rPr lang="en-US" dirty="0" err="1"/>
              <a:t>su</a:t>
            </a:r>
            <a:r>
              <a:rPr lang="en-US" dirty="0"/>
              <a:t> </a:t>
            </a:r>
            <a:r>
              <a:rPr lang="en-US" dirty="0" err="1"/>
              <a:t>sledeći</a:t>
            </a:r>
            <a:r>
              <a:rPr lang="en-US" dirty="0"/>
              <a:t> </a:t>
            </a:r>
            <a:r>
              <a:rPr lang="en-US" dirty="0" err="1"/>
              <a:t>pojmovi</a:t>
            </a:r>
            <a:r>
              <a:rPr lang="en-US" dirty="0"/>
              <a:t>: TP (</a:t>
            </a:r>
            <a:r>
              <a:rPr lang="en-US" dirty="0" err="1"/>
              <a:t>uzorak</a:t>
            </a:r>
            <a:r>
              <a:rPr lang="en-US" dirty="0"/>
              <a:t> </a:t>
            </a:r>
            <a:r>
              <a:rPr lang="en-US" dirty="0" err="1"/>
              <a:t>čija</a:t>
            </a:r>
            <a:r>
              <a:rPr lang="en-US" dirty="0"/>
              <a:t> </a:t>
            </a:r>
            <a:r>
              <a:rPr lang="en-US" dirty="0" err="1"/>
              <a:t>stvarna</a:t>
            </a:r>
            <a:r>
              <a:rPr lang="en-US" dirty="0"/>
              <a:t> I </a:t>
            </a:r>
            <a:r>
              <a:rPr lang="en-US" dirty="0" err="1"/>
              <a:t>predviđena</a:t>
            </a:r>
            <a:r>
              <a:rPr lang="en-US" dirty="0"/>
              <a:t> </a:t>
            </a:r>
            <a:r>
              <a:rPr lang="en-US" dirty="0" err="1"/>
              <a:t>vrednost</a:t>
            </a:r>
            <a:r>
              <a:rPr lang="en-US" dirty="0"/>
              <a:t> </a:t>
            </a:r>
            <a:r>
              <a:rPr lang="en-US" dirty="0" err="1"/>
              <a:t>imaju</a:t>
            </a:r>
            <a:r>
              <a:rPr lang="en-US" dirty="0"/>
              <a:t> </a:t>
            </a:r>
            <a:r>
              <a:rPr lang="en-US" dirty="0" err="1"/>
              <a:t>vrednost</a:t>
            </a:r>
            <a:r>
              <a:rPr lang="en-US" dirty="0"/>
              <a:t> 1), TN (</a:t>
            </a:r>
            <a:r>
              <a:rPr lang="en-US" dirty="0" err="1"/>
              <a:t>stvarna</a:t>
            </a:r>
            <a:r>
              <a:rPr lang="en-US" dirty="0"/>
              <a:t> I </a:t>
            </a:r>
            <a:r>
              <a:rPr lang="en-US" dirty="0" err="1"/>
              <a:t>predviđena</a:t>
            </a:r>
            <a:r>
              <a:rPr lang="en-US" dirty="0"/>
              <a:t> </a:t>
            </a:r>
            <a:r>
              <a:rPr lang="en-US" dirty="0" err="1"/>
              <a:t>vrednost</a:t>
            </a:r>
            <a:r>
              <a:rPr lang="en-US" dirty="0"/>
              <a:t> </a:t>
            </a:r>
            <a:r>
              <a:rPr lang="en-US" dirty="0" err="1"/>
              <a:t>imaju</a:t>
            </a:r>
            <a:r>
              <a:rPr lang="en-US" dirty="0"/>
              <a:t> </a:t>
            </a:r>
            <a:r>
              <a:rPr lang="en-US" dirty="0" err="1"/>
              <a:t>vrednost</a:t>
            </a:r>
            <a:r>
              <a:rPr lang="en-US" dirty="0"/>
              <a:t> 0), FP (</a:t>
            </a:r>
            <a:r>
              <a:rPr lang="en-US" dirty="0" err="1"/>
              <a:t>stvarna</a:t>
            </a:r>
            <a:r>
              <a:rPr lang="en-US" dirty="0"/>
              <a:t> </a:t>
            </a:r>
            <a:r>
              <a:rPr lang="en-US" dirty="0" err="1"/>
              <a:t>labela</a:t>
            </a:r>
            <a:r>
              <a:rPr lang="en-US" dirty="0"/>
              <a:t> – 0 , a </a:t>
            </a:r>
            <a:r>
              <a:rPr lang="en-US" dirty="0" err="1"/>
              <a:t>predviđena</a:t>
            </a:r>
            <a:r>
              <a:rPr lang="en-US" dirty="0"/>
              <a:t> </a:t>
            </a:r>
            <a:r>
              <a:rPr lang="en-US" dirty="0" err="1"/>
              <a:t>labela</a:t>
            </a:r>
            <a:r>
              <a:rPr lang="en-US" dirty="0"/>
              <a:t> -1), FN (</a:t>
            </a:r>
            <a:r>
              <a:rPr lang="en-US" dirty="0" err="1"/>
              <a:t>stvarna</a:t>
            </a:r>
            <a:r>
              <a:rPr lang="en-US" dirty="0"/>
              <a:t> </a:t>
            </a:r>
            <a:r>
              <a:rPr lang="en-US" dirty="0" err="1"/>
              <a:t>labela</a:t>
            </a:r>
            <a:r>
              <a:rPr lang="en-US" dirty="0"/>
              <a:t> – 1, </a:t>
            </a:r>
            <a:r>
              <a:rPr lang="en-US" dirty="0" err="1"/>
              <a:t>predviđena</a:t>
            </a:r>
            <a:r>
              <a:rPr lang="en-US" dirty="0"/>
              <a:t> </a:t>
            </a:r>
            <a:r>
              <a:rPr lang="en-US" dirty="0" err="1"/>
              <a:t>labela</a:t>
            </a:r>
            <a:r>
              <a:rPr lang="en-US" dirty="0"/>
              <a:t> - 0). Za </a:t>
            </a:r>
            <a:r>
              <a:rPr lang="en-US" dirty="0" err="1"/>
              <a:t>uporedni</a:t>
            </a:r>
            <a:r>
              <a:rPr lang="en-US" dirty="0"/>
              <a:t> </a:t>
            </a:r>
            <a:r>
              <a:rPr lang="en-US" dirty="0" err="1"/>
              <a:t>prikaz</a:t>
            </a:r>
            <a:r>
              <a:rPr lang="en-US" dirty="0"/>
              <a:t> je </a:t>
            </a:r>
            <a:r>
              <a:rPr lang="en-US" dirty="0" err="1"/>
              <a:t>korišćena</a:t>
            </a:r>
            <a:r>
              <a:rPr lang="en-US" dirty="0"/>
              <a:t> </a:t>
            </a:r>
            <a:r>
              <a:rPr lang="en-US" dirty="0" err="1"/>
              <a:t>matrica</a:t>
            </a:r>
            <a:r>
              <a:rPr lang="en-US" dirty="0"/>
              <a:t> </a:t>
            </a:r>
            <a:r>
              <a:rPr lang="en-US" dirty="0" err="1"/>
              <a:t>konfuzije</a:t>
            </a:r>
            <a:r>
              <a:rPr lang="en-US" dirty="0"/>
              <a:t>. Na </a:t>
            </a:r>
            <a:r>
              <a:rPr lang="en-US" dirty="0" err="1"/>
              <a:t>osnovu</a:t>
            </a:r>
            <a:r>
              <a:rPr lang="en-US" dirty="0"/>
              <a:t> </a:t>
            </a:r>
            <a:r>
              <a:rPr lang="en-US" dirty="0" err="1"/>
              <a:t>matrice</a:t>
            </a:r>
            <a:r>
              <a:rPr lang="en-US" dirty="0"/>
              <a:t> </a:t>
            </a:r>
            <a:r>
              <a:rPr lang="en-US" dirty="0" err="1"/>
              <a:t>konfuzije</a:t>
            </a:r>
            <a:r>
              <a:rPr lang="en-US" dirty="0"/>
              <a:t> </a:t>
            </a:r>
            <a:r>
              <a:rPr lang="en-US" dirty="0" err="1"/>
              <a:t>izračunate</a:t>
            </a:r>
            <a:r>
              <a:rPr lang="en-US" dirty="0"/>
              <a:t> </a:t>
            </a:r>
            <a:r>
              <a:rPr lang="en-US" dirty="0" err="1"/>
              <a:t>su</a:t>
            </a:r>
            <a:r>
              <a:rPr lang="en-US" dirty="0"/>
              <a:t> mere </a:t>
            </a:r>
            <a:r>
              <a:rPr lang="en-US" dirty="0" err="1"/>
              <a:t>uspešnosti</a:t>
            </a:r>
            <a:r>
              <a:rPr lang="en-US" dirty="0"/>
              <a:t> </a:t>
            </a:r>
            <a:r>
              <a:rPr lang="en-US" dirty="0" err="1"/>
              <a:t>klasifikatora</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Preciznost</a:t>
            </a:r>
            <a:r>
              <a:rPr lang="en-US" dirty="0"/>
              <a:t> – </a:t>
            </a:r>
            <a:r>
              <a:rPr lang="en-US" dirty="0" err="1"/>
              <a:t>udeo</a:t>
            </a:r>
            <a:r>
              <a:rPr lang="en-US" dirty="0"/>
              <a:t> </a:t>
            </a:r>
            <a:r>
              <a:rPr lang="en-US" dirty="0" err="1"/>
              <a:t>ispravno</a:t>
            </a:r>
            <a:r>
              <a:rPr lang="en-US" dirty="0"/>
              <a:t> </a:t>
            </a:r>
            <a:r>
              <a:rPr lang="en-US" dirty="0" err="1"/>
              <a:t>klasifikovnaih</a:t>
            </a:r>
            <a:r>
              <a:rPr lang="en-US" dirty="0"/>
              <a:t> </a:t>
            </a:r>
            <a:r>
              <a:rPr lang="en-US" dirty="0" err="1"/>
              <a:t>uzoraka</a:t>
            </a:r>
            <a:r>
              <a:rPr lang="en-US" dirty="0"/>
              <a:t> </a:t>
            </a:r>
            <a:r>
              <a:rPr lang="en-US" dirty="0" err="1"/>
              <a:t>među</a:t>
            </a:r>
            <a:r>
              <a:rPr lang="en-US" dirty="0"/>
              <a:t> </a:t>
            </a:r>
            <a:r>
              <a:rPr lang="en-US" dirty="0" err="1"/>
              <a:t>uzorcima</a:t>
            </a:r>
            <a:r>
              <a:rPr lang="en-US" dirty="0"/>
              <a:t> </a:t>
            </a:r>
            <a:r>
              <a:rPr lang="en-US" dirty="0" err="1"/>
              <a:t>predviđenim</a:t>
            </a:r>
            <a:r>
              <a:rPr lang="en-US" dirty="0"/>
              <a:t> </a:t>
            </a:r>
            <a:r>
              <a:rPr lang="en-US" dirty="0" err="1"/>
              <a:t>kao</a:t>
            </a:r>
            <a:r>
              <a:rPr lang="en-US" dirty="0"/>
              <a:t> </a:t>
            </a:r>
            <a:r>
              <a:rPr lang="en-US" dirty="0" err="1"/>
              <a:t>pozitivnim</a:t>
            </a:r>
            <a:endParaRPr lang="en-US" dirty="0"/>
          </a:p>
          <a:p>
            <a:endParaRPr lang="en-US" dirty="0"/>
          </a:p>
          <a:p>
            <a:r>
              <a:rPr lang="en-US" dirty="0" err="1"/>
              <a:t>Tačnost</a:t>
            </a:r>
            <a:r>
              <a:rPr lang="en-US" dirty="0"/>
              <a:t> – </a:t>
            </a:r>
            <a:r>
              <a:rPr lang="en-US" dirty="0" err="1"/>
              <a:t>udeo</a:t>
            </a:r>
            <a:r>
              <a:rPr lang="en-US" dirty="0"/>
              <a:t> </a:t>
            </a:r>
            <a:r>
              <a:rPr lang="en-US" dirty="0" err="1"/>
              <a:t>ispravno</a:t>
            </a:r>
            <a:r>
              <a:rPr lang="en-US" dirty="0"/>
              <a:t> </a:t>
            </a:r>
            <a:r>
              <a:rPr lang="en-US" dirty="0" err="1"/>
              <a:t>klasifikovanih</a:t>
            </a:r>
            <a:r>
              <a:rPr lang="en-US" dirty="0"/>
              <a:t> </a:t>
            </a:r>
            <a:r>
              <a:rPr lang="en-US" dirty="0" err="1"/>
              <a:t>uzoraka</a:t>
            </a:r>
            <a:r>
              <a:rPr lang="en-US" dirty="0"/>
              <a:t> u </a:t>
            </a:r>
            <a:r>
              <a:rPr lang="en-US" dirty="0" err="1"/>
              <a:t>celoj</a:t>
            </a:r>
            <a:r>
              <a:rPr lang="en-US" dirty="0"/>
              <a:t> </a:t>
            </a:r>
            <a:r>
              <a:rPr lang="en-US" dirty="0" err="1"/>
              <a:t>popoulaciji</a:t>
            </a:r>
            <a:endParaRPr lang="en-US" dirty="0"/>
          </a:p>
          <a:p>
            <a:endParaRPr lang="en-US" dirty="0"/>
          </a:p>
          <a:p>
            <a:r>
              <a:rPr lang="en-US" dirty="0" err="1"/>
              <a:t>Osetljivost</a:t>
            </a:r>
            <a:r>
              <a:rPr lang="en-US" dirty="0"/>
              <a:t>  - </a:t>
            </a:r>
            <a:r>
              <a:rPr lang="en-US" dirty="0" err="1"/>
              <a:t>udeo</a:t>
            </a:r>
            <a:r>
              <a:rPr lang="en-US" dirty="0"/>
              <a:t> </a:t>
            </a:r>
            <a:r>
              <a:rPr lang="en-US" dirty="0" err="1"/>
              <a:t>ispravno</a:t>
            </a:r>
            <a:r>
              <a:rPr lang="en-US" dirty="0"/>
              <a:t> </a:t>
            </a:r>
            <a:r>
              <a:rPr lang="en-US" dirty="0" err="1"/>
              <a:t>klasifikovanih</a:t>
            </a:r>
            <a:r>
              <a:rPr lang="en-US" dirty="0"/>
              <a:t> </a:t>
            </a:r>
            <a:r>
              <a:rPr lang="en-US" dirty="0" err="1"/>
              <a:t>uzoraka</a:t>
            </a:r>
            <a:r>
              <a:rPr lang="en-US" dirty="0"/>
              <a:t> </a:t>
            </a:r>
            <a:r>
              <a:rPr lang="en-US" dirty="0" err="1"/>
              <a:t>iz</a:t>
            </a:r>
            <a:r>
              <a:rPr lang="en-US" dirty="0"/>
              <a:t> </a:t>
            </a:r>
            <a:r>
              <a:rPr lang="en-US" dirty="0" err="1"/>
              <a:t>klase</a:t>
            </a:r>
            <a:r>
              <a:rPr lang="en-US" dirty="0"/>
              <a:t> </a:t>
            </a:r>
            <a:r>
              <a:rPr lang="en-US" dirty="0" err="1"/>
              <a:t>pozitiva</a:t>
            </a:r>
            <a:r>
              <a:rPr lang="en-US" dirty="0"/>
              <a:t> (Male)</a:t>
            </a:r>
          </a:p>
          <a:p>
            <a:endParaRPr lang="en-US" dirty="0"/>
          </a:p>
          <a:p>
            <a:r>
              <a:rPr lang="en-US" dirty="0" err="1"/>
              <a:t>Specifičnost</a:t>
            </a:r>
            <a:r>
              <a:rPr lang="en-US" dirty="0"/>
              <a:t> – </a:t>
            </a:r>
            <a:r>
              <a:rPr lang="en-US" dirty="0" err="1"/>
              <a:t>udeo</a:t>
            </a:r>
            <a:r>
              <a:rPr lang="en-US" dirty="0"/>
              <a:t> </a:t>
            </a:r>
            <a:r>
              <a:rPr lang="en-US" dirty="0" err="1"/>
              <a:t>ispravno</a:t>
            </a:r>
            <a:r>
              <a:rPr lang="en-US" dirty="0"/>
              <a:t> </a:t>
            </a:r>
            <a:r>
              <a:rPr lang="en-US" dirty="0" err="1"/>
              <a:t>klasifikovanih</a:t>
            </a:r>
            <a:r>
              <a:rPr lang="en-US" dirty="0"/>
              <a:t> </a:t>
            </a:r>
            <a:r>
              <a:rPr lang="en-US" dirty="0" err="1"/>
              <a:t>uzoraka</a:t>
            </a:r>
            <a:r>
              <a:rPr lang="en-US" dirty="0"/>
              <a:t> </a:t>
            </a:r>
            <a:r>
              <a:rPr lang="en-US" dirty="0" err="1"/>
              <a:t>iz</a:t>
            </a:r>
            <a:r>
              <a:rPr lang="en-US" dirty="0"/>
              <a:t> </a:t>
            </a:r>
            <a:r>
              <a:rPr lang="en-US" dirty="0" err="1"/>
              <a:t>klase</a:t>
            </a:r>
            <a:r>
              <a:rPr lang="en-US" dirty="0"/>
              <a:t> negative (Female)</a:t>
            </a:r>
          </a:p>
          <a:p>
            <a:endParaRPr lang="en-US" dirty="0"/>
          </a:p>
          <a:p>
            <a:r>
              <a:rPr lang="en-US" dirty="0"/>
              <a:t>F-</a:t>
            </a:r>
            <a:r>
              <a:rPr lang="en-US" dirty="0" err="1"/>
              <a:t>mera</a:t>
            </a:r>
            <a:r>
              <a:rPr lang="en-US" dirty="0"/>
              <a:t> – </a:t>
            </a:r>
            <a:r>
              <a:rPr lang="en-US" dirty="0" err="1"/>
              <a:t>harmonijska</a:t>
            </a:r>
            <a:r>
              <a:rPr lang="en-US" dirty="0"/>
              <a:t> </a:t>
            </a:r>
            <a:r>
              <a:rPr lang="en-US" dirty="0" err="1"/>
              <a:t>sredina</a:t>
            </a:r>
            <a:r>
              <a:rPr lang="en-US" dirty="0"/>
              <a:t> </a:t>
            </a:r>
            <a:r>
              <a:rPr lang="en-US" dirty="0" err="1"/>
              <a:t>preciznosti</a:t>
            </a:r>
            <a:r>
              <a:rPr lang="en-US" dirty="0"/>
              <a:t> I </a:t>
            </a:r>
            <a:r>
              <a:rPr lang="en-US" dirty="0" err="1"/>
              <a:t>osetljivosti</a:t>
            </a:r>
            <a:endParaRPr lang="en-US" dirty="0"/>
          </a:p>
          <a:p>
            <a:endParaRPr lang="en-US" dirty="0"/>
          </a:p>
          <a:p>
            <a:endParaRPr lang="en-US" dirty="0"/>
          </a:p>
          <a:p>
            <a:endParaRPr lang="en-US" dirty="0"/>
          </a:p>
          <a:p>
            <a:endParaRPr lang="sr-Latn-RS"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1200336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D38747-4367-4BD2-8D51-C97E202738E2}" type="datetime1">
              <a:rPr lang="en-US" smtClean="0"/>
              <a:t>5/6/2022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9182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852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8691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7012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33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482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0524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12532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62191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5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976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42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82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944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61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009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89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5/6/2022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319937"/>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51739-EB88-4533-9F90-AABD0459D8D5}"/>
              </a:ext>
            </a:extLst>
          </p:cNvPr>
          <p:cNvSpPr txBox="1"/>
          <p:nvPr/>
        </p:nvSpPr>
        <p:spPr>
          <a:xfrm>
            <a:off x="4441249" y="3022354"/>
            <a:ext cx="7267073" cy="646331"/>
          </a:xfrm>
          <a:prstGeom prst="rect">
            <a:avLst/>
          </a:prstGeom>
          <a:noFill/>
        </p:spPr>
        <p:txBody>
          <a:bodyPr wrap="square" rtlCol="0">
            <a:spAutoFit/>
          </a:bodyPr>
          <a:lstStyle/>
          <a:p>
            <a:r>
              <a:rPr lang="en-US" sz="3600" dirty="0"/>
              <a:t>PREPOZNAVANJE POLA GOVORNIKA</a:t>
            </a:r>
            <a:endParaRPr lang="sr-Latn-RS" sz="3600" dirty="0"/>
          </a:p>
        </p:txBody>
      </p:sp>
      <p:sp>
        <p:nvSpPr>
          <p:cNvPr id="5" name="TextBox 4">
            <a:extLst>
              <a:ext uri="{FF2B5EF4-FFF2-40B4-BE49-F238E27FC236}">
                <a16:creationId xmlns:a16="http://schemas.microsoft.com/office/drawing/2014/main" id="{B3D5DB1A-077A-43C5-992B-8C1456DBE979}"/>
              </a:ext>
            </a:extLst>
          </p:cNvPr>
          <p:cNvSpPr txBox="1"/>
          <p:nvPr/>
        </p:nvSpPr>
        <p:spPr>
          <a:xfrm>
            <a:off x="8407400" y="5713631"/>
            <a:ext cx="4660900" cy="923330"/>
          </a:xfrm>
          <a:prstGeom prst="rect">
            <a:avLst/>
          </a:prstGeom>
          <a:noFill/>
        </p:spPr>
        <p:txBody>
          <a:bodyPr wrap="square" rtlCol="0">
            <a:spAutoFit/>
          </a:bodyPr>
          <a:lstStyle/>
          <a:p>
            <a:r>
              <a:rPr lang="en-US" dirty="0"/>
              <a:t>Ksenija </a:t>
            </a:r>
            <a:r>
              <a:rPr lang="en-US" dirty="0" err="1"/>
              <a:t>Stanojević</a:t>
            </a:r>
            <a:r>
              <a:rPr lang="en-US" dirty="0"/>
              <a:t> BI 32/2017</a:t>
            </a:r>
          </a:p>
          <a:p>
            <a:r>
              <a:rPr lang="en-US" dirty="0"/>
              <a:t>Marko </a:t>
            </a:r>
            <a:r>
              <a:rPr lang="en-US" dirty="0" err="1"/>
              <a:t>Vikić</a:t>
            </a:r>
            <a:r>
              <a:rPr lang="en-US" dirty="0"/>
              <a:t> BI 47/2017</a:t>
            </a:r>
          </a:p>
          <a:p>
            <a:endParaRPr lang="sr-Latn-RS" dirty="0"/>
          </a:p>
        </p:txBody>
      </p:sp>
      <p:sp>
        <p:nvSpPr>
          <p:cNvPr id="6" name="TextBox 5">
            <a:extLst>
              <a:ext uri="{FF2B5EF4-FFF2-40B4-BE49-F238E27FC236}">
                <a16:creationId xmlns:a16="http://schemas.microsoft.com/office/drawing/2014/main" id="{9900C65C-1D35-4645-85A4-1AA0CC38470F}"/>
              </a:ext>
            </a:extLst>
          </p:cNvPr>
          <p:cNvSpPr txBox="1"/>
          <p:nvPr/>
        </p:nvSpPr>
        <p:spPr>
          <a:xfrm>
            <a:off x="8407400" y="5344299"/>
            <a:ext cx="3048000" cy="369332"/>
          </a:xfrm>
          <a:prstGeom prst="rect">
            <a:avLst/>
          </a:prstGeom>
          <a:noFill/>
        </p:spPr>
        <p:txBody>
          <a:bodyPr wrap="square" rtlCol="0">
            <a:spAutoFit/>
          </a:bodyPr>
          <a:lstStyle/>
          <a:p>
            <a:r>
              <a:rPr lang="en-US" dirty="0" err="1"/>
              <a:t>Autori</a:t>
            </a:r>
            <a:r>
              <a:rPr lang="en-US" dirty="0"/>
              <a:t>:</a:t>
            </a:r>
            <a:endParaRPr lang="sr-Latn-RS" dirty="0"/>
          </a:p>
        </p:txBody>
      </p:sp>
    </p:spTree>
    <p:extLst>
      <p:ext uri="{BB962C8B-B14F-4D97-AF65-F5344CB8AC3E}">
        <p14:creationId xmlns:p14="http://schemas.microsoft.com/office/powerpoint/2010/main" val="299576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3986380363"/>
              </p:ext>
            </p:extLst>
          </p:nvPr>
        </p:nvGraphicFramePr>
        <p:xfrm>
          <a:off x="1653877" y="1504392"/>
          <a:ext cx="8509671" cy="4610324"/>
        </p:xfrm>
        <a:graphic>
          <a:graphicData uri="http://schemas.openxmlformats.org/drawingml/2006/table">
            <a:tbl>
              <a:tblPr firstRow="1" firstCol="1" bandRow="1">
                <a:tableStyleId>{5C22544A-7EE6-4342-B048-85BDC9FD1C3A}</a:tableStyleId>
              </a:tblPr>
              <a:tblGrid>
                <a:gridCol w="2835793">
                  <a:extLst>
                    <a:ext uri="{9D8B030D-6E8A-4147-A177-3AD203B41FA5}">
                      <a16:colId xmlns:a16="http://schemas.microsoft.com/office/drawing/2014/main" val="266744343"/>
                    </a:ext>
                  </a:extLst>
                </a:gridCol>
                <a:gridCol w="2835793">
                  <a:extLst>
                    <a:ext uri="{9D8B030D-6E8A-4147-A177-3AD203B41FA5}">
                      <a16:colId xmlns:a16="http://schemas.microsoft.com/office/drawing/2014/main" val="1594004768"/>
                    </a:ext>
                  </a:extLst>
                </a:gridCol>
                <a:gridCol w="2838085">
                  <a:extLst>
                    <a:ext uri="{9D8B030D-6E8A-4147-A177-3AD203B41FA5}">
                      <a16:colId xmlns:a16="http://schemas.microsoft.com/office/drawing/2014/main" val="2858170596"/>
                    </a:ext>
                  </a:extLst>
                </a:gridCol>
              </a:tblGrid>
              <a:tr h="1592804">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Matrica konfuzije</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Bez redukcije</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PCA redukcija</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0460971"/>
                  </a:ext>
                </a:extLst>
              </a:tr>
              <a:tr h="796401">
                <a:tc>
                  <a:txBody>
                    <a:bodyPr/>
                    <a:lstStyle/>
                    <a:p>
                      <a:pPr algn="ctr"/>
                      <a:endParaRPr lang="en-US" sz="1800" dirty="0">
                        <a:effectLst/>
                      </a:endParaRPr>
                    </a:p>
                    <a:p>
                      <a:pPr algn="ctr"/>
                      <a:r>
                        <a:rPr lang="sr-Latn-RS" sz="1800" dirty="0">
                          <a:effectLst/>
                        </a:rPr>
                        <a:t>DT</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1306.   92.</a:t>
                      </a:r>
                    </a:p>
                    <a:p>
                      <a:pPr algn="ctr"/>
                      <a:r>
                        <a:rPr lang="sr-Latn-RS" sz="1800" dirty="0">
                          <a:effectLst/>
                        </a:rPr>
                        <a:t>81.   1219.</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1259.  139.</a:t>
                      </a:r>
                    </a:p>
                    <a:p>
                      <a:pPr algn="ctr"/>
                      <a:r>
                        <a:rPr lang="sr-Latn-RS" sz="1800" dirty="0">
                          <a:effectLst/>
                        </a:rPr>
                        <a:t>135.  1165.</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dirty="0">
                        <a:effectLst/>
                      </a:endParaRPr>
                    </a:p>
                    <a:p>
                      <a:pPr algn="ctr"/>
                      <a:endParaRPr lang="en-US" sz="1800" dirty="0">
                        <a:effectLst/>
                      </a:endParaRPr>
                    </a:p>
                    <a:p>
                      <a:pPr algn="ctr"/>
                      <a:r>
                        <a:rPr lang="sr-Latn-RS" sz="1800" dirty="0">
                          <a:effectLst/>
                        </a:rPr>
                        <a:t>SVM</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1361.  37.</a:t>
                      </a:r>
                    </a:p>
                    <a:p>
                      <a:pPr algn="ctr"/>
                      <a:r>
                        <a:rPr lang="sr-Latn-RS" sz="1800" dirty="0">
                          <a:effectLst/>
                        </a:rPr>
                        <a:t>29.  1271.</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1356.   42.</a:t>
                      </a:r>
                      <a:endParaRPr lang="en-US" sz="1800" dirty="0">
                        <a:effectLst/>
                      </a:endParaRPr>
                    </a:p>
                    <a:p>
                      <a:pPr algn="ctr"/>
                      <a:r>
                        <a:rPr lang="sr-Latn-RS" sz="1800" dirty="0">
                          <a:effectLst/>
                        </a:rPr>
                        <a:t> 36.   1264.</a:t>
                      </a:r>
                    </a:p>
                    <a:p>
                      <a:pPr algn="ctr"/>
                      <a:endParaRPr lang="en-US" sz="1800" dirty="0">
                        <a:effectLst/>
                      </a:endParaRPr>
                    </a:p>
                    <a:p>
                      <a:pPr algn="ctr"/>
                      <a:r>
                        <a:rPr lang="sr-Latn-RS" sz="1800" dirty="0">
                          <a:effectLst/>
                        </a:rPr>
                        <a:t> </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dirty="0">
                        <a:effectLst/>
                      </a:endParaRPr>
                    </a:p>
                    <a:p>
                      <a:pPr algn="ctr"/>
                      <a:r>
                        <a:rPr lang="sr-Latn-RS" sz="1800" dirty="0">
                          <a:effectLst/>
                        </a:rPr>
                        <a:t>kNN</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1382.   16.</a:t>
                      </a:r>
                    </a:p>
                    <a:p>
                      <a:pPr algn="ctr"/>
                      <a:r>
                        <a:rPr lang="sr-Latn-RS" sz="1800" dirty="0">
                          <a:effectLst/>
                        </a:rPr>
                        <a:t>13.   1287.</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1333.   65.</a:t>
                      </a:r>
                    </a:p>
                    <a:p>
                      <a:pPr algn="ctr"/>
                      <a:r>
                        <a:rPr lang="sr-Latn-RS" sz="1800" dirty="0">
                          <a:effectLst/>
                        </a:rPr>
                        <a:t>58.   1242.</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4111763"/>
                  </a:ext>
                </a:extLst>
              </a:tr>
            </a:tbl>
          </a:graphicData>
        </a:graphic>
      </p:graphicFrame>
      <p:sp>
        <p:nvSpPr>
          <p:cNvPr id="6" name="Rectangle 1">
            <a:extLst>
              <a:ext uri="{FF2B5EF4-FFF2-40B4-BE49-F238E27FC236}">
                <a16:creationId xmlns:a16="http://schemas.microsoft.com/office/drawing/2014/main" id="{99B953C1-990E-4AFF-8FC0-55606D7B4F19}"/>
              </a:ext>
            </a:extLst>
          </p:cNvPr>
          <p:cNvSpPr>
            <a:spLocks noChangeArrowheads="1"/>
          </p:cNvSpPr>
          <p:nvPr/>
        </p:nvSpPr>
        <p:spPr bwMode="auto">
          <a:xfrm>
            <a:off x="2584493" y="6263151"/>
            <a:ext cx="7023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sr-Latn-RS" altLang="sr-Latn-RS" b="0" i="0" u="none" strike="noStrike" cap="none" normalizeH="0" baseline="0" dirty="0">
                <a:ln>
                  <a:noFill/>
                </a:ln>
                <a:solidFill>
                  <a:schemeClr val="tx1"/>
                </a:solidFill>
                <a:effectLst/>
                <a:ea typeface="Times New Roman" panose="02020603050405020304" pitchFamily="18" charset="0"/>
              </a:rPr>
              <a:t>Tabela 3. Matrice konfuzije modela na trening uzorcima sa i bez redukcije</a:t>
            </a:r>
            <a:endParaRPr kumimoji="0" lang="sr-Latn-RS" altLang="sr-Latn-R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4731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1330005553"/>
              </p:ext>
            </p:extLst>
          </p:nvPr>
        </p:nvGraphicFramePr>
        <p:xfrm>
          <a:off x="1653877" y="1504392"/>
          <a:ext cx="8509670" cy="4061684"/>
        </p:xfrm>
        <a:graphic>
          <a:graphicData uri="http://schemas.openxmlformats.org/drawingml/2006/table">
            <a:tbl>
              <a:tblPr firstRow="1" firstCol="1" bandRow="1">
                <a:tableStyleId>{5C22544A-7EE6-4342-B048-85BDC9FD1C3A}</a:tableStyleId>
              </a:tblPr>
              <a:tblGrid>
                <a:gridCol w="2126558">
                  <a:extLst>
                    <a:ext uri="{9D8B030D-6E8A-4147-A177-3AD203B41FA5}">
                      <a16:colId xmlns:a16="http://schemas.microsoft.com/office/drawing/2014/main" val="266744343"/>
                    </a:ext>
                  </a:extLst>
                </a:gridCol>
                <a:gridCol w="2126558">
                  <a:extLst>
                    <a:ext uri="{9D8B030D-6E8A-4147-A177-3AD203B41FA5}">
                      <a16:colId xmlns:a16="http://schemas.microsoft.com/office/drawing/2014/main" val="1594004768"/>
                    </a:ext>
                  </a:extLst>
                </a:gridCol>
                <a:gridCol w="2128277">
                  <a:extLst>
                    <a:ext uri="{9D8B030D-6E8A-4147-A177-3AD203B41FA5}">
                      <a16:colId xmlns:a16="http://schemas.microsoft.com/office/drawing/2014/main" val="2858170596"/>
                    </a:ext>
                  </a:extLst>
                </a:gridCol>
                <a:gridCol w="2128277">
                  <a:extLst>
                    <a:ext uri="{9D8B030D-6E8A-4147-A177-3AD203B41FA5}">
                      <a16:colId xmlns:a16="http://schemas.microsoft.com/office/drawing/2014/main" val="2473717873"/>
                    </a:ext>
                  </a:extLst>
                </a:gridCol>
              </a:tblGrid>
              <a:tr h="1592804">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Matrica konfuzije</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Bez redukcije</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PCA redukcija</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endParaRPr lang="en-US" sz="1800" b="1" i="1" dirty="0">
                        <a:effectLst/>
                        <a:latin typeface="+mn-lt"/>
                        <a:ea typeface="Times New Roman" panose="02020603050405020304" pitchFamily="18" charset="0"/>
                      </a:endParaRPr>
                    </a:p>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LDA redukcija</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10460971"/>
                  </a:ext>
                </a:extLst>
              </a:tr>
              <a:tr h="796401">
                <a:tc>
                  <a:txBody>
                    <a:bodyPr/>
                    <a:lstStyle/>
                    <a:p>
                      <a:pPr algn="ctr"/>
                      <a:endParaRPr lang="en-US" sz="1800" dirty="0">
                        <a:effectLst/>
                      </a:endParaRPr>
                    </a:p>
                    <a:p>
                      <a:pPr algn="ctr"/>
                      <a:r>
                        <a:rPr lang="sr-Latn-RS" sz="1800" dirty="0">
                          <a:effectLst/>
                        </a:rPr>
                        <a:t>DT</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176   8</a:t>
                      </a:r>
                    </a:p>
                    <a:p>
                      <a:pPr algn="ctr"/>
                      <a:r>
                        <a:rPr lang="sr-Latn-RS" sz="1800" dirty="0">
                          <a:effectLst/>
                        </a:rPr>
                        <a:t>142 348</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172  12</a:t>
                      </a:r>
                    </a:p>
                    <a:p>
                      <a:pPr algn="ctr"/>
                      <a:r>
                        <a:rPr lang="sr-Latn-RS" sz="1800" dirty="0">
                          <a:effectLst/>
                        </a:rPr>
                        <a:t>139  351</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solidFill>
                          <a:srgbClr val="212121"/>
                        </a:solidFill>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167 17</a:t>
                      </a:r>
                      <a:endParaRPr lang="sr-Latn-RS" sz="1800" dirty="0">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32 458</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dirty="0">
                        <a:effectLst/>
                      </a:endParaRPr>
                    </a:p>
                    <a:p>
                      <a:pPr algn="ctr"/>
                      <a:r>
                        <a:rPr lang="sr-Latn-RS" sz="1800" dirty="0">
                          <a:effectLst/>
                        </a:rPr>
                        <a:t>SVM</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184   0</a:t>
                      </a:r>
                    </a:p>
                    <a:p>
                      <a:pPr algn="ctr"/>
                      <a:r>
                        <a:rPr lang="sr-Latn-RS" sz="1800" dirty="0">
                          <a:effectLst/>
                        </a:rPr>
                        <a:t>96 394</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184   0</a:t>
                      </a:r>
                    </a:p>
                    <a:p>
                      <a:pPr algn="ctr"/>
                      <a:r>
                        <a:rPr lang="sr-Latn-RS" sz="1800" dirty="0">
                          <a:effectLst/>
                        </a:rPr>
                        <a:t>109 381</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solidFill>
                          <a:srgbClr val="212121"/>
                        </a:solidFill>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172  12</a:t>
                      </a:r>
                      <a:endParaRPr lang="sr-Latn-RS" sz="1800" dirty="0">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32 458</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dirty="0">
                        <a:effectLst/>
                      </a:endParaRPr>
                    </a:p>
                    <a:p>
                      <a:pPr algn="ctr"/>
                      <a:r>
                        <a:rPr lang="sr-Latn-RS" sz="1800" dirty="0">
                          <a:effectLst/>
                        </a:rPr>
                        <a:t>kNN</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180   4</a:t>
                      </a:r>
                    </a:p>
                    <a:p>
                      <a:pPr algn="ctr"/>
                      <a:r>
                        <a:rPr lang="sr-Latn-RS" sz="1800" dirty="0">
                          <a:effectLst/>
                        </a:rPr>
                        <a:t>62 428</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184   0</a:t>
                      </a:r>
                    </a:p>
                    <a:p>
                      <a:pPr algn="ctr"/>
                      <a:r>
                        <a:rPr lang="sr-Latn-RS" sz="1800" dirty="0">
                          <a:effectLst/>
                        </a:rPr>
                        <a:t>61 429</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solidFill>
                          <a:srgbClr val="212121"/>
                        </a:solidFill>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170.  14.</a:t>
                      </a:r>
                      <a:endParaRPr lang="sr-Latn-RS" sz="1800" dirty="0">
                        <a:effectLst/>
                        <a:latin typeface="+mn-lt"/>
                        <a:ea typeface="Times New Roman" panose="02020603050405020304" pitchFamily="18" charset="0"/>
                      </a:endParaRPr>
                    </a:p>
                    <a:p>
                      <a:r>
                        <a:rPr lang="sr-Latn-RS" sz="1800" dirty="0">
                          <a:solidFill>
                            <a:srgbClr val="212121"/>
                          </a:solidFill>
                          <a:effectLst/>
                          <a:latin typeface="+mn-lt"/>
                          <a:ea typeface="Times New Roman" panose="02020603050405020304" pitchFamily="18" charset="0"/>
                        </a:rPr>
                        <a:t> </a:t>
                      </a:r>
                      <a:r>
                        <a:rPr lang="en-US" sz="1800" dirty="0">
                          <a:solidFill>
                            <a:srgbClr val="212121"/>
                          </a:solidFill>
                          <a:effectLst/>
                          <a:latin typeface="+mn-lt"/>
                          <a:ea typeface="Times New Roman" panose="02020603050405020304" pitchFamily="18" charset="0"/>
                        </a:rPr>
                        <a:t>              </a:t>
                      </a:r>
                      <a:r>
                        <a:rPr lang="sr-Latn-RS" sz="1800" dirty="0">
                          <a:solidFill>
                            <a:srgbClr val="212121"/>
                          </a:solidFill>
                          <a:effectLst/>
                          <a:latin typeface="+mn-lt"/>
                          <a:ea typeface="Times New Roman" panose="02020603050405020304" pitchFamily="18" charset="0"/>
                        </a:rPr>
                        <a:t>29.  461.</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834111763"/>
                  </a:ext>
                </a:extLst>
              </a:tr>
            </a:tbl>
          </a:graphicData>
        </a:graphic>
      </p:graphicFrame>
      <p:sp>
        <p:nvSpPr>
          <p:cNvPr id="5" name="Rectangle 1">
            <a:extLst>
              <a:ext uri="{FF2B5EF4-FFF2-40B4-BE49-F238E27FC236}">
                <a16:creationId xmlns:a16="http://schemas.microsoft.com/office/drawing/2014/main" id="{6FBB9A43-C1D9-4B08-8F35-D8715729E1F0}"/>
              </a:ext>
            </a:extLst>
          </p:cNvPr>
          <p:cNvSpPr>
            <a:spLocks noChangeArrowheads="1"/>
          </p:cNvSpPr>
          <p:nvPr/>
        </p:nvSpPr>
        <p:spPr bwMode="auto">
          <a:xfrm>
            <a:off x="2684394" y="5608255"/>
            <a:ext cx="6701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sr-Latn-RS" altLang="sr-Latn-RS" b="0" i="0" u="none" strike="noStrike" cap="none" normalizeH="0" baseline="0" dirty="0">
                <a:ln>
                  <a:noFill/>
                </a:ln>
                <a:solidFill>
                  <a:srgbClr val="FFFFFF"/>
                </a:solidFill>
                <a:effectLst/>
                <a:ea typeface="Times New Roman" panose="02020603050405020304" pitchFamily="18" charset="0"/>
              </a:rPr>
              <a:t>Tabe</a:t>
            </a:r>
            <a:r>
              <a:rPr kumimoji="0" lang="sr-Latn-RS" altLang="sr-Latn-RS" b="0" i="0" u="none" strike="noStrike" cap="none" normalizeH="0" baseline="0" dirty="0">
                <a:ln>
                  <a:noFill/>
                </a:ln>
                <a:solidFill>
                  <a:schemeClr val="tx1"/>
                </a:solidFill>
                <a:effectLst/>
                <a:ea typeface="Times New Roman" panose="02020603050405020304" pitchFamily="18" charset="0"/>
              </a:rPr>
              <a:t>la 4. Matrice konfuzije modela na test uzorcima sa i bez redukcije</a:t>
            </a:r>
            <a:endParaRPr kumimoji="0" lang="sr-Latn-RS" altLang="sr-Latn-R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2177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294997659"/>
              </p:ext>
            </p:extLst>
          </p:nvPr>
        </p:nvGraphicFramePr>
        <p:xfrm>
          <a:off x="1730994" y="1308413"/>
          <a:ext cx="8509672" cy="4804965"/>
        </p:xfrm>
        <a:graphic>
          <a:graphicData uri="http://schemas.openxmlformats.org/drawingml/2006/table">
            <a:tbl>
              <a:tblPr firstRow="1" firstCol="1" bandRow="1">
                <a:tableStyleId>{5C22544A-7EE6-4342-B048-85BDC9FD1C3A}</a:tableStyleId>
              </a:tblPr>
              <a:tblGrid>
                <a:gridCol w="2126559">
                  <a:extLst>
                    <a:ext uri="{9D8B030D-6E8A-4147-A177-3AD203B41FA5}">
                      <a16:colId xmlns:a16="http://schemas.microsoft.com/office/drawing/2014/main" val="266744343"/>
                    </a:ext>
                  </a:extLst>
                </a:gridCol>
                <a:gridCol w="2126559">
                  <a:extLst>
                    <a:ext uri="{9D8B030D-6E8A-4147-A177-3AD203B41FA5}">
                      <a16:colId xmlns:a16="http://schemas.microsoft.com/office/drawing/2014/main" val="1594004768"/>
                    </a:ext>
                  </a:extLst>
                </a:gridCol>
                <a:gridCol w="2128277">
                  <a:extLst>
                    <a:ext uri="{9D8B030D-6E8A-4147-A177-3AD203B41FA5}">
                      <a16:colId xmlns:a16="http://schemas.microsoft.com/office/drawing/2014/main" val="2858170596"/>
                    </a:ext>
                  </a:extLst>
                </a:gridCol>
                <a:gridCol w="2128277">
                  <a:extLst>
                    <a:ext uri="{9D8B030D-6E8A-4147-A177-3AD203B41FA5}">
                      <a16:colId xmlns:a16="http://schemas.microsoft.com/office/drawing/2014/main" val="2103314678"/>
                    </a:ext>
                  </a:extLst>
                </a:gridCol>
              </a:tblGrid>
              <a:tr h="796401">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DT</a:t>
                      </a:r>
                      <a:endParaRPr lang="en-US" sz="1800" b="1" i="0"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Bez redukcije</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PCA redukcija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600" b="1" i="1" dirty="0">
                        <a:effectLst/>
                        <a:latin typeface="+mn-lt"/>
                        <a:ea typeface="Times New Roman" panose="02020603050405020304" pitchFamily="18" charset="0"/>
                      </a:endParaRPr>
                    </a:p>
                    <a:p>
                      <a:pPr algn="ctr"/>
                      <a:r>
                        <a:rPr lang="sr-Latn-RS" sz="1600" b="1" i="1" dirty="0">
                          <a:effectLst/>
                          <a:latin typeface="+mn-lt"/>
                          <a:ea typeface="Times New Roman" panose="02020603050405020304" pitchFamily="18" charset="0"/>
                        </a:rPr>
                        <a:t>LDA redukcija</a:t>
                      </a:r>
                      <a:endParaRPr lang="sr-Latn-RS" sz="16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2206216"/>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Preciznost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97.75</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96.70</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600" b="0" dirty="0">
                        <a:effectLst/>
                        <a:latin typeface="+mn-lt"/>
                        <a:ea typeface="Times New Roman" panose="02020603050405020304" pitchFamily="18" charset="0"/>
                      </a:endParaRPr>
                    </a:p>
                    <a:p>
                      <a:pPr algn="ctr"/>
                      <a:r>
                        <a:rPr lang="sr-Latn-RS" sz="1600" b="0" dirty="0">
                          <a:effectLst/>
                          <a:latin typeface="+mn-lt"/>
                          <a:ea typeface="Times New Roman" panose="02020603050405020304" pitchFamily="18" charset="0"/>
                        </a:rPr>
                        <a:t>96.42</a:t>
                      </a: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Tačnost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77.74</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77.60</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600" b="0" dirty="0">
                        <a:effectLst/>
                        <a:latin typeface="+mn-lt"/>
                        <a:ea typeface="Times New Roman" panose="02020603050405020304" pitchFamily="18" charset="0"/>
                      </a:endParaRPr>
                    </a:p>
                    <a:p>
                      <a:pPr algn="ctr"/>
                      <a:r>
                        <a:rPr lang="sr-Latn-RS" sz="1600" b="0" dirty="0">
                          <a:effectLst/>
                          <a:latin typeface="+mn-lt"/>
                          <a:ea typeface="Times New Roman" panose="02020603050405020304" pitchFamily="18" charset="0"/>
                        </a:rPr>
                        <a:t>92.72</a:t>
                      </a: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Osetljivost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71.02</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71.63</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600" b="0" dirty="0">
                        <a:effectLst/>
                        <a:latin typeface="+mn-lt"/>
                        <a:ea typeface="Times New Roman" panose="02020603050405020304" pitchFamily="18" charset="0"/>
                      </a:endParaRPr>
                    </a:p>
                    <a:p>
                      <a:pPr algn="ctr"/>
                      <a:r>
                        <a:rPr lang="sr-Latn-RS" sz="1600" b="0" dirty="0">
                          <a:effectLst/>
                          <a:latin typeface="+mn-lt"/>
                          <a:ea typeface="Times New Roman" panose="02020603050405020304" pitchFamily="18" charset="0"/>
                        </a:rPr>
                        <a:t>93.47</a:t>
                      </a:r>
                    </a:p>
                  </a:txBody>
                  <a:tcPr marL="68580" marR="68580" marT="0" marB="0"/>
                </a:tc>
                <a:extLst>
                  <a:ext uri="{0D108BD9-81ED-4DB2-BD59-A6C34878D82A}">
                    <a16:rowId xmlns:a16="http://schemas.microsoft.com/office/drawing/2014/main" val="183411176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Specifičnost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95.65</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93.48</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600" b="0" dirty="0">
                        <a:solidFill>
                          <a:srgbClr val="212121"/>
                        </a:solidFill>
                        <a:effectLst/>
                        <a:latin typeface="+mn-lt"/>
                        <a:ea typeface="Times New Roman" panose="02020603050405020304" pitchFamily="18" charset="0"/>
                      </a:endParaRPr>
                    </a:p>
                    <a:p>
                      <a:pPr algn="ctr"/>
                      <a:r>
                        <a:rPr lang="sr-Latn-RS" sz="1600" b="0" dirty="0">
                          <a:solidFill>
                            <a:srgbClr val="212121"/>
                          </a:solidFill>
                          <a:effectLst/>
                          <a:latin typeface="+mn-lt"/>
                          <a:ea typeface="Times New Roman" panose="02020603050405020304" pitchFamily="18" charset="0"/>
                        </a:rPr>
                        <a:t>90.76</a:t>
                      </a:r>
                      <a:endParaRPr lang="sr-Latn-RS" sz="1600" b="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7158701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F-mera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82.26</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82.30</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600" b="0" dirty="0">
                        <a:solidFill>
                          <a:srgbClr val="212121"/>
                        </a:solidFill>
                        <a:effectLst/>
                        <a:latin typeface="+mn-lt"/>
                        <a:ea typeface="Times New Roman" panose="02020603050405020304" pitchFamily="18" charset="0"/>
                      </a:endParaRPr>
                    </a:p>
                    <a:p>
                      <a:pPr algn="ctr"/>
                      <a:r>
                        <a:rPr lang="sr-Latn-RS" sz="1600" b="0" dirty="0">
                          <a:solidFill>
                            <a:srgbClr val="212121"/>
                          </a:solidFill>
                          <a:effectLst/>
                          <a:latin typeface="+mn-lt"/>
                          <a:ea typeface="Times New Roman" panose="02020603050405020304" pitchFamily="18" charset="0"/>
                        </a:rPr>
                        <a:t>94.92</a:t>
                      </a:r>
                      <a:endParaRPr lang="sr-Latn-RS" sz="1600" b="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348789925"/>
                  </a:ext>
                </a:extLst>
              </a:tr>
            </a:tbl>
          </a:graphicData>
        </a:graphic>
      </p:graphicFrame>
      <p:sp>
        <p:nvSpPr>
          <p:cNvPr id="5" name="Rectangle 1">
            <a:extLst>
              <a:ext uri="{FF2B5EF4-FFF2-40B4-BE49-F238E27FC236}">
                <a16:creationId xmlns:a16="http://schemas.microsoft.com/office/drawing/2014/main" id="{6FBB9A43-C1D9-4B08-8F35-D8715729E1F0}"/>
              </a:ext>
            </a:extLst>
          </p:cNvPr>
          <p:cNvSpPr>
            <a:spLocks noChangeArrowheads="1"/>
          </p:cNvSpPr>
          <p:nvPr/>
        </p:nvSpPr>
        <p:spPr bwMode="auto">
          <a:xfrm>
            <a:off x="3397414" y="6250500"/>
            <a:ext cx="5713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sr-Latn-RS" dirty="0">
                <a:effectLst/>
                <a:latin typeface="Times New Roman" panose="02020603050405020304" pitchFamily="18" charset="0"/>
                <a:ea typeface="Times New Roman" panose="02020603050405020304" pitchFamily="18" charset="0"/>
              </a:rPr>
              <a:t>Tabela 5. </a:t>
            </a:r>
            <a:r>
              <a:rPr lang="sr-Latn-RS" b="1" dirty="0">
                <a:effectLst/>
                <a:latin typeface="Times New Roman" panose="02020603050405020304" pitchFamily="18" charset="0"/>
                <a:ea typeface="Times New Roman" panose="02020603050405020304" pitchFamily="18" charset="0"/>
              </a:rPr>
              <a:t>Mere uspešnosti </a:t>
            </a:r>
            <a:r>
              <a:rPr lang="sr-Latn-RS" dirty="0">
                <a:effectLst/>
                <a:latin typeface="Times New Roman" panose="02020603050405020304" pitchFamily="18" charset="0"/>
                <a:ea typeface="Times New Roman" panose="02020603050405020304" pitchFamily="18" charset="0"/>
              </a:rPr>
              <a:t>klasifikatora na </a:t>
            </a:r>
            <a:r>
              <a:rPr lang="sr-Latn-RS" b="1" dirty="0">
                <a:effectLst/>
                <a:latin typeface="Times New Roman" panose="02020603050405020304" pitchFamily="18" charset="0"/>
                <a:ea typeface="Times New Roman" panose="02020603050405020304" pitchFamily="18" charset="0"/>
              </a:rPr>
              <a:t>test</a:t>
            </a:r>
            <a:r>
              <a:rPr lang="sr-Latn-RS" dirty="0">
                <a:effectLst/>
                <a:latin typeface="Times New Roman" panose="02020603050405020304" pitchFamily="18" charset="0"/>
                <a:ea typeface="Times New Roman" panose="02020603050405020304" pitchFamily="18" charset="0"/>
              </a:rPr>
              <a:t> podacima</a:t>
            </a:r>
          </a:p>
        </p:txBody>
      </p:sp>
    </p:spTree>
    <p:extLst>
      <p:ext uri="{BB962C8B-B14F-4D97-AF65-F5344CB8AC3E}">
        <p14:creationId xmlns:p14="http://schemas.microsoft.com/office/powerpoint/2010/main" val="310446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707066799"/>
              </p:ext>
            </p:extLst>
          </p:nvPr>
        </p:nvGraphicFramePr>
        <p:xfrm>
          <a:off x="1730994" y="1308413"/>
          <a:ext cx="8509670" cy="4804965"/>
        </p:xfrm>
        <a:graphic>
          <a:graphicData uri="http://schemas.openxmlformats.org/drawingml/2006/table">
            <a:tbl>
              <a:tblPr firstRow="1" firstCol="1" bandRow="1">
                <a:tableStyleId>{5C22544A-7EE6-4342-B048-85BDC9FD1C3A}</a:tableStyleId>
              </a:tblPr>
              <a:tblGrid>
                <a:gridCol w="2126558">
                  <a:extLst>
                    <a:ext uri="{9D8B030D-6E8A-4147-A177-3AD203B41FA5}">
                      <a16:colId xmlns:a16="http://schemas.microsoft.com/office/drawing/2014/main" val="266744343"/>
                    </a:ext>
                  </a:extLst>
                </a:gridCol>
                <a:gridCol w="2126558">
                  <a:extLst>
                    <a:ext uri="{9D8B030D-6E8A-4147-A177-3AD203B41FA5}">
                      <a16:colId xmlns:a16="http://schemas.microsoft.com/office/drawing/2014/main" val="1594004768"/>
                    </a:ext>
                  </a:extLst>
                </a:gridCol>
                <a:gridCol w="2128277">
                  <a:extLst>
                    <a:ext uri="{9D8B030D-6E8A-4147-A177-3AD203B41FA5}">
                      <a16:colId xmlns:a16="http://schemas.microsoft.com/office/drawing/2014/main" val="2858170596"/>
                    </a:ext>
                  </a:extLst>
                </a:gridCol>
                <a:gridCol w="2128277">
                  <a:extLst>
                    <a:ext uri="{9D8B030D-6E8A-4147-A177-3AD203B41FA5}">
                      <a16:colId xmlns:a16="http://schemas.microsoft.com/office/drawing/2014/main" val="54932161"/>
                    </a:ext>
                  </a:extLst>
                </a:gridCol>
              </a:tblGrid>
              <a:tr h="796401">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SVM</a:t>
                      </a:r>
                      <a:endParaRPr lang="sr-Latn-RS" sz="1800"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Bez redukcije</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PCA redukcija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LDA redukcija</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2206216"/>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Preciznost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effectLst/>
                        <a:latin typeface="+mn-lt"/>
                        <a:ea typeface="Times New Roman" panose="02020603050405020304" pitchFamily="18" charset="0"/>
                      </a:endParaRPr>
                    </a:p>
                    <a:p>
                      <a:pPr algn="ctr"/>
                      <a:r>
                        <a:rPr lang="sr-Latn-RS" sz="1800" b="0" dirty="0">
                          <a:effectLst/>
                          <a:latin typeface="+mn-lt"/>
                          <a:ea typeface="Times New Roman" panose="02020603050405020304" pitchFamily="18" charset="0"/>
                        </a:rPr>
                        <a:t>100.00</a:t>
                      </a:r>
                    </a:p>
                  </a:txBody>
                  <a:tcPr marL="68580" marR="68580" marT="0" marB="0"/>
                </a:tc>
                <a:tc>
                  <a:txBody>
                    <a:bodyPr/>
                    <a:lstStyle/>
                    <a:p>
                      <a:pPr algn="ctr"/>
                      <a:endParaRPr lang="en-US" sz="1800" b="0" dirty="0">
                        <a:effectLst/>
                        <a:latin typeface="+mn-lt"/>
                        <a:ea typeface="Times New Roman" panose="02020603050405020304" pitchFamily="18" charset="0"/>
                      </a:endParaRPr>
                    </a:p>
                    <a:p>
                      <a:pPr algn="ctr"/>
                      <a:r>
                        <a:rPr lang="sr-Latn-RS" sz="1800" b="0" dirty="0">
                          <a:effectLst/>
                          <a:latin typeface="+mn-lt"/>
                          <a:ea typeface="Times New Roman" panose="02020603050405020304" pitchFamily="18" charset="0"/>
                        </a:rPr>
                        <a:t>100.00</a:t>
                      </a:r>
                    </a:p>
                  </a:txBody>
                  <a:tcPr marL="68580" marR="68580" marT="0" marB="0"/>
                </a:tc>
                <a:tc>
                  <a:txBody>
                    <a:bodyPr/>
                    <a:lstStyle/>
                    <a:p>
                      <a:pPr algn="ctr"/>
                      <a:endParaRPr lang="en-US" sz="1800" b="0" dirty="0">
                        <a:effectLst/>
                        <a:latin typeface="+mn-lt"/>
                        <a:ea typeface="Times New Roman" panose="02020603050405020304" pitchFamily="18" charset="0"/>
                      </a:endParaRPr>
                    </a:p>
                    <a:p>
                      <a:pPr algn="ctr"/>
                      <a:r>
                        <a:rPr lang="sr-Latn-RS" sz="1800" b="0" dirty="0">
                          <a:effectLst/>
                          <a:latin typeface="+mn-lt"/>
                          <a:ea typeface="Times New Roman" panose="02020603050405020304" pitchFamily="18" charset="0"/>
                        </a:rPr>
                        <a:t>97.44</a:t>
                      </a: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Tačnost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0" dirty="0">
                        <a:solidFill>
                          <a:srgbClr val="212121"/>
                        </a:solidFill>
                        <a:effectLst/>
                        <a:latin typeface="+mn-lt"/>
                        <a:ea typeface="Times New Roman" panose="02020603050405020304" pitchFamily="18" charset="0"/>
                      </a:endParaRPr>
                    </a:p>
                    <a:p>
                      <a:pPr algn="ctr"/>
                      <a:r>
                        <a:rPr lang="sr-Latn-RS" sz="1800" b="0" dirty="0">
                          <a:solidFill>
                            <a:srgbClr val="212121"/>
                          </a:solidFill>
                          <a:effectLst/>
                          <a:latin typeface="+mn-lt"/>
                          <a:ea typeface="Times New Roman" panose="02020603050405020304" pitchFamily="18" charset="0"/>
                        </a:rPr>
                        <a:t>85.76</a:t>
                      </a:r>
                      <a:endParaRPr lang="sr-Latn-RS" sz="1800" b="0" dirty="0">
                        <a:effectLst/>
                        <a:latin typeface="+mn-lt"/>
                        <a:ea typeface="Times New Roman" panose="02020603050405020304" pitchFamily="18" charset="0"/>
                      </a:endParaRPr>
                    </a:p>
                  </a:txBody>
                  <a:tcPr marL="68580" marR="68580" marT="0" marB="0"/>
                </a:tc>
                <a:tc>
                  <a:txBody>
                    <a:bodyPr/>
                    <a:lstStyle/>
                    <a:p>
                      <a:pPr algn="ctr"/>
                      <a:endParaRPr lang="en-US" sz="1800" b="0" dirty="0">
                        <a:effectLst/>
                        <a:latin typeface="+mn-lt"/>
                        <a:ea typeface="Times New Roman" panose="02020603050405020304" pitchFamily="18" charset="0"/>
                      </a:endParaRPr>
                    </a:p>
                    <a:p>
                      <a:pPr algn="ctr"/>
                      <a:r>
                        <a:rPr lang="sr-Latn-RS" sz="1800" b="0" dirty="0">
                          <a:effectLst/>
                          <a:latin typeface="+mn-lt"/>
                          <a:ea typeface="Times New Roman" panose="02020603050405020304" pitchFamily="18" charset="0"/>
                        </a:rPr>
                        <a:t>83.83</a:t>
                      </a:r>
                    </a:p>
                  </a:txBody>
                  <a:tcPr marL="68580" marR="68580" marT="0" marB="0"/>
                </a:tc>
                <a:tc>
                  <a:txBody>
                    <a:bodyPr/>
                    <a:lstStyle/>
                    <a:p>
                      <a:pPr algn="ctr"/>
                      <a:endParaRPr lang="en-US" sz="1800" b="0" dirty="0">
                        <a:effectLst/>
                        <a:latin typeface="+mn-lt"/>
                        <a:ea typeface="Times New Roman" panose="02020603050405020304" pitchFamily="18" charset="0"/>
                      </a:endParaRPr>
                    </a:p>
                    <a:p>
                      <a:pPr algn="ctr"/>
                      <a:r>
                        <a:rPr lang="sr-Latn-RS" sz="1800" b="0" dirty="0">
                          <a:effectLst/>
                          <a:latin typeface="+mn-lt"/>
                          <a:ea typeface="Times New Roman" panose="02020603050405020304" pitchFamily="18" charset="0"/>
                        </a:rPr>
                        <a:t>93.47</a:t>
                      </a: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Osetljivost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solidFill>
                          <a:srgbClr val="212121"/>
                        </a:solidFill>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80.40</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77.75</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93.47</a:t>
                      </a:r>
                    </a:p>
                  </a:txBody>
                  <a:tcPr marL="68580" marR="68580" marT="0" marB="0"/>
                </a:tc>
                <a:extLst>
                  <a:ext uri="{0D108BD9-81ED-4DB2-BD59-A6C34878D82A}">
                    <a16:rowId xmlns:a16="http://schemas.microsoft.com/office/drawing/2014/main" val="183411176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Specifičnost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100.00</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100.00</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93.48</a:t>
                      </a:r>
                    </a:p>
                  </a:txBody>
                  <a:tcPr marL="68580" marR="68580" marT="0" marB="0"/>
                </a:tc>
                <a:extLst>
                  <a:ext uri="{0D108BD9-81ED-4DB2-BD59-A6C34878D82A}">
                    <a16:rowId xmlns:a16="http://schemas.microsoft.com/office/drawing/2014/main" val="37158701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F-mera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solidFill>
                          <a:srgbClr val="212121"/>
                        </a:solidFill>
                        <a:effectLst/>
                        <a:latin typeface="+mn-lt"/>
                        <a:ea typeface="Times New Roman" panose="02020603050405020304" pitchFamily="18" charset="0"/>
                      </a:endParaRPr>
                    </a:p>
                    <a:p>
                      <a:pPr algn="ctr"/>
                      <a:r>
                        <a:rPr lang="sr-Latn-RS" sz="1800" dirty="0">
                          <a:solidFill>
                            <a:srgbClr val="212121"/>
                          </a:solidFill>
                          <a:effectLst/>
                          <a:latin typeface="+mn-lt"/>
                          <a:ea typeface="Times New Roman" panose="02020603050405020304" pitchFamily="18" charset="0"/>
                        </a:rPr>
                        <a:t>89.14</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87.49</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95.42</a:t>
                      </a:r>
                    </a:p>
                  </a:txBody>
                  <a:tcPr marL="68580" marR="68580" marT="0" marB="0"/>
                </a:tc>
                <a:extLst>
                  <a:ext uri="{0D108BD9-81ED-4DB2-BD59-A6C34878D82A}">
                    <a16:rowId xmlns:a16="http://schemas.microsoft.com/office/drawing/2014/main" val="2348789925"/>
                  </a:ext>
                </a:extLst>
              </a:tr>
            </a:tbl>
          </a:graphicData>
        </a:graphic>
      </p:graphicFrame>
      <p:sp>
        <p:nvSpPr>
          <p:cNvPr id="5" name="Rectangle 1">
            <a:extLst>
              <a:ext uri="{FF2B5EF4-FFF2-40B4-BE49-F238E27FC236}">
                <a16:creationId xmlns:a16="http://schemas.microsoft.com/office/drawing/2014/main" id="{6FBB9A43-C1D9-4B08-8F35-D8715729E1F0}"/>
              </a:ext>
            </a:extLst>
          </p:cNvPr>
          <p:cNvSpPr>
            <a:spLocks noChangeArrowheads="1"/>
          </p:cNvSpPr>
          <p:nvPr/>
        </p:nvSpPr>
        <p:spPr bwMode="auto">
          <a:xfrm>
            <a:off x="3507582" y="6223941"/>
            <a:ext cx="5713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sr-Latn-RS" sz="1800" dirty="0">
                <a:effectLst/>
                <a:latin typeface="Times New Roman" panose="02020603050405020304" pitchFamily="18" charset="0"/>
                <a:ea typeface="Times New Roman" panose="02020603050405020304" pitchFamily="18" charset="0"/>
              </a:rPr>
              <a:t>Tabela 6. </a:t>
            </a:r>
            <a:r>
              <a:rPr lang="sr-Latn-RS" sz="1800" b="1" dirty="0">
                <a:effectLst/>
                <a:latin typeface="Times New Roman" panose="02020603050405020304" pitchFamily="18" charset="0"/>
                <a:ea typeface="Times New Roman" panose="02020603050405020304" pitchFamily="18" charset="0"/>
              </a:rPr>
              <a:t>Mere uspešnosti </a:t>
            </a:r>
            <a:r>
              <a:rPr lang="sr-Latn-RS" sz="1800" dirty="0">
                <a:effectLst/>
                <a:latin typeface="Times New Roman" panose="02020603050405020304" pitchFamily="18" charset="0"/>
                <a:ea typeface="Times New Roman" panose="02020603050405020304" pitchFamily="18" charset="0"/>
              </a:rPr>
              <a:t>klasifikatora na </a:t>
            </a:r>
            <a:r>
              <a:rPr lang="sr-Latn-RS" sz="1800" b="1" dirty="0">
                <a:effectLst/>
                <a:latin typeface="Times New Roman" panose="02020603050405020304" pitchFamily="18" charset="0"/>
                <a:ea typeface="Times New Roman" panose="02020603050405020304" pitchFamily="18" charset="0"/>
              </a:rPr>
              <a:t>test</a:t>
            </a:r>
            <a:r>
              <a:rPr lang="sr-Latn-RS" sz="1800" dirty="0">
                <a:effectLst/>
                <a:latin typeface="Times New Roman" panose="02020603050405020304" pitchFamily="18" charset="0"/>
                <a:ea typeface="Times New Roman" panose="02020603050405020304" pitchFamily="18" charset="0"/>
              </a:rPr>
              <a:t> podacima</a:t>
            </a:r>
          </a:p>
        </p:txBody>
      </p:sp>
    </p:spTree>
    <p:extLst>
      <p:ext uri="{BB962C8B-B14F-4D97-AF65-F5344CB8AC3E}">
        <p14:creationId xmlns:p14="http://schemas.microsoft.com/office/powerpoint/2010/main" val="164971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1312406082"/>
              </p:ext>
            </p:extLst>
          </p:nvPr>
        </p:nvGraphicFramePr>
        <p:xfrm>
          <a:off x="1730994" y="1308413"/>
          <a:ext cx="8509670" cy="4804965"/>
        </p:xfrm>
        <a:graphic>
          <a:graphicData uri="http://schemas.openxmlformats.org/drawingml/2006/table">
            <a:tbl>
              <a:tblPr firstRow="1" firstCol="1" bandRow="1">
                <a:tableStyleId>{5C22544A-7EE6-4342-B048-85BDC9FD1C3A}</a:tableStyleId>
              </a:tblPr>
              <a:tblGrid>
                <a:gridCol w="2126558">
                  <a:extLst>
                    <a:ext uri="{9D8B030D-6E8A-4147-A177-3AD203B41FA5}">
                      <a16:colId xmlns:a16="http://schemas.microsoft.com/office/drawing/2014/main" val="266744343"/>
                    </a:ext>
                  </a:extLst>
                </a:gridCol>
                <a:gridCol w="2126558">
                  <a:extLst>
                    <a:ext uri="{9D8B030D-6E8A-4147-A177-3AD203B41FA5}">
                      <a16:colId xmlns:a16="http://schemas.microsoft.com/office/drawing/2014/main" val="1594004768"/>
                    </a:ext>
                  </a:extLst>
                </a:gridCol>
                <a:gridCol w="2128277">
                  <a:extLst>
                    <a:ext uri="{9D8B030D-6E8A-4147-A177-3AD203B41FA5}">
                      <a16:colId xmlns:a16="http://schemas.microsoft.com/office/drawing/2014/main" val="2858170596"/>
                    </a:ext>
                  </a:extLst>
                </a:gridCol>
                <a:gridCol w="2128277">
                  <a:extLst>
                    <a:ext uri="{9D8B030D-6E8A-4147-A177-3AD203B41FA5}">
                      <a16:colId xmlns:a16="http://schemas.microsoft.com/office/drawing/2014/main" val="1769643098"/>
                    </a:ext>
                  </a:extLst>
                </a:gridCol>
              </a:tblGrid>
              <a:tr h="796401">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kNN</a:t>
                      </a:r>
                      <a:endParaRPr lang="sr-Latn-RS" sz="1800"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Bez redukcije</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PCA redukcija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b="1" i="1" dirty="0">
                        <a:effectLst/>
                        <a:latin typeface="+mn-lt"/>
                        <a:ea typeface="Times New Roman" panose="02020603050405020304" pitchFamily="18" charset="0"/>
                      </a:endParaRPr>
                    </a:p>
                    <a:p>
                      <a:pPr algn="ctr"/>
                      <a:r>
                        <a:rPr lang="sr-Latn-RS" sz="1800" b="1" i="1" dirty="0">
                          <a:effectLst/>
                          <a:latin typeface="+mn-lt"/>
                          <a:ea typeface="Times New Roman" panose="02020603050405020304" pitchFamily="18" charset="0"/>
                        </a:rPr>
                        <a:t>LDA redukcija</a:t>
                      </a:r>
                      <a:endParaRPr lang="sr-Latn-R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2206216"/>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Preciznost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99.07</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100.00</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97.05</a:t>
                      </a: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Tačnost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90.20</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90.95</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93.62</a:t>
                      </a: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Osetljivost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87.35</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87.55</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94.08</a:t>
                      </a:r>
                    </a:p>
                  </a:txBody>
                  <a:tcPr marL="68580" marR="68580" marT="0" marB="0"/>
                </a:tc>
                <a:extLst>
                  <a:ext uri="{0D108BD9-81ED-4DB2-BD59-A6C34878D82A}">
                    <a16:rowId xmlns:a16="http://schemas.microsoft.com/office/drawing/2014/main" val="183411176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Specifičnost</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97.83</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100.00</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92.40</a:t>
                      </a:r>
                    </a:p>
                  </a:txBody>
                  <a:tcPr marL="68580" marR="68580" marT="0" marB="0"/>
                </a:tc>
                <a:extLst>
                  <a:ext uri="{0D108BD9-81ED-4DB2-BD59-A6C34878D82A}">
                    <a16:rowId xmlns:a16="http://schemas.microsoft.com/office/drawing/2014/main" val="371587013"/>
                  </a:ext>
                </a:extLst>
              </a:tr>
              <a:tr h="796401">
                <a:tc>
                  <a:txBody>
                    <a:bodyPr/>
                    <a:lstStyle/>
                    <a:p>
                      <a:pPr algn="ctr"/>
                      <a:endParaRPr lang="en-US" sz="1800" b="1" dirty="0">
                        <a:effectLst/>
                        <a:latin typeface="+mn-lt"/>
                        <a:ea typeface="Times New Roman" panose="02020603050405020304" pitchFamily="18" charset="0"/>
                      </a:endParaRPr>
                    </a:p>
                    <a:p>
                      <a:pPr algn="ctr"/>
                      <a:r>
                        <a:rPr lang="sr-Latn-RS" sz="1800" b="1" dirty="0">
                          <a:effectLst/>
                          <a:latin typeface="+mn-lt"/>
                          <a:ea typeface="Times New Roman" panose="02020603050405020304" pitchFamily="18" charset="0"/>
                        </a:rPr>
                        <a:t>F-mera</a:t>
                      </a:r>
                      <a:endParaRPr lang="sr-Latn-RS" sz="1800" dirty="0">
                        <a:effectLst/>
                        <a:latin typeface="+mn-lt"/>
                        <a:ea typeface="Times New Roman" panose="02020603050405020304" pitchFamily="18" charset="0"/>
                      </a:endParaRP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92.84</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93.37</a:t>
                      </a:r>
                    </a:p>
                  </a:txBody>
                  <a:tcPr marL="68580" marR="68580" marT="0" marB="0"/>
                </a:tc>
                <a:tc>
                  <a:txBody>
                    <a:bodyPr/>
                    <a:lstStyle/>
                    <a:p>
                      <a:pPr algn="ctr"/>
                      <a:endParaRPr lang="en-US" sz="1800" dirty="0">
                        <a:effectLst/>
                        <a:latin typeface="+mn-lt"/>
                        <a:ea typeface="Times New Roman" panose="02020603050405020304" pitchFamily="18" charset="0"/>
                      </a:endParaRPr>
                    </a:p>
                    <a:p>
                      <a:pPr algn="ctr"/>
                      <a:r>
                        <a:rPr lang="sr-Latn-RS" sz="1800" dirty="0">
                          <a:effectLst/>
                          <a:latin typeface="+mn-lt"/>
                          <a:ea typeface="Times New Roman" panose="02020603050405020304" pitchFamily="18" charset="0"/>
                        </a:rPr>
                        <a:t>95.54</a:t>
                      </a:r>
                    </a:p>
                  </a:txBody>
                  <a:tcPr marL="68580" marR="68580" marT="0" marB="0"/>
                </a:tc>
                <a:extLst>
                  <a:ext uri="{0D108BD9-81ED-4DB2-BD59-A6C34878D82A}">
                    <a16:rowId xmlns:a16="http://schemas.microsoft.com/office/drawing/2014/main" val="2348789925"/>
                  </a:ext>
                </a:extLst>
              </a:tr>
            </a:tbl>
          </a:graphicData>
        </a:graphic>
      </p:graphicFrame>
      <p:sp>
        <p:nvSpPr>
          <p:cNvPr id="5" name="Rectangle 1">
            <a:extLst>
              <a:ext uri="{FF2B5EF4-FFF2-40B4-BE49-F238E27FC236}">
                <a16:creationId xmlns:a16="http://schemas.microsoft.com/office/drawing/2014/main" id="{6FBB9A43-C1D9-4B08-8F35-D8715729E1F0}"/>
              </a:ext>
            </a:extLst>
          </p:cNvPr>
          <p:cNvSpPr>
            <a:spLocks noChangeArrowheads="1"/>
          </p:cNvSpPr>
          <p:nvPr/>
        </p:nvSpPr>
        <p:spPr bwMode="auto">
          <a:xfrm>
            <a:off x="3452498" y="6223941"/>
            <a:ext cx="5713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sr-Latn-RS" sz="1800" dirty="0">
                <a:effectLst/>
                <a:latin typeface="Times New Roman" panose="02020603050405020304" pitchFamily="18" charset="0"/>
                <a:ea typeface="Times New Roman" panose="02020603050405020304" pitchFamily="18" charset="0"/>
              </a:rPr>
              <a:t>Tabela 7. </a:t>
            </a:r>
            <a:r>
              <a:rPr lang="sr-Latn-RS" sz="1800" b="1" dirty="0">
                <a:effectLst/>
                <a:latin typeface="Times New Roman" panose="02020603050405020304" pitchFamily="18" charset="0"/>
                <a:ea typeface="Times New Roman" panose="02020603050405020304" pitchFamily="18" charset="0"/>
              </a:rPr>
              <a:t>Mere uspešnosti </a:t>
            </a:r>
            <a:r>
              <a:rPr lang="sr-Latn-RS" sz="1800" dirty="0">
                <a:effectLst/>
                <a:latin typeface="Times New Roman" panose="02020603050405020304" pitchFamily="18" charset="0"/>
                <a:ea typeface="Times New Roman" panose="02020603050405020304" pitchFamily="18" charset="0"/>
              </a:rPr>
              <a:t>klasifikatora na </a:t>
            </a:r>
            <a:r>
              <a:rPr lang="sr-Latn-RS" sz="1800" b="1" dirty="0">
                <a:effectLst/>
                <a:latin typeface="Times New Roman" panose="02020603050405020304" pitchFamily="18" charset="0"/>
                <a:ea typeface="Times New Roman" panose="02020603050405020304" pitchFamily="18" charset="0"/>
              </a:rPr>
              <a:t>test</a:t>
            </a:r>
            <a:r>
              <a:rPr lang="sr-Latn-RS" sz="1800" dirty="0">
                <a:effectLst/>
                <a:latin typeface="Times New Roman" panose="02020603050405020304" pitchFamily="18" charset="0"/>
                <a:ea typeface="Times New Roman" panose="02020603050405020304" pitchFamily="18" charset="0"/>
              </a:rPr>
              <a:t> podacima</a:t>
            </a:r>
          </a:p>
        </p:txBody>
      </p:sp>
    </p:spTree>
    <p:extLst>
      <p:ext uri="{BB962C8B-B14F-4D97-AF65-F5344CB8AC3E}">
        <p14:creationId xmlns:p14="http://schemas.microsoft.com/office/powerpoint/2010/main" val="54474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991517" y="579163"/>
            <a:ext cx="8604174" cy="461665"/>
          </a:xfrm>
          <a:prstGeom prst="rect">
            <a:avLst/>
          </a:prstGeom>
          <a:noFill/>
        </p:spPr>
        <p:txBody>
          <a:bodyPr wrap="square" rtlCol="0">
            <a:spAutoFit/>
          </a:bodyPr>
          <a:lstStyle/>
          <a:p>
            <a:r>
              <a:rPr lang="en-US" sz="2400" dirty="0"/>
              <a:t>ZAKLJUČAK</a:t>
            </a:r>
            <a:endParaRPr lang="sr-Latn-RS" sz="2400" dirty="0"/>
          </a:p>
        </p:txBody>
      </p:sp>
      <p:sp>
        <p:nvSpPr>
          <p:cNvPr id="7" name="TextBox 6">
            <a:extLst>
              <a:ext uri="{FF2B5EF4-FFF2-40B4-BE49-F238E27FC236}">
                <a16:creationId xmlns:a16="http://schemas.microsoft.com/office/drawing/2014/main" id="{6B2E7747-4E63-46F1-A850-A292F7E264D1}"/>
              </a:ext>
            </a:extLst>
          </p:cNvPr>
          <p:cNvSpPr txBox="1"/>
          <p:nvPr/>
        </p:nvSpPr>
        <p:spPr>
          <a:xfrm>
            <a:off x="2912892" y="5695968"/>
            <a:ext cx="6323682" cy="646331"/>
          </a:xfrm>
          <a:prstGeom prst="rect">
            <a:avLst/>
          </a:prstGeom>
          <a:noFill/>
        </p:spPr>
        <p:txBody>
          <a:bodyPr wrap="square" rtlCol="0">
            <a:spAutoFit/>
          </a:bodyPr>
          <a:lstStyle/>
          <a:p>
            <a:pPr algn="ctr"/>
            <a:r>
              <a:rPr lang="en-US" dirty="0" err="1"/>
              <a:t>Toplotna</a:t>
            </a:r>
            <a:r>
              <a:rPr lang="en-US" dirty="0"/>
              <a:t> </a:t>
            </a:r>
            <a:r>
              <a:rPr lang="en-US" dirty="0" err="1"/>
              <a:t>mapa</a:t>
            </a:r>
            <a:r>
              <a:rPr lang="en-US" dirty="0"/>
              <a:t> </a:t>
            </a:r>
            <a:r>
              <a:rPr lang="en-US" dirty="0" err="1"/>
              <a:t>matrice</a:t>
            </a:r>
            <a:r>
              <a:rPr lang="en-US" dirty="0"/>
              <a:t> </a:t>
            </a:r>
            <a:r>
              <a:rPr lang="en-US" dirty="0" err="1"/>
              <a:t>konfuzije</a:t>
            </a:r>
            <a:r>
              <a:rPr lang="en-US" dirty="0"/>
              <a:t> </a:t>
            </a:r>
            <a:r>
              <a:rPr lang="en-US" dirty="0" err="1"/>
              <a:t>na</a:t>
            </a:r>
            <a:r>
              <a:rPr lang="en-US" dirty="0"/>
              <a:t> test </a:t>
            </a:r>
            <a:r>
              <a:rPr lang="en-US" dirty="0" err="1"/>
              <a:t>podacima</a:t>
            </a:r>
            <a:endParaRPr lang="en-US" dirty="0"/>
          </a:p>
          <a:p>
            <a:pPr algn="ctr"/>
            <a:r>
              <a:rPr lang="en-US" dirty="0" err="1"/>
              <a:t>kNN</a:t>
            </a:r>
            <a:r>
              <a:rPr lang="en-US" dirty="0"/>
              <a:t> </a:t>
            </a:r>
            <a:r>
              <a:rPr lang="en-US" dirty="0" err="1"/>
              <a:t>klasifikator</a:t>
            </a:r>
            <a:r>
              <a:rPr lang="en-US" dirty="0"/>
              <a:t> u </a:t>
            </a:r>
            <a:r>
              <a:rPr lang="en-US" dirty="0" err="1"/>
              <a:t>kombinaciji</a:t>
            </a:r>
            <a:r>
              <a:rPr lang="en-US" dirty="0"/>
              <a:t> </a:t>
            </a:r>
            <a:r>
              <a:rPr lang="en-US" dirty="0" err="1"/>
              <a:t>sa</a:t>
            </a:r>
            <a:r>
              <a:rPr lang="en-US" dirty="0"/>
              <a:t> LDA </a:t>
            </a:r>
            <a:r>
              <a:rPr lang="en-US" dirty="0" err="1"/>
              <a:t>redukcijom</a:t>
            </a:r>
            <a:endParaRPr lang="sr-Latn-RS" dirty="0"/>
          </a:p>
        </p:txBody>
      </p:sp>
      <p:grpSp>
        <p:nvGrpSpPr>
          <p:cNvPr id="12" name="Group 11">
            <a:extLst>
              <a:ext uri="{FF2B5EF4-FFF2-40B4-BE49-F238E27FC236}">
                <a16:creationId xmlns:a16="http://schemas.microsoft.com/office/drawing/2014/main" id="{ED7990AE-12F1-458E-8883-2ED0CE6F6CD3}"/>
              </a:ext>
            </a:extLst>
          </p:cNvPr>
          <p:cNvGrpSpPr/>
          <p:nvPr/>
        </p:nvGrpSpPr>
        <p:grpSpPr>
          <a:xfrm>
            <a:off x="3139805" y="1289485"/>
            <a:ext cx="5912389" cy="4279029"/>
            <a:chOff x="2798284" y="1151007"/>
            <a:chExt cx="7425369" cy="6774605"/>
          </a:xfrm>
        </p:grpSpPr>
        <p:pic>
          <p:nvPicPr>
            <p:cNvPr id="5" name="Picture 4">
              <a:extLst>
                <a:ext uri="{FF2B5EF4-FFF2-40B4-BE49-F238E27FC236}">
                  <a16:creationId xmlns:a16="http://schemas.microsoft.com/office/drawing/2014/main" id="{4FDB2CE7-8187-45DF-BBD8-CC4645A828CA}"/>
                </a:ext>
              </a:extLst>
            </p:cNvPr>
            <p:cNvPicPr>
              <a:picLocks noChangeAspect="1"/>
            </p:cNvPicPr>
            <p:nvPr/>
          </p:nvPicPr>
          <p:blipFill rotWithShape="1">
            <a:blip r:embed="rId3"/>
            <a:srcRect l="9522" t="17182" r="14016" b="13058"/>
            <a:stretch/>
          </p:blipFill>
          <p:spPr>
            <a:xfrm>
              <a:off x="2798284" y="1151007"/>
              <a:ext cx="7425369" cy="6774605"/>
            </a:xfrm>
            <a:prstGeom prst="rect">
              <a:avLst/>
            </a:prstGeom>
          </p:spPr>
        </p:pic>
        <p:sp>
          <p:nvSpPr>
            <p:cNvPr id="8" name="TextBox 7">
              <a:extLst>
                <a:ext uri="{FF2B5EF4-FFF2-40B4-BE49-F238E27FC236}">
                  <a16:creationId xmlns:a16="http://schemas.microsoft.com/office/drawing/2014/main" id="{626F4236-D852-42E7-9B48-566D2634C175}"/>
                </a:ext>
              </a:extLst>
            </p:cNvPr>
            <p:cNvSpPr txBox="1"/>
            <p:nvPr/>
          </p:nvSpPr>
          <p:spPr>
            <a:xfrm>
              <a:off x="4307593" y="2964072"/>
              <a:ext cx="815248" cy="369332"/>
            </a:xfrm>
            <a:prstGeom prst="rect">
              <a:avLst/>
            </a:prstGeom>
            <a:noFill/>
          </p:spPr>
          <p:txBody>
            <a:bodyPr wrap="square" rtlCol="0">
              <a:spAutoFit/>
            </a:bodyPr>
            <a:lstStyle/>
            <a:p>
              <a:r>
                <a:rPr lang="en-US" dirty="0">
                  <a:solidFill>
                    <a:schemeClr val="bg1"/>
                  </a:solidFill>
                </a:rPr>
                <a:t>170</a:t>
              </a:r>
              <a:endParaRPr lang="sr-Latn-RS" dirty="0">
                <a:solidFill>
                  <a:schemeClr val="bg1"/>
                </a:solidFill>
              </a:endParaRPr>
            </a:p>
          </p:txBody>
        </p:sp>
        <p:sp>
          <p:nvSpPr>
            <p:cNvPr id="9" name="TextBox 8">
              <a:extLst>
                <a:ext uri="{FF2B5EF4-FFF2-40B4-BE49-F238E27FC236}">
                  <a16:creationId xmlns:a16="http://schemas.microsoft.com/office/drawing/2014/main" id="{DF6EBD9B-4E57-4F79-80FC-9DD0A963A495}"/>
                </a:ext>
              </a:extLst>
            </p:cNvPr>
            <p:cNvSpPr txBox="1"/>
            <p:nvPr/>
          </p:nvSpPr>
          <p:spPr>
            <a:xfrm>
              <a:off x="7348250" y="2914229"/>
              <a:ext cx="1178805" cy="369332"/>
            </a:xfrm>
            <a:prstGeom prst="rect">
              <a:avLst/>
            </a:prstGeom>
            <a:noFill/>
          </p:spPr>
          <p:txBody>
            <a:bodyPr wrap="square" rtlCol="0">
              <a:spAutoFit/>
            </a:bodyPr>
            <a:lstStyle/>
            <a:p>
              <a:r>
                <a:rPr lang="en-US" dirty="0">
                  <a:solidFill>
                    <a:schemeClr val="bg1"/>
                  </a:solidFill>
                </a:rPr>
                <a:t>14</a:t>
              </a:r>
              <a:endParaRPr lang="sr-Latn-RS" dirty="0">
                <a:solidFill>
                  <a:schemeClr val="bg1"/>
                </a:solidFill>
              </a:endParaRPr>
            </a:p>
          </p:txBody>
        </p:sp>
        <p:sp>
          <p:nvSpPr>
            <p:cNvPr id="10" name="TextBox 9">
              <a:extLst>
                <a:ext uri="{FF2B5EF4-FFF2-40B4-BE49-F238E27FC236}">
                  <a16:creationId xmlns:a16="http://schemas.microsoft.com/office/drawing/2014/main" id="{91078E7A-1803-41F2-A497-E4C5D6869BE1}"/>
                </a:ext>
              </a:extLst>
            </p:cNvPr>
            <p:cNvSpPr txBox="1"/>
            <p:nvPr/>
          </p:nvSpPr>
          <p:spPr>
            <a:xfrm>
              <a:off x="4324121" y="5954962"/>
              <a:ext cx="815248" cy="369332"/>
            </a:xfrm>
            <a:prstGeom prst="rect">
              <a:avLst/>
            </a:prstGeom>
            <a:noFill/>
          </p:spPr>
          <p:txBody>
            <a:bodyPr wrap="square" rtlCol="0">
              <a:spAutoFit/>
            </a:bodyPr>
            <a:lstStyle/>
            <a:p>
              <a:r>
                <a:rPr lang="en-US" dirty="0">
                  <a:solidFill>
                    <a:schemeClr val="bg1"/>
                  </a:solidFill>
                </a:rPr>
                <a:t>29</a:t>
              </a:r>
              <a:endParaRPr lang="sr-Latn-RS" dirty="0">
                <a:solidFill>
                  <a:schemeClr val="bg1"/>
                </a:solidFill>
              </a:endParaRPr>
            </a:p>
          </p:txBody>
        </p:sp>
        <p:sp>
          <p:nvSpPr>
            <p:cNvPr id="11" name="TextBox 10">
              <a:extLst>
                <a:ext uri="{FF2B5EF4-FFF2-40B4-BE49-F238E27FC236}">
                  <a16:creationId xmlns:a16="http://schemas.microsoft.com/office/drawing/2014/main" id="{04C926B3-70B2-4B0D-9054-7EE405C80CC8}"/>
                </a:ext>
              </a:extLst>
            </p:cNvPr>
            <p:cNvSpPr txBox="1"/>
            <p:nvPr/>
          </p:nvSpPr>
          <p:spPr>
            <a:xfrm>
              <a:off x="7315199" y="5945003"/>
              <a:ext cx="815248" cy="369332"/>
            </a:xfrm>
            <a:prstGeom prst="rect">
              <a:avLst/>
            </a:prstGeom>
            <a:noFill/>
          </p:spPr>
          <p:txBody>
            <a:bodyPr wrap="square" rtlCol="0">
              <a:spAutoFit/>
            </a:bodyPr>
            <a:lstStyle/>
            <a:p>
              <a:r>
                <a:rPr lang="en-US" dirty="0"/>
                <a:t>461</a:t>
              </a:r>
              <a:endParaRPr lang="sr-Latn-RS" dirty="0"/>
            </a:p>
          </p:txBody>
        </p:sp>
      </p:grpSp>
    </p:spTree>
    <p:extLst>
      <p:ext uri="{BB962C8B-B14F-4D97-AF65-F5344CB8AC3E}">
        <p14:creationId xmlns:p14="http://schemas.microsoft.com/office/powerpoint/2010/main" val="417489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BF3A30-C11C-48E7-A3AD-AFF36EACE264}"/>
              </a:ext>
            </a:extLst>
          </p:cNvPr>
          <p:cNvSpPr txBox="1"/>
          <p:nvPr/>
        </p:nvSpPr>
        <p:spPr>
          <a:xfrm>
            <a:off x="4161034" y="2896281"/>
            <a:ext cx="6863137" cy="707886"/>
          </a:xfrm>
          <a:prstGeom prst="rect">
            <a:avLst/>
          </a:prstGeom>
          <a:noFill/>
        </p:spPr>
        <p:txBody>
          <a:bodyPr wrap="square" rtlCol="0">
            <a:spAutoFit/>
          </a:bodyPr>
          <a:lstStyle/>
          <a:p>
            <a:r>
              <a:rPr lang="en-US" sz="4000" dirty="0"/>
              <a:t>HVALA NA PAŽNJI!</a:t>
            </a:r>
            <a:endParaRPr lang="sr-Latn-RS" sz="4000" dirty="0"/>
          </a:p>
        </p:txBody>
      </p:sp>
    </p:spTree>
    <p:extLst>
      <p:ext uri="{BB962C8B-B14F-4D97-AF65-F5344CB8AC3E}">
        <p14:creationId xmlns:p14="http://schemas.microsoft.com/office/powerpoint/2010/main" val="322726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A42F9E-11C7-4B02-BCE3-0E6E433093C6}"/>
              </a:ext>
            </a:extLst>
          </p:cNvPr>
          <p:cNvSpPr txBox="1"/>
          <p:nvPr/>
        </p:nvSpPr>
        <p:spPr>
          <a:xfrm>
            <a:off x="962526" y="731520"/>
            <a:ext cx="7988969" cy="461665"/>
          </a:xfrm>
          <a:prstGeom prst="rect">
            <a:avLst/>
          </a:prstGeom>
          <a:noFill/>
        </p:spPr>
        <p:txBody>
          <a:bodyPr wrap="square" rtlCol="0">
            <a:spAutoFit/>
          </a:bodyPr>
          <a:lstStyle/>
          <a:p>
            <a:r>
              <a:rPr lang="en-US" sz="2400" dirty="0"/>
              <a:t>ZADATAK PROJEKTA</a:t>
            </a:r>
            <a:endParaRPr lang="sr-Latn-RS" sz="2400" dirty="0"/>
          </a:p>
        </p:txBody>
      </p:sp>
      <p:sp>
        <p:nvSpPr>
          <p:cNvPr id="5" name="TextBox 4">
            <a:extLst>
              <a:ext uri="{FF2B5EF4-FFF2-40B4-BE49-F238E27FC236}">
                <a16:creationId xmlns:a16="http://schemas.microsoft.com/office/drawing/2014/main" id="{F69D8DC0-F316-4749-8FA6-E0C9D006B215}"/>
              </a:ext>
            </a:extLst>
          </p:cNvPr>
          <p:cNvSpPr txBox="1"/>
          <p:nvPr/>
        </p:nvSpPr>
        <p:spPr>
          <a:xfrm>
            <a:off x="1749926" y="1905802"/>
            <a:ext cx="491851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Govor</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Razmena</a:t>
            </a:r>
            <a:r>
              <a:rPr lang="en-US" sz="2000" dirty="0"/>
              <a:t> </a:t>
            </a:r>
            <a:r>
              <a:rPr lang="en-US" sz="2000" dirty="0" err="1"/>
              <a:t>informacija</a:t>
            </a:r>
            <a:r>
              <a:rPr lang="en-US" sz="2000" dirty="0"/>
              <a:t>, </a:t>
            </a:r>
            <a:r>
              <a:rPr lang="en-US" sz="2000" dirty="0" err="1"/>
              <a:t>izražavanje</a:t>
            </a:r>
            <a:r>
              <a:rPr lang="en-US" sz="2000" dirty="0"/>
              <a:t> </a:t>
            </a:r>
            <a:r>
              <a:rPr lang="en-US" sz="2000" dirty="0" err="1"/>
              <a:t>emocija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Interakcija</a:t>
            </a:r>
            <a:r>
              <a:rPr lang="en-US" sz="2000" dirty="0"/>
              <a:t> </a:t>
            </a:r>
            <a:r>
              <a:rPr lang="en-US" sz="2000" dirty="0" err="1"/>
              <a:t>između</a:t>
            </a:r>
            <a:r>
              <a:rPr lang="en-US" sz="2000" dirty="0"/>
              <a:t> </a:t>
            </a:r>
            <a:r>
              <a:rPr lang="en-US" sz="2000" dirty="0" err="1"/>
              <a:t>ljudi</a:t>
            </a:r>
            <a:r>
              <a:rPr lang="en-US" sz="2000" dirty="0"/>
              <a:t> </a:t>
            </a:r>
            <a:r>
              <a:rPr lang="en-US" sz="2000" dirty="0" err="1"/>
              <a:t>i</a:t>
            </a:r>
            <a:r>
              <a:rPr lang="en-US" sz="2000" dirty="0"/>
              <a:t> </a:t>
            </a:r>
            <a:r>
              <a:rPr lang="en-US" sz="2000" dirty="0" err="1"/>
              <a:t>mašina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Pol </a:t>
            </a:r>
            <a:r>
              <a:rPr lang="en-US" sz="2000" dirty="0" err="1"/>
              <a:t>govornika</a:t>
            </a:r>
            <a:r>
              <a:rPr lang="en-US" sz="2000" dirty="0"/>
              <a:t> je </a:t>
            </a:r>
            <a:r>
              <a:rPr lang="en-US" sz="2000" dirty="0" err="1"/>
              <a:t>korisna</a:t>
            </a:r>
            <a:r>
              <a:rPr lang="en-US" sz="2000" dirty="0"/>
              <a:t> </a:t>
            </a:r>
            <a:r>
              <a:rPr lang="en-US" sz="2000" dirty="0" err="1"/>
              <a:t>informacija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Kreiranje</a:t>
            </a:r>
            <a:r>
              <a:rPr lang="en-US" sz="2000" dirty="0"/>
              <a:t> </a:t>
            </a:r>
            <a:r>
              <a:rPr lang="en-US" sz="2000" dirty="0" err="1"/>
              <a:t>algoritma</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sr-Latn-RS" sz="2000" dirty="0"/>
          </a:p>
        </p:txBody>
      </p:sp>
    </p:spTree>
    <p:extLst>
      <p:ext uri="{BB962C8B-B14F-4D97-AF65-F5344CB8AC3E}">
        <p14:creationId xmlns:p14="http://schemas.microsoft.com/office/powerpoint/2010/main" val="392983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43686-2BDC-429D-9ACF-66DA6EC96F78}"/>
              </a:ext>
            </a:extLst>
          </p:cNvPr>
          <p:cNvSpPr txBox="1"/>
          <p:nvPr/>
        </p:nvSpPr>
        <p:spPr>
          <a:xfrm>
            <a:off x="1155031" y="760396"/>
            <a:ext cx="3416968" cy="461665"/>
          </a:xfrm>
          <a:prstGeom prst="rect">
            <a:avLst/>
          </a:prstGeom>
          <a:noFill/>
        </p:spPr>
        <p:txBody>
          <a:bodyPr wrap="square" rtlCol="0">
            <a:spAutoFit/>
          </a:bodyPr>
          <a:lstStyle/>
          <a:p>
            <a:r>
              <a:rPr lang="en-US" sz="2400" dirty="0"/>
              <a:t>BAZA PODATAKA</a:t>
            </a:r>
            <a:endParaRPr lang="sr-Latn-RS" sz="2400" dirty="0"/>
          </a:p>
        </p:txBody>
      </p:sp>
      <p:sp>
        <p:nvSpPr>
          <p:cNvPr id="5" name="TextBox 4">
            <a:extLst>
              <a:ext uri="{FF2B5EF4-FFF2-40B4-BE49-F238E27FC236}">
                <a16:creationId xmlns:a16="http://schemas.microsoft.com/office/drawing/2014/main" id="{3FA8508E-C482-4EB3-8521-7EF765B9962A}"/>
              </a:ext>
            </a:extLst>
          </p:cNvPr>
          <p:cNvSpPr txBox="1"/>
          <p:nvPr/>
        </p:nvSpPr>
        <p:spPr>
          <a:xfrm>
            <a:off x="1559292" y="1751799"/>
            <a:ext cx="6901314"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55 </a:t>
            </a:r>
            <a:r>
              <a:rPr lang="en-US" sz="2000" dirty="0" err="1"/>
              <a:t>govornika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384 </a:t>
            </a:r>
            <a:r>
              <a:rPr lang="en-US" sz="2000" dirty="0" err="1"/>
              <a:t>obeležja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3372 </a:t>
            </a:r>
            <a:r>
              <a:rPr lang="en-US" sz="2000" dirty="0" err="1"/>
              <a:t>uzorka</a:t>
            </a:r>
            <a:r>
              <a:rPr lang="en-US" sz="2000" dirty="0"/>
              <a:t> (audio </a:t>
            </a:r>
            <a:r>
              <a:rPr lang="en-US" sz="2000" dirty="0" err="1"/>
              <a:t>snimci</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Baza</a:t>
            </a:r>
            <a:r>
              <a:rPr lang="en-US" sz="2000" dirty="0"/>
              <a:t> </a:t>
            </a:r>
            <a:r>
              <a:rPr lang="en-US" sz="2000" dirty="0" err="1"/>
              <a:t>podeljena</a:t>
            </a:r>
            <a:r>
              <a:rPr lang="en-US" sz="2000" dirty="0"/>
              <a:t> </a:t>
            </a:r>
            <a:r>
              <a:rPr lang="en-US" sz="2000" dirty="0" err="1"/>
              <a:t>na</a:t>
            </a:r>
            <a:r>
              <a:rPr lang="en-US" sz="2000" dirty="0"/>
              <a:t> </a:t>
            </a:r>
            <a:r>
              <a:rPr lang="en-US" sz="2000" dirty="0" err="1"/>
              <a:t>trening</a:t>
            </a:r>
            <a:r>
              <a:rPr lang="en-US" sz="2000" dirty="0"/>
              <a:t> (80%) </a:t>
            </a:r>
            <a:r>
              <a:rPr lang="en-US" sz="2000" dirty="0" err="1"/>
              <a:t>i</a:t>
            </a:r>
            <a:r>
              <a:rPr lang="en-US" sz="2000" dirty="0"/>
              <a:t>  test (20%)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Natprilagođenost</a:t>
            </a:r>
            <a:r>
              <a:rPr lang="en-US" sz="2000" dirty="0"/>
              <a:t> </a:t>
            </a:r>
            <a:r>
              <a:rPr lang="en-US" sz="2000" dirty="0" err="1"/>
              <a:t>modela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Izbačena</a:t>
            </a:r>
            <a:r>
              <a:rPr lang="en-US" sz="2000" dirty="0"/>
              <a:t> </a:t>
            </a:r>
            <a:r>
              <a:rPr lang="en-US" sz="2000" dirty="0" err="1"/>
              <a:t>obeležja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Nema</a:t>
            </a:r>
            <a:r>
              <a:rPr lang="en-US" sz="2000" dirty="0"/>
              <a:t> </a:t>
            </a:r>
            <a:r>
              <a:rPr lang="en-US" sz="2000" dirty="0" err="1"/>
              <a:t>nedostajućih</a:t>
            </a:r>
            <a:r>
              <a:rPr lang="en-US" sz="2000" dirty="0"/>
              <a:t> </a:t>
            </a:r>
            <a:r>
              <a:rPr lang="en-US" sz="2000" dirty="0" err="1"/>
              <a:t>vrednosti</a:t>
            </a:r>
            <a:endParaRPr lang="en-US" sz="2000" dirty="0"/>
          </a:p>
          <a:p>
            <a:endParaRPr lang="en-US" sz="2000" dirty="0"/>
          </a:p>
        </p:txBody>
      </p:sp>
    </p:spTree>
    <p:extLst>
      <p:ext uri="{BB962C8B-B14F-4D97-AF65-F5344CB8AC3E}">
        <p14:creationId xmlns:p14="http://schemas.microsoft.com/office/powerpoint/2010/main" val="2566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43686-2BDC-429D-9ACF-66DA6EC96F78}"/>
              </a:ext>
            </a:extLst>
          </p:cNvPr>
          <p:cNvSpPr txBox="1"/>
          <p:nvPr/>
        </p:nvSpPr>
        <p:spPr>
          <a:xfrm>
            <a:off x="1095653" y="689144"/>
            <a:ext cx="6765811" cy="461665"/>
          </a:xfrm>
          <a:prstGeom prst="rect">
            <a:avLst/>
          </a:prstGeom>
          <a:noFill/>
        </p:spPr>
        <p:txBody>
          <a:bodyPr wrap="square" rtlCol="0">
            <a:spAutoFit/>
          </a:bodyPr>
          <a:lstStyle/>
          <a:p>
            <a:r>
              <a:rPr lang="en-US" sz="2400" dirty="0"/>
              <a:t>UNAKRSNA VALIDACIJA – CROSS-VALIDATION</a:t>
            </a:r>
            <a:endParaRPr lang="sr-Latn-RS" sz="2400" dirty="0"/>
          </a:p>
        </p:txBody>
      </p:sp>
      <p:sp>
        <p:nvSpPr>
          <p:cNvPr id="2" name="TextBox 1">
            <a:extLst>
              <a:ext uri="{FF2B5EF4-FFF2-40B4-BE49-F238E27FC236}">
                <a16:creationId xmlns:a16="http://schemas.microsoft.com/office/drawing/2014/main" id="{ABC1B3A0-6DAB-43E8-B7D1-4F54696C3387}"/>
              </a:ext>
            </a:extLst>
          </p:cNvPr>
          <p:cNvSpPr txBox="1"/>
          <p:nvPr/>
        </p:nvSpPr>
        <p:spPr>
          <a:xfrm>
            <a:off x="1095653" y="3051397"/>
            <a:ext cx="526952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10 </a:t>
            </a:r>
            <a:r>
              <a:rPr lang="en-US" sz="2000" dirty="0" err="1"/>
              <a:t>particija</a:t>
            </a:r>
            <a:endParaRPr lang="en-US" sz="2000" dirty="0"/>
          </a:p>
          <a:p>
            <a:endParaRPr lang="en-US" sz="2000" dirty="0"/>
          </a:p>
          <a:p>
            <a:pPr marL="285750" indent="-285750">
              <a:buFont typeface="Arial" panose="020B0604020202020204" pitchFamily="34" charset="0"/>
              <a:buChar char="•"/>
            </a:pPr>
            <a:r>
              <a:rPr lang="en-US" sz="2000" dirty="0" err="1"/>
              <a:t>StratifiedKFold</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 1398, F:1300 </a:t>
            </a:r>
          </a:p>
        </p:txBody>
      </p:sp>
      <p:pic>
        <p:nvPicPr>
          <p:cNvPr id="5" name="Picture 4">
            <a:extLst>
              <a:ext uri="{FF2B5EF4-FFF2-40B4-BE49-F238E27FC236}">
                <a16:creationId xmlns:a16="http://schemas.microsoft.com/office/drawing/2014/main" id="{EABC4CA0-143F-4A2D-873D-EF547A1601F5}"/>
              </a:ext>
            </a:extLst>
          </p:cNvPr>
          <p:cNvPicPr>
            <a:picLocks noChangeAspect="1"/>
          </p:cNvPicPr>
          <p:nvPr/>
        </p:nvPicPr>
        <p:blipFill>
          <a:blip r:embed="rId3"/>
          <a:stretch>
            <a:fillRect/>
          </a:stretch>
        </p:blipFill>
        <p:spPr>
          <a:xfrm>
            <a:off x="3701186" y="1630180"/>
            <a:ext cx="7224826" cy="4275629"/>
          </a:xfrm>
          <a:prstGeom prst="rect">
            <a:avLst/>
          </a:prstGeom>
        </p:spPr>
      </p:pic>
      <p:sp>
        <p:nvSpPr>
          <p:cNvPr id="6" name="TextBox 5">
            <a:extLst>
              <a:ext uri="{FF2B5EF4-FFF2-40B4-BE49-F238E27FC236}">
                <a16:creationId xmlns:a16="http://schemas.microsoft.com/office/drawing/2014/main" id="{31703DBE-CBEC-449E-A95A-61E2F7C9603B}"/>
              </a:ext>
            </a:extLst>
          </p:cNvPr>
          <p:cNvSpPr txBox="1"/>
          <p:nvPr/>
        </p:nvSpPr>
        <p:spPr>
          <a:xfrm>
            <a:off x="4759890" y="6015848"/>
            <a:ext cx="7014576" cy="369332"/>
          </a:xfrm>
          <a:prstGeom prst="rect">
            <a:avLst/>
          </a:prstGeom>
          <a:noFill/>
        </p:spPr>
        <p:txBody>
          <a:bodyPr wrap="square" rtlCol="0">
            <a:spAutoFit/>
          </a:bodyPr>
          <a:lstStyle/>
          <a:p>
            <a:r>
              <a:rPr lang="en-US" dirty="0" err="1"/>
              <a:t>Slika</a:t>
            </a:r>
            <a:r>
              <a:rPr lang="en-US" dirty="0"/>
              <a:t> 1. </a:t>
            </a:r>
            <a:r>
              <a:rPr lang="en-US" dirty="0" err="1"/>
              <a:t>Šematski</a:t>
            </a:r>
            <a:r>
              <a:rPr lang="en-US" dirty="0"/>
              <a:t> </a:t>
            </a:r>
            <a:r>
              <a:rPr lang="en-US" dirty="0" err="1"/>
              <a:t>prikaz</a:t>
            </a:r>
            <a:r>
              <a:rPr lang="en-US" dirty="0"/>
              <a:t> </a:t>
            </a:r>
            <a:r>
              <a:rPr lang="en-US" dirty="0" err="1"/>
              <a:t>unakrsne</a:t>
            </a:r>
            <a:r>
              <a:rPr lang="en-US" dirty="0"/>
              <a:t> </a:t>
            </a:r>
            <a:r>
              <a:rPr lang="en-US" dirty="0" err="1"/>
              <a:t>validacije</a:t>
            </a:r>
            <a:r>
              <a:rPr lang="en-US" dirty="0"/>
              <a:t> </a:t>
            </a:r>
            <a:r>
              <a:rPr lang="en-US" dirty="0" err="1"/>
              <a:t>sa</a:t>
            </a:r>
            <a:r>
              <a:rPr lang="en-US" dirty="0"/>
              <a:t> 10 </a:t>
            </a:r>
            <a:r>
              <a:rPr lang="en-US" dirty="0" err="1"/>
              <a:t>particija</a:t>
            </a:r>
            <a:endParaRPr lang="sr-Latn-RS" dirty="0"/>
          </a:p>
        </p:txBody>
      </p:sp>
    </p:spTree>
    <p:extLst>
      <p:ext uri="{BB962C8B-B14F-4D97-AF65-F5344CB8AC3E}">
        <p14:creationId xmlns:p14="http://schemas.microsoft.com/office/powerpoint/2010/main" val="325158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43686-2BDC-429D-9ACF-66DA6EC96F78}"/>
              </a:ext>
            </a:extLst>
          </p:cNvPr>
          <p:cNvSpPr txBox="1"/>
          <p:nvPr/>
        </p:nvSpPr>
        <p:spPr>
          <a:xfrm>
            <a:off x="869979" y="566732"/>
            <a:ext cx="8558985" cy="461665"/>
          </a:xfrm>
          <a:prstGeom prst="rect">
            <a:avLst/>
          </a:prstGeom>
          <a:noFill/>
        </p:spPr>
        <p:txBody>
          <a:bodyPr wrap="square" rtlCol="0">
            <a:spAutoFit/>
          </a:bodyPr>
          <a:lstStyle/>
          <a:p>
            <a:r>
              <a:rPr lang="en-US" sz="2400" dirty="0"/>
              <a:t>KLASIFIKATOR METODOM k NAJBLIŽIH SUSEDA</a:t>
            </a:r>
            <a:endParaRPr lang="sr-Latn-RS" sz="2400" dirty="0"/>
          </a:p>
        </p:txBody>
      </p:sp>
      <p:sp>
        <p:nvSpPr>
          <p:cNvPr id="6" name="TextBox 5">
            <a:extLst>
              <a:ext uri="{FF2B5EF4-FFF2-40B4-BE49-F238E27FC236}">
                <a16:creationId xmlns:a16="http://schemas.microsoft.com/office/drawing/2014/main" id="{1DF174E1-99D8-453E-92D0-138C920CED6C}"/>
              </a:ext>
            </a:extLst>
          </p:cNvPr>
          <p:cNvSpPr txBox="1"/>
          <p:nvPr/>
        </p:nvSpPr>
        <p:spPr>
          <a:xfrm>
            <a:off x="740916" y="6029463"/>
            <a:ext cx="6755081" cy="369332"/>
          </a:xfrm>
          <a:prstGeom prst="rect">
            <a:avLst/>
          </a:prstGeom>
          <a:noFill/>
        </p:spPr>
        <p:txBody>
          <a:bodyPr wrap="square" rtlCol="0">
            <a:spAutoFit/>
          </a:bodyPr>
          <a:lstStyle/>
          <a:p>
            <a:pPr algn="ctr"/>
            <a:r>
              <a:rPr lang="en-US" dirty="0" err="1"/>
              <a:t>Slika</a:t>
            </a:r>
            <a:r>
              <a:rPr lang="en-US" dirty="0"/>
              <a:t> 2. </a:t>
            </a:r>
            <a:r>
              <a:rPr lang="en-US" dirty="0" err="1"/>
              <a:t>Toplotna</a:t>
            </a:r>
            <a:r>
              <a:rPr lang="en-US" dirty="0"/>
              <a:t> </a:t>
            </a:r>
            <a:r>
              <a:rPr lang="en-US" dirty="0" err="1"/>
              <a:t>mapa</a:t>
            </a:r>
            <a:r>
              <a:rPr lang="en-US" dirty="0"/>
              <a:t> </a:t>
            </a:r>
            <a:r>
              <a:rPr lang="en-US" dirty="0" err="1"/>
              <a:t>matrice</a:t>
            </a:r>
            <a:r>
              <a:rPr lang="en-US" dirty="0"/>
              <a:t> </a:t>
            </a:r>
            <a:r>
              <a:rPr lang="en-US" dirty="0" err="1"/>
              <a:t>konfuzije</a:t>
            </a:r>
            <a:r>
              <a:rPr lang="en-US" dirty="0"/>
              <a:t> </a:t>
            </a:r>
            <a:r>
              <a:rPr lang="en-US" dirty="0" err="1"/>
              <a:t>na</a:t>
            </a:r>
            <a:r>
              <a:rPr lang="en-US" dirty="0"/>
              <a:t> </a:t>
            </a:r>
            <a:r>
              <a:rPr lang="en-US" dirty="0" err="1"/>
              <a:t>trening</a:t>
            </a:r>
            <a:r>
              <a:rPr lang="en-US" dirty="0"/>
              <a:t> </a:t>
            </a:r>
            <a:r>
              <a:rPr lang="en-US" dirty="0" err="1"/>
              <a:t>podacima</a:t>
            </a:r>
            <a:endParaRPr lang="sr-Latn-RS" dirty="0"/>
          </a:p>
        </p:txBody>
      </p:sp>
      <p:sp>
        <p:nvSpPr>
          <p:cNvPr id="2" name="TextBox 1">
            <a:extLst>
              <a:ext uri="{FF2B5EF4-FFF2-40B4-BE49-F238E27FC236}">
                <a16:creationId xmlns:a16="http://schemas.microsoft.com/office/drawing/2014/main" id="{0E5E1F50-C056-4833-BE60-ED1A454E0D10}"/>
              </a:ext>
            </a:extLst>
          </p:cNvPr>
          <p:cNvSpPr txBox="1"/>
          <p:nvPr/>
        </p:nvSpPr>
        <p:spPr>
          <a:xfrm>
            <a:off x="7324683" y="1354789"/>
            <a:ext cx="3093242"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Metoda</a:t>
            </a:r>
            <a:r>
              <a:rPr lang="en-US" sz="2000" dirty="0"/>
              <a:t> </a:t>
            </a:r>
            <a:r>
              <a:rPr lang="en-US" sz="2000" dirty="0" err="1"/>
              <a:t>kasnog</a:t>
            </a:r>
            <a:r>
              <a:rPr lang="en-US" sz="2000" dirty="0"/>
              <a:t> </a:t>
            </a:r>
            <a:r>
              <a:rPr lang="en-US" sz="2000" dirty="0" err="1"/>
              <a:t>učenja</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Jednostavan</a:t>
            </a:r>
            <a:r>
              <a:rPr lang="en-US" sz="2000" dirty="0"/>
              <a:t> </a:t>
            </a:r>
            <a:r>
              <a:rPr lang="en-US" sz="2000" dirty="0" err="1"/>
              <a:t>algoritam</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Rešavanje</a:t>
            </a:r>
            <a:r>
              <a:rPr lang="en-US" sz="2000" dirty="0"/>
              <a:t> </a:t>
            </a:r>
            <a:r>
              <a:rPr lang="en-US" sz="2000" dirty="0" err="1"/>
              <a:t>kompleksnih</a:t>
            </a:r>
            <a:r>
              <a:rPr lang="en-US" sz="2000" dirty="0"/>
              <a:t> </a:t>
            </a:r>
            <a:r>
              <a:rPr lang="en-US" sz="2000" dirty="0" err="1"/>
              <a:t>problema</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Normalizacija</a:t>
            </a:r>
            <a:r>
              <a:rPr lang="en-US" sz="2000" dirty="0"/>
              <a:t> </a:t>
            </a:r>
            <a:r>
              <a:rPr lang="en-US" sz="2000" dirty="0" err="1"/>
              <a:t>obeležja</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Parametri</a:t>
            </a:r>
            <a:r>
              <a:rPr lang="en-US" sz="2000" dirty="0"/>
              <a:t>:</a:t>
            </a:r>
          </a:p>
          <a:p>
            <a:pPr marL="800100" lvl="1" indent="-342900">
              <a:buFont typeface="Wingdings" panose="05000000000000000000" pitchFamily="2" charset="2"/>
              <a:buChar char="q"/>
            </a:pPr>
            <a:r>
              <a:rPr lang="en-US" sz="2000" dirty="0"/>
              <a:t>k = 15</a:t>
            </a:r>
          </a:p>
          <a:p>
            <a:pPr marL="800100" lvl="1" indent="-342900">
              <a:buFont typeface="Wingdings" panose="05000000000000000000" pitchFamily="2" charset="2"/>
              <a:buChar char="q"/>
            </a:pPr>
            <a:endParaRPr lang="en-US" sz="2000" dirty="0"/>
          </a:p>
          <a:p>
            <a:pPr marL="800100" lvl="1" indent="-342900">
              <a:buFont typeface="Wingdings" panose="05000000000000000000" pitchFamily="2" charset="2"/>
              <a:buChar char="q"/>
            </a:pPr>
            <a:r>
              <a:rPr lang="en-US" sz="2000" dirty="0"/>
              <a:t>m = </a:t>
            </a:r>
            <a:r>
              <a:rPr lang="en-US" sz="2000" dirty="0" err="1"/>
              <a:t>euclidean</a:t>
            </a:r>
            <a:endParaRPr lang="en-US" sz="2000" dirty="0"/>
          </a:p>
          <a:p>
            <a:pPr marL="800100" lvl="1" indent="-342900">
              <a:buFont typeface="Wingdings" panose="05000000000000000000" pitchFamily="2" charset="2"/>
              <a:buChar char="q"/>
            </a:pPr>
            <a:endParaRPr lang="en-US" sz="2000" dirty="0"/>
          </a:p>
          <a:p>
            <a:pPr marL="800100" lvl="1" indent="-342900">
              <a:buFont typeface="Wingdings" panose="05000000000000000000" pitchFamily="2" charset="2"/>
              <a:buChar char="q"/>
            </a:pPr>
            <a:r>
              <a:rPr lang="en-US" sz="2000" dirty="0"/>
              <a:t>weight = distance</a:t>
            </a:r>
          </a:p>
          <a:p>
            <a:endParaRPr lang="en-US" sz="2000" dirty="0"/>
          </a:p>
          <a:p>
            <a:pPr marL="285750" indent="-285750">
              <a:buFont typeface="Arial" panose="020B0604020202020204" pitchFamily="34" charset="0"/>
              <a:buChar char="•"/>
            </a:pPr>
            <a:endParaRPr lang="sr-Latn-RS" sz="2000" dirty="0"/>
          </a:p>
        </p:txBody>
      </p:sp>
      <p:grpSp>
        <p:nvGrpSpPr>
          <p:cNvPr id="11" name="Group 10">
            <a:extLst>
              <a:ext uri="{FF2B5EF4-FFF2-40B4-BE49-F238E27FC236}">
                <a16:creationId xmlns:a16="http://schemas.microsoft.com/office/drawing/2014/main" id="{86B53354-764A-44A1-93E6-49F586F41EB7}"/>
              </a:ext>
            </a:extLst>
          </p:cNvPr>
          <p:cNvGrpSpPr/>
          <p:nvPr/>
        </p:nvGrpSpPr>
        <p:grpSpPr>
          <a:xfrm>
            <a:off x="1222061" y="1354789"/>
            <a:ext cx="5805039" cy="4657704"/>
            <a:chOff x="747405" y="176270"/>
            <a:chExt cx="6755081" cy="6402766"/>
          </a:xfrm>
        </p:grpSpPr>
        <p:pic>
          <p:nvPicPr>
            <p:cNvPr id="5" name="Picture 4">
              <a:extLst>
                <a:ext uri="{FF2B5EF4-FFF2-40B4-BE49-F238E27FC236}">
                  <a16:creationId xmlns:a16="http://schemas.microsoft.com/office/drawing/2014/main" id="{459F269E-2825-48BC-95FB-AD5A0CC7D901}"/>
                </a:ext>
              </a:extLst>
            </p:cNvPr>
            <p:cNvPicPr>
              <a:picLocks noChangeAspect="1"/>
            </p:cNvPicPr>
            <p:nvPr/>
          </p:nvPicPr>
          <p:blipFill>
            <a:blip r:embed="rId3"/>
            <a:stretch>
              <a:fillRect/>
            </a:stretch>
          </p:blipFill>
          <p:spPr>
            <a:xfrm>
              <a:off x="747405" y="176270"/>
              <a:ext cx="6755081" cy="6402766"/>
            </a:xfrm>
            <a:prstGeom prst="rect">
              <a:avLst/>
            </a:prstGeom>
          </p:spPr>
        </p:pic>
        <p:sp>
          <p:nvSpPr>
            <p:cNvPr id="7" name="TextBox 6">
              <a:extLst>
                <a:ext uri="{FF2B5EF4-FFF2-40B4-BE49-F238E27FC236}">
                  <a16:creationId xmlns:a16="http://schemas.microsoft.com/office/drawing/2014/main" id="{B42E0019-FA70-4B77-A096-BF70CF532217}"/>
                </a:ext>
              </a:extLst>
            </p:cNvPr>
            <p:cNvSpPr txBox="1"/>
            <p:nvPr/>
          </p:nvSpPr>
          <p:spPr>
            <a:xfrm>
              <a:off x="2071172" y="1938967"/>
              <a:ext cx="1139268" cy="528457"/>
            </a:xfrm>
            <a:prstGeom prst="rect">
              <a:avLst/>
            </a:prstGeom>
            <a:noFill/>
          </p:spPr>
          <p:txBody>
            <a:bodyPr wrap="square" rtlCol="0">
              <a:spAutoFit/>
            </a:bodyPr>
            <a:lstStyle/>
            <a:p>
              <a:r>
                <a:rPr lang="en-US" dirty="0"/>
                <a:t>1382</a:t>
              </a:r>
              <a:endParaRPr lang="sr-Latn-RS" dirty="0"/>
            </a:p>
          </p:txBody>
        </p:sp>
        <p:sp>
          <p:nvSpPr>
            <p:cNvPr id="8" name="TextBox 7">
              <a:extLst>
                <a:ext uri="{FF2B5EF4-FFF2-40B4-BE49-F238E27FC236}">
                  <a16:creationId xmlns:a16="http://schemas.microsoft.com/office/drawing/2014/main" id="{1CCA7082-3BA4-48C9-BD88-7854D0EBF97B}"/>
                </a:ext>
              </a:extLst>
            </p:cNvPr>
            <p:cNvSpPr txBox="1"/>
            <p:nvPr/>
          </p:nvSpPr>
          <p:spPr>
            <a:xfrm>
              <a:off x="4878636" y="4969228"/>
              <a:ext cx="1264702" cy="528457"/>
            </a:xfrm>
            <a:prstGeom prst="rect">
              <a:avLst/>
            </a:prstGeom>
            <a:noFill/>
          </p:spPr>
          <p:txBody>
            <a:bodyPr wrap="square" rtlCol="0">
              <a:spAutoFit/>
            </a:bodyPr>
            <a:lstStyle/>
            <a:p>
              <a:r>
                <a:rPr lang="en-US" dirty="0"/>
                <a:t>1287</a:t>
              </a:r>
              <a:endParaRPr lang="sr-Latn-RS" dirty="0"/>
            </a:p>
          </p:txBody>
        </p:sp>
        <p:sp>
          <p:nvSpPr>
            <p:cNvPr id="9" name="TextBox 8">
              <a:extLst>
                <a:ext uri="{FF2B5EF4-FFF2-40B4-BE49-F238E27FC236}">
                  <a16:creationId xmlns:a16="http://schemas.microsoft.com/office/drawing/2014/main" id="{0C96A8B5-176B-4ADF-87B5-5E0B5806CA22}"/>
                </a:ext>
              </a:extLst>
            </p:cNvPr>
            <p:cNvSpPr txBox="1"/>
            <p:nvPr/>
          </p:nvSpPr>
          <p:spPr>
            <a:xfrm>
              <a:off x="5021389" y="1921409"/>
              <a:ext cx="826265" cy="369332"/>
            </a:xfrm>
            <a:prstGeom prst="rect">
              <a:avLst/>
            </a:prstGeom>
            <a:noFill/>
          </p:spPr>
          <p:txBody>
            <a:bodyPr wrap="square" rtlCol="0">
              <a:spAutoFit/>
            </a:bodyPr>
            <a:lstStyle/>
            <a:p>
              <a:r>
                <a:rPr lang="en-US" dirty="0">
                  <a:solidFill>
                    <a:schemeClr val="bg1"/>
                  </a:solidFill>
                </a:rPr>
                <a:t>16</a:t>
              </a:r>
              <a:endParaRPr lang="sr-Latn-RS" dirty="0">
                <a:solidFill>
                  <a:schemeClr val="bg1"/>
                </a:solidFill>
              </a:endParaRPr>
            </a:p>
          </p:txBody>
        </p:sp>
        <p:sp>
          <p:nvSpPr>
            <p:cNvPr id="10" name="TextBox 9">
              <a:extLst>
                <a:ext uri="{FF2B5EF4-FFF2-40B4-BE49-F238E27FC236}">
                  <a16:creationId xmlns:a16="http://schemas.microsoft.com/office/drawing/2014/main" id="{C0221ED9-A6AC-40D5-8D1A-3E2845E6201F}"/>
                </a:ext>
              </a:extLst>
            </p:cNvPr>
            <p:cNvSpPr txBox="1"/>
            <p:nvPr/>
          </p:nvSpPr>
          <p:spPr>
            <a:xfrm>
              <a:off x="2166184" y="4969228"/>
              <a:ext cx="826265" cy="369332"/>
            </a:xfrm>
            <a:prstGeom prst="rect">
              <a:avLst/>
            </a:prstGeom>
            <a:noFill/>
          </p:spPr>
          <p:txBody>
            <a:bodyPr wrap="square" rtlCol="0">
              <a:spAutoFit/>
            </a:bodyPr>
            <a:lstStyle/>
            <a:p>
              <a:r>
                <a:rPr lang="en-US" dirty="0">
                  <a:solidFill>
                    <a:schemeClr val="bg1"/>
                  </a:solidFill>
                </a:rPr>
                <a:t>13</a:t>
              </a:r>
              <a:endParaRPr lang="sr-Latn-RS" dirty="0">
                <a:solidFill>
                  <a:schemeClr val="bg1"/>
                </a:solidFill>
              </a:endParaRPr>
            </a:p>
          </p:txBody>
        </p:sp>
      </p:grpSp>
    </p:spTree>
    <p:extLst>
      <p:ext uri="{BB962C8B-B14F-4D97-AF65-F5344CB8AC3E}">
        <p14:creationId xmlns:p14="http://schemas.microsoft.com/office/powerpoint/2010/main" val="23149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43686-2BDC-429D-9ACF-66DA6EC96F78}"/>
              </a:ext>
            </a:extLst>
          </p:cNvPr>
          <p:cNvSpPr txBox="1"/>
          <p:nvPr/>
        </p:nvSpPr>
        <p:spPr>
          <a:xfrm>
            <a:off x="481021" y="501117"/>
            <a:ext cx="6077042" cy="461665"/>
          </a:xfrm>
          <a:prstGeom prst="rect">
            <a:avLst/>
          </a:prstGeom>
          <a:noFill/>
        </p:spPr>
        <p:txBody>
          <a:bodyPr wrap="square" rtlCol="0">
            <a:spAutoFit/>
          </a:bodyPr>
          <a:lstStyle/>
          <a:p>
            <a:r>
              <a:rPr lang="en-US" sz="2400" dirty="0"/>
              <a:t>MAŠINA NA BAZI VEKTORA NOSAČA - SVM</a:t>
            </a:r>
            <a:endParaRPr lang="sr-Latn-RS" sz="2400" dirty="0"/>
          </a:p>
        </p:txBody>
      </p:sp>
      <p:sp>
        <p:nvSpPr>
          <p:cNvPr id="5" name="TextBox 4">
            <a:extLst>
              <a:ext uri="{FF2B5EF4-FFF2-40B4-BE49-F238E27FC236}">
                <a16:creationId xmlns:a16="http://schemas.microsoft.com/office/drawing/2014/main" id="{3FA8508E-C482-4EB3-8521-7EF765B9962A}"/>
              </a:ext>
            </a:extLst>
          </p:cNvPr>
          <p:cNvSpPr txBox="1"/>
          <p:nvPr/>
        </p:nvSpPr>
        <p:spPr>
          <a:xfrm>
            <a:off x="481021" y="1448253"/>
            <a:ext cx="6901314"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Rešavanje</a:t>
            </a:r>
            <a:r>
              <a:rPr lang="en-US" sz="2000" dirty="0"/>
              <a:t> </a:t>
            </a:r>
            <a:r>
              <a:rPr lang="en-US" sz="2000" dirty="0" err="1"/>
              <a:t>problema</a:t>
            </a:r>
            <a:r>
              <a:rPr lang="en-US" sz="2000" dirty="0"/>
              <a:t> </a:t>
            </a:r>
            <a:r>
              <a:rPr lang="en-US" sz="2000" dirty="0" err="1"/>
              <a:t>binarne</a:t>
            </a:r>
            <a:r>
              <a:rPr lang="en-US" sz="2000" dirty="0"/>
              <a:t> </a:t>
            </a:r>
            <a:r>
              <a:rPr lang="en-US" sz="2000" dirty="0" err="1"/>
              <a:t>klasifikacije</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Hiperpovrš</a:t>
            </a:r>
            <a:r>
              <a:rPr lang="en-US" sz="2000" dirty="0"/>
              <a:t> </a:t>
            </a:r>
            <a:r>
              <a:rPr lang="en-US" sz="2000" dirty="0" err="1"/>
              <a:t>i</a:t>
            </a:r>
            <a:r>
              <a:rPr lang="en-US" sz="2000" dirty="0"/>
              <a:t> </a:t>
            </a:r>
            <a:r>
              <a:rPr lang="en-US" sz="2000" dirty="0" err="1"/>
              <a:t>maksimalna</a:t>
            </a:r>
            <a:r>
              <a:rPr lang="en-US" sz="2000" dirty="0"/>
              <a:t> </a:t>
            </a:r>
            <a:r>
              <a:rPr lang="en-US" sz="2000" dirty="0" err="1"/>
              <a:t>margina</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Parametri</a:t>
            </a:r>
            <a:r>
              <a:rPr lang="en-US" sz="2000" dirty="0"/>
              <a:t>:</a:t>
            </a:r>
          </a:p>
          <a:p>
            <a:pPr marL="285750" indent="-285750">
              <a:buFont typeface="Arial" panose="020B0604020202020204" pitchFamily="34" charset="0"/>
              <a:buChar char="•"/>
            </a:pPr>
            <a:endParaRPr lang="en-US" sz="2000" dirty="0"/>
          </a:p>
          <a:p>
            <a:pPr marL="800100" lvl="1" indent="-342900">
              <a:buFont typeface="Wingdings" panose="05000000000000000000" pitchFamily="2" charset="2"/>
              <a:buChar char="q"/>
            </a:pPr>
            <a:r>
              <a:rPr lang="sr-Latn-RS" sz="2000" dirty="0">
                <a:effectLst/>
                <a:ea typeface="Times New Roman" panose="02020603050405020304" pitchFamily="18" charset="0"/>
              </a:rPr>
              <a:t>C = 10</a:t>
            </a:r>
            <a:endParaRPr lang="en-US" sz="2000" dirty="0">
              <a:effectLst/>
              <a:ea typeface="Times New Roman" panose="02020603050405020304" pitchFamily="18" charset="0"/>
            </a:endParaRPr>
          </a:p>
          <a:p>
            <a:pPr marL="800100" lvl="1" indent="-342900">
              <a:buFont typeface="Wingdings" panose="05000000000000000000" pitchFamily="2" charset="2"/>
              <a:buChar char="q"/>
            </a:pPr>
            <a:endParaRPr lang="en-US" sz="2000" dirty="0">
              <a:ea typeface="Times New Roman" panose="02020603050405020304" pitchFamily="18" charset="0"/>
            </a:endParaRPr>
          </a:p>
          <a:p>
            <a:pPr marL="800100" lvl="1" indent="-342900">
              <a:buFont typeface="Wingdings" panose="05000000000000000000" pitchFamily="2" charset="2"/>
              <a:buChar char="q"/>
            </a:pPr>
            <a:r>
              <a:rPr lang="sr-Latn-RS" sz="2000" dirty="0">
                <a:effectLst/>
                <a:ea typeface="Times New Roman" panose="02020603050405020304" pitchFamily="18" charset="0"/>
              </a:rPr>
              <a:t>kernel = linear</a:t>
            </a:r>
            <a:endParaRPr lang="en-US" sz="2000" dirty="0">
              <a:effectLst/>
              <a:ea typeface="Times New Roman" panose="02020603050405020304" pitchFamily="18" charset="0"/>
            </a:endParaRPr>
          </a:p>
          <a:p>
            <a:pPr marL="800100" lvl="1" indent="-342900">
              <a:buFont typeface="Wingdings" panose="05000000000000000000" pitchFamily="2" charset="2"/>
              <a:buChar char="q"/>
            </a:pPr>
            <a:endParaRPr lang="en-US" sz="2000" dirty="0">
              <a:ea typeface="Times New Roman" panose="02020603050405020304" pitchFamily="18" charset="0"/>
            </a:endParaRPr>
          </a:p>
          <a:p>
            <a:pPr marL="800100" lvl="1" indent="-342900">
              <a:buFont typeface="Wingdings" panose="05000000000000000000" pitchFamily="2" charset="2"/>
              <a:buChar char="q"/>
            </a:pPr>
            <a:r>
              <a:rPr lang="sr-Latn-RS" sz="2000" dirty="0">
                <a:effectLst/>
                <a:ea typeface="Times New Roman" panose="02020603050405020304" pitchFamily="18" charset="0"/>
              </a:rPr>
              <a:t>desicion_function_shape = ovr</a:t>
            </a:r>
            <a:endParaRPr lang="en-US" sz="2000" dirty="0"/>
          </a:p>
        </p:txBody>
      </p:sp>
      <p:grpSp>
        <p:nvGrpSpPr>
          <p:cNvPr id="10" name="Group 9">
            <a:extLst>
              <a:ext uri="{FF2B5EF4-FFF2-40B4-BE49-F238E27FC236}">
                <a16:creationId xmlns:a16="http://schemas.microsoft.com/office/drawing/2014/main" id="{7144F70D-86CE-4328-A661-292FB2C40F10}"/>
              </a:ext>
            </a:extLst>
          </p:cNvPr>
          <p:cNvGrpSpPr/>
          <p:nvPr/>
        </p:nvGrpSpPr>
        <p:grpSpPr>
          <a:xfrm>
            <a:off x="5173250" y="1222061"/>
            <a:ext cx="5774498" cy="4938802"/>
            <a:chOff x="3227942" y="1553494"/>
            <a:chExt cx="7404766" cy="6860107"/>
          </a:xfrm>
        </p:grpSpPr>
        <p:pic>
          <p:nvPicPr>
            <p:cNvPr id="3" name="Picture 2">
              <a:extLst>
                <a:ext uri="{FF2B5EF4-FFF2-40B4-BE49-F238E27FC236}">
                  <a16:creationId xmlns:a16="http://schemas.microsoft.com/office/drawing/2014/main" id="{5AC3972E-B08D-4764-82A5-317D88E180A4}"/>
                </a:ext>
              </a:extLst>
            </p:cNvPr>
            <p:cNvPicPr>
              <a:picLocks noChangeAspect="1"/>
            </p:cNvPicPr>
            <p:nvPr/>
          </p:nvPicPr>
          <p:blipFill rotWithShape="1">
            <a:blip r:embed="rId3"/>
            <a:srcRect l="8755" t="17036" r="14008" b="11409"/>
            <a:stretch/>
          </p:blipFill>
          <p:spPr>
            <a:xfrm>
              <a:off x="3227942" y="1553494"/>
              <a:ext cx="7404766" cy="6860107"/>
            </a:xfrm>
            <a:prstGeom prst="rect">
              <a:avLst/>
            </a:prstGeom>
          </p:spPr>
        </p:pic>
        <p:sp>
          <p:nvSpPr>
            <p:cNvPr id="6" name="TextBox 5">
              <a:extLst>
                <a:ext uri="{FF2B5EF4-FFF2-40B4-BE49-F238E27FC236}">
                  <a16:creationId xmlns:a16="http://schemas.microsoft.com/office/drawing/2014/main" id="{79F1FF12-6050-41E2-8A97-A3A05ABF8F28}"/>
                </a:ext>
              </a:extLst>
            </p:cNvPr>
            <p:cNvSpPr txBox="1"/>
            <p:nvPr/>
          </p:nvSpPr>
          <p:spPr>
            <a:xfrm>
              <a:off x="7770564" y="3387347"/>
              <a:ext cx="1542362" cy="369332"/>
            </a:xfrm>
            <a:prstGeom prst="rect">
              <a:avLst/>
            </a:prstGeom>
            <a:noFill/>
          </p:spPr>
          <p:txBody>
            <a:bodyPr wrap="square" rtlCol="0">
              <a:spAutoFit/>
            </a:bodyPr>
            <a:lstStyle/>
            <a:p>
              <a:r>
                <a:rPr lang="en-US" dirty="0">
                  <a:solidFill>
                    <a:schemeClr val="bg1"/>
                  </a:solidFill>
                </a:rPr>
                <a:t>37</a:t>
              </a:r>
              <a:endParaRPr lang="sr-Latn-RS" dirty="0">
                <a:solidFill>
                  <a:schemeClr val="bg1"/>
                </a:solidFill>
              </a:endParaRPr>
            </a:p>
          </p:txBody>
        </p:sp>
        <p:sp>
          <p:nvSpPr>
            <p:cNvPr id="7" name="TextBox 6">
              <a:extLst>
                <a:ext uri="{FF2B5EF4-FFF2-40B4-BE49-F238E27FC236}">
                  <a16:creationId xmlns:a16="http://schemas.microsoft.com/office/drawing/2014/main" id="{CC38C898-24DA-45D8-92A1-9F75F076D370}"/>
                </a:ext>
              </a:extLst>
            </p:cNvPr>
            <p:cNvSpPr txBox="1"/>
            <p:nvPr/>
          </p:nvSpPr>
          <p:spPr>
            <a:xfrm>
              <a:off x="7689425" y="6329195"/>
              <a:ext cx="1542362" cy="369332"/>
            </a:xfrm>
            <a:prstGeom prst="rect">
              <a:avLst/>
            </a:prstGeom>
            <a:noFill/>
          </p:spPr>
          <p:txBody>
            <a:bodyPr wrap="square" rtlCol="0">
              <a:spAutoFit/>
            </a:bodyPr>
            <a:lstStyle/>
            <a:p>
              <a:r>
                <a:rPr lang="en-US" dirty="0"/>
                <a:t>1271</a:t>
              </a:r>
              <a:endParaRPr lang="sr-Latn-RS" dirty="0"/>
            </a:p>
          </p:txBody>
        </p:sp>
        <p:sp>
          <p:nvSpPr>
            <p:cNvPr id="8" name="TextBox 7">
              <a:extLst>
                <a:ext uri="{FF2B5EF4-FFF2-40B4-BE49-F238E27FC236}">
                  <a16:creationId xmlns:a16="http://schemas.microsoft.com/office/drawing/2014/main" id="{074859BF-7C8E-4E89-B210-2FE29720C3D5}"/>
                </a:ext>
              </a:extLst>
            </p:cNvPr>
            <p:cNvSpPr txBox="1"/>
            <p:nvPr/>
          </p:nvSpPr>
          <p:spPr>
            <a:xfrm>
              <a:off x="4582746" y="3387346"/>
              <a:ext cx="1542362" cy="369332"/>
            </a:xfrm>
            <a:prstGeom prst="rect">
              <a:avLst/>
            </a:prstGeom>
            <a:noFill/>
          </p:spPr>
          <p:txBody>
            <a:bodyPr wrap="square" rtlCol="0">
              <a:spAutoFit/>
            </a:bodyPr>
            <a:lstStyle/>
            <a:p>
              <a:r>
                <a:rPr lang="en-US" dirty="0"/>
                <a:t>1361</a:t>
              </a:r>
              <a:endParaRPr lang="sr-Latn-RS" dirty="0"/>
            </a:p>
          </p:txBody>
        </p:sp>
        <p:sp>
          <p:nvSpPr>
            <p:cNvPr id="9" name="TextBox 8">
              <a:extLst>
                <a:ext uri="{FF2B5EF4-FFF2-40B4-BE49-F238E27FC236}">
                  <a16:creationId xmlns:a16="http://schemas.microsoft.com/office/drawing/2014/main" id="{BF7CC251-0876-4420-9CB7-4E4B18F2A33A}"/>
                </a:ext>
              </a:extLst>
            </p:cNvPr>
            <p:cNvSpPr txBox="1"/>
            <p:nvPr/>
          </p:nvSpPr>
          <p:spPr>
            <a:xfrm>
              <a:off x="4849258" y="6291322"/>
              <a:ext cx="1542362" cy="369332"/>
            </a:xfrm>
            <a:prstGeom prst="rect">
              <a:avLst/>
            </a:prstGeom>
            <a:noFill/>
          </p:spPr>
          <p:txBody>
            <a:bodyPr wrap="square" rtlCol="0">
              <a:spAutoFit/>
            </a:bodyPr>
            <a:lstStyle/>
            <a:p>
              <a:r>
                <a:rPr lang="en-US" dirty="0">
                  <a:solidFill>
                    <a:schemeClr val="bg1"/>
                  </a:solidFill>
                </a:rPr>
                <a:t>39</a:t>
              </a:r>
              <a:endParaRPr lang="sr-Latn-RS" dirty="0">
                <a:solidFill>
                  <a:schemeClr val="bg1"/>
                </a:solidFill>
              </a:endParaRPr>
            </a:p>
          </p:txBody>
        </p:sp>
      </p:grpSp>
      <p:sp>
        <p:nvSpPr>
          <p:cNvPr id="11" name="TextBox 10">
            <a:extLst>
              <a:ext uri="{FF2B5EF4-FFF2-40B4-BE49-F238E27FC236}">
                <a16:creationId xmlns:a16="http://schemas.microsoft.com/office/drawing/2014/main" id="{1BC8919D-D426-4702-8E8F-1AB229F2D317}"/>
              </a:ext>
            </a:extLst>
          </p:cNvPr>
          <p:cNvSpPr txBox="1"/>
          <p:nvPr/>
        </p:nvSpPr>
        <p:spPr>
          <a:xfrm>
            <a:off x="5173250" y="6217756"/>
            <a:ext cx="7014576" cy="369332"/>
          </a:xfrm>
          <a:prstGeom prst="rect">
            <a:avLst/>
          </a:prstGeom>
          <a:noFill/>
        </p:spPr>
        <p:txBody>
          <a:bodyPr wrap="square" rtlCol="0">
            <a:spAutoFit/>
          </a:bodyPr>
          <a:lstStyle/>
          <a:p>
            <a:r>
              <a:rPr lang="en-US" dirty="0" err="1"/>
              <a:t>Slika</a:t>
            </a:r>
            <a:r>
              <a:rPr lang="en-US" dirty="0"/>
              <a:t> 3. </a:t>
            </a:r>
            <a:r>
              <a:rPr lang="en-US" dirty="0" err="1"/>
              <a:t>Toplotna</a:t>
            </a:r>
            <a:r>
              <a:rPr lang="en-US" dirty="0"/>
              <a:t> </a:t>
            </a:r>
            <a:r>
              <a:rPr lang="en-US" dirty="0" err="1"/>
              <a:t>mapa</a:t>
            </a:r>
            <a:r>
              <a:rPr lang="en-US" dirty="0"/>
              <a:t> </a:t>
            </a:r>
            <a:r>
              <a:rPr lang="en-US" dirty="0" err="1"/>
              <a:t>matrice</a:t>
            </a:r>
            <a:r>
              <a:rPr lang="en-US" dirty="0"/>
              <a:t> </a:t>
            </a:r>
            <a:r>
              <a:rPr lang="en-US" dirty="0" err="1"/>
              <a:t>konfuzije</a:t>
            </a:r>
            <a:r>
              <a:rPr lang="en-US" dirty="0"/>
              <a:t> </a:t>
            </a:r>
            <a:r>
              <a:rPr lang="en-US" dirty="0" err="1"/>
              <a:t>na</a:t>
            </a:r>
            <a:r>
              <a:rPr lang="en-US" dirty="0"/>
              <a:t> </a:t>
            </a:r>
            <a:r>
              <a:rPr lang="en-US" dirty="0" err="1"/>
              <a:t>trening</a:t>
            </a:r>
            <a:r>
              <a:rPr lang="en-US" dirty="0"/>
              <a:t> </a:t>
            </a:r>
            <a:r>
              <a:rPr lang="en-US" dirty="0" err="1"/>
              <a:t>podacima</a:t>
            </a:r>
            <a:endParaRPr lang="sr-Latn-RS" dirty="0"/>
          </a:p>
        </p:txBody>
      </p:sp>
    </p:spTree>
    <p:extLst>
      <p:ext uri="{BB962C8B-B14F-4D97-AF65-F5344CB8AC3E}">
        <p14:creationId xmlns:p14="http://schemas.microsoft.com/office/powerpoint/2010/main" val="287844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296D5A-833E-4C24-9EF3-E2472DA52682}"/>
              </a:ext>
            </a:extLst>
          </p:cNvPr>
          <p:cNvSpPr txBox="1"/>
          <p:nvPr/>
        </p:nvSpPr>
        <p:spPr>
          <a:xfrm>
            <a:off x="773497" y="686363"/>
            <a:ext cx="8383980" cy="461665"/>
          </a:xfrm>
          <a:prstGeom prst="rect">
            <a:avLst/>
          </a:prstGeom>
          <a:noFill/>
        </p:spPr>
        <p:txBody>
          <a:bodyPr wrap="square" rtlCol="0">
            <a:spAutoFit/>
          </a:bodyPr>
          <a:lstStyle/>
          <a:p>
            <a:r>
              <a:rPr lang="en-US" sz="2400" dirty="0"/>
              <a:t>STABLA ODLUKE – DECISION TREE</a:t>
            </a:r>
            <a:endParaRPr lang="sr-Latn-RS" sz="2400" dirty="0"/>
          </a:p>
        </p:txBody>
      </p:sp>
      <p:sp>
        <p:nvSpPr>
          <p:cNvPr id="5" name="TextBox 4">
            <a:extLst>
              <a:ext uri="{FF2B5EF4-FFF2-40B4-BE49-F238E27FC236}">
                <a16:creationId xmlns:a16="http://schemas.microsoft.com/office/drawing/2014/main" id="{0AF84C9B-242C-4312-A06D-4B6AA1618396}"/>
              </a:ext>
            </a:extLst>
          </p:cNvPr>
          <p:cNvSpPr txBox="1"/>
          <p:nvPr/>
        </p:nvSpPr>
        <p:spPr>
          <a:xfrm>
            <a:off x="520151" y="1561667"/>
            <a:ext cx="533400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effectLst/>
                <a:ea typeface="Times New Roman" panose="02020603050405020304" pitchFamily="18" charset="0"/>
              </a:rPr>
              <a:t>Jednostavna</a:t>
            </a:r>
            <a:r>
              <a:rPr lang="en-US" sz="2000" dirty="0">
                <a:effectLst/>
                <a:ea typeface="Times New Roman" panose="02020603050405020304" pitchFamily="18" charset="0"/>
              </a:rPr>
              <a:t> </a:t>
            </a:r>
            <a:r>
              <a:rPr lang="en-US" sz="2000" dirty="0" err="1">
                <a:effectLst/>
                <a:ea typeface="Times New Roman" panose="02020603050405020304" pitchFamily="18" charset="0"/>
              </a:rPr>
              <a:t>interpretacija</a:t>
            </a:r>
            <a:r>
              <a:rPr lang="en-US" sz="2000" dirty="0">
                <a:effectLst/>
                <a:ea typeface="Times New Roman" panose="02020603050405020304" pitchFamily="18" charset="0"/>
              </a:rPr>
              <a:t> </a:t>
            </a:r>
            <a:r>
              <a:rPr lang="en-US" sz="2000" dirty="0" err="1">
                <a:effectLst/>
                <a:ea typeface="Times New Roman" panose="02020603050405020304" pitchFamily="18" charset="0"/>
              </a:rPr>
              <a:t>i</a:t>
            </a:r>
            <a:r>
              <a:rPr lang="en-US" sz="2000" dirty="0">
                <a:effectLst/>
                <a:ea typeface="Times New Roman" panose="02020603050405020304" pitchFamily="18" charset="0"/>
              </a:rPr>
              <a:t> </a:t>
            </a:r>
            <a:r>
              <a:rPr lang="en-US" sz="2000" dirty="0" err="1">
                <a:effectLst/>
                <a:ea typeface="Times New Roman" panose="02020603050405020304" pitchFamily="18" charset="0"/>
              </a:rPr>
              <a:t>vizualizacija</a:t>
            </a:r>
            <a:endParaRPr lang="en-US" sz="2000" dirty="0">
              <a:effectLst/>
              <a:ea typeface="Times New Roman" panose="02020603050405020304" pitchFamily="18" charset="0"/>
            </a:endParaRPr>
          </a:p>
          <a:p>
            <a:pPr marL="342900" indent="-342900">
              <a:buFont typeface="Arial" panose="020B0604020202020204" pitchFamily="34" charset="0"/>
              <a:buChar char="•"/>
            </a:pPr>
            <a:endParaRPr lang="en-US" sz="2000" dirty="0">
              <a:ea typeface="Times New Roman" panose="02020603050405020304" pitchFamily="18" charset="0"/>
            </a:endParaRPr>
          </a:p>
          <a:p>
            <a:pPr marL="342900" indent="-342900">
              <a:buFont typeface="Arial" panose="020B0604020202020204" pitchFamily="34" charset="0"/>
              <a:buChar char="•"/>
            </a:pPr>
            <a:r>
              <a:rPr lang="en-US" sz="2000" dirty="0">
                <a:effectLst/>
                <a:ea typeface="Times New Roman" panose="02020603050405020304" pitchFamily="18" charset="0"/>
              </a:rPr>
              <a:t>Mala </a:t>
            </a:r>
            <a:r>
              <a:rPr lang="en-US" sz="2000" dirty="0" err="1">
                <a:effectLst/>
                <a:ea typeface="Times New Roman" panose="02020603050405020304" pitchFamily="18" charset="0"/>
              </a:rPr>
              <a:t>osetljivost</a:t>
            </a:r>
            <a:r>
              <a:rPr lang="en-US" sz="2000" dirty="0">
                <a:effectLst/>
                <a:ea typeface="Times New Roman" panose="02020603050405020304" pitchFamily="18" charset="0"/>
              </a:rPr>
              <a:t> </a:t>
            </a:r>
            <a:r>
              <a:rPr lang="en-US" sz="2000" dirty="0" err="1">
                <a:effectLst/>
                <a:ea typeface="Times New Roman" panose="02020603050405020304" pitchFamily="18" charset="0"/>
              </a:rPr>
              <a:t>na</a:t>
            </a:r>
            <a:r>
              <a:rPr lang="en-US" sz="2000" dirty="0">
                <a:effectLst/>
                <a:ea typeface="Times New Roman" panose="02020603050405020304" pitchFamily="18" charset="0"/>
              </a:rPr>
              <a:t> </a:t>
            </a:r>
            <a:r>
              <a:rPr lang="en-US" sz="2000" dirty="0" err="1">
                <a:effectLst/>
                <a:ea typeface="Times New Roman" panose="02020603050405020304" pitchFamily="18" charset="0"/>
              </a:rPr>
              <a:t>pitanja</a:t>
            </a:r>
            <a:r>
              <a:rPr lang="en-US" sz="2000" dirty="0">
                <a:effectLst/>
                <a:ea typeface="Times New Roman" panose="02020603050405020304" pitchFamily="18" charset="0"/>
              </a:rPr>
              <a:t> </a:t>
            </a:r>
            <a:r>
              <a:rPr lang="en-US" sz="2000" dirty="0" err="1">
                <a:effectLst/>
                <a:ea typeface="Times New Roman" panose="02020603050405020304" pitchFamily="18" charset="0"/>
              </a:rPr>
              <a:t>koja</a:t>
            </a:r>
            <a:r>
              <a:rPr lang="en-US" sz="2000" dirty="0">
                <a:effectLst/>
                <a:ea typeface="Times New Roman" panose="02020603050405020304" pitchFamily="18" charset="0"/>
              </a:rPr>
              <a:t> </a:t>
            </a:r>
            <a:r>
              <a:rPr lang="en-US" sz="2000" dirty="0" err="1">
                <a:effectLst/>
                <a:ea typeface="Times New Roman" panose="02020603050405020304" pitchFamily="18" charset="0"/>
              </a:rPr>
              <a:t>nisu</a:t>
            </a:r>
            <a:r>
              <a:rPr lang="en-US" sz="2000" dirty="0">
                <a:effectLst/>
                <a:ea typeface="Times New Roman" panose="02020603050405020304" pitchFamily="18" charset="0"/>
              </a:rPr>
              <a:t> od </a:t>
            </a:r>
            <a:r>
              <a:rPr lang="en-US" sz="2000" dirty="0" err="1">
                <a:effectLst/>
                <a:ea typeface="Times New Roman" panose="02020603050405020304" pitchFamily="18" charset="0"/>
              </a:rPr>
              <a:t>značaja</a:t>
            </a:r>
            <a:endParaRPr lang="en-US" sz="2000" dirty="0">
              <a:effectLst/>
              <a:ea typeface="Times New Roman" panose="02020603050405020304" pitchFamily="18" charset="0"/>
            </a:endParaRPr>
          </a:p>
          <a:p>
            <a:pPr marL="342900" indent="-342900">
              <a:buFont typeface="Arial" panose="020B0604020202020204" pitchFamily="34" charset="0"/>
              <a:buChar char="•"/>
            </a:pPr>
            <a:endParaRPr lang="en-US" sz="2000" dirty="0">
              <a:ea typeface="Times New Roman" panose="02020603050405020304" pitchFamily="18" charset="0"/>
            </a:endParaRPr>
          </a:p>
          <a:p>
            <a:pPr marL="342900" indent="-342900">
              <a:buFont typeface="Arial" panose="020B0604020202020204" pitchFamily="34" charset="0"/>
              <a:buChar char="•"/>
            </a:pPr>
            <a:r>
              <a:rPr lang="en-US" sz="2000" dirty="0" err="1">
                <a:effectLst/>
                <a:ea typeface="Times New Roman" panose="02020603050405020304" pitchFamily="18" charset="0"/>
              </a:rPr>
              <a:t>Utvrđivanje</a:t>
            </a:r>
            <a:r>
              <a:rPr lang="en-US" sz="2000" dirty="0">
                <a:effectLst/>
                <a:ea typeface="Times New Roman" panose="02020603050405020304" pitchFamily="18" charset="0"/>
              </a:rPr>
              <a:t> </a:t>
            </a:r>
            <a:r>
              <a:rPr lang="en-US" sz="2000" dirty="0" err="1">
                <a:effectLst/>
                <a:ea typeface="Times New Roman" panose="02020603050405020304" pitchFamily="18" charset="0"/>
              </a:rPr>
              <a:t>najvažnijih</a:t>
            </a:r>
            <a:r>
              <a:rPr lang="en-US" sz="2000" dirty="0">
                <a:effectLst/>
                <a:ea typeface="Times New Roman" panose="02020603050405020304" pitchFamily="18" charset="0"/>
              </a:rPr>
              <a:t> </a:t>
            </a:r>
            <a:r>
              <a:rPr lang="en-US" sz="2000" dirty="0" err="1">
                <a:effectLst/>
                <a:ea typeface="Times New Roman" panose="02020603050405020304" pitchFamily="18" charset="0"/>
              </a:rPr>
              <a:t>obeležja</a:t>
            </a:r>
            <a:endParaRPr lang="en-US" sz="2000" dirty="0">
              <a:effectLst/>
              <a:ea typeface="Times New Roman" panose="02020603050405020304" pitchFamily="18" charset="0"/>
            </a:endParaRPr>
          </a:p>
          <a:p>
            <a:pPr marL="342900" indent="-342900">
              <a:buFont typeface="Arial" panose="020B0604020202020204" pitchFamily="34" charset="0"/>
              <a:buChar char="•"/>
            </a:pPr>
            <a:endParaRPr lang="en-US" sz="2000" dirty="0">
              <a:ea typeface="Times New Roman" panose="02020603050405020304" pitchFamily="18" charset="0"/>
            </a:endParaRPr>
          </a:p>
          <a:p>
            <a:pPr marL="342900" indent="-342900">
              <a:buFont typeface="Arial" panose="020B0604020202020204" pitchFamily="34" charset="0"/>
              <a:buChar char="•"/>
            </a:pPr>
            <a:r>
              <a:rPr lang="en-US" sz="2000" dirty="0" err="1">
                <a:effectLst/>
                <a:ea typeface="Times New Roman" panose="02020603050405020304" pitchFamily="18" charset="0"/>
              </a:rPr>
              <a:t>Parametri</a:t>
            </a:r>
            <a:r>
              <a:rPr lang="en-US" sz="2000" dirty="0">
                <a:effectLst/>
                <a:ea typeface="Times New Roman" panose="02020603050405020304" pitchFamily="18" charset="0"/>
              </a:rPr>
              <a:t>:</a:t>
            </a:r>
          </a:p>
          <a:p>
            <a:pPr marL="342900" indent="-342900">
              <a:buFont typeface="Arial" panose="020B0604020202020204" pitchFamily="34" charset="0"/>
              <a:buChar char="•"/>
            </a:pPr>
            <a:endParaRPr lang="en-US" sz="2000" dirty="0">
              <a:ea typeface="Times New Roman" panose="02020603050405020304" pitchFamily="18" charset="0"/>
            </a:endParaRPr>
          </a:p>
          <a:p>
            <a:pPr marL="800100" lvl="1" indent="-342900">
              <a:buFont typeface="Wingdings" panose="05000000000000000000" pitchFamily="2" charset="2"/>
              <a:buChar char="q"/>
            </a:pPr>
            <a:r>
              <a:rPr lang="en-US" sz="2000" dirty="0">
                <a:ea typeface="Times New Roman" panose="02020603050405020304" pitchFamily="18" charset="0"/>
              </a:rPr>
              <a:t>c</a:t>
            </a:r>
            <a:r>
              <a:rPr lang="en-US" sz="2000" dirty="0">
                <a:effectLst/>
                <a:ea typeface="Times New Roman" panose="02020603050405020304" pitchFamily="18" charset="0"/>
              </a:rPr>
              <a:t>riterion</a:t>
            </a:r>
            <a:r>
              <a:rPr lang="sr-Latn-RS" sz="2000" dirty="0">
                <a:effectLst/>
                <a:ea typeface="Times New Roman" panose="02020603050405020304" pitchFamily="18" charset="0"/>
              </a:rPr>
              <a:t> = entropy</a:t>
            </a:r>
            <a:endParaRPr lang="en-US" sz="2000" dirty="0">
              <a:ea typeface="Times New Roman" panose="02020603050405020304" pitchFamily="18" charset="0"/>
            </a:endParaRPr>
          </a:p>
          <a:p>
            <a:pPr marL="800100" lvl="1" indent="-342900">
              <a:buFont typeface="Wingdings" panose="05000000000000000000" pitchFamily="2" charset="2"/>
              <a:buChar char="q"/>
            </a:pPr>
            <a:endParaRPr lang="en-US" sz="2000" dirty="0">
              <a:effectLst/>
              <a:ea typeface="Times New Roman" panose="02020603050405020304" pitchFamily="18" charset="0"/>
            </a:endParaRPr>
          </a:p>
          <a:p>
            <a:pPr marL="800100" lvl="1" indent="-342900">
              <a:buFont typeface="Wingdings" panose="05000000000000000000" pitchFamily="2" charset="2"/>
              <a:buChar char="q"/>
            </a:pPr>
            <a:r>
              <a:rPr lang="en-US" sz="2000" dirty="0" err="1">
                <a:ea typeface="Times New Roman" panose="02020603050405020304" pitchFamily="18" charset="0"/>
              </a:rPr>
              <a:t>max_depth</a:t>
            </a:r>
            <a:r>
              <a:rPr lang="sr-Latn-RS" sz="2000" dirty="0">
                <a:effectLst/>
                <a:ea typeface="Times New Roman" panose="02020603050405020304" pitchFamily="18" charset="0"/>
              </a:rPr>
              <a:t> = 35</a:t>
            </a:r>
            <a:endParaRPr lang="en-US" sz="2000" dirty="0">
              <a:ea typeface="Times New Roman" panose="02020603050405020304" pitchFamily="18" charset="0"/>
            </a:endParaRPr>
          </a:p>
          <a:p>
            <a:pPr marL="800100" lvl="1" indent="-342900">
              <a:buFont typeface="Wingdings" panose="05000000000000000000" pitchFamily="2" charset="2"/>
              <a:buChar char="q"/>
            </a:pPr>
            <a:endParaRPr lang="en-US" sz="2000" dirty="0">
              <a:effectLst/>
              <a:ea typeface="Times New Roman" panose="02020603050405020304" pitchFamily="18" charset="0"/>
            </a:endParaRPr>
          </a:p>
          <a:p>
            <a:pPr marL="800100" lvl="1" indent="-342900">
              <a:buFont typeface="Wingdings" panose="05000000000000000000" pitchFamily="2" charset="2"/>
              <a:buChar char="q"/>
            </a:pPr>
            <a:r>
              <a:rPr lang="en-US" sz="2000" dirty="0" err="1">
                <a:effectLst/>
                <a:ea typeface="Times New Roman" panose="02020603050405020304" pitchFamily="18" charset="0"/>
              </a:rPr>
              <a:t>class_w</a:t>
            </a:r>
            <a:r>
              <a:rPr lang="sr-Latn-RS" sz="2000" dirty="0">
                <a:effectLst/>
                <a:ea typeface="Times New Roman" panose="02020603050405020304" pitchFamily="18" charset="0"/>
              </a:rPr>
              <a:t>eig</a:t>
            </a:r>
            <a:r>
              <a:rPr lang="en-US" sz="2000" dirty="0" err="1">
                <a:ea typeface="Times New Roman" panose="02020603050405020304" pitchFamily="18" charset="0"/>
              </a:rPr>
              <a:t>ht</a:t>
            </a:r>
            <a:r>
              <a:rPr lang="sr-Latn-RS" sz="2000" dirty="0">
                <a:effectLst/>
                <a:ea typeface="Times New Roman" panose="02020603050405020304" pitchFamily="18" charset="0"/>
              </a:rPr>
              <a:t> = None</a:t>
            </a:r>
            <a:endParaRPr lang="sr-Latn-RS" sz="2000" dirty="0"/>
          </a:p>
        </p:txBody>
      </p:sp>
      <p:grpSp>
        <p:nvGrpSpPr>
          <p:cNvPr id="12" name="Group 11">
            <a:extLst>
              <a:ext uri="{FF2B5EF4-FFF2-40B4-BE49-F238E27FC236}">
                <a16:creationId xmlns:a16="http://schemas.microsoft.com/office/drawing/2014/main" id="{09C66E87-55DA-4EC9-858F-6A66E562E0FD}"/>
              </a:ext>
            </a:extLst>
          </p:cNvPr>
          <p:cNvGrpSpPr/>
          <p:nvPr/>
        </p:nvGrpSpPr>
        <p:grpSpPr>
          <a:xfrm>
            <a:off x="5705344" y="1561667"/>
            <a:ext cx="5227385" cy="4453814"/>
            <a:chOff x="3024249" y="440673"/>
            <a:chExt cx="7461781" cy="6811425"/>
          </a:xfrm>
        </p:grpSpPr>
        <p:pic>
          <p:nvPicPr>
            <p:cNvPr id="7" name="Picture 6">
              <a:extLst>
                <a:ext uri="{FF2B5EF4-FFF2-40B4-BE49-F238E27FC236}">
                  <a16:creationId xmlns:a16="http://schemas.microsoft.com/office/drawing/2014/main" id="{F710183E-4B91-4A44-9B86-72AA989721E4}"/>
                </a:ext>
              </a:extLst>
            </p:cNvPr>
            <p:cNvPicPr>
              <a:picLocks noChangeAspect="1"/>
            </p:cNvPicPr>
            <p:nvPr/>
          </p:nvPicPr>
          <p:blipFill rotWithShape="1">
            <a:blip r:embed="rId3"/>
            <a:srcRect l="7670" t="16707" r="14552" b="12295"/>
            <a:stretch/>
          </p:blipFill>
          <p:spPr>
            <a:xfrm>
              <a:off x="3024249" y="440673"/>
              <a:ext cx="7461781" cy="6811425"/>
            </a:xfrm>
            <a:prstGeom prst="rect">
              <a:avLst/>
            </a:prstGeom>
          </p:spPr>
        </p:pic>
        <p:sp>
          <p:nvSpPr>
            <p:cNvPr id="8" name="TextBox 7">
              <a:extLst>
                <a:ext uri="{FF2B5EF4-FFF2-40B4-BE49-F238E27FC236}">
                  <a16:creationId xmlns:a16="http://schemas.microsoft.com/office/drawing/2014/main" id="{135AEC69-8849-49CC-BA77-A2802A976067}"/>
                </a:ext>
              </a:extLst>
            </p:cNvPr>
            <p:cNvSpPr txBox="1"/>
            <p:nvPr/>
          </p:nvSpPr>
          <p:spPr>
            <a:xfrm>
              <a:off x="4616067" y="2390660"/>
              <a:ext cx="1013552" cy="369332"/>
            </a:xfrm>
            <a:prstGeom prst="rect">
              <a:avLst/>
            </a:prstGeom>
            <a:noFill/>
          </p:spPr>
          <p:txBody>
            <a:bodyPr wrap="square" rtlCol="0">
              <a:spAutoFit/>
            </a:bodyPr>
            <a:lstStyle/>
            <a:p>
              <a:r>
                <a:rPr lang="en-US" dirty="0"/>
                <a:t>1311</a:t>
              </a:r>
              <a:endParaRPr lang="sr-Latn-RS" dirty="0"/>
            </a:p>
          </p:txBody>
        </p:sp>
        <p:sp>
          <p:nvSpPr>
            <p:cNvPr id="9" name="TextBox 8">
              <a:extLst>
                <a:ext uri="{FF2B5EF4-FFF2-40B4-BE49-F238E27FC236}">
                  <a16:creationId xmlns:a16="http://schemas.microsoft.com/office/drawing/2014/main" id="{964D18C5-15C5-42ED-99E9-5A47CD85B5FF}"/>
                </a:ext>
              </a:extLst>
            </p:cNvPr>
            <p:cNvSpPr txBox="1"/>
            <p:nvPr/>
          </p:nvSpPr>
          <p:spPr>
            <a:xfrm>
              <a:off x="7654886" y="5176092"/>
              <a:ext cx="1013552" cy="369332"/>
            </a:xfrm>
            <a:prstGeom prst="rect">
              <a:avLst/>
            </a:prstGeom>
            <a:noFill/>
          </p:spPr>
          <p:txBody>
            <a:bodyPr wrap="square" rtlCol="0">
              <a:spAutoFit/>
            </a:bodyPr>
            <a:lstStyle/>
            <a:p>
              <a:r>
                <a:rPr lang="en-US" dirty="0"/>
                <a:t>1216</a:t>
              </a:r>
              <a:endParaRPr lang="sr-Latn-RS" dirty="0"/>
            </a:p>
          </p:txBody>
        </p:sp>
        <p:sp>
          <p:nvSpPr>
            <p:cNvPr id="10" name="TextBox 9">
              <a:extLst>
                <a:ext uri="{FF2B5EF4-FFF2-40B4-BE49-F238E27FC236}">
                  <a16:creationId xmlns:a16="http://schemas.microsoft.com/office/drawing/2014/main" id="{F8387F9C-CF97-4A3E-B600-CCCBFD1D2B54}"/>
                </a:ext>
              </a:extLst>
            </p:cNvPr>
            <p:cNvSpPr txBox="1"/>
            <p:nvPr/>
          </p:nvSpPr>
          <p:spPr>
            <a:xfrm>
              <a:off x="7687818" y="2390660"/>
              <a:ext cx="1013552" cy="369332"/>
            </a:xfrm>
            <a:prstGeom prst="rect">
              <a:avLst/>
            </a:prstGeom>
            <a:noFill/>
          </p:spPr>
          <p:txBody>
            <a:bodyPr wrap="square" rtlCol="0">
              <a:spAutoFit/>
            </a:bodyPr>
            <a:lstStyle/>
            <a:p>
              <a:r>
                <a:rPr lang="en-US" dirty="0">
                  <a:solidFill>
                    <a:schemeClr val="bg1"/>
                  </a:solidFill>
                </a:rPr>
                <a:t>87</a:t>
              </a:r>
              <a:endParaRPr lang="sr-Latn-RS" dirty="0">
                <a:solidFill>
                  <a:schemeClr val="bg1"/>
                </a:solidFill>
              </a:endParaRPr>
            </a:p>
          </p:txBody>
        </p:sp>
        <p:sp>
          <p:nvSpPr>
            <p:cNvPr id="11" name="TextBox 10">
              <a:extLst>
                <a:ext uri="{FF2B5EF4-FFF2-40B4-BE49-F238E27FC236}">
                  <a16:creationId xmlns:a16="http://schemas.microsoft.com/office/drawing/2014/main" id="{E1786D89-4C8A-44BD-85AD-84303BECCE17}"/>
                </a:ext>
              </a:extLst>
            </p:cNvPr>
            <p:cNvSpPr txBox="1"/>
            <p:nvPr/>
          </p:nvSpPr>
          <p:spPr>
            <a:xfrm>
              <a:off x="4691349" y="5206522"/>
              <a:ext cx="1013552" cy="369332"/>
            </a:xfrm>
            <a:prstGeom prst="rect">
              <a:avLst/>
            </a:prstGeom>
            <a:noFill/>
          </p:spPr>
          <p:txBody>
            <a:bodyPr wrap="square" rtlCol="0">
              <a:spAutoFit/>
            </a:bodyPr>
            <a:lstStyle/>
            <a:p>
              <a:r>
                <a:rPr lang="en-US" dirty="0">
                  <a:solidFill>
                    <a:schemeClr val="bg1"/>
                  </a:solidFill>
                </a:rPr>
                <a:t>84</a:t>
              </a:r>
              <a:endParaRPr lang="sr-Latn-RS" dirty="0">
                <a:solidFill>
                  <a:schemeClr val="bg1"/>
                </a:solidFill>
              </a:endParaRPr>
            </a:p>
          </p:txBody>
        </p:sp>
      </p:grpSp>
      <p:sp>
        <p:nvSpPr>
          <p:cNvPr id="13" name="TextBox 12">
            <a:extLst>
              <a:ext uri="{FF2B5EF4-FFF2-40B4-BE49-F238E27FC236}">
                <a16:creationId xmlns:a16="http://schemas.microsoft.com/office/drawing/2014/main" id="{AD58C25E-691F-4542-8DA6-298209D99BB0}"/>
              </a:ext>
            </a:extLst>
          </p:cNvPr>
          <p:cNvSpPr txBox="1"/>
          <p:nvPr/>
        </p:nvSpPr>
        <p:spPr>
          <a:xfrm>
            <a:off x="5465141" y="6110025"/>
            <a:ext cx="7014576" cy="369332"/>
          </a:xfrm>
          <a:prstGeom prst="rect">
            <a:avLst/>
          </a:prstGeom>
          <a:noFill/>
        </p:spPr>
        <p:txBody>
          <a:bodyPr wrap="square" rtlCol="0">
            <a:spAutoFit/>
          </a:bodyPr>
          <a:lstStyle/>
          <a:p>
            <a:r>
              <a:rPr lang="en-US" dirty="0" err="1"/>
              <a:t>Slika</a:t>
            </a:r>
            <a:r>
              <a:rPr lang="en-US" dirty="0"/>
              <a:t> 4. </a:t>
            </a:r>
            <a:r>
              <a:rPr lang="en-US" dirty="0" err="1"/>
              <a:t>Toplotna</a:t>
            </a:r>
            <a:r>
              <a:rPr lang="en-US" dirty="0"/>
              <a:t> </a:t>
            </a:r>
            <a:r>
              <a:rPr lang="en-US" dirty="0" err="1"/>
              <a:t>mapa</a:t>
            </a:r>
            <a:r>
              <a:rPr lang="en-US" dirty="0"/>
              <a:t> </a:t>
            </a:r>
            <a:r>
              <a:rPr lang="en-US" dirty="0" err="1"/>
              <a:t>matrice</a:t>
            </a:r>
            <a:r>
              <a:rPr lang="en-US" dirty="0"/>
              <a:t> </a:t>
            </a:r>
            <a:r>
              <a:rPr lang="en-US" dirty="0" err="1"/>
              <a:t>konfuzije</a:t>
            </a:r>
            <a:r>
              <a:rPr lang="en-US" dirty="0"/>
              <a:t> </a:t>
            </a:r>
            <a:r>
              <a:rPr lang="en-US" dirty="0" err="1"/>
              <a:t>na</a:t>
            </a:r>
            <a:r>
              <a:rPr lang="en-US" dirty="0"/>
              <a:t> </a:t>
            </a:r>
            <a:r>
              <a:rPr lang="en-US" dirty="0" err="1"/>
              <a:t>trening</a:t>
            </a:r>
            <a:r>
              <a:rPr lang="en-US" dirty="0"/>
              <a:t> </a:t>
            </a:r>
            <a:r>
              <a:rPr lang="en-US" dirty="0" err="1"/>
              <a:t>podacima</a:t>
            </a:r>
            <a:endParaRPr lang="sr-Latn-RS" dirty="0"/>
          </a:p>
        </p:txBody>
      </p:sp>
    </p:spTree>
    <p:extLst>
      <p:ext uri="{BB962C8B-B14F-4D97-AF65-F5344CB8AC3E}">
        <p14:creationId xmlns:p14="http://schemas.microsoft.com/office/powerpoint/2010/main" val="308263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433173485"/>
              </p:ext>
            </p:extLst>
          </p:nvPr>
        </p:nvGraphicFramePr>
        <p:xfrm>
          <a:off x="1653877" y="1504392"/>
          <a:ext cx="8509671" cy="3982007"/>
        </p:xfrm>
        <a:graphic>
          <a:graphicData uri="http://schemas.openxmlformats.org/drawingml/2006/table">
            <a:tbl>
              <a:tblPr firstRow="1" firstCol="1" bandRow="1">
                <a:tableStyleId>{5C22544A-7EE6-4342-B048-85BDC9FD1C3A}</a:tableStyleId>
              </a:tblPr>
              <a:tblGrid>
                <a:gridCol w="2835793">
                  <a:extLst>
                    <a:ext uri="{9D8B030D-6E8A-4147-A177-3AD203B41FA5}">
                      <a16:colId xmlns:a16="http://schemas.microsoft.com/office/drawing/2014/main" val="266744343"/>
                    </a:ext>
                  </a:extLst>
                </a:gridCol>
                <a:gridCol w="2835793">
                  <a:extLst>
                    <a:ext uri="{9D8B030D-6E8A-4147-A177-3AD203B41FA5}">
                      <a16:colId xmlns:a16="http://schemas.microsoft.com/office/drawing/2014/main" val="1594004768"/>
                    </a:ext>
                  </a:extLst>
                </a:gridCol>
                <a:gridCol w="2838085">
                  <a:extLst>
                    <a:ext uri="{9D8B030D-6E8A-4147-A177-3AD203B41FA5}">
                      <a16:colId xmlns:a16="http://schemas.microsoft.com/office/drawing/2014/main" val="2858170596"/>
                    </a:ext>
                  </a:extLst>
                </a:gridCol>
              </a:tblGrid>
              <a:tr h="1592804">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Tačnost u %</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Bez redukcije</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endParaRPr lang="en-US" sz="1800" dirty="0">
                        <a:effectLst/>
                      </a:endParaRPr>
                    </a:p>
                    <a:p>
                      <a:pPr algn="ctr"/>
                      <a:endParaRPr lang="en-US" sz="1800" dirty="0">
                        <a:effectLst/>
                      </a:endParaRPr>
                    </a:p>
                    <a:p>
                      <a:pPr algn="ctr"/>
                      <a:r>
                        <a:rPr lang="sr-Latn-RS" sz="1800" dirty="0">
                          <a:effectLst/>
                        </a:rPr>
                        <a:t>PCA redukcija</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0460971"/>
                  </a:ext>
                </a:extLst>
              </a:tr>
              <a:tr h="796401">
                <a:tc>
                  <a:txBody>
                    <a:bodyPr/>
                    <a:lstStyle/>
                    <a:p>
                      <a:pPr algn="ctr"/>
                      <a:endParaRPr lang="en-US" sz="1800" dirty="0">
                        <a:effectLst/>
                      </a:endParaRPr>
                    </a:p>
                    <a:p>
                      <a:pPr algn="ctr"/>
                      <a:r>
                        <a:rPr lang="sr-Latn-RS" sz="1800" dirty="0">
                          <a:effectLst/>
                        </a:rPr>
                        <a:t>DT</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b="1" dirty="0">
                          <a:effectLst/>
                        </a:rPr>
                        <a:t>93.58</a:t>
                      </a:r>
                      <a:endParaRPr lang="sr-Latn-R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89.84</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3181591"/>
                  </a:ext>
                </a:extLst>
              </a:tr>
              <a:tr h="796401">
                <a:tc>
                  <a:txBody>
                    <a:bodyPr/>
                    <a:lstStyle/>
                    <a:p>
                      <a:pPr algn="ctr"/>
                      <a:endParaRPr lang="en-US" sz="1800" dirty="0">
                        <a:effectLst/>
                      </a:endParaRPr>
                    </a:p>
                    <a:p>
                      <a:pPr algn="ctr"/>
                      <a:r>
                        <a:rPr lang="sr-Latn-RS" sz="1800" dirty="0">
                          <a:effectLst/>
                        </a:rPr>
                        <a:t>SVM</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b="1" dirty="0">
                          <a:effectLst/>
                        </a:rPr>
                        <a:t>97.55</a:t>
                      </a:r>
                      <a:endParaRPr lang="sr-Latn-R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97.10</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15063358"/>
                  </a:ext>
                </a:extLst>
              </a:tr>
              <a:tr h="796401">
                <a:tc>
                  <a:txBody>
                    <a:bodyPr/>
                    <a:lstStyle/>
                    <a:p>
                      <a:pPr algn="ctr"/>
                      <a:endParaRPr lang="en-US" sz="1800" dirty="0">
                        <a:effectLst/>
                      </a:endParaRPr>
                    </a:p>
                    <a:p>
                      <a:pPr algn="ctr"/>
                      <a:r>
                        <a:rPr lang="sr-Latn-RS" sz="1800" dirty="0">
                          <a:effectLst/>
                        </a:rPr>
                        <a:t>kNN</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b="1" dirty="0">
                          <a:effectLst/>
                        </a:rPr>
                        <a:t>98.92</a:t>
                      </a:r>
                      <a:endParaRPr lang="sr-Latn-R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800" dirty="0">
                        <a:effectLst/>
                      </a:endParaRPr>
                    </a:p>
                    <a:p>
                      <a:pPr algn="ctr"/>
                      <a:r>
                        <a:rPr lang="sr-Latn-RS" sz="1800" dirty="0">
                          <a:effectLst/>
                        </a:rPr>
                        <a:t>95.44</a:t>
                      </a:r>
                      <a:endParaRPr lang="sr-Latn-R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4111763"/>
                  </a:ext>
                </a:extLst>
              </a:tr>
            </a:tbl>
          </a:graphicData>
        </a:graphic>
      </p:graphicFrame>
      <p:sp>
        <p:nvSpPr>
          <p:cNvPr id="5" name="Rectangle 1">
            <a:extLst>
              <a:ext uri="{FF2B5EF4-FFF2-40B4-BE49-F238E27FC236}">
                <a16:creationId xmlns:a16="http://schemas.microsoft.com/office/drawing/2014/main" id="{D6B9B0CC-3BF5-4D62-8D00-99E8CBAA3361}"/>
              </a:ext>
            </a:extLst>
          </p:cNvPr>
          <p:cNvSpPr>
            <a:spLocks noChangeArrowheads="1"/>
          </p:cNvSpPr>
          <p:nvPr/>
        </p:nvSpPr>
        <p:spPr bwMode="auto">
          <a:xfrm>
            <a:off x="1524482" y="5634834"/>
            <a:ext cx="88460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sr-Latn-RS" altLang="sr-Latn-RS" b="0" i="0" u="none" strike="noStrike" cap="none" normalizeH="0" baseline="0" dirty="0">
                <a:ln>
                  <a:noFill/>
                </a:ln>
                <a:solidFill>
                  <a:schemeClr val="tx1"/>
                </a:solidFill>
                <a:effectLst/>
                <a:ea typeface="Times New Roman" panose="02020603050405020304" pitchFamily="18" charset="0"/>
              </a:rPr>
              <a:t>Tabela 1. Upoređene vrednosti </a:t>
            </a:r>
            <a:r>
              <a:rPr kumimoji="0" lang="sr-Latn-RS" altLang="sr-Latn-RS" b="1" i="0" u="none" strike="noStrike" cap="none" normalizeH="0" baseline="0" dirty="0">
                <a:ln>
                  <a:noFill/>
                </a:ln>
                <a:solidFill>
                  <a:schemeClr val="tx1"/>
                </a:solidFill>
                <a:effectLst/>
                <a:ea typeface="Times New Roman" panose="02020603050405020304" pitchFamily="18" charset="0"/>
              </a:rPr>
              <a:t>tačnosti</a:t>
            </a:r>
            <a:r>
              <a:rPr kumimoji="0" lang="sr-Latn-RS" altLang="sr-Latn-RS" b="0" i="0" u="none" strike="noStrike" cap="none" normalizeH="0" baseline="0" dirty="0">
                <a:ln>
                  <a:noFill/>
                </a:ln>
                <a:solidFill>
                  <a:schemeClr val="tx1"/>
                </a:solidFill>
                <a:effectLst/>
                <a:ea typeface="Times New Roman" panose="02020603050405020304" pitchFamily="18" charset="0"/>
              </a:rPr>
              <a:t> obuke modela na </a:t>
            </a:r>
            <a:r>
              <a:rPr kumimoji="0" lang="sr-Latn-RS" altLang="sr-Latn-RS" b="1" i="0" u="none" strike="noStrike" cap="none" normalizeH="0" baseline="0" dirty="0">
                <a:ln>
                  <a:noFill/>
                </a:ln>
                <a:solidFill>
                  <a:schemeClr val="tx1"/>
                </a:solidFill>
                <a:effectLst/>
                <a:ea typeface="Times New Roman" panose="02020603050405020304" pitchFamily="18" charset="0"/>
              </a:rPr>
              <a:t>trening</a:t>
            </a:r>
            <a:r>
              <a:rPr kumimoji="0" lang="sr-Latn-RS" altLang="sr-Latn-RS" b="0" i="0" u="none" strike="noStrike" cap="none" normalizeH="0" baseline="0" dirty="0">
                <a:ln>
                  <a:noFill/>
                </a:ln>
                <a:solidFill>
                  <a:schemeClr val="tx1"/>
                </a:solidFill>
                <a:effectLst/>
                <a:ea typeface="Times New Roman" panose="02020603050405020304" pitchFamily="18" charset="0"/>
              </a:rPr>
              <a:t> uzorcima sa i bez redukcije</a:t>
            </a:r>
            <a:endParaRPr kumimoji="0" lang="sr-Latn-RS" altLang="sr-Latn-R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6282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D2454E-5FB1-4B26-9E11-1EFA3A199151}"/>
              </a:ext>
            </a:extLst>
          </p:cNvPr>
          <p:cNvSpPr txBox="1"/>
          <p:nvPr/>
        </p:nvSpPr>
        <p:spPr>
          <a:xfrm>
            <a:off x="1035585" y="771181"/>
            <a:ext cx="8604174" cy="461665"/>
          </a:xfrm>
          <a:prstGeom prst="rect">
            <a:avLst/>
          </a:prstGeom>
          <a:noFill/>
        </p:spPr>
        <p:txBody>
          <a:bodyPr wrap="square" rtlCol="0">
            <a:spAutoFit/>
          </a:bodyPr>
          <a:lstStyle/>
          <a:p>
            <a:r>
              <a:rPr lang="en-US" sz="2400" dirty="0"/>
              <a:t>REZULTATI</a:t>
            </a:r>
            <a:endParaRPr lang="sr-Latn-RS" sz="2400" dirty="0"/>
          </a:p>
        </p:txBody>
      </p:sp>
      <p:graphicFrame>
        <p:nvGraphicFramePr>
          <p:cNvPr id="3" name="Table 2">
            <a:extLst>
              <a:ext uri="{FF2B5EF4-FFF2-40B4-BE49-F238E27FC236}">
                <a16:creationId xmlns:a16="http://schemas.microsoft.com/office/drawing/2014/main" id="{7543FC50-0CC1-41C8-B969-20F101364B20}"/>
              </a:ext>
            </a:extLst>
          </p:cNvPr>
          <p:cNvGraphicFramePr>
            <a:graphicFrameLocks noGrp="1"/>
          </p:cNvGraphicFramePr>
          <p:nvPr>
            <p:extLst>
              <p:ext uri="{D42A27DB-BD31-4B8C-83A1-F6EECF244321}">
                <p14:modId xmlns:p14="http://schemas.microsoft.com/office/powerpoint/2010/main" val="2753734292"/>
              </p:ext>
            </p:extLst>
          </p:nvPr>
        </p:nvGraphicFramePr>
        <p:xfrm>
          <a:off x="1653877" y="1504392"/>
          <a:ext cx="8509670" cy="3982007"/>
        </p:xfrm>
        <a:graphic>
          <a:graphicData uri="http://schemas.openxmlformats.org/drawingml/2006/table">
            <a:tbl>
              <a:tblPr firstRow="1" firstCol="1" bandRow="1">
                <a:tableStyleId>{5C22544A-7EE6-4342-B048-85BDC9FD1C3A}</a:tableStyleId>
              </a:tblPr>
              <a:tblGrid>
                <a:gridCol w="2126558">
                  <a:extLst>
                    <a:ext uri="{9D8B030D-6E8A-4147-A177-3AD203B41FA5}">
                      <a16:colId xmlns:a16="http://schemas.microsoft.com/office/drawing/2014/main" val="266744343"/>
                    </a:ext>
                  </a:extLst>
                </a:gridCol>
                <a:gridCol w="2126558">
                  <a:extLst>
                    <a:ext uri="{9D8B030D-6E8A-4147-A177-3AD203B41FA5}">
                      <a16:colId xmlns:a16="http://schemas.microsoft.com/office/drawing/2014/main" val="1594004768"/>
                    </a:ext>
                  </a:extLst>
                </a:gridCol>
                <a:gridCol w="2128277">
                  <a:extLst>
                    <a:ext uri="{9D8B030D-6E8A-4147-A177-3AD203B41FA5}">
                      <a16:colId xmlns:a16="http://schemas.microsoft.com/office/drawing/2014/main" val="2858170596"/>
                    </a:ext>
                  </a:extLst>
                </a:gridCol>
                <a:gridCol w="2128277">
                  <a:extLst>
                    <a:ext uri="{9D8B030D-6E8A-4147-A177-3AD203B41FA5}">
                      <a16:colId xmlns:a16="http://schemas.microsoft.com/office/drawing/2014/main" val="417374432"/>
                    </a:ext>
                  </a:extLst>
                </a:gridCol>
              </a:tblGrid>
              <a:tr h="1592804">
                <a:tc>
                  <a:txBody>
                    <a:bodyPr/>
                    <a:lstStyle/>
                    <a:p>
                      <a:pPr algn="ctr"/>
                      <a:endParaRPr lang="en-US" sz="1600" dirty="0">
                        <a:effectLst/>
                      </a:endParaRPr>
                    </a:p>
                    <a:p>
                      <a:pPr algn="ctr"/>
                      <a:endParaRPr lang="en-US" sz="1600" dirty="0">
                        <a:effectLst/>
                      </a:endParaRPr>
                    </a:p>
                    <a:p>
                      <a:pPr algn="ctr"/>
                      <a:endParaRPr lang="en-US" sz="1600" dirty="0">
                        <a:effectLst/>
                      </a:endParaRPr>
                    </a:p>
                    <a:p>
                      <a:pPr algn="ctr"/>
                      <a:r>
                        <a:rPr lang="sr-Latn-RS" sz="1600" dirty="0">
                          <a:effectLst/>
                        </a:rPr>
                        <a:t>Tačnost u %</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endParaRPr lang="en-US" sz="1600" dirty="0">
                        <a:effectLst/>
                      </a:endParaRPr>
                    </a:p>
                    <a:p>
                      <a:pPr algn="ctr"/>
                      <a:endParaRPr lang="en-US" sz="1600" dirty="0">
                        <a:effectLst/>
                      </a:endParaRPr>
                    </a:p>
                    <a:p>
                      <a:pPr algn="ctr"/>
                      <a:r>
                        <a:rPr lang="sr-Latn-RS" sz="1600" dirty="0">
                          <a:effectLst/>
                        </a:rPr>
                        <a:t>Bez redukcije</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endParaRPr lang="en-US" sz="1600" dirty="0">
                        <a:effectLst/>
                      </a:endParaRPr>
                    </a:p>
                    <a:p>
                      <a:pPr algn="ctr"/>
                      <a:endParaRPr lang="en-US" sz="1600" dirty="0">
                        <a:effectLst/>
                      </a:endParaRPr>
                    </a:p>
                    <a:p>
                      <a:pPr algn="ctr"/>
                      <a:r>
                        <a:rPr lang="sr-Latn-RS" sz="1600" dirty="0">
                          <a:effectLst/>
                        </a:rPr>
                        <a:t>PCA redukcija</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b="1" i="1" dirty="0">
                        <a:effectLst/>
                        <a:latin typeface="+mn-lt"/>
                        <a:ea typeface="Times New Roman" panose="02020603050405020304" pitchFamily="18" charset="0"/>
                      </a:endParaRPr>
                    </a:p>
                    <a:p>
                      <a:pPr algn="ctr"/>
                      <a:endParaRPr lang="en-US" sz="1600" b="1" i="1" dirty="0">
                        <a:effectLst/>
                        <a:latin typeface="+mn-lt"/>
                        <a:ea typeface="Times New Roman" panose="02020603050405020304" pitchFamily="18" charset="0"/>
                      </a:endParaRPr>
                    </a:p>
                    <a:p>
                      <a:pPr algn="ctr"/>
                      <a:endParaRPr lang="en-US" sz="1600" b="1" i="1" dirty="0">
                        <a:effectLst/>
                        <a:latin typeface="+mn-lt"/>
                        <a:ea typeface="Times New Roman" panose="02020603050405020304" pitchFamily="18" charset="0"/>
                      </a:endParaRPr>
                    </a:p>
                    <a:p>
                      <a:pPr algn="ctr"/>
                      <a:r>
                        <a:rPr lang="sr-Latn-RS" sz="1600" b="1" i="1" dirty="0">
                          <a:effectLst/>
                          <a:latin typeface="+mn-lt"/>
                          <a:ea typeface="Times New Roman" panose="02020603050405020304" pitchFamily="18" charset="0"/>
                        </a:rPr>
                        <a:t>LDA redukcija</a:t>
                      </a:r>
                      <a:endParaRPr lang="sr-Latn-RS" sz="16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10460971"/>
                  </a:ext>
                </a:extLst>
              </a:tr>
              <a:tr h="796401">
                <a:tc>
                  <a:txBody>
                    <a:bodyPr/>
                    <a:lstStyle/>
                    <a:p>
                      <a:pPr algn="ctr"/>
                      <a:endParaRPr lang="en-US" sz="1600" dirty="0">
                        <a:effectLst/>
                      </a:endParaRPr>
                    </a:p>
                    <a:p>
                      <a:pPr algn="ctr"/>
                      <a:r>
                        <a:rPr lang="sr-Latn-RS" sz="1600" dirty="0">
                          <a:effectLst/>
                        </a:rPr>
                        <a:t>DT</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b="1" dirty="0">
                        <a:effectLst/>
                      </a:endParaRPr>
                    </a:p>
                    <a:p>
                      <a:pPr algn="ctr"/>
                      <a:r>
                        <a:rPr lang="sr-Latn-RS" sz="1600" b="0" dirty="0">
                          <a:effectLst/>
                        </a:rPr>
                        <a:t>77.74</a:t>
                      </a:r>
                      <a:endParaRPr lang="sr-Latn-RS"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r>
                        <a:rPr lang="sr-Latn-RS" sz="1600" dirty="0">
                          <a:effectLst/>
                        </a:rPr>
                        <a:t>77.59</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latin typeface="+mn-lt"/>
                        <a:ea typeface="Times New Roman" panose="02020603050405020304" pitchFamily="18" charset="0"/>
                      </a:endParaRPr>
                    </a:p>
                    <a:p>
                      <a:pPr algn="ctr"/>
                      <a:r>
                        <a:rPr lang="sr-Latn-RS" sz="1600" b="1" dirty="0">
                          <a:effectLst/>
                          <a:latin typeface="+mn-lt"/>
                          <a:ea typeface="Times New Roman" panose="02020603050405020304" pitchFamily="18" charset="0"/>
                        </a:rPr>
                        <a:t>92.73</a:t>
                      </a:r>
                    </a:p>
                  </a:txBody>
                  <a:tcPr marL="68580" marR="68580" marT="0" marB="0"/>
                </a:tc>
                <a:extLst>
                  <a:ext uri="{0D108BD9-81ED-4DB2-BD59-A6C34878D82A}">
                    <a16:rowId xmlns:a16="http://schemas.microsoft.com/office/drawing/2014/main" val="4003181591"/>
                  </a:ext>
                </a:extLst>
              </a:tr>
              <a:tr h="796401">
                <a:tc>
                  <a:txBody>
                    <a:bodyPr/>
                    <a:lstStyle/>
                    <a:p>
                      <a:pPr algn="ctr"/>
                      <a:endParaRPr lang="en-US" sz="1600" dirty="0">
                        <a:effectLst/>
                      </a:endParaRPr>
                    </a:p>
                    <a:p>
                      <a:pPr algn="ctr"/>
                      <a:r>
                        <a:rPr lang="sr-Latn-RS" sz="1600" dirty="0">
                          <a:effectLst/>
                        </a:rPr>
                        <a:t>SVM</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b="1" dirty="0">
                        <a:effectLst/>
                      </a:endParaRPr>
                    </a:p>
                    <a:p>
                      <a:pPr algn="ctr"/>
                      <a:r>
                        <a:rPr lang="sr-Latn-RS" sz="1600" b="0" dirty="0">
                          <a:effectLst/>
                        </a:rPr>
                        <a:t>85.75</a:t>
                      </a:r>
                      <a:endParaRPr lang="sr-Latn-RS"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r>
                        <a:rPr lang="sr-Latn-RS" sz="1600" dirty="0">
                          <a:effectLst/>
                        </a:rPr>
                        <a:t>83.82</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b="1" dirty="0">
                        <a:effectLst/>
                        <a:latin typeface="+mn-lt"/>
                        <a:ea typeface="Times New Roman" panose="02020603050405020304" pitchFamily="18" charset="0"/>
                      </a:endParaRPr>
                    </a:p>
                    <a:p>
                      <a:pPr algn="ctr"/>
                      <a:r>
                        <a:rPr lang="sr-Latn-RS" sz="1600" b="1" dirty="0">
                          <a:effectLst/>
                          <a:latin typeface="+mn-lt"/>
                          <a:ea typeface="Times New Roman" panose="02020603050405020304" pitchFamily="18" charset="0"/>
                        </a:rPr>
                        <a:t>93.47</a:t>
                      </a:r>
                    </a:p>
                  </a:txBody>
                  <a:tcPr marL="68580" marR="68580" marT="0" marB="0"/>
                </a:tc>
                <a:extLst>
                  <a:ext uri="{0D108BD9-81ED-4DB2-BD59-A6C34878D82A}">
                    <a16:rowId xmlns:a16="http://schemas.microsoft.com/office/drawing/2014/main" val="1415063358"/>
                  </a:ext>
                </a:extLst>
              </a:tr>
              <a:tr h="796401">
                <a:tc>
                  <a:txBody>
                    <a:bodyPr/>
                    <a:lstStyle/>
                    <a:p>
                      <a:pPr algn="ctr"/>
                      <a:endParaRPr lang="en-US" sz="1600" dirty="0">
                        <a:effectLst/>
                      </a:endParaRPr>
                    </a:p>
                    <a:p>
                      <a:pPr algn="ctr"/>
                      <a:r>
                        <a:rPr lang="sr-Latn-RS" sz="1600" dirty="0">
                          <a:effectLst/>
                        </a:rPr>
                        <a:t>kNN</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r>
                        <a:rPr lang="sr-Latn-RS" sz="1600" dirty="0">
                          <a:effectLst/>
                        </a:rPr>
                        <a:t>90.20</a:t>
                      </a:r>
                      <a:endParaRPr lang="sr-Latn-R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endParaRPr>
                    </a:p>
                    <a:p>
                      <a:pPr algn="ctr"/>
                      <a:r>
                        <a:rPr lang="sr-Latn-RS" sz="1600" b="0" dirty="0">
                          <a:effectLst/>
                        </a:rPr>
                        <a:t>90.94</a:t>
                      </a:r>
                      <a:endParaRPr lang="sr-Latn-RS" sz="16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600" dirty="0">
                        <a:effectLst/>
                        <a:latin typeface="+mn-lt"/>
                        <a:ea typeface="Times New Roman" panose="02020603050405020304" pitchFamily="18" charset="0"/>
                      </a:endParaRPr>
                    </a:p>
                    <a:p>
                      <a:pPr algn="ctr"/>
                      <a:r>
                        <a:rPr lang="sr-Latn-RS" sz="1600" b="1" dirty="0">
                          <a:effectLst/>
                          <a:latin typeface="+mn-lt"/>
                          <a:ea typeface="Times New Roman" panose="02020603050405020304" pitchFamily="18" charset="0"/>
                        </a:rPr>
                        <a:t>93.62</a:t>
                      </a:r>
                    </a:p>
                  </a:txBody>
                  <a:tcPr marL="68580" marR="68580" marT="0" marB="0"/>
                </a:tc>
                <a:extLst>
                  <a:ext uri="{0D108BD9-81ED-4DB2-BD59-A6C34878D82A}">
                    <a16:rowId xmlns:a16="http://schemas.microsoft.com/office/drawing/2014/main" val="1834111763"/>
                  </a:ext>
                </a:extLst>
              </a:tr>
            </a:tbl>
          </a:graphicData>
        </a:graphic>
      </p:graphicFrame>
      <p:sp>
        <p:nvSpPr>
          <p:cNvPr id="2" name="TextBox 1">
            <a:extLst>
              <a:ext uri="{FF2B5EF4-FFF2-40B4-BE49-F238E27FC236}">
                <a16:creationId xmlns:a16="http://schemas.microsoft.com/office/drawing/2014/main" id="{F6F261D9-55D1-4A72-B9BF-49E57CA3E97E}"/>
              </a:ext>
            </a:extLst>
          </p:cNvPr>
          <p:cNvSpPr txBox="1"/>
          <p:nvPr/>
        </p:nvSpPr>
        <p:spPr>
          <a:xfrm>
            <a:off x="1653877" y="5562636"/>
            <a:ext cx="8912646" cy="646331"/>
          </a:xfrm>
          <a:prstGeom prst="rect">
            <a:avLst/>
          </a:prstGeom>
          <a:noFill/>
        </p:spPr>
        <p:txBody>
          <a:bodyPr wrap="square" rtlCol="0">
            <a:spAutoFit/>
          </a:bodyPr>
          <a:lstStyle/>
          <a:p>
            <a:r>
              <a:rPr lang="sr-Latn-RS" dirty="0">
                <a:effectLst/>
                <a:ea typeface="Times New Roman" panose="02020603050405020304" pitchFamily="18" charset="0"/>
              </a:rPr>
              <a:t>Tabela 2. Upoređene vrednosti </a:t>
            </a:r>
            <a:r>
              <a:rPr lang="sr-Latn-RS" b="1" dirty="0">
                <a:effectLst/>
                <a:ea typeface="Times New Roman" panose="02020603050405020304" pitchFamily="18" charset="0"/>
              </a:rPr>
              <a:t>tačnosti</a:t>
            </a:r>
            <a:r>
              <a:rPr lang="sr-Latn-RS" dirty="0">
                <a:effectLst/>
                <a:ea typeface="Times New Roman" panose="02020603050405020304" pitchFamily="18" charset="0"/>
              </a:rPr>
              <a:t> obuke modela na </a:t>
            </a:r>
            <a:r>
              <a:rPr lang="sr-Latn-RS" b="1" dirty="0">
                <a:effectLst/>
                <a:ea typeface="Times New Roman" panose="02020603050405020304" pitchFamily="18" charset="0"/>
              </a:rPr>
              <a:t>test</a:t>
            </a:r>
            <a:r>
              <a:rPr lang="sr-Latn-RS" dirty="0">
                <a:effectLst/>
                <a:ea typeface="Times New Roman" panose="02020603050405020304" pitchFamily="18" charset="0"/>
              </a:rPr>
              <a:t> uzorcima sa i bez redukcije</a:t>
            </a:r>
          </a:p>
          <a:p>
            <a:endParaRPr lang="sr-Latn-RS" dirty="0"/>
          </a:p>
        </p:txBody>
      </p:sp>
    </p:spTree>
    <p:extLst>
      <p:ext uri="{BB962C8B-B14F-4D97-AF65-F5344CB8AC3E}">
        <p14:creationId xmlns:p14="http://schemas.microsoft.com/office/powerpoint/2010/main" val="300728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Template>
  <TotalTime>1554</TotalTime>
  <Words>1747</Words>
  <Application>Microsoft Office PowerPoint</Application>
  <PresentationFormat>Widescreen</PresentationFormat>
  <Paragraphs>509</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SFRM1000</vt:lpstr>
      <vt:lpstr>SFTI1000</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Ksenija Stanojevic</dc:creator>
  <cp:lastModifiedBy>Ksenija Stanojevic</cp:lastModifiedBy>
  <cp:revision>38</cp:revision>
  <dcterms:created xsi:type="dcterms:W3CDTF">2022-05-05T16:39:43Z</dcterms:created>
  <dcterms:modified xsi:type="dcterms:W3CDTF">2022-05-06T18:35:37Z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