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6" r:id="rId1"/>
  </p:sldMasterIdLst>
  <p:sldIdLst>
    <p:sldId id="256" r:id="rId2"/>
    <p:sldId id="257" r:id="rId3"/>
    <p:sldId id="258" r:id="rId4"/>
    <p:sldId id="271" r:id="rId5"/>
    <p:sldId id="300" r:id="rId6"/>
    <p:sldId id="299" r:id="rId7"/>
    <p:sldId id="259" r:id="rId8"/>
    <p:sldId id="301" r:id="rId9"/>
    <p:sldId id="260" r:id="rId10"/>
    <p:sldId id="261" r:id="rId11"/>
    <p:sldId id="302" r:id="rId12"/>
    <p:sldId id="262" r:id="rId13"/>
    <p:sldId id="263" r:id="rId14"/>
    <p:sldId id="264" r:id="rId15"/>
    <p:sldId id="265" r:id="rId16"/>
    <p:sldId id="266" r:id="rId17"/>
    <p:sldId id="267" r:id="rId18"/>
    <p:sldId id="268" r:id="rId19"/>
    <p:sldId id="269" r:id="rId20"/>
    <p:sldId id="270" r:id="rId21"/>
  </p:sldIdLst>
  <p:sldSz cx="9144000" cy="6858000" type="screen4x3"/>
  <p:notesSz cx="9144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865221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124427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927737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8" y="1447800"/>
            <a:ext cx="6001049"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48177" y="3771174"/>
            <a:ext cx="546115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6999690" y="2613787"/>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664444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864024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11/18/2023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276545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21"/>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2"/>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11/18/2023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402158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951295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506479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171673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03998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804304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55363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11/18/2023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121387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11/18/2023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240314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2" y="3129281"/>
            <a:ext cx="2551461"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11/18/2023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717655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407545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11/18/2023</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marL="25400">
              <a:lnSpc>
                <a:spcPts val="1240"/>
              </a:lnSpc>
            </a:pPr>
            <a:fld id="{81D60167-4931-47E6-BA6A-407CBD079E47}" type="slidenum">
              <a:rPr lang="en-US" smtClean="0"/>
              <a:t>‹#›</a:t>
            </a:fld>
            <a:endParaRPr lang="en-US" dirty="0"/>
          </a:p>
        </p:txBody>
      </p:sp>
    </p:spTree>
    <p:extLst>
      <p:ext uri="{BB962C8B-B14F-4D97-AF65-F5344CB8AC3E}">
        <p14:creationId xmlns:p14="http://schemas.microsoft.com/office/powerpoint/2010/main" val="383652707"/>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who.int/cardiovascular_diseases/res%20ources/atlas/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928" y="1164539"/>
            <a:ext cx="8573654" cy="1121461"/>
          </a:xfrm>
          <a:prstGeom prst="rect">
            <a:avLst/>
          </a:prstGeom>
        </p:spPr>
        <p:txBody>
          <a:bodyPr vert="horz" wrap="square" lIns="0" tIns="13335" rIns="0" bIns="0" rtlCol="0">
            <a:spAutoFit/>
          </a:bodyPr>
          <a:lstStyle/>
          <a:p>
            <a:pPr marL="2295525" marR="5080" indent="-2283460" algn="l">
              <a:lnSpc>
                <a:spcPct val="100000"/>
              </a:lnSpc>
              <a:spcBef>
                <a:spcPts val="105"/>
              </a:spcBef>
            </a:pPr>
            <a:r>
              <a:rPr lang="en-US" sz="3600" b="1" u="none" spc="-40" dirty="0">
                <a:solidFill>
                  <a:schemeClr val="tx1"/>
                </a:solidFill>
                <a:latin typeface="Times New Roman" panose="02020603050405020304" pitchFamily="18" charset="0"/>
                <a:cs typeface="Times New Roman" panose="02020603050405020304" pitchFamily="18" charset="0"/>
              </a:rPr>
              <a:t>HEART ATTACK RISK PREDICTION USING RETINAL IMAGES</a:t>
            </a:r>
            <a:endParaRPr sz="3600" b="1" u="none" spc="-40" dirty="0">
              <a:solidFill>
                <a:schemeClr val="tx1"/>
              </a:solidFill>
              <a:latin typeface="Times New Roman" panose="02020603050405020304" pitchFamily="18" charset="0"/>
              <a:cs typeface="Times New Roman" panose="02020603050405020304" pitchFamily="18" charset="0"/>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1" y="461899"/>
            <a:ext cx="4419600" cy="757301"/>
          </a:xfrm>
        </p:spPr>
        <p:txBody>
          <a:bodyPr/>
          <a:lstStyle/>
          <a:p>
            <a:r>
              <a:rPr lang="en-US" dirty="0"/>
              <a:t>ARCHITECTURE</a:t>
            </a:r>
          </a:p>
        </p:txBody>
      </p:sp>
      <p:pic>
        <p:nvPicPr>
          <p:cNvPr id="4" name="Picture 3">
            <a:extLst>
              <a:ext uri="{FF2B5EF4-FFF2-40B4-BE49-F238E27FC236}">
                <a16:creationId xmlns="" xmlns:a16="http://schemas.microsoft.com/office/drawing/2014/main" id="{F8C93FEE-827C-4CE8-1A0B-B57FE3271B37}"/>
              </a:ext>
            </a:extLst>
          </p:cNvPr>
          <p:cNvPicPr>
            <a:picLocks noChangeAspect="1"/>
          </p:cNvPicPr>
          <p:nvPr/>
        </p:nvPicPr>
        <p:blipFill>
          <a:blip r:embed="rId2"/>
          <a:stretch>
            <a:fillRect/>
          </a:stretch>
        </p:blipFill>
        <p:spPr>
          <a:xfrm>
            <a:off x="2038350" y="1696064"/>
            <a:ext cx="5067300" cy="4114800"/>
          </a:xfrm>
          <a:prstGeom prst="rect">
            <a:avLst/>
          </a:prstGeom>
        </p:spPr>
      </p:pic>
    </p:spTree>
    <p:extLst>
      <p:ext uri="{BB962C8B-B14F-4D97-AF65-F5344CB8AC3E}">
        <p14:creationId xmlns:p14="http://schemas.microsoft.com/office/powerpoint/2010/main" val="154732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ARCHITECTURE</a:t>
            </a:r>
            <a:endParaRPr lang="en-US" dirty="0"/>
          </a:p>
        </p:txBody>
      </p:sp>
      <p:pic>
        <p:nvPicPr>
          <p:cNvPr id="4" name="Content Placeholder 3"/>
          <p:cNvPicPr>
            <a:picLocks noGrp="1" noChangeAspect="1"/>
          </p:cNvPicPr>
          <p:nvPr>
            <p:ph idx="1"/>
          </p:nvPr>
        </p:nvPicPr>
        <p:blipFill>
          <a:blip r:embed="rId2"/>
          <a:stretch>
            <a:fillRect/>
          </a:stretch>
        </p:blipFill>
        <p:spPr>
          <a:xfrm>
            <a:off x="1891956" y="2052638"/>
            <a:ext cx="4582213" cy="4195762"/>
          </a:xfrm>
          <a:prstGeom prst="rect">
            <a:avLst/>
          </a:prstGeom>
        </p:spPr>
      </p:pic>
    </p:spTree>
    <p:extLst>
      <p:ext uri="{BB962C8B-B14F-4D97-AF65-F5344CB8AC3E}">
        <p14:creationId xmlns:p14="http://schemas.microsoft.com/office/powerpoint/2010/main" val="205770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461899"/>
            <a:ext cx="4267199" cy="757301"/>
          </a:xfrm>
        </p:spPr>
        <p:txBody>
          <a:bodyPr>
            <a:normAutofit fontScale="90000"/>
          </a:bodyPr>
          <a:lstStyle/>
          <a:p>
            <a:r>
              <a:rPr lang="en-US" spc="-15" dirty="0"/>
              <a:t>Advantages:</a:t>
            </a:r>
            <a:r>
              <a:rPr lang="en-US" dirty="0"/>
              <a:t/>
            </a:r>
            <a:br>
              <a:rPr lang="en-US" dirty="0"/>
            </a:br>
            <a:endParaRPr lang="en-US" dirty="0"/>
          </a:p>
        </p:txBody>
      </p:sp>
      <p:sp>
        <p:nvSpPr>
          <p:cNvPr id="3" name="Text Placeholder 2"/>
          <p:cNvSpPr>
            <a:spLocks noGrp="1"/>
          </p:cNvSpPr>
          <p:nvPr>
            <p:ph idx="1"/>
          </p:nvPr>
        </p:nvSpPr>
        <p:spPr>
          <a:xfrm>
            <a:off x="526414" y="1612138"/>
            <a:ext cx="8091170" cy="1769715"/>
          </a:xfrm>
        </p:spPr>
        <p:txBody>
          <a:bodyPr>
            <a:normAutofit lnSpcReduction="10000"/>
          </a:bodyPr>
          <a:lstStyle/>
          <a:p>
            <a:pPr marL="355600" indent="-342900" algn="just">
              <a:lnSpc>
                <a:spcPct val="100000"/>
              </a:lnSpc>
              <a:spcBef>
                <a:spcPts val="580"/>
              </a:spcBef>
              <a:buFont typeface="Arial"/>
              <a:buChar char="•"/>
              <a:tabLst>
                <a:tab pos="354965" algn="l"/>
                <a:tab pos="355600" algn="l"/>
              </a:tabLst>
            </a:pPr>
            <a:r>
              <a:rPr lang="en-US" sz="2800" dirty="0"/>
              <a:t>High </a:t>
            </a:r>
            <a:r>
              <a:rPr lang="en-US" sz="2800" spc="-5" dirty="0"/>
              <a:t>performance </a:t>
            </a:r>
            <a:r>
              <a:rPr lang="en-US" sz="2800" dirty="0"/>
              <a:t>and </a:t>
            </a:r>
            <a:r>
              <a:rPr lang="en-US" sz="2800" spc="-5" dirty="0"/>
              <a:t>accuracy</a:t>
            </a:r>
            <a:r>
              <a:rPr lang="en-US" sz="2800" spc="-45" dirty="0"/>
              <a:t> </a:t>
            </a:r>
            <a:r>
              <a:rPr lang="en-US" sz="2800" spc="-20" dirty="0"/>
              <a:t>rate.</a:t>
            </a:r>
            <a:endParaRPr lang="en-US" sz="2800" dirty="0"/>
          </a:p>
          <a:p>
            <a:pPr marL="355600" indent="-342900" algn="just">
              <a:lnSpc>
                <a:spcPct val="100000"/>
              </a:lnSpc>
              <a:spcBef>
                <a:spcPts val="575"/>
              </a:spcBef>
              <a:buFont typeface="Arial"/>
              <a:buChar char="•"/>
              <a:tabLst>
                <a:tab pos="354965" algn="l"/>
                <a:tab pos="355600" algn="l"/>
              </a:tabLst>
            </a:pPr>
            <a:r>
              <a:rPr lang="en-US" sz="2800" spc="-10" dirty="0"/>
              <a:t>RNN Classification </a:t>
            </a:r>
            <a:r>
              <a:rPr lang="en-US" sz="2800" dirty="0"/>
              <a:t>is </a:t>
            </a:r>
            <a:r>
              <a:rPr lang="en-US" sz="2800" spc="-5" dirty="0"/>
              <a:t>very </a:t>
            </a:r>
            <a:r>
              <a:rPr lang="en-US" sz="2800" spc="-10" dirty="0"/>
              <a:t>flexible </a:t>
            </a:r>
            <a:r>
              <a:rPr lang="en-US" sz="2800" dirty="0"/>
              <a:t>and is widely in </a:t>
            </a:r>
            <a:r>
              <a:rPr lang="en-US" sz="2800" spc="-5" dirty="0"/>
              <a:t>various domains </a:t>
            </a:r>
            <a:r>
              <a:rPr lang="en-US" sz="2800" dirty="0"/>
              <a:t>with</a:t>
            </a:r>
            <a:r>
              <a:rPr lang="en-US" sz="2800" spc="5" dirty="0"/>
              <a:t> </a:t>
            </a:r>
            <a:r>
              <a:rPr lang="en-US" sz="2800" spc="-5" dirty="0"/>
              <a:t>high</a:t>
            </a:r>
            <a:r>
              <a:rPr lang="en-US" sz="2800" dirty="0"/>
              <a:t> </a:t>
            </a:r>
            <a:r>
              <a:rPr lang="en-US" sz="2800" spc="-20" dirty="0"/>
              <a:t>rates </a:t>
            </a:r>
            <a:r>
              <a:rPr lang="en-US" sz="2800" spc="-5" dirty="0"/>
              <a:t>of</a:t>
            </a:r>
            <a:r>
              <a:rPr lang="en-US" sz="2800" spc="25" dirty="0"/>
              <a:t> </a:t>
            </a:r>
            <a:r>
              <a:rPr lang="en-US" sz="2800" spc="-5" dirty="0"/>
              <a:t>success.</a:t>
            </a:r>
            <a:endParaRPr lang="en-US" sz="2800" dirty="0"/>
          </a:p>
          <a:p>
            <a:pPr algn="just"/>
            <a:endParaRPr lang="en-US" dirty="0"/>
          </a:p>
        </p:txBody>
      </p:sp>
    </p:spTree>
    <p:extLst>
      <p:ext uri="{BB962C8B-B14F-4D97-AF65-F5344CB8AC3E}">
        <p14:creationId xmlns:p14="http://schemas.microsoft.com/office/powerpoint/2010/main" val="3071648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0036" y="461899"/>
            <a:ext cx="5950619" cy="659796"/>
          </a:xfrm>
          <a:prstGeom prst="rect">
            <a:avLst/>
          </a:prstGeom>
        </p:spPr>
        <p:txBody>
          <a:bodyPr vert="horz" wrap="square" lIns="0" tIns="13335" rIns="0" bIns="0" rtlCol="0">
            <a:spAutoFit/>
          </a:bodyPr>
          <a:lstStyle/>
          <a:p>
            <a:pPr marL="12700">
              <a:lnSpc>
                <a:spcPct val="100000"/>
              </a:lnSpc>
              <a:spcBef>
                <a:spcPts val="105"/>
              </a:spcBef>
            </a:pPr>
            <a:r>
              <a:rPr spc="-40" dirty="0"/>
              <a:t>SYSTEM</a:t>
            </a:r>
            <a:r>
              <a:rPr spc="-25" dirty="0"/>
              <a:t> </a:t>
            </a:r>
            <a:r>
              <a:rPr spc="-40" dirty="0"/>
              <a:t>SPECIFICATION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13</a:t>
            </a:fld>
            <a:endParaRPr dirty="0"/>
          </a:p>
        </p:txBody>
      </p:sp>
      <p:sp>
        <p:nvSpPr>
          <p:cNvPr id="3" name="object 3"/>
          <p:cNvSpPr txBox="1"/>
          <p:nvPr/>
        </p:nvSpPr>
        <p:spPr>
          <a:xfrm>
            <a:off x="535940" y="1509978"/>
            <a:ext cx="5956935" cy="4904547"/>
          </a:xfrm>
          <a:prstGeom prst="rect">
            <a:avLst/>
          </a:prstGeom>
        </p:spPr>
        <p:txBody>
          <a:bodyPr vert="horz" wrap="square" lIns="0" tIns="61594" rIns="0" bIns="0" rtlCol="0">
            <a:spAutoFit/>
          </a:bodyPr>
          <a:lstStyle/>
          <a:p>
            <a:pPr marL="381000">
              <a:lnSpc>
                <a:spcPct val="100000"/>
              </a:lnSpc>
              <a:spcBef>
                <a:spcPts val="484"/>
              </a:spcBef>
            </a:pPr>
            <a:r>
              <a:rPr sz="3200" b="1" spc="-5" dirty="0">
                <a:latin typeface="Calibri"/>
                <a:cs typeface="Calibri"/>
              </a:rPr>
              <a:t>Software</a:t>
            </a:r>
            <a:r>
              <a:rPr sz="3200" b="1" spc="-25" dirty="0">
                <a:latin typeface="Calibri"/>
                <a:cs typeface="Calibri"/>
              </a:rPr>
              <a:t> </a:t>
            </a:r>
            <a:r>
              <a:rPr sz="3200" b="1" spc="-15" dirty="0">
                <a:latin typeface="Calibri"/>
                <a:cs typeface="Calibri"/>
              </a:rPr>
              <a:t>Requirements</a:t>
            </a:r>
            <a:r>
              <a:rPr sz="3200" spc="-15" dirty="0">
                <a:latin typeface="Calibri"/>
                <a:cs typeface="Calibri"/>
              </a:rPr>
              <a:t>:</a:t>
            </a:r>
            <a:endParaRPr sz="3200" dirty="0">
              <a:latin typeface="Calibri"/>
              <a:cs typeface="Calibri"/>
            </a:endParaRPr>
          </a:p>
          <a:p>
            <a:pPr marL="447040" indent="-434975">
              <a:lnSpc>
                <a:spcPct val="100000"/>
              </a:lnSpc>
              <a:spcBef>
                <a:spcPts val="390"/>
              </a:spcBef>
              <a:buFont typeface="Arial"/>
              <a:buChar char="•"/>
              <a:tabLst>
                <a:tab pos="447040" algn="l"/>
                <a:tab pos="447675" algn="l"/>
              </a:tabLst>
            </a:pPr>
            <a:r>
              <a:rPr sz="3200" dirty="0">
                <a:latin typeface="Calibri"/>
                <a:cs typeface="Calibri"/>
              </a:rPr>
              <a:t>MS </a:t>
            </a:r>
            <a:r>
              <a:rPr sz="3200" spc="-5" dirty="0">
                <a:latin typeface="Calibri"/>
                <a:cs typeface="Calibri"/>
              </a:rPr>
              <a:t>Windows XP </a:t>
            </a:r>
            <a:r>
              <a:rPr sz="3200" dirty="0">
                <a:latin typeface="Calibri"/>
                <a:cs typeface="Calibri"/>
              </a:rPr>
              <a:t>and </a:t>
            </a:r>
            <a:r>
              <a:rPr sz="3200" spc="-10" dirty="0">
                <a:latin typeface="Calibri"/>
                <a:cs typeface="Calibri"/>
              </a:rPr>
              <a:t>above</a:t>
            </a:r>
            <a:endParaRPr sz="3200" dirty="0">
              <a:latin typeface="Calibri"/>
              <a:cs typeface="Calibri"/>
            </a:endParaRPr>
          </a:p>
          <a:p>
            <a:pPr marL="447040" indent="-434975">
              <a:lnSpc>
                <a:spcPct val="100000"/>
              </a:lnSpc>
              <a:spcBef>
                <a:spcPts val="384"/>
              </a:spcBef>
              <a:buFont typeface="Arial"/>
              <a:buChar char="•"/>
              <a:tabLst>
                <a:tab pos="447040" algn="l"/>
                <a:tab pos="447675" algn="l"/>
              </a:tabLst>
            </a:pPr>
            <a:r>
              <a:rPr lang="en-US" sz="3200" dirty="0">
                <a:latin typeface="Calibri"/>
                <a:cs typeface="Calibri"/>
              </a:rPr>
              <a:t>PYTHON</a:t>
            </a:r>
            <a:endParaRPr sz="3200" dirty="0">
              <a:latin typeface="Calibri"/>
              <a:cs typeface="Calibri"/>
            </a:endParaRPr>
          </a:p>
          <a:p>
            <a:pPr marL="447040" indent="-434975">
              <a:lnSpc>
                <a:spcPct val="100000"/>
              </a:lnSpc>
              <a:spcBef>
                <a:spcPts val="380"/>
              </a:spcBef>
              <a:buFont typeface="Arial"/>
              <a:buChar char="•"/>
              <a:tabLst>
                <a:tab pos="447040" algn="l"/>
                <a:tab pos="447675" algn="l"/>
              </a:tabLst>
            </a:pPr>
            <a:r>
              <a:rPr lang="en-US" sz="3200" dirty="0">
                <a:latin typeface="Calibri"/>
                <a:cs typeface="Calibri"/>
              </a:rPr>
              <a:t>ANACONDA IDE</a:t>
            </a:r>
          </a:p>
          <a:p>
            <a:pPr marL="447040" indent="-434975">
              <a:lnSpc>
                <a:spcPct val="100000"/>
              </a:lnSpc>
              <a:spcBef>
                <a:spcPts val="380"/>
              </a:spcBef>
              <a:buFont typeface="Arial"/>
              <a:buChar char="•"/>
              <a:tabLst>
                <a:tab pos="447040" algn="l"/>
                <a:tab pos="447675" algn="l"/>
              </a:tabLst>
            </a:pPr>
            <a:r>
              <a:rPr lang="en-US" sz="3200" dirty="0">
                <a:latin typeface="Calibri"/>
                <a:cs typeface="Calibri"/>
              </a:rPr>
              <a:t>Flask</a:t>
            </a:r>
            <a:endParaRPr sz="3200" dirty="0">
              <a:latin typeface="Calibri"/>
              <a:cs typeface="Calibri"/>
            </a:endParaRPr>
          </a:p>
          <a:p>
            <a:pPr marL="381000">
              <a:lnSpc>
                <a:spcPct val="100000"/>
              </a:lnSpc>
              <a:spcBef>
                <a:spcPts val="390"/>
              </a:spcBef>
            </a:pPr>
            <a:r>
              <a:rPr sz="3200" b="1" spc="-15" dirty="0">
                <a:latin typeface="Calibri"/>
                <a:cs typeface="Calibri"/>
              </a:rPr>
              <a:t>Hardware</a:t>
            </a:r>
            <a:r>
              <a:rPr sz="3200" b="1" spc="-25" dirty="0">
                <a:latin typeface="Calibri"/>
                <a:cs typeface="Calibri"/>
              </a:rPr>
              <a:t> </a:t>
            </a:r>
            <a:r>
              <a:rPr sz="3200" b="1" spc="-10" dirty="0">
                <a:latin typeface="Calibri"/>
                <a:cs typeface="Calibri"/>
              </a:rPr>
              <a:t>Requirements:</a:t>
            </a:r>
            <a:endParaRPr sz="3200" dirty="0">
              <a:latin typeface="Calibri"/>
              <a:cs typeface="Calibri"/>
            </a:endParaRPr>
          </a:p>
          <a:p>
            <a:pPr marL="447040" indent="-434975">
              <a:lnSpc>
                <a:spcPct val="100000"/>
              </a:lnSpc>
              <a:spcBef>
                <a:spcPts val="380"/>
              </a:spcBef>
              <a:buFont typeface="Arial"/>
              <a:buChar char="•"/>
              <a:tabLst>
                <a:tab pos="447040" algn="l"/>
                <a:tab pos="447675" algn="l"/>
              </a:tabLst>
            </a:pPr>
            <a:r>
              <a:rPr sz="3200" spc="-15" dirty="0">
                <a:latin typeface="Calibri"/>
                <a:cs typeface="Calibri"/>
              </a:rPr>
              <a:t>Hard </a:t>
            </a:r>
            <a:r>
              <a:rPr sz="3200" spc="-5" dirty="0">
                <a:latin typeface="Calibri"/>
                <a:cs typeface="Calibri"/>
              </a:rPr>
              <a:t>Disk: </a:t>
            </a:r>
            <a:r>
              <a:rPr sz="3200" spc="-15" dirty="0">
                <a:latin typeface="Calibri"/>
                <a:cs typeface="Calibri"/>
              </a:rPr>
              <a:t>Greater </a:t>
            </a:r>
            <a:r>
              <a:rPr sz="3200" dirty="0">
                <a:latin typeface="Calibri"/>
                <a:cs typeface="Calibri"/>
              </a:rPr>
              <a:t>than</a:t>
            </a:r>
            <a:r>
              <a:rPr sz="3200" spc="20" dirty="0">
                <a:latin typeface="Calibri"/>
                <a:cs typeface="Calibri"/>
              </a:rPr>
              <a:t> </a:t>
            </a:r>
            <a:r>
              <a:rPr sz="3200" spc="-5" dirty="0">
                <a:latin typeface="Calibri"/>
                <a:cs typeface="Calibri"/>
              </a:rPr>
              <a:t>15GB</a:t>
            </a:r>
            <a:endParaRPr sz="3200" dirty="0">
              <a:latin typeface="Calibri"/>
              <a:cs typeface="Calibri"/>
            </a:endParaRPr>
          </a:p>
          <a:p>
            <a:pPr marL="447040" indent="-434975">
              <a:lnSpc>
                <a:spcPct val="100000"/>
              </a:lnSpc>
              <a:spcBef>
                <a:spcPts val="385"/>
              </a:spcBef>
              <a:buFont typeface="Arial"/>
              <a:buChar char="•"/>
              <a:tabLst>
                <a:tab pos="447040" algn="l"/>
                <a:tab pos="447675" algn="l"/>
              </a:tabLst>
            </a:pPr>
            <a:r>
              <a:rPr sz="3200" spc="-5" dirty="0">
                <a:latin typeface="Calibri"/>
                <a:cs typeface="Calibri"/>
              </a:rPr>
              <a:t>RAM: </a:t>
            </a:r>
            <a:r>
              <a:rPr sz="3200" spc="-15" dirty="0">
                <a:latin typeface="Calibri"/>
                <a:cs typeface="Calibri"/>
              </a:rPr>
              <a:t>Greater </a:t>
            </a:r>
            <a:r>
              <a:rPr sz="3200" dirty="0">
                <a:latin typeface="Calibri"/>
                <a:cs typeface="Calibri"/>
              </a:rPr>
              <a:t>than </a:t>
            </a:r>
            <a:r>
              <a:rPr sz="3200" spc="-5" dirty="0">
                <a:latin typeface="Calibri"/>
                <a:cs typeface="Calibri"/>
              </a:rPr>
              <a:t>1GB</a:t>
            </a:r>
            <a:endParaRPr sz="3200" dirty="0">
              <a:latin typeface="Calibri"/>
              <a:cs typeface="Calibri"/>
            </a:endParaRPr>
          </a:p>
          <a:p>
            <a:pPr marL="447040" indent="-434975">
              <a:lnSpc>
                <a:spcPct val="100000"/>
              </a:lnSpc>
              <a:spcBef>
                <a:spcPts val="390"/>
              </a:spcBef>
              <a:buFont typeface="Arial"/>
              <a:buChar char="•"/>
              <a:tabLst>
                <a:tab pos="447040" algn="l"/>
                <a:tab pos="447675" algn="l"/>
              </a:tabLst>
            </a:pPr>
            <a:r>
              <a:rPr sz="3200" spc="-10" dirty="0">
                <a:latin typeface="Calibri"/>
                <a:cs typeface="Calibri"/>
              </a:rPr>
              <a:t>Processor: </a:t>
            </a:r>
            <a:r>
              <a:rPr sz="3200" spc="-15" dirty="0">
                <a:latin typeface="Calibri"/>
                <a:cs typeface="Calibri"/>
              </a:rPr>
              <a:t>Core </a:t>
            </a:r>
            <a:r>
              <a:rPr sz="3200" dirty="0">
                <a:latin typeface="Calibri"/>
                <a:cs typeface="Calibri"/>
              </a:rPr>
              <a:t>2 </a:t>
            </a:r>
            <a:r>
              <a:rPr sz="3200" spc="-5" dirty="0">
                <a:latin typeface="Calibri"/>
                <a:cs typeface="Calibri"/>
              </a:rPr>
              <a:t>Duo </a:t>
            </a:r>
            <a:r>
              <a:rPr sz="3200" dirty="0">
                <a:latin typeface="Calibri"/>
                <a:cs typeface="Calibri"/>
              </a:rPr>
              <a:t>and</a:t>
            </a:r>
            <a:r>
              <a:rPr sz="3200" spc="-25" dirty="0">
                <a:latin typeface="Calibri"/>
                <a:cs typeface="Calibri"/>
              </a:rPr>
              <a:t> </a:t>
            </a:r>
            <a:r>
              <a:rPr sz="3200" spc="-10" dirty="0">
                <a:latin typeface="Calibri"/>
                <a:cs typeface="Calibri"/>
              </a:rPr>
              <a:t>Above</a:t>
            </a:r>
            <a:endParaRPr sz="3200" dirty="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6633" y="578942"/>
            <a:ext cx="3569970" cy="697230"/>
          </a:xfrm>
          <a:prstGeom prst="rect">
            <a:avLst/>
          </a:prstGeom>
        </p:spPr>
        <p:txBody>
          <a:bodyPr vert="horz" wrap="square" lIns="0" tIns="13335" rIns="0" bIns="0" rtlCol="0">
            <a:spAutoFit/>
          </a:bodyPr>
          <a:lstStyle/>
          <a:p>
            <a:pPr marL="12700">
              <a:lnSpc>
                <a:spcPct val="100000"/>
              </a:lnSpc>
              <a:spcBef>
                <a:spcPts val="105"/>
              </a:spcBef>
            </a:pPr>
            <a:r>
              <a:rPr b="0" u="none" spc="-15" dirty="0">
                <a:latin typeface="Calibri"/>
                <a:cs typeface="Calibri"/>
              </a:rPr>
              <a:t>List </a:t>
            </a:r>
            <a:r>
              <a:rPr b="0" u="none" dirty="0">
                <a:latin typeface="Calibri"/>
                <a:cs typeface="Calibri"/>
              </a:rPr>
              <a:t>Of</a:t>
            </a:r>
            <a:r>
              <a:rPr b="0" u="none" spc="-55" dirty="0">
                <a:latin typeface="Calibri"/>
                <a:cs typeface="Calibri"/>
              </a:rPr>
              <a:t> </a:t>
            </a:r>
            <a:r>
              <a:rPr b="0" u="none" dirty="0">
                <a:latin typeface="Calibri"/>
                <a:cs typeface="Calibri"/>
              </a:rPr>
              <a:t>Modules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14</a:t>
            </a:fld>
            <a:endParaRPr dirty="0"/>
          </a:p>
        </p:txBody>
      </p:sp>
      <p:sp>
        <p:nvSpPr>
          <p:cNvPr id="3" name="object 3"/>
          <p:cNvSpPr txBox="1"/>
          <p:nvPr/>
        </p:nvSpPr>
        <p:spPr>
          <a:xfrm>
            <a:off x="916939" y="1680413"/>
            <a:ext cx="6701790" cy="3314700"/>
          </a:xfrm>
          <a:prstGeom prst="rect">
            <a:avLst/>
          </a:prstGeom>
        </p:spPr>
        <p:txBody>
          <a:bodyPr vert="horz" wrap="square" lIns="0" tIns="12700" rIns="0" bIns="0" rtlCol="0">
            <a:spAutoFit/>
          </a:bodyPr>
          <a:lstStyle/>
          <a:p>
            <a:pPr marL="12700" marR="5080">
              <a:lnSpc>
                <a:spcPct val="100000"/>
              </a:lnSpc>
              <a:spcBef>
                <a:spcPts val="100"/>
              </a:spcBef>
            </a:pPr>
            <a:r>
              <a:rPr sz="3600" dirty="0">
                <a:latin typeface="Calibri"/>
                <a:cs typeface="Calibri"/>
              </a:rPr>
              <a:t>Modules </a:t>
            </a:r>
            <a:r>
              <a:rPr sz="3600" spc="-25" dirty="0">
                <a:latin typeface="Calibri"/>
                <a:cs typeface="Calibri"/>
              </a:rPr>
              <a:t>for </a:t>
            </a:r>
            <a:r>
              <a:rPr sz="3600" spc="-5" dirty="0">
                <a:latin typeface="Calibri"/>
                <a:cs typeface="Calibri"/>
              </a:rPr>
              <a:t>Heart </a:t>
            </a:r>
            <a:r>
              <a:rPr sz="3600" spc="-35" dirty="0">
                <a:latin typeface="Calibri"/>
                <a:cs typeface="Calibri"/>
              </a:rPr>
              <a:t>Attack </a:t>
            </a:r>
            <a:r>
              <a:rPr lang="en-US" sz="3600" spc="-5" dirty="0">
                <a:latin typeface="Calibri"/>
                <a:cs typeface="Calibri"/>
              </a:rPr>
              <a:t>Classification</a:t>
            </a:r>
            <a:r>
              <a:rPr sz="3600" spc="-5" dirty="0">
                <a:latin typeface="Calibri"/>
                <a:cs typeface="Calibri"/>
              </a:rPr>
              <a:t>  </a:t>
            </a:r>
            <a:r>
              <a:rPr sz="3600" spc="-15" dirty="0">
                <a:latin typeface="Calibri"/>
                <a:cs typeface="Calibri"/>
              </a:rPr>
              <a:t>Are</a:t>
            </a:r>
            <a:endParaRPr sz="3600" dirty="0">
              <a:latin typeface="Calibri"/>
              <a:cs typeface="Calibri"/>
            </a:endParaRPr>
          </a:p>
          <a:p>
            <a:pPr marL="305435" indent="-293370">
              <a:lnSpc>
                <a:spcPct val="100000"/>
              </a:lnSpc>
              <a:spcBef>
                <a:spcPts val="935"/>
              </a:spcBef>
              <a:buFont typeface="Arial"/>
              <a:buChar char="•"/>
              <a:tabLst>
                <a:tab pos="306070" algn="l"/>
              </a:tabLst>
            </a:pPr>
            <a:r>
              <a:rPr sz="4000" spc="-5" dirty="0">
                <a:latin typeface="Calibri"/>
                <a:cs typeface="Calibri"/>
              </a:rPr>
              <a:t>User module</a:t>
            </a:r>
            <a:endParaRPr sz="4000" dirty="0">
              <a:latin typeface="Calibri"/>
              <a:cs typeface="Calibri"/>
            </a:endParaRPr>
          </a:p>
          <a:p>
            <a:pPr marL="305435" indent="-293370">
              <a:lnSpc>
                <a:spcPct val="100000"/>
              </a:lnSpc>
              <a:spcBef>
                <a:spcPts val="965"/>
              </a:spcBef>
              <a:buFont typeface="Arial"/>
              <a:buChar char="•"/>
              <a:tabLst>
                <a:tab pos="306070" algn="l"/>
              </a:tabLst>
            </a:pPr>
            <a:r>
              <a:rPr sz="4000" spc="-10" dirty="0">
                <a:latin typeface="Calibri"/>
                <a:cs typeface="Calibri"/>
              </a:rPr>
              <a:t>Doctor </a:t>
            </a:r>
            <a:r>
              <a:rPr sz="4000" spc="-5" dirty="0">
                <a:latin typeface="Calibri"/>
                <a:cs typeface="Calibri"/>
              </a:rPr>
              <a:t>module</a:t>
            </a:r>
            <a:endParaRPr sz="4000" dirty="0">
              <a:latin typeface="Calibri"/>
              <a:cs typeface="Calibri"/>
            </a:endParaRPr>
          </a:p>
          <a:p>
            <a:pPr marL="305435" indent="-293370">
              <a:lnSpc>
                <a:spcPct val="100000"/>
              </a:lnSpc>
              <a:spcBef>
                <a:spcPts val="960"/>
              </a:spcBef>
              <a:buFont typeface="Arial"/>
              <a:buChar char="•"/>
              <a:tabLst>
                <a:tab pos="306070" algn="l"/>
              </a:tabLst>
            </a:pPr>
            <a:r>
              <a:rPr sz="4000" spc="-15" dirty="0">
                <a:latin typeface="Calibri"/>
                <a:cs typeface="Calibri"/>
              </a:rPr>
              <a:t>Clustering</a:t>
            </a:r>
            <a:r>
              <a:rPr sz="4000" spc="-5" dirty="0">
                <a:latin typeface="Calibri"/>
                <a:cs typeface="Calibri"/>
              </a:rPr>
              <a:t> module</a:t>
            </a:r>
            <a:endParaRPr sz="4000" dirty="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5338" y="461899"/>
            <a:ext cx="2973070" cy="696595"/>
          </a:xfrm>
          <a:prstGeom prst="rect">
            <a:avLst/>
          </a:prstGeom>
        </p:spPr>
        <p:txBody>
          <a:bodyPr vert="horz" wrap="square" lIns="0" tIns="13335" rIns="0" bIns="0" rtlCol="0">
            <a:spAutoFit/>
          </a:bodyPr>
          <a:lstStyle/>
          <a:p>
            <a:pPr marL="12700">
              <a:lnSpc>
                <a:spcPct val="100000"/>
              </a:lnSpc>
              <a:spcBef>
                <a:spcPts val="105"/>
              </a:spcBef>
            </a:pPr>
            <a:r>
              <a:rPr b="0" u="none" dirty="0">
                <a:latin typeface="Calibri"/>
                <a:cs typeface="Calibri"/>
              </a:rPr>
              <a:t>User</a:t>
            </a:r>
            <a:r>
              <a:rPr b="0" u="none" spc="-80" dirty="0">
                <a:latin typeface="Calibri"/>
                <a:cs typeface="Calibri"/>
              </a:rPr>
              <a:t> </a:t>
            </a:r>
            <a:r>
              <a:rPr b="0" u="none" dirty="0">
                <a:latin typeface="Calibri"/>
                <a:cs typeface="Calibri"/>
              </a:rPr>
              <a:t>Module</a:t>
            </a:r>
          </a:p>
        </p:txBody>
      </p:sp>
      <p:sp>
        <p:nvSpPr>
          <p:cNvPr id="3" name="object 3"/>
          <p:cNvSpPr txBox="1">
            <a:spLocks noGrp="1"/>
          </p:cNvSpPr>
          <p:nvPr>
            <p:ph idx="1"/>
          </p:nvPr>
        </p:nvSpPr>
        <p:spPr>
          <a:prstGeom prst="rect">
            <a:avLst/>
          </a:prstGeom>
        </p:spPr>
        <p:txBody>
          <a:bodyPr vert="horz" wrap="square" lIns="0" tIns="13335" rIns="0" bIns="0" rtlCol="0">
            <a:spAutoFit/>
          </a:bodyPr>
          <a:lstStyle/>
          <a:p>
            <a:pPr marL="365125" marR="294640" indent="-342900">
              <a:lnSpc>
                <a:spcPct val="100000"/>
              </a:lnSpc>
              <a:spcBef>
                <a:spcPts val="105"/>
              </a:spcBef>
              <a:buFont typeface="Arial"/>
              <a:buChar char="•"/>
              <a:tabLst>
                <a:tab pos="364490" algn="l"/>
                <a:tab pos="365125" algn="l"/>
              </a:tabLst>
            </a:pPr>
            <a:r>
              <a:rPr dirty="0"/>
              <a:t>With the </a:t>
            </a:r>
            <a:r>
              <a:rPr spc="-10" dirty="0"/>
              <a:t>datasets </a:t>
            </a:r>
            <a:r>
              <a:rPr spc="-5" dirty="0"/>
              <a:t>already acquired </a:t>
            </a:r>
            <a:r>
              <a:rPr spc="-10" dirty="0"/>
              <a:t>from </a:t>
            </a:r>
            <a:r>
              <a:rPr dirty="0"/>
              <a:t>the UCI  Machine learning </a:t>
            </a:r>
            <a:r>
              <a:rPr spc="-20" dirty="0"/>
              <a:t>repository, </a:t>
            </a:r>
            <a:r>
              <a:rPr spc="-50" dirty="0"/>
              <a:t>We </a:t>
            </a:r>
            <a:r>
              <a:rPr spc="-5" dirty="0"/>
              <a:t>can now </a:t>
            </a:r>
            <a:r>
              <a:rPr spc="-10" dirty="0"/>
              <a:t>proceed </a:t>
            </a:r>
            <a:r>
              <a:rPr dirty="0"/>
              <a:t>with  </a:t>
            </a:r>
            <a:r>
              <a:rPr spc="-5" dirty="0"/>
              <a:t>collecting </a:t>
            </a:r>
            <a:r>
              <a:rPr dirty="0"/>
              <a:t>the </a:t>
            </a:r>
            <a:r>
              <a:rPr spc="-5" dirty="0"/>
              <a:t>details of </a:t>
            </a:r>
            <a:r>
              <a:rPr dirty="0"/>
              <a:t>the</a:t>
            </a:r>
            <a:r>
              <a:rPr spc="-25" dirty="0"/>
              <a:t> </a:t>
            </a:r>
            <a:r>
              <a:rPr spc="-5" dirty="0"/>
              <a:t>patients.</a:t>
            </a:r>
          </a:p>
          <a:p>
            <a:pPr marL="365125" marR="5080" indent="-342900">
              <a:lnSpc>
                <a:spcPct val="100000"/>
              </a:lnSpc>
              <a:spcBef>
                <a:spcPts val="625"/>
              </a:spcBef>
              <a:buFont typeface="Arial"/>
              <a:buChar char="•"/>
              <a:tabLst>
                <a:tab pos="364490" algn="l"/>
                <a:tab pos="365125" algn="l"/>
              </a:tabLst>
            </a:pPr>
            <a:r>
              <a:rPr spc="-15" dirty="0"/>
              <a:t>Data </a:t>
            </a:r>
            <a:r>
              <a:rPr spc="-20" dirty="0"/>
              <a:t>like </a:t>
            </a:r>
            <a:r>
              <a:rPr dirty="0"/>
              <a:t>the </a:t>
            </a:r>
            <a:r>
              <a:rPr spc="-5" dirty="0"/>
              <a:t>patients name, </a:t>
            </a:r>
            <a:r>
              <a:rPr dirty="0"/>
              <a:t>Blood </a:t>
            </a:r>
            <a:r>
              <a:rPr spc="-10" dirty="0"/>
              <a:t>group, </a:t>
            </a:r>
            <a:r>
              <a:rPr spc="-5" dirty="0"/>
              <a:t>Address,  </a:t>
            </a:r>
            <a:r>
              <a:rPr dirty="0"/>
              <a:t>Phone </a:t>
            </a:r>
            <a:r>
              <a:rPr spc="-35" dirty="0"/>
              <a:t>number, </a:t>
            </a:r>
            <a:r>
              <a:rPr spc="-10" dirty="0"/>
              <a:t>sex, </a:t>
            </a:r>
            <a:r>
              <a:rPr spc="-5" dirty="0"/>
              <a:t>weight, Height </a:t>
            </a:r>
            <a:r>
              <a:rPr spc="-10" dirty="0"/>
              <a:t>are </a:t>
            </a:r>
            <a:r>
              <a:rPr spc="-5" dirty="0"/>
              <a:t>collected </a:t>
            </a:r>
            <a:r>
              <a:rPr spc="-10" dirty="0"/>
              <a:t>from </a:t>
            </a:r>
            <a:r>
              <a:rPr dirty="0"/>
              <a:t>the  </a:t>
            </a:r>
            <a:r>
              <a:rPr spc="-5" dirty="0"/>
              <a:t>patients themselves </a:t>
            </a:r>
            <a:r>
              <a:rPr spc="-10" dirty="0"/>
              <a:t>to </a:t>
            </a:r>
            <a:r>
              <a:rPr spc="-5" dirty="0"/>
              <a:t>help </a:t>
            </a:r>
            <a:r>
              <a:rPr dirty="0"/>
              <a:t>with the </a:t>
            </a:r>
            <a:r>
              <a:rPr spc="-5" dirty="0"/>
              <a:t>creation of </a:t>
            </a:r>
            <a:r>
              <a:rPr dirty="0"/>
              <a:t>an  individual user</a:t>
            </a:r>
            <a:r>
              <a:rPr spc="-35" dirty="0"/>
              <a:t> </a:t>
            </a:r>
            <a:r>
              <a:rPr spc="-5" dirty="0"/>
              <a:t>account.</a:t>
            </a:r>
          </a:p>
          <a:p>
            <a:pPr marL="365125" marR="424180" indent="-342900">
              <a:lnSpc>
                <a:spcPct val="100000"/>
              </a:lnSpc>
              <a:spcBef>
                <a:spcPts val="625"/>
              </a:spcBef>
              <a:buFont typeface="Arial"/>
              <a:buChar char="•"/>
              <a:tabLst>
                <a:tab pos="364490" algn="l"/>
                <a:tab pos="365125" algn="l"/>
              </a:tabLst>
            </a:pPr>
            <a:r>
              <a:rPr spc="-5" dirty="0"/>
              <a:t>Already </a:t>
            </a:r>
            <a:r>
              <a:rPr spc="-10" dirty="0"/>
              <a:t>registered </a:t>
            </a:r>
            <a:r>
              <a:rPr dirty="0"/>
              <a:t>user </a:t>
            </a:r>
            <a:r>
              <a:rPr spc="-10" dirty="0"/>
              <a:t>can </a:t>
            </a:r>
            <a:r>
              <a:rPr spc="-5" dirty="0"/>
              <a:t>directly </a:t>
            </a:r>
            <a:r>
              <a:rPr spc="-10" dirty="0"/>
              <a:t>start </a:t>
            </a:r>
            <a:r>
              <a:rPr dirty="0"/>
              <a:t>accessing the  </a:t>
            </a:r>
            <a:r>
              <a:rPr spc="-20" dirty="0"/>
              <a:t>system </a:t>
            </a:r>
            <a:r>
              <a:rPr dirty="0"/>
              <a:t>with the </a:t>
            </a:r>
            <a:r>
              <a:rPr spc="-5" dirty="0"/>
              <a:t>help </a:t>
            </a:r>
            <a:r>
              <a:rPr dirty="0"/>
              <a:t>of the </a:t>
            </a:r>
            <a:r>
              <a:rPr spc="-5" dirty="0"/>
              <a:t>user </a:t>
            </a:r>
            <a:r>
              <a:rPr dirty="0"/>
              <a:t>id and </a:t>
            </a:r>
            <a:r>
              <a:rPr spc="-10" dirty="0"/>
              <a:t>password  </a:t>
            </a:r>
            <a:r>
              <a:rPr spc="-5" dirty="0"/>
              <a:t>provided.</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36545" y="461899"/>
            <a:ext cx="3470910" cy="696595"/>
          </a:xfrm>
          <a:prstGeom prst="rect">
            <a:avLst/>
          </a:prstGeom>
        </p:spPr>
        <p:txBody>
          <a:bodyPr vert="horz" wrap="square" lIns="0" tIns="13335" rIns="0" bIns="0" rtlCol="0">
            <a:spAutoFit/>
          </a:bodyPr>
          <a:lstStyle/>
          <a:p>
            <a:pPr marL="12700">
              <a:lnSpc>
                <a:spcPct val="100000"/>
              </a:lnSpc>
              <a:spcBef>
                <a:spcPts val="105"/>
              </a:spcBef>
            </a:pPr>
            <a:r>
              <a:rPr b="0" u="none" spc="-10" dirty="0">
                <a:latin typeface="Calibri"/>
                <a:cs typeface="Calibri"/>
              </a:rPr>
              <a:t>Doctor</a:t>
            </a:r>
            <a:r>
              <a:rPr b="0" u="none" spc="-30" dirty="0">
                <a:latin typeface="Calibri"/>
                <a:cs typeface="Calibri"/>
              </a:rPr>
              <a:t> </a:t>
            </a:r>
            <a:r>
              <a:rPr b="0" u="none" spc="-5" dirty="0">
                <a:latin typeface="Calibri"/>
                <a:cs typeface="Calibri"/>
              </a:rPr>
              <a:t>Module</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16</a:t>
            </a:fld>
            <a:endParaRPr dirty="0"/>
          </a:p>
        </p:txBody>
      </p:sp>
      <p:sp>
        <p:nvSpPr>
          <p:cNvPr id="3" name="object 3"/>
          <p:cNvSpPr txBox="1"/>
          <p:nvPr/>
        </p:nvSpPr>
        <p:spPr>
          <a:xfrm>
            <a:off x="535940" y="1540509"/>
            <a:ext cx="8067675" cy="4306570"/>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z="2600" spc="-5" dirty="0">
                <a:latin typeface="Calibri"/>
                <a:cs typeface="Calibri"/>
              </a:rPr>
              <a:t>Doctor views </a:t>
            </a:r>
            <a:r>
              <a:rPr sz="2600" dirty="0">
                <a:latin typeface="Calibri"/>
                <a:cs typeface="Calibri"/>
              </a:rPr>
              <a:t>all </a:t>
            </a:r>
            <a:r>
              <a:rPr sz="2600" spc="-5" dirty="0">
                <a:latin typeface="Calibri"/>
                <a:cs typeface="Calibri"/>
              </a:rPr>
              <a:t>patient details </a:t>
            </a:r>
            <a:r>
              <a:rPr sz="2600" dirty="0">
                <a:latin typeface="Calibri"/>
                <a:cs typeface="Calibri"/>
              </a:rPr>
              <a:t>and their Medical</a:t>
            </a:r>
            <a:r>
              <a:rPr sz="2600" spc="-30" dirty="0">
                <a:latin typeface="Calibri"/>
                <a:cs typeface="Calibri"/>
              </a:rPr>
              <a:t> History.</a:t>
            </a:r>
            <a:endParaRPr sz="2600">
              <a:latin typeface="Calibri"/>
              <a:cs typeface="Calibri"/>
            </a:endParaRPr>
          </a:p>
          <a:p>
            <a:pPr marL="355600" marR="16510" indent="-342900">
              <a:lnSpc>
                <a:spcPct val="80000"/>
              </a:lnSpc>
              <a:spcBef>
                <a:spcPts val="620"/>
              </a:spcBef>
              <a:buFont typeface="Arial"/>
              <a:buChar char="•"/>
              <a:tabLst>
                <a:tab pos="354965" algn="l"/>
                <a:tab pos="355600" algn="l"/>
              </a:tabLst>
            </a:pPr>
            <a:r>
              <a:rPr sz="2600" spc="-5" dirty="0">
                <a:latin typeface="Calibri"/>
                <a:cs typeface="Calibri"/>
              </a:rPr>
              <a:t>Doctor </a:t>
            </a:r>
            <a:r>
              <a:rPr sz="2600" dirty="0">
                <a:latin typeface="Calibri"/>
                <a:cs typeface="Calibri"/>
              </a:rPr>
              <a:t>with the </a:t>
            </a:r>
            <a:r>
              <a:rPr sz="2600" spc="-5" dirty="0">
                <a:latin typeface="Calibri"/>
                <a:cs typeface="Calibri"/>
              </a:rPr>
              <a:t>help </a:t>
            </a:r>
            <a:r>
              <a:rPr sz="2600" dirty="0">
                <a:latin typeface="Calibri"/>
                <a:cs typeface="Calibri"/>
              </a:rPr>
              <a:t>of the medical </a:t>
            </a:r>
            <a:r>
              <a:rPr sz="2600" spc="-15" dirty="0">
                <a:latin typeface="Calibri"/>
                <a:cs typeface="Calibri"/>
              </a:rPr>
              <a:t>records, </a:t>
            </a:r>
            <a:r>
              <a:rPr sz="2600" spc="-5" dirty="0">
                <a:latin typeface="Calibri"/>
                <a:cs typeface="Calibri"/>
              </a:rPr>
              <a:t>punch </a:t>
            </a:r>
            <a:r>
              <a:rPr sz="2600" dirty="0">
                <a:latin typeface="Calibri"/>
                <a:cs typeface="Calibri"/>
              </a:rPr>
              <a:t>in the  </a:t>
            </a:r>
            <a:r>
              <a:rPr sz="2600" spc="-5" dirty="0">
                <a:latin typeface="Calibri"/>
                <a:cs typeface="Calibri"/>
              </a:rPr>
              <a:t>value of </a:t>
            </a:r>
            <a:r>
              <a:rPr sz="2600" dirty="0">
                <a:latin typeface="Calibri"/>
                <a:cs typeface="Calibri"/>
              </a:rPr>
              <a:t>the </a:t>
            </a:r>
            <a:r>
              <a:rPr sz="2600" spc="-5" dirty="0">
                <a:latin typeface="Calibri"/>
                <a:cs typeface="Calibri"/>
              </a:rPr>
              <a:t>attributes </a:t>
            </a:r>
            <a:r>
              <a:rPr sz="2600" dirty="0">
                <a:latin typeface="Calibri"/>
                <a:cs typeface="Calibri"/>
              </a:rPr>
              <a:t>which is </a:t>
            </a:r>
            <a:r>
              <a:rPr sz="2600" spc="-20" dirty="0">
                <a:latin typeface="Calibri"/>
                <a:cs typeface="Calibri"/>
              </a:rPr>
              <a:t>fed </a:t>
            </a:r>
            <a:r>
              <a:rPr sz="2600" spc="-10" dirty="0">
                <a:latin typeface="Calibri"/>
                <a:cs typeface="Calibri"/>
              </a:rPr>
              <a:t>into FCM </a:t>
            </a:r>
            <a:r>
              <a:rPr sz="2600" spc="-25" dirty="0">
                <a:latin typeface="Calibri"/>
                <a:cs typeface="Calibri"/>
              </a:rPr>
              <a:t>for  </a:t>
            </a:r>
            <a:r>
              <a:rPr sz="2600" spc="-5" dirty="0">
                <a:latin typeface="Calibri"/>
                <a:cs typeface="Calibri"/>
              </a:rPr>
              <a:t>clustering</a:t>
            </a:r>
            <a:r>
              <a:rPr sz="2600" spc="-40" dirty="0">
                <a:latin typeface="Calibri"/>
                <a:cs typeface="Calibri"/>
              </a:rPr>
              <a:t> </a:t>
            </a:r>
            <a:r>
              <a:rPr sz="2600" spc="-5" dirty="0">
                <a:latin typeface="Calibri"/>
                <a:cs typeface="Calibri"/>
              </a:rPr>
              <a:t>purposes.</a:t>
            </a:r>
            <a:endParaRPr sz="2600">
              <a:latin typeface="Calibri"/>
              <a:cs typeface="Calibri"/>
            </a:endParaRPr>
          </a:p>
          <a:p>
            <a:pPr marL="355600" indent="-342900">
              <a:lnSpc>
                <a:spcPct val="100000"/>
              </a:lnSpc>
              <a:buFont typeface="Arial"/>
              <a:buChar char="•"/>
              <a:tabLst>
                <a:tab pos="354965" algn="l"/>
                <a:tab pos="355600" algn="l"/>
                <a:tab pos="1002665" algn="l"/>
              </a:tabLst>
            </a:pPr>
            <a:r>
              <a:rPr sz="2600" dirty="0">
                <a:latin typeface="Calibri"/>
                <a:cs typeface="Calibri"/>
              </a:rPr>
              <a:t>The	</a:t>
            </a:r>
            <a:r>
              <a:rPr sz="2600" spc="-5" dirty="0">
                <a:latin typeface="Calibri"/>
                <a:cs typeface="Calibri"/>
              </a:rPr>
              <a:t>attributes </a:t>
            </a:r>
            <a:r>
              <a:rPr sz="2600" dirty="0">
                <a:latin typeface="Calibri"/>
                <a:cs typeface="Calibri"/>
              </a:rPr>
              <a:t>used </a:t>
            </a:r>
            <a:r>
              <a:rPr sz="2600" spc="-10" dirty="0">
                <a:latin typeface="Calibri"/>
                <a:cs typeface="Calibri"/>
              </a:rPr>
              <a:t>are </a:t>
            </a:r>
            <a:r>
              <a:rPr sz="2600" spc="-5" dirty="0">
                <a:latin typeface="Calibri"/>
                <a:cs typeface="Calibri"/>
              </a:rPr>
              <a:t>given</a:t>
            </a:r>
            <a:r>
              <a:rPr sz="2600" spc="-65" dirty="0">
                <a:latin typeface="Calibri"/>
                <a:cs typeface="Calibri"/>
              </a:rPr>
              <a:t> </a:t>
            </a:r>
            <a:r>
              <a:rPr sz="2600" spc="-5" dirty="0">
                <a:latin typeface="Calibri"/>
                <a:cs typeface="Calibri"/>
              </a:rPr>
              <a:t>below</a:t>
            </a:r>
            <a:endParaRPr sz="2600">
              <a:latin typeface="Calibri"/>
              <a:cs typeface="Calibri"/>
            </a:endParaRPr>
          </a:p>
          <a:p>
            <a:pPr marL="355600" marR="100330" indent="-44450">
              <a:lnSpc>
                <a:spcPts val="2500"/>
              </a:lnSpc>
              <a:spcBef>
                <a:spcPts val="600"/>
              </a:spcBef>
              <a:tabLst>
                <a:tab pos="2144395" algn="l"/>
              </a:tabLst>
            </a:pPr>
            <a:r>
              <a:rPr sz="2600" spc="-5" dirty="0">
                <a:latin typeface="Calibri"/>
                <a:cs typeface="Calibri"/>
              </a:rPr>
              <a:t>age, </a:t>
            </a:r>
            <a:r>
              <a:rPr sz="2600" spc="-10" dirty="0">
                <a:latin typeface="Calibri"/>
                <a:cs typeface="Calibri"/>
              </a:rPr>
              <a:t>sex, </a:t>
            </a:r>
            <a:r>
              <a:rPr sz="2600" spc="-5" dirty="0">
                <a:latin typeface="Calibri"/>
                <a:cs typeface="Calibri"/>
              </a:rPr>
              <a:t>chest pain, </a:t>
            </a:r>
            <a:r>
              <a:rPr sz="2600" spc="-15" dirty="0">
                <a:latin typeface="Calibri"/>
                <a:cs typeface="Calibri"/>
              </a:rPr>
              <a:t>Rest </a:t>
            </a:r>
            <a:r>
              <a:rPr sz="2600" spc="-110" dirty="0">
                <a:latin typeface="Calibri"/>
                <a:cs typeface="Calibri"/>
              </a:rPr>
              <a:t>BP, </a:t>
            </a:r>
            <a:r>
              <a:rPr sz="2600" spc="-5" dirty="0">
                <a:latin typeface="Calibri"/>
                <a:cs typeface="Calibri"/>
              </a:rPr>
              <a:t>cholesterol, </a:t>
            </a:r>
            <a:r>
              <a:rPr sz="2600" spc="-45" dirty="0">
                <a:latin typeface="Calibri"/>
                <a:cs typeface="Calibri"/>
              </a:rPr>
              <a:t>sugar, </a:t>
            </a:r>
            <a:r>
              <a:rPr sz="2600" spc="-15" dirty="0">
                <a:latin typeface="Calibri"/>
                <a:cs typeface="Calibri"/>
              </a:rPr>
              <a:t>ECG, </a:t>
            </a:r>
            <a:r>
              <a:rPr sz="2600" spc="-5" dirty="0">
                <a:latin typeface="Calibri"/>
                <a:cs typeface="Calibri"/>
              </a:rPr>
              <a:t>Max  heart</a:t>
            </a:r>
            <a:r>
              <a:rPr sz="2600" dirty="0">
                <a:latin typeface="Calibri"/>
                <a:cs typeface="Calibri"/>
              </a:rPr>
              <a:t> </a:t>
            </a:r>
            <a:r>
              <a:rPr sz="2600" spc="-10" dirty="0">
                <a:latin typeface="Calibri"/>
                <a:cs typeface="Calibri"/>
              </a:rPr>
              <a:t>range,	</a:t>
            </a:r>
            <a:r>
              <a:rPr sz="2600" dirty="0">
                <a:latin typeface="Calibri"/>
                <a:cs typeface="Calibri"/>
              </a:rPr>
              <a:t>Angina, Old peak, Sis lope, </a:t>
            </a:r>
            <a:r>
              <a:rPr sz="2600" spc="-5" dirty="0">
                <a:latin typeface="Calibri"/>
                <a:cs typeface="Calibri"/>
              </a:rPr>
              <a:t>vessels,  </a:t>
            </a:r>
            <a:r>
              <a:rPr sz="2600" dirty="0">
                <a:latin typeface="Calibri"/>
                <a:cs typeface="Calibri"/>
              </a:rPr>
              <a:t>Thalassemia.</a:t>
            </a:r>
            <a:endParaRPr sz="2600">
              <a:latin typeface="Calibri"/>
              <a:cs typeface="Calibri"/>
            </a:endParaRPr>
          </a:p>
          <a:p>
            <a:pPr marL="355600" marR="5080" indent="-342900">
              <a:lnSpc>
                <a:spcPts val="2500"/>
              </a:lnSpc>
              <a:spcBef>
                <a:spcPts val="615"/>
              </a:spcBef>
              <a:buFont typeface="Arial"/>
              <a:buChar char="•"/>
              <a:tabLst>
                <a:tab pos="354965" algn="l"/>
                <a:tab pos="355600" algn="l"/>
              </a:tabLst>
            </a:pPr>
            <a:r>
              <a:rPr sz="2600" dirty="0">
                <a:latin typeface="Calibri"/>
                <a:cs typeface="Calibri"/>
              </a:rPr>
              <a:t>The </a:t>
            </a:r>
            <a:r>
              <a:rPr sz="2600" spc="-5" dirty="0">
                <a:latin typeface="Calibri"/>
                <a:cs typeface="Calibri"/>
              </a:rPr>
              <a:t>result </a:t>
            </a:r>
            <a:r>
              <a:rPr sz="2600" dirty="0">
                <a:latin typeface="Calibri"/>
                <a:cs typeface="Calibri"/>
              </a:rPr>
              <a:t>is a </a:t>
            </a:r>
            <a:r>
              <a:rPr sz="2600" spc="-5" dirty="0">
                <a:latin typeface="Calibri"/>
                <a:cs typeface="Calibri"/>
              </a:rPr>
              <a:t>screen that </a:t>
            </a:r>
            <a:r>
              <a:rPr sz="2600" spc="-10" dirty="0">
                <a:latin typeface="Calibri"/>
                <a:cs typeface="Calibri"/>
              </a:rPr>
              <a:t>displays </a:t>
            </a:r>
            <a:r>
              <a:rPr sz="2600" dirty="0">
                <a:latin typeface="Calibri"/>
                <a:cs typeface="Calibri"/>
              </a:rPr>
              <a:t>the chance </a:t>
            </a:r>
            <a:r>
              <a:rPr sz="2600" spc="-5" dirty="0">
                <a:latin typeface="Calibri"/>
                <a:cs typeface="Calibri"/>
              </a:rPr>
              <a:t>of </a:t>
            </a:r>
            <a:r>
              <a:rPr sz="2600" dirty="0">
                <a:latin typeface="Calibri"/>
                <a:cs typeface="Calibri"/>
              </a:rPr>
              <a:t>a </a:t>
            </a:r>
            <a:r>
              <a:rPr sz="2600" spc="-10" dirty="0">
                <a:latin typeface="Calibri"/>
                <a:cs typeface="Calibri"/>
              </a:rPr>
              <a:t>person  contracting </a:t>
            </a:r>
            <a:r>
              <a:rPr sz="2600" spc="-5" dirty="0">
                <a:latin typeface="Calibri"/>
                <a:cs typeface="Calibri"/>
              </a:rPr>
              <a:t>heart </a:t>
            </a:r>
            <a:r>
              <a:rPr sz="2600" spc="-15" dirty="0">
                <a:latin typeface="Calibri"/>
                <a:cs typeface="Calibri"/>
              </a:rPr>
              <a:t>attack</a:t>
            </a:r>
            <a:endParaRPr sz="2600">
              <a:latin typeface="Calibri"/>
              <a:cs typeface="Calibri"/>
            </a:endParaRPr>
          </a:p>
          <a:p>
            <a:pPr marL="355600" marR="516255" indent="-342900">
              <a:lnSpc>
                <a:spcPct val="80000"/>
              </a:lnSpc>
              <a:spcBef>
                <a:spcPts val="645"/>
              </a:spcBef>
              <a:buFont typeface="Arial"/>
              <a:buChar char="•"/>
              <a:tabLst>
                <a:tab pos="354965" algn="l"/>
                <a:tab pos="355600" algn="l"/>
              </a:tabLst>
            </a:pPr>
            <a:r>
              <a:rPr sz="2600" dirty="0">
                <a:latin typeface="Calibri"/>
                <a:cs typeface="Calibri"/>
              </a:rPr>
              <a:t>The </a:t>
            </a:r>
            <a:r>
              <a:rPr sz="2600" spc="-20" dirty="0">
                <a:latin typeface="Calibri"/>
                <a:cs typeface="Calibri"/>
              </a:rPr>
              <a:t>system </a:t>
            </a:r>
            <a:r>
              <a:rPr sz="2600" dirty="0">
                <a:latin typeface="Calibri"/>
                <a:cs typeface="Calibri"/>
              </a:rPr>
              <a:t>then </a:t>
            </a:r>
            <a:r>
              <a:rPr sz="2600" spc="-5" dirty="0">
                <a:latin typeface="Calibri"/>
                <a:cs typeface="Calibri"/>
              </a:rPr>
              <a:t>produces </a:t>
            </a:r>
            <a:r>
              <a:rPr sz="2600" dirty="0">
                <a:latin typeface="Calibri"/>
                <a:cs typeface="Calibri"/>
              </a:rPr>
              <a:t>a </a:t>
            </a:r>
            <a:r>
              <a:rPr sz="2600" spc="-5" dirty="0">
                <a:latin typeface="Calibri"/>
                <a:cs typeface="Calibri"/>
              </a:rPr>
              <a:t>list of suggestions </a:t>
            </a:r>
            <a:r>
              <a:rPr sz="2600" spc="-25" dirty="0">
                <a:latin typeface="Calibri"/>
                <a:cs typeface="Calibri"/>
              </a:rPr>
              <a:t>for </a:t>
            </a:r>
            <a:r>
              <a:rPr sz="2600" dirty="0">
                <a:latin typeface="Calibri"/>
                <a:cs typeface="Calibri"/>
              </a:rPr>
              <a:t>the  </a:t>
            </a:r>
            <a:r>
              <a:rPr sz="2600" spc="-10" dirty="0">
                <a:latin typeface="Calibri"/>
                <a:cs typeface="Calibri"/>
              </a:rPr>
              <a:t>person </a:t>
            </a:r>
            <a:r>
              <a:rPr sz="2600" dirty="0">
                <a:latin typeface="Calibri"/>
                <a:cs typeface="Calibri"/>
              </a:rPr>
              <a:t>with the </a:t>
            </a:r>
            <a:r>
              <a:rPr sz="2600" spc="-5" dirty="0">
                <a:latin typeface="Calibri"/>
                <a:cs typeface="Calibri"/>
              </a:rPr>
              <a:t>given </a:t>
            </a:r>
            <a:r>
              <a:rPr sz="2600" spc="-10" dirty="0">
                <a:latin typeface="Calibri"/>
                <a:cs typeface="Calibri"/>
              </a:rPr>
              <a:t>attributes</a:t>
            </a:r>
            <a:endParaRPr sz="26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3832" y="461899"/>
            <a:ext cx="4197350" cy="696595"/>
          </a:xfrm>
          <a:prstGeom prst="rect">
            <a:avLst/>
          </a:prstGeom>
        </p:spPr>
        <p:txBody>
          <a:bodyPr vert="horz" wrap="square" lIns="0" tIns="13335" rIns="0" bIns="0" rtlCol="0">
            <a:spAutoFit/>
          </a:bodyPr>
          <a:lstStyle/>
          <a:p>
            <a:pPr marL="12700">
              <a:lnSpc>
                <a:spcPct val="100000"/>
              </a:lnSpc>
              <a:spcBef>
                <a:spcPts val="105"/>
              </a:spcBef>
            </a:pPr>
            <a:r>
              <a:rPr b="0" u="none" spc="-10" dirty="0">
                <a:latin typeface="Calibri"/>
                <a:cs typeface="Calibri"/>
              </a:rPr>
              <a:t>Clustering</a:t>
            </a:r>
            <a:r>
              <a:rPr b="0" u="none" spc="-50" dirty="0">
                <a:latin typeface="Calibri"/>
                <a:cs typeface="Calibri"/>
              </a:rPr>
              <a:t> </a:t>
            </a:r>
            <a:r>
              <a:rPr b="0" u="none" spc="-5" dirty="0">
                <a:latin typeface="Calibri"/>
                <a:cs typeface="Calibri"/>
              </a:rPr>
              <a:t>Module</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17</a:t>
            </a:fld>
            <a:endParaRPr dirty="0"/>
          </a:p>
        </p:txBody>
      </p:sp>
      <p:sp>
        <p:nvSpPr>
          <p:cNvPr id="3" name="object 3"/>
          <p:cNvSpPr txBox="1"/>
          <p:nvPr/>
        </p:nvSpPr>
        <p:spPr>
          <a:xfrm>
            <a:off x="535940" y="1563065"/>
            <a:ext cx="8027034" cy="4431981"/>
          </a:xfrm>
          <a:prstGeom prst="rect">
            <a:avLst/>
          </a:prstGeom>
        </p:spPr>
        <p:txBody>
          <a:bodyPr vert="horz" wrap="square" lIns="0" tIns="58419" rIns="0" bIns="0" rtlCol="0">
            <a:spAutoFit/>
          </a:bodyPr>
          <a:lstStyle/>
          <a:p>
            <a:pPr marL="355600" marR="5080" indent="-342900" algn="just">
              <a:lnSpc>
                <a:spcPct val="90000"/>
              </a:lnSpc>
              <a:spcBef>
                <a:spcPts val="459"/>
              </a:spcBef>
              <a:buFont typeface="Arial"/>
              <a:buChar char="•"/>
              <a:tabLst>
                <a:tab pos="354965" algn="l"/>
                <a:tab pos="355600" algn="l"/>
              </a:tabLst>
            </a:pPr>
            <a:r>
              <a:rPr sz="3000" spc="-60" dirty="0">
                <a:latin typeface="Calibri"/>
                <a:cs typeface="Calibri"/>
              </a:rPr>
              <a:t>We </a:t>
            </a:r>
            <a:r>
              <a:rPr sz="3000" spc="-5" dirty="0">
                <a:latin typeface="Calibri"/>
                <a:cs typeface="Calibri"/>
              </a:rPr>
              <a:t>employ Fuzzy </a:t>
            </a:r>
            <a:r>
              <a:rPr sz="3000" dirty="0">
                <a:latin typeface="Calibri"/>
                <a:cs typeface="Calibri"/>
              </a:rPr>
              <a:t>C means </a:t>
            </a:r>
            <a:r>
              <a:rPr sz="3000" spc="-10" dirty="0">
                <a:latin typeface="Calibri"/>
                <a:cs typeface="Calibri"/>
              </a:rPr>
              <a:t>Clustering </a:t>
            </a:r>
            <a:r>
              <a:rPr sz="3000" dirty="0">
                <a:latin typeface="Calibri"/>
                <a:cs typeface="Calibri"/>
              </a:rPr>
              <a:t>which is apt  </a:t>
            </a:r>
            <a:r>
              <a:rPr sz="3000" spc="-25" dirty="0">
                <a:latin typeface="Calibri"/>
                <a:cs typeface="Calibri"/>
              </a:rPr>
              <a:t>for </a:t>
            </a:r>
            <a:r>
              <a:rPr sz="3000" spc="-10" dirty="0">
                <a:latin typeface="Calibri"/>
                <a:cs typeface="Calibri"/>
              </a:rPr>
              <a:t>clustering </a:t>
            </a:r>
            <a:r>
              <a:rPr sz="3000" spc="-5" dirty="0">
                <a:latin typeface="Calibri"/>
                <a:cs typeface="Calibri"/>
              </a:rPr>
              <a:t>medical </a:t>
            </a:r>
            <a:r>
              <a:rPr sz="3000" spc="-15" dirty="0">
                <a:latin typeface="Calibri"/>
                <a:cs typeface="Calibri"/>
              </a:rPr>
              <a:t>data. </a:t>
            </a:r>
            <a:endParaRPr lang="en-US" sz="3000" spc="-15" dirty="0">
              <a:latin typeface="Calibri"/>
              <a:cs typeface="Calibri"/>
            </a:endParaRPr>
          </a:p>
          <a:p>
            <a:pPr marL="355600" marR="5080" indent="-342900" algn="just">
              <a:lnSpc>
                <a:spcPct val="90000"/>
              </a:lnSpc>
              <a:spcBef>
                <a:spcPts val="459"/>
              </a:spcBef>
              <a:buFont typeface="Arial"/>
              <a:buChar char="•"/>
              <a:tabLst>
                <a:tab pos="354965" algn="l"/>
                <a:tab pos="355600" algn="l"/>
              </a:tabLst>
            </a:pPr>
            <a:r>
              <a:rPr sz="3000" dirty="0">
                <a:latin typeface="Calibri"/>
                <a:cs typeface="Calibri"/>
              </a:rPr>
              <a:t>The </a:t>
            </a:r>
            <a:r>
              <a:rPr sz="3000" spc="-20" dirty="0">
                <a:latin typeface="Calibri"/>
                <a:cs typeface="Calibri"/>
              </a:rPr>
              <a:t>data </a:t>
            </a:r>
            <a:r>
              <a:rPr sz="3000" spc="-5" dirty="0">
                <a:latin typeface="Calibri"/>
                <a:cs typeface="Calibri"/>
              </a:rPr>
              <a:t>given </a:t>
            </a:r>
            <a:r>
              <a:rPr sz="3000" spc="-15" dirty="0">
                <a:latin typeface="Calibri"/>
                <a:cs typeface="Calibri"/>
              </a:rPr>
              <a:t>by </a:t>
            </a:r>
            <a:r>
              <a:rPr sz="3000" spc="-5" dirty="0">
                <a:latin typeface="Calibri"/>
                <a:cs typeface="Calibri"/>
              </a:rPr>
              <a:t>the  </a:t>
            </a:r>
            <a:r>
              <a:rPr sz="3000" spc="-10" dirty="0">
                <a:latin typeface="Calibri"/>
                <a:cs typeface="Calibri"/>
              </a:rPr>
              <a:t>doctor </a:t>
            </a:r>
            <a:r>
              <a:rPr sz="3000" dirty="0">
                <a:latin typeface="Calibri"/>
                <a:cs typeface="Calibri"/>
              </a:rPr>
              <a:t>and the </a:t>
            </a:r>
            <a:r>
              <a:rPr sz="3000" spc="-10" dirty="0">
                <a:latin typeface="Calibri"/>
                <a:cs typeface="Calibri"/>
              </a:rPr>
              <a:t>patient </a:t>
            </a:r>
            <a:r>
              <a:rPr sz="3000" spc="-5" dirty="0">
                <a:latin typeface="Calibri"/>
                <a:cs typeface="Calibri"/>
              </a:rPr>
              <a:t>has </a:t>
            </a:r>
            <a:r>
              <a:rPr sz="3000" spc="-10" dirty="0">
                <a:latin typeface="Calibri"/>
                <a:cs typeface="Calibri"/>
              </a:rPr>
              <a:t>been </a:t>
            </a:r>
            <a:r>
              <a:rPr sz="3000" spc="-15" dirty="0">
                <a:latin typeface="Calibri"/>
                <a:cs typeface="Calibri"/>
              </a:rPr>
              <a:t>Fed </a:t>
            </a:r>
            <a:r>
              <a:rPr sz="3000" spc="-20" dirty="0">
                <a:latin typeface="Calibri"/>
                <a:cs typeface="Calibri"/>
              </a:rPr>
              <a:t>into </a:t>
            </a:r>
            <a:r>
              <a:rPr sz="3000" dirty="0">
                <a:latin typeface="Calibri"/>
                <a:cs typeface="Calibri"/>
              </a:rPr>
              <a:t>then  </a:t>
            </a:r>
            <a:r>
              <a:rPr sz="3000" spc="-5" dirty="0">
                <a:latin typeface="Calibri"/>
                <a:cs typeface="Calibri"/>
              </a:rPr>
              <a:t>algorithm. </a:t>
            </a:r>
            <a:endParaRPr lang="en-US" sz="3000" spc="-5" dirty="0">
              <a:latin typeface="Calibri"/>
              <a:cs typeface="Calibri"/>
            </a:endParaRPr>
          </a:p>
          <a:p>
            <a:pPr marL="355600" marR="5080" indent="-342900" algn="just">
              <a:lnSpc>
                <a:spcPct val="90000"/>
              </a:lnSpc>
              <a:spcBef>
                <a:spcPts val="459"/>
              </a:spcBef>
              <a:buFont typeface="Arial"/>
              <a:buChar char="•"/>
              <a:tabLst>
                <a:tab pos="354965" algn="l"/>
                <a:tab pos="355600" algn="l"/>
              </a:tabLst>
            </a:pPr>
            <a:r>
              <a:rPr sz="3000" dirty="0">
                <a:latin typeface="Calibri"/>
                <a:cs typeface="Calibri"/>
              </a:rPr>
              <a:t>It </a:t>
            </a:r>
            <a:r>
              <a:rPr sz="3000" spc="-10" dirty="0">
                <a:latin typeface="Calibri"/>
                <a:cs typeface="Calibri"/>
              </a:rPr>
              <a:t>is </a:t>
            </a:r>
            <a:r>
              <a:rPr sz="3000" spc="-5" dirty="0">
                <a:latin typeface="Calibri"/>
                <a:cs typeface="Calibri"/>
              </a:rPr>
              <a:t>now </a:t>
            </a:r>
            <a:r>
              <a:rPr sz="3000" dirty="0">
                <a:latin typeface="Calibri"/>
                <a:cs typeface="Calibri"/>
              </a:rPr>
              <a:t>the </a:t>
            </a:r>
            <a:r>
              <a:rPr sz="3000" spc="-5" dirty="0">
                <a:latin typeface="Calibri"/>
                <a:cs typeface="Calibri"/>
              </a:rPr>
              <a:t>job of </a:t>
            </a:r>
            <a:r>
              <a:rPr sz="3000" dirty="0">
                <a:latin typeface="Calibri"/>
                <a:cs typeface="Calibri"/>
              </a:rPr>
              <a:t>the </a:t>
            </a:r>
            <a:r>
              <a:rPr sz="3000" spc="-10" dirty="0">
                <a:latin typeface="Calibri"/>
                <a:cs typeface="Calibri"/>
              </a:rPr>
              <a:t>clustering  </a:t>
            </a:r>
            <a:r>
              <a:rPr sz="3000" spc="-5" dirty="0">
                <a:latin typeface="Calibri"/>
                <a:cs typeface="Calibri"/>
              </a:rPr>
              <a:t>algorithm.</a:t>
            </a:r>
            <a:endParaRPr sz="3000" dirty="0">
              <a:latin typeface="Calibri"/>
              <a:cs typeface="Calibri"/>
            </a:endParaRPr>
          </a:p>
          <a:p>
            <a:pPr marL="355600" marR="214629" indent="-342900" algn="just">
              <a:lnSpc>
                <a:spcPct val="90000"/>
              </a:lnSpc>
              <a:spcBef>
                <a:spcPts val="725"/>
              </a:spcBef>
              <a:buFont typeface="Arial"/>
              <a:buChar char="•"/>
              <a:tabLst>
                <a:tab pos="354965" algn="l"/>
                <a:tab pos="355600" algn="l"/>
              </a:tabLst>
            </a:pPr>
            <a:r>
              <a:rPr sz="3000" spc="-15" dirty="0">
                <a:latin typeface="Calibri"/>
                <a:cs typeface="Calibri"/>
              </a:rPr>
              <a:t>Data </a:t>
            </a:r>
            <a:r>
              <a:rPr sz="3000" spc="-10" dirty="0">
                <a:latin typeface="Calibri"/>
                <a:cs typeface="Calibri"/>
              </a:rPr>
              <a:t>clustering </a:t>
            </a:r>
            <a:r>
              <a:rPr sz="3000" dirty="0">
                <a:latin typeface="Calibri"/>
                <a:cs typeface="Calibri"/>
              </a:rPr>
              <a:t>is </a:t>
            </a:r>
            <a:r>
              <a:rPr sz="3000" spc="-15" dirty="0">
                <a:latin typeface="Calibri"/>
                <a:cs typeface="Calibri"/>
              </a:rPr>
              <a:t>process </a:t>
            </a:r>
            <a:r>
              <a:rPr sz="3000" spc="-5" dirty="0">
                <a:latin typeface="Calibri"/>
                <a:cs typeface="Calibri"/>
              </a:rPr>
              <a:t>of </a:t>
            </a:r>
            <a:r>
              <a:rPr sz="3000" spc="-10" dirty="0">
                <a:latin typeface="Calibri"/>
                <a:cs typeface="Calibri"/>
              </a:rPr>
              <a:t>dividing </a:t>
            </a:r>
            <a:r>
              <a:rPr sz="3000" spc="-15" dirty="0">
                <a:latin typeface="Calibri"/>
                <a:cs typeface="Calibri"/>
              </a:rPr>
              <a:t>data  </a:t>
            </a:r>
            <a:r>
              <a:rPr sz="3000" spc="-5" dirty="0">
                <a:latin typeface="Calibri"/>
                <a:cs typeface="Calibri"/>
              </a:rPr>
              <a:t>elements </a:t>
            </a:r>
            <a:r>
              <a:rPr sz="3000" spc="-15" dirty="0">
                <a:latin typeface="Calibri"/>
                <a:cs typeface="Calibri"/>
              </a:rPr>
              <a:t>into </a:t>
            </a:r>
            <a:r>
              <a:rPr sz="3000" spc="-5" dirty="0">
                <a:latin typeface="Calibri"/>
                <a:cs typeface="Calibri"/>
              </a:rPr>
              <a:t>classes or </a:t>
            </a:r>
            <a:r>
              <a:rPr sz="3000" spc="-15" dirty="0">
                <a:latin typeface="Calibri"/>
                <a:cs typeface="Calibri"/>
              </a:rPr>
              <a:t>clusters </a:t>
            </a:r>
            <a:r>
              <a:rPr sz="3000" spc="-5" dirty="0">
                <a:latin typeface="Calibri"/>
                <a:cs typeface="Calibri"/>
              </a:rPr>
              <a:t>so that </a:t>
            </a:r>
            <a:r>
              <a:rPr sz="3000" spc="-10" dirty="0">
                <a:latin typeface="Calibri"/>
                <a:cs typeface="Calibri"/>
              </a:rPr>
              <a:t>items </a:t>
            </a:r>
            <a:r>
              <a:rPr sz="3000" dirty="0">
                <a:latin typeface="Calibri"/>
                <a:cs typeface="Calibri"/>
              </a:rPr>
              <a:t>in  the same class </a:t>
            </a:r>
            <a:r>
              <a:rPr sz="3000" spc="-10" dirty="0">
                <a:latin typeface="Calibri"/>
                <a:cs typeface="Calibri"/>
              </a:rPr>
              <a:t>are </a:t>
            </a:r>
            <a:r>
              <a:rPr sz="3000" dirty="0">
                <a:latin typeface="Calibri"/>
                <a:cs typeface="Calibri"/>
              </a:rPr>
              <a:t>as </a:t>
            </a:r>
            <a:r>
              <a:rPr sz="3000" spc="-5" dirty="0">
                <a:latin typeface="Calibri"/>
                <a:cs typeface="Calibri"/>
              </a:rPr>
              <a:t>similar </a:t>
            </a:r>
            <a:r>
              <a:rPr sz="3000" dirty="0">
                <a:latin typeface="Calibri"/>
                <a:cs typeface="Calibri"/>
              </a:rPr>
              <a:t>as </a:t>
            </a:r>
            <a:r>
              <a:rPr sz="3000" spc="-5" dirty="0">
                <a:latin typeface="Calibri"/>
                <a:cs typeface="Calibri"/>
              </a:rPr>
              <a:t>possible, and  </a:t>
            </a:r>
            <a:r>
              <a:rPr sz="3000" spc="-10" dirty="0">
                <a:latin typeface="Calibri"/>
                <a:cs typeface="Calibri"/>
              </a:rPr>
              <a:t>items </a:t>
            </a:r>
            <a:r>
              <a:rPr sz="3000" dirty="0">
                <a:latin typeface="Calibri"/>
                <a:cs typeface="Calibri"/>
              </a:rPr>
              <a:t>in </a:t>
            </a:r>
            <a:r>
              <a:rPr sz="3000" spc="-25" dirty="0">
                <a:latin typeface="Calibri"/>
                <a:cs typeface="Calibri"/>
              </a:rPr>
              <a:t>different </a:t>
            </a:r>
            <a:r>
              <a:rPr sz="3000" dirty="0">
                <a:latin typeface="Calibri"/>
                <a:cs typeface="Calibri"/>
              </a:rPr>
              <a:t>classes </a:t>
            </a:r>
            <a:r>
              <a:rPr sz="3000" spc="-15" dirty="0">
                <a:latin typeface="Calibri"/>
                <a:cs typeface="Calibri"/>
              </a:rPr>
              <a:t>are </a:t>
            </a:r>
            <a:r>
              <a:rPr sz="3000" dirty="0">
                <a:latin typeface="Calibri"/>
                <a:cs typeface="Calibri"/>
              </a:rPr>
              <a:t>as </a:t>
            </a:r>
            <a:r>
              <a:rPr sz="3000" spc="-5" dirty="0">
                <a:latin typeface="Calibri"/>
                <a:cs typeface="Calibri"/>
              </a:rPr>
              <a:t>dissimilar </a:t>
            </a:r>
            <a:r>
              <a:rPr sz="3000" dirty="0">
                <a:latin typeface="Calibri"/>
                <a:cs typeface="Calibri"/>
              </a:rPr>
              <a:t>as  </a:t>
            </a:r>
            <a:r>
              <a:rPr sz="3000" spc="-5" dirty="0">
                <a:latin typeface="Calibri"/>
                <a:cs typeface="Calibri"/>
              </a:rPr>
              <a:t>possible.</a:t>
            </a:r>
            <a:endParaRPr sz="300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6781799" cy="685800"/>
          </a:xfrm>
        </p:spPr>
        <p:txBody>
          <a:bodyPr/>
          <a:lstStyle/>
          <a:p>
            <a:r>
              <a:rPr lang="en-US" u="none" dirty="0"/>
              <a:t>CLASSIFICATION MODULE</a:t>
            </a:r>
          </a:p>
        </p:txBody>
      </p:sp>
      <p:sp>
        <p:nvSpPr>
          <p:cNvPr id="3" name="Text Placeholder 2"/>
          <p:cNvSpPr>
            <a:spLocks noGrp="1"/>
          </p:cNvSpPr>
          <p:nvPr>
            <p:ph idx="1"/>
          </p:nvPr>
        </p:nvSpPr>
        <p:spPr>
          <a:xfrm>
            <a:off x="526414" y="1612138"/>
            <a:ext cx="8091170" cy="3600986"/>
          </a:xfrm>
        </p:spPr>
        <p:txBody>
          <a:bodyPr/>
          <a:lstStyle/>
          <a:p>
            <a:pPr marL="457200" indent="-457200" algn="just">
              <a:buFont typeface="Arial" panose="020B0604020202020204" pitchFamily="34" charset="0"/>
              <a:buChar char="•"/>
            </a:pPr>
            <a:r>
              <a:rPr lang="en-US" dirty="0"/>
              <a:t>This is one of the simplest and fundamental methods of classification where the user does have a little knowledge or no understanding of the dissemination of the data.</a:t>
            </a:r>
          </a:p>
          <a:p>
            <a:pPr marL="457200" indent="-457200" algn="just">
              <a:buFont typeface="Arial" panose="020B0604020202020204" pitchFamily="34" charset="0"/>
              <a:buChar char="•"/>
            </a:pPr>
            <a:r>
              <a:rPr lang="en-US" dirty="0"/>
              <a:t>The best score achieved of yolo between 1 and the given value is chosen that helps building parallel models on all values of k up to the extreme identified value for which y=9 was selected and scoring is done using the finest models from the available ones. </a:t>
            </a:r>
          </a:p>
        </p:txBody>
      </p:sp>
    </p:spTree>
    <p:extLst>
      <p:ext uri="{BB962C8B-B14F-4D97-AF65-F5344CB8AC3E}">
        <p14:creationId xmlns:p14="http://schemas.microsoft.com/office/powerpoint/2010/main" val="2505742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2666" y="461899"/>
            <a:ext cx="3061970" cy="696595"/>
          </a:xfrm>
          <a:prstGeom prst="rect">
            <a:avLst/>
          </a:prstGeom>
        </p:spPr>
        <p:txBody>
          <a:bodyPr vert="horz" wrap="square" lIns="0" tIns="13335" rIns="0" bIns="0" rtlCol="0">
            <a:spAutoFit/>
          </a:bodyPr>
          <a:lstStyle/>
          <a:p>
            <a:pPr marL="12700">
              <a:lnSpc>
                <a:spcPct val="100000"/>
              </a:lnSpc>
              <a:spcBef>
                <a:spcPts val="105"/>
              </a:spcBef>
            </a:pPr>
            <a:r>
              <a:rPr b="0" u="none" spc="-15" dirty="0">
                <a:latin typeface="Calibri"/>
                <a:cs typeface="Calibri"/>
              </a:rPr>
              <a:t>CONCLUSION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19</a:t>
            </a:fld>
            <a:endParaRPr dirty="0"/>
          </a:p>
        </p:txBody>
      </p:sp>
      <p:sp>
        <p:nvSpPr>
          <p:cNvPr id="3" name="object 3"/>
          <p:cNvSpPr txBox="1"/>
          <p:nvPr/>
        </p:nvSpPr>
        <p:spPr>
          <a:xfrm>
            <a:off x="535940" y="2052954"/>
            <a:ext cx="7992109" cy="2767424"/>
          </a:xfrm>
          <a:prstGeom prst="rect">
            <a:avLst/>
          </a:prstGeom>
        </p:spPr>
        <p:txBody>
          <a:bodyPr vert="horz" wrap="square" lIns="0" tIns="12700" rIns="0" bIns="0" rtlCol="0">
            <a:spAutoFit/>
          </a:bodyPr>
          <a:lstStyle/>
          <a:p>
            <a:pPr marL="355600" marR="5080" indent="-342900" algn="just">
              <a:lnSpc>
                <a:spcPct val="100000"/>
              </a:lnSpc>
              <a:spcBef>
                <a:spcPts val="100"/>
              </a:spcBef>
              <a:buFont typeface="Arial"/>
              <a:buChar char="•"/>
              <a:tabLst>
                <a:tab pos="355600" algn="l"/>
              </a:tabLst>
            </a:pPr>
            <a:r>
              <a:rPr sz="2400" spc="-10" dirty="0">
                <a:latin typeface="Calibri"/>
                <a:cs typeface="Calibri"/>
              </a:rPr>
              <a:t>Proposed, </a:t>
            </a:r>
            <a:r>
              <a:rPr sz="2400" dirty="0">
                <a:latin typeface="Calibri"/>
                <a:cs typeface="Calibri"/>
              </a:rPr>
              <a:t>is a </a:t>
            </a:r>
            <a:r>
              <a:rPr sz="2400" spc="-10" dirty="0">
                <a:latin typeface="Calibri"/>
                <a:cs typeface="Calibri"/>
              </a:rPr>
              <a:t>FCM </a:t>
            </a:r>
            <a:r>
              <a:rPr sz="2400" spc="-5" dirty="0">
                <a:latin typeface="Calibri"/>
                <a:cs typeface="Calibri"/>
              </a:rPr>
              <a:t>clustering algorithm </a:t>
            </a:r>
            <a:r>
              <a:rPr sz="2400" spc="-20" dirty="0">
                <a:latin typeface="Calibri"/>
                <a:cs typeface="Calibri"/>
              </a:rPr>
              <a:t>for </a:t>
            </a:r>
            <a:r>
              <a:rPr sz="2400" spc="-5" dirty="0">
                <a:latin typeface="Calibri"/>
                <a:cs typeface="Calibri"/>
              </a:rPr>
              <a:t>predicting </a:t>
            </a:r>
            <a:r>
              <a:rPr sz="2400" dirty="0">
                <a:latin typeface="Calibri"/>
                <a:cs typeface="Calibri"/>
              </a:rPr>
              <a:t>the risk  </a:t>
            </a:r>
            <a:r>
              <a:rPr sz="2400" spc="-5" dirty="0">
                <a:latin typeface="Calibri"/>
                <a:cs typeface="Calibri"/>
              </a:rPr>
              <a:t>of </a:t>
            </a:r>
            <a:r>
              <a:rPr sz="2400" dirty="0">
                <a:latin typeface="Calibri"/>
                <a:cs typeface="Calibri"/>
              </a:rPr>
              <a:t>heart </a:t>
            </a:r>
            <a:r>
              <a:rPr sz="2400" spc="-15" dirty="0">
                <a:latin typeface="Calibri"/>
                <a:cs typeface="Calibri"/>
              </a:rPr>
              <a:t>attack </a:t>
            </a:r>
            <a:r>
              <a:rPr sz="2400" dirty="0">
                <a:latin typeface="Calibri"/>
                <a:cs typeface="Calibri"/>
              </a:rPr>
              <a:t>in a </a:t>
            </a:r>
            <a:r>
              <a:rPr sz="2400" spc="-10" dirty="0">
                <a:latin typeface="Calibri"/>
                <a:cs typeface="Calibri"/>
              </a:rPr>
              <a:t>patient </a:t>
            </a:r>
            <a:r>
              <a:rPr sz="2400" spc="-5" dirty="0">
                <a:latin typeface="Calibri"/>
                <a:cs typeface="Calibri"/>
              </a:rPr>
              <a:t>using </a:t>
            </a:r>
            <a:r>
              <a:rPr sz="2400" dirty="0">
                <a:latin typeface="Calibri"/>
                <a:cs typeface="Calibri"/>
              </a:rPr>
              <a:t>the </a:t>
            </a:r>
            <a:r>
              <a:rPr sz="2400" spc="-10" dirty="0">
                <a:latin typeface="Calibri"/>
                <a:cs typeface="Calibri"/>
              </a:rPr>
              <a:t>attributes collected </a:t>
            </a:r>
            <a:r>
              <a:rPr sz="2400" spc="-15" dirty="0">
                <a:latin typeface="Calibri"/>
                <a:cs typeface="Calibri"/>
              </a:rPr>
              <a:t>from  </a:t>
            </a:r>
            <a:r>
              <a:rPr sz="2400" dirty="0">
                <a:latin typeface="Calibri"/>
                <a:cs typeface="Calibri"/>
              </a:rPr>
              <a:t>the </a:t>
            </a:r>
            <a:r>
              <a:rPr sz="2400" spc="-40" dirty="0">
                <a:latin typeface="Calibri"/>
                <a:cs typeface="Calibri"/>
              </a:rPr>
              <a:t>doctor.</a:t>
            </a:r>
            <a:endParaRPr sz="2400" dirty="0">
              <a:latin typeface="Calibri"/>
              <a:cs typeface="Calibri"/>
            </a:endParaRPr>
          </a:p>
          <a:p>
            <a:pPr>
              <a:lnSpc>
                <a:spcPct val="100000"/>
              </a:lnSpc>
              <a:spcBef>
                <a:spcPts val="5"/>
              </a:spcBef>
              <a:buFont typeface="Arial"/>
              <a:buChar char="•"/>
            </a:pPr>
            <a:endParaRPr sz="3500" dirty="0">
              <a:latin typeface="Times New Roman"/>
              <a:cs typeface="Times New Roman"/>
            </a:endParaRPr>
          </a:p>
          <a:p>
            <a:pPr marL="355600" marR="165100" indent="-342900">
              <a:lnSpc>
                <a:spcPct val="100000"/>
              </a:lnSpc>
              <a:spcBef>
                <a:spcPts val="5"/>
              </a:spcBef>
              <a:buFont typeface="Arial"/>
              <a:buChar char="•"/>
              <a:tabLst>
                <a:tab pos="354965" algn="l"/>
                <a:tab pos="355600" algn="l"/>
              </a:tabLst>
            </a:pPr>
            <a:r>
              <a:rPr sz="2400" spc="-10" dirty="0">
                <a:latin typeface="Calibri"/>
                <a:cs typeface="Calibri"/>
              </a:rPr>
              <a:t>Proper </a:t>
            </a:r>
            <a:r>
              <a:rPr sz="2400" spc="-5" dirty="0">
                <a:latin typeface="Calibri"/>
                <a:cs typeface="Calibri"/>
              </a:rPr>
              <a:t>adaptation </a:t>
            </a:r>
            <a:r>
              <a:rPr sz="2400" spc="-10" dirty="0">
                <a:latin typeface="Calibri"/>
                <a:cs typeface="Calibri"/>
              </a:rPr>
              <a:t>of </a:t>
            </a:r>
            <a:r>
              <a:rPr lang="en-US" sz="2400" spc="-10" dirty="0">
                <a:latin typeface="Calibri"/>
                <a:cs typeface="Calibri"/>
              </a:rPr>
              <a:t> RNN </a:t>
            </a:r>
            <a:r>
              <a:rPr sz="2400" dirty="0">
                <a:latin typeface="Calibri"/>
                <a:cs typeface="Calibri"/>
              </a:rPr>
              <a:t>the </a:t>
            </a:r>
            <a:r>
              <a:rPr sz="2400" spc="-15" dirty="0">
                <a:latin typeface="Calibri"/>
                <a:cs typeface="Calibri"/>
              </a:rPr>
              <a:t>data into </a:t>
            </a:r>
            <a:r>
              <a:rPr sz="2400" dirty="0">
                <a:latin typeface="Calibri"/>
                <a:cs typeface="Calibri"/>
              </a:rPr>
              <a:t>an </a:t>
            </a:r>
            <a:r>
              <a:rPr sz="2400" spc="-5" dirty="0">
                <a:latin typeface="Calibri"/>
                <a:cs typeface="Calibri"/>
              </a:rPr>
              <a:t>optimum  number of </a:t>
            </a:r>
            <a:r>
              <a:rPr sz="2400" spc="-10" dirty="0">
                <a:latin typeface="Calibri"/>
                <a:cs typeface="Calibri"/>
              </a:rPr>
              <a:t>clusters </a:t>
            </a:r>
            <a:r>
              <a:rPr sz="2400" dirty="0">
                <a:latin typeface="Calibri"/>
                <a:cs typeface="Calibri"/>
              </a:rPr>
              <a:t>and aids with </a:t>
            </a:r>
            <a:r>
              <a:rPr sz="2400" spc="-5" dirty="0">
                <a:latin typeface="Calibri"/>
                <a:cs typeface="Calibri"/>
              </a:rPr>
              <a:t>detecting </a:t>
            </a:r>
            <a:r>
              <a:rPr sz="2400" dirty="0">
                <a:latin typeface="Calibri"/>
                <a:cs typeface="Calibri"/>
              </a:rPr>
              <a:t>the </a:t>
            </a:r>
            <a:r>
              <a:rPr sz="2400" spc="-5" dirty="0">
                <a:latin typeface="Calibri"/>
                <a:cs typeface="Calibri"/>
              </a:rPr>
              <a:t>normal </a:t>
            </a:r>
            <a:r>
              <a:rPr sz="2400" dirty="0">
                <a:latin typeface="Calibri"/>
                <a:cs typeface="Calibri"/>
              </a:rPr>
              <a:t>and  </a:t>
            </a:r>
            <a:r>
              <a:rPr sz="2400" spc="-5" dirty="0">
                <a:latin typeface="Calibri"/>
                <a:cs typeface="Calibri"/>
              </a:rPr>
              <a:t>abnormal cases</a:t>
            </a:r>
            <a:r>
              <a:rPr sz="2400" spc="-15" dirty="0">
                <a:latin typeface="Calibri"/>
                <a:cs typeface="Calibri"/>
              </a:rPr>
              <a:t> </a:t>
            </a:r>
            <a:r>
              <a:rPr sz="2400" spc="-20" dirty="0">
                <a:latin typeface="Calibri"/>
                <a:cs typeface="Calibri"/>
              </a:rPr>
              <a:t>efficiently.</a:t>
            </a:r>
            <a:endParaRPr sz="24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3970">
              <a:lnSpc>
                <a:spcPct val="100000"/>
              </a:lnSpc>
              <a:spcBef>
                <a:spcPts val="105"/>
              </a:spcBef>
            </a:pPr>
            <a:r>
              <a:rPr spc="-15" dirty="0"/>
              <a:t>ABSTRACT</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a:t>
            </a:fld>
            <a:endParaRPr dirty="0"/>
          </a:p>
        </p:txBody>
      </p:sp>
      <p:sp>
        <p:nvSpPr>
          <p:cNvPr id="3" name="object 3"/>
          <p:cNvSpPr txBox="1"/>
          <p:nvPr/>
        </p:nvSpPr>
        <p:spPr>
          <a:xfrm>
            <a:off x="535940" y="1607261"/>
            <a:ext cx="8071484" cy="3965829"/>
          </a:xfrm>
          <a:prstGeom prst="rect">
            <a:avLst/>
          </a:prstGeom>
        </p:spPr>
        <p:txBody>
          <a:bodyPr vert="horz" wrap="square" lIns="0" tIns="13335" rIns="0" bIns="0" rtlCol="0">
            <a:spAutoFit/>
          </a:bodyPr>
          <a:lstStyle/>
          <a:p>
            <a:pPr marL="355600" marR="5080" indent="-342900" algn="just">
              <a:lnSpc>
                <a:spcPct val="100000"/>
              </a:lnSpc>
              <a:spcBef>
                <a:spcPts val="105"/>
              </a:spcBef>
              <a:buFont typeface="Arial"/>
              <a:buChar char="•"/>
              <a:tabLst>
                <a:tab pos="354965" algn="l"/>
                <a:tab pos="355600" algn="l"/>
              </a:tabLst>
            </a:pPr>
            <a:r>
              <a:rPr sz="3200" spc="-10" dirty="0">
                <a:latin typeface="Calibri" panose="020F0502020204030204" pitchFamily="34" charset="0"/>
                <a:ea typeface="Calibri" panose="020F0502020204030204" pitchFamily="34" charset="0"/>
                <a:cs typeface="Calibri" panose="020F0502020204030204" pitchFamily="34" charset="0"/>
              </a:rPr>
              <a:t>Cardiovascular </a:t>
            </a:r>
            <a:r>
              <a:rPr sz="3200" spc="-5" dirty="0">
                <a:latin typeface="Calibri" panose="020F0502020204030204" pitchFamily="34" charset="0"/>
                <a:ea typeface="Calibri" panose="020F0502020204030204" pitchFamily="34" charset="0"/>
                <a:cs typeface="Calibri" panose="020F0502020204030204" pitchFamily="34" charset="0"/>
              </a:rPr>
              <a:t>disease is </a:t>
            </a:r>
            <a:r>
              <a:rPr sz="3200" dirty="0">
                <a:latin typeface="Calibri" panose="020F0502020204030204" pitchFamily="34" charset="0"/>
                <a:ea typeface="Calibri" panose="020F0502020204030204" pitchFamily="34" charset="0"/>
                <a:cs typeface="Calibri" panose="020F0502020204030204" pitchFamily="34" charset="0"/>
              </a:rPr>
              <a:t>one of the </a:t>
            </a:r>
            <a:r>
              <a:rPr sz="3200" spc="-10" dirty="0">
                <a:latin typeface="Calibri" panose="020F0502020204030204" pitchFamily="34" charset="0"/>
                <a:ea typeface="Calibri" panose="020F0502020204030204" pitchFamily="34" charset="0"/>
                <a:cs typeface="Calibri" panose="020F0502020204030204" pitchFamily="34" charset="0"/>
              </a:rPr>
              <a:t>most </a:t>
            </a:r>
            <a:r>
              <a:rPr sz="3200" spc="-25" dirty="0">
                <a:latin typeface="Calibri" panose="020F0502020204030204" pitchFamily="34" charset="0"/>
                <a:ea typeface="Calibri" panose="020F0502020204030204" pitchFamily="34" charset="0"/>
                <a:cs typeface="Calibri" panose="020F0502020204030204" pitchFamily="34" charset="0"/>
              </a:rPr>
              <a:t>fatal  </a:t>
            </a:r>
            <a:r>
              <a:rPr sz="3200" spc="-5" dirty="0">
                <a:latin typeface="Calibri" panose="020F0502020204030204" pitchFamily="34" charset="0"/>
                <a:ea typeface="Calibri" panose="020F0502020204030204" pitchFamily="34" charset="0"/>
                <a:cs typeface="Calibri" panose="020F0502020204030204" pitchFamily="34" charset="0"/>
              </a:rPr>
              <a:t>conditions in </a:t>
            </a:r>
            <a:r>
              <a:rPr sz="3200" dirty="0">
                <a:latin typeface="Calibri" panose="020F0502020204030204" pitchFamily="34" charset="0"/>
                <a:ea typeface="Calibri" panose="020F0502020204030204" pitchFamily="34" charset="0"/>
                <a:cs typeface="Calibri" panose="020F0502020204030204" pitchFamily="34" charset="0"/>
              </a:rPr>
              <a:t>the </a:t>
            </a:r>
            <a:r>
              <a:rPr sz="3200" spc="-10" dirty="0">
                <a:latin typeface="Calibri" panose="020F0502020204030204" pitchFamily="34" charset="0"/>
                <a:ea typeface="Calibri" panose="020F0502020204030204" pitchFamily="34" charset="0"/>
                <a:cs typeface="Calibri" panose="020F0502020204030204" pitchFamily="34" charset="0"/>
              </a:rPr>
              <a:t>present</a:t>
            </a:r>
            <a:r>
              <a:rPr sz="3200" spc="15" dirty="0">
                <a:latin typeface="Calibri" panose="020F0502020204030204" pitchFamily="34" charset="0"/>
                <a:ea typeface="Calibri" panose="020F0502020204030204" pitchFamily="34" charset="0"/>
                <a:cs typeface="Calibri" panose="020F0502020204030204" pitchFamily="34" charset="0"/>
              </a:rPr>
              <a:t> </a:t>
            </a:r>
            <a:r>
              <a:rPr sz="3200" spc="-10" dirty="0">
                <a:latin typeface="Calibri" panose="020F0502020204030204" pitchFamily="34" charset="0"/>
                <a:ea typeface="Calibri" panose="020F0502020204030204" pitchFamily="34" charset="0"/>
                <a:cs typeface="Calibri" panose="020F0502020204030204" pitchFamily="34" charset="0"/>
              </a:rPr>
              <a:t>world</a:t>
            </a:r>
            <a:r>
              <a:rPr sz="3200" spc="-10" dirty="0" smtClean="0">
                <a:latin typeface="Calibri" panose="020F0502020204030204" pitchFamily="34" charset="0"/>
                <a:ea typeface="Calibri" panose="020F0502020204030204" pitchFamily="34" charset="0"/>
                <a:cs typeface="Calibri" panose="020F0502020204030204" pitchFamily="34" charset="0"/>
              </a:rPr>
              <a:t>.</a:t>
            </a:r>
            <a:endParaRPr lang="en-US" sz="3200" spc="-10" dirty="0" smtClean="0">
              <a:latin typeface="Calibri" panose="020F0502020204030204" pitchFamily="34" charset="0"/>
              <a:ea typeface="Calibri" panose="020F0502020204030204" pitchFamily="34" charset="0"/>
              <a:cs typeface="Calibri" panose="020F0502020204030204" pitchFamily="34" charset="0"/>
            </a:endParaRPr>
          </a:p>
          <a:p>
            <a:pPr marL="355600" marR="5080" indent="-342900" algn="just">
              <a:lnSpc>
                <a:spcPct val="100000"/>
              </a:lnSpc>
              <a:spcBef>
                <a:spcPts val="105"/>
              </a:spcBef>
              <a:buFont typeface="Arial"/>
              <a:buChar char="•"/>
              <a:tabLst>
                <a:tab pos="354965" algn="l"/>
                <a:tab pos="355600" algn="l"/>
              </a:tabLst>
            </a:pPr>
            <a:r>
              <a:rPr lang="en-US" sz="3200" dirty="0">
                <a:latin typeface="Calibri" panose="020F0502020204030204" pitchFamily="34" charset="0"/>
                <a:ea typeface="Calibri" panose="020F0502020204030204" pitchFamily="34" charset="0"/>
                <a:cs typeface="Calibri" panose="020F0502020204030204" pitchFamily="34" charset="0"/>
              </a:rPr>
              <a:t>In under a minute, an artificial intelligence program can take a picture of the back of a person's eye </a:t>
            </a:r>
            <a:r>
              <a:rPr lang="en-US" sz="3200" dirty="0" smtClean="0">
                <a:latin typeface="Calibri" panose="020F0502020204030204" pitchFamily="34" charset="0"/>
                <a:ea typeface="Calibri" panose="020F0502020204030204" pitchFamily="34" charset="0"/>
                <a:cs typeface="Calibri" panose="020F0502020204030204" pitchFamily="34" charset="0"/>
              </a:rPr>
              <a:t>and by </a:t>
            </a:r>
            <a:r>
              <a:rPr lang="en-US" sz="3200" dirty="0">
                <a:latin typeface="Calibri" panose="020F0502020204030204" pitchFamily="34" charset="0"/>
                <a:ea typeface="Calibri" panose="020F0502020204030204" pitchFamily="34" charset="0"/>
                <a:cs typeface="Calibri" panose="020F0502020204030204" pitchFamily="34" charset="0"/>
              </a:rPr>
              <a:t>analyzing the strength of the blood vessels that feed the </a:t>
            </a:r>
            <a:r>
              <a:rPr lang="en-US" sz="3200" dirty="0" smtClean="0">
                <a:latin typeface="Calibri" panose="020F0502020204030204" pitchFamily="34" charset="0"/>
                <a:ea typeface="Calibri" panose="020F0502020204030204" pitchFamily="34" charset="0"/>
                <a:cs typeface="Calibri" panose="020F0502020204030204" pitchFamily="34" charset="0"/>
              </a:rPr>
              <a:t>retina find </a:t>
            </a:r>
            <a:r>
              <a:rPr lang="en-US" sz="3200" dirty="0">
                <a:latin typeface="Calibri" panose="020F0502020204030204" pitchFamily="34" charset="0"/>
                <a:ea typeface="Calibri" panose="020F0502020204030204" pitchFamily="34" charset="0"/>
                <a:cs typeface="Calibri" panose="020F0502020204030204" pitchFamily="34" charset="0"/>
              </a:rPr>
              <a:t>clues that may point to higher risks of a stroke or heart </a:t>
            </a:r>
            <a:r>
              <a:rPr lang="en-US" sz="3200" dirty="0" smtClean="0">
                <a:latin typeface="Calibri" panose="020F0502020204030204" pitchFamily="34" charset="0"/>
                <a:ea typeface="Calibri" panose="020F0502020204030204" pitchFamily="34" charset="0"/>
                <a:cs typeface="Calibri" panose="020F0502020204030204" pitchFamily="34" charset="0"/>
              </a:rPr>
              <a:t>attack.</a:t>
            </a:r>
            <a:endParaRPr sz="32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6485" y="461899"/>
            <a:ext cx="2892425" cy="696595"/>
          </a:xfrm>
          <a:prstGeom prst="rect">
            <a:avLst/>
          </a:prstGeom>
        </p:spPr>
        <p:txBody>
          <a:bodyPr vert="horz" wrap="square" lIns="0" tIns="13335" rIns="0" bIns="0" rtlCol="0">
            <a:spAutoFit/>
          </a:bodyPr>
          <a:lstStyle/>
          <a:p>
            <a:pPr marL="12700">
              <a:lnSpc>
                <a:spcPct val="100000"/>
              </a:lnSpc>
              <a:spcBef>
                <a:spcPts val="105"/>
              </a:spcBef>
            </a:pPr>
            <a:r>
              <a:rPr b="0" u="none" dirty="0">
                <a:latin typeface="Calibri"/>
                <a:cs typeface="Calibri"/>
              </a:rPr>
              <a:t>REFERENC</a:t>
            </a:r>
            <a:r>
              <a:rPr b="0" u="none" spc="-50" dirty="0">
                <a:latin typeface="Calibri"/>
                <a:cs typeface="Calibri"/>
              </a:rPr>
              <a:t>E</a:t>
            </a:r>
            <a:r>
              <a:rPr b="0" u="none" dirty="0">
                <a:latin typeface="Calibri"/>
                <a:cs typeface="Calibri"/>
              </a:rPr>
              <a:t>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20</a:t>
            </a:fld>
            <a:endParaRPr dirty="0"/>
          </a:p>
        </p:txBody>
      </p:sp>
      <p:sp>
        <p:nvSpPr>
          <p:cNvPr id="3" name="object 3"/>
          <p:cNvSpPr txBox="1"/>
          <p:nvPr/>
        </p:nvSpPr>
        <p:spPr>
          <a:xfrm>
            <a:off x="535940" y="1185495"/>
            <a:ext cx="8150860" cy="4154471"/>
          </a:xfrm>
          <a:prstGeom prst="rect">
            <a:avLst/>
          </a:prstGeom>
        </p:spPr>
        <p:txBody>
          <a:bodyPr vert="horz" wrap="square" lIns="0" tIns="78740" rIns="0" bIns="0" rtlCol="0">
            <a:spAutoFit/>
          </a:bodyPr>
          <a:lstStyle/>
          <a:p>
            <a:pPr marL="527685" marR="250825" indent="-515620" algn="just">
              <a:lnSpc>
                <a:spcPct val="80000"/>
              </a:lnSpc>
              <a:spcBef>
                <a:spcPts val="620"/>
              </a:spcBef>
              <a:buAutoNum type="arabicPeriod"/>
              <a:tabLst>
                <a:tab pos="527685" algn="l"/>
                <a:tab pos="528320" algn="l"/>
              </a:tabLst>
            </a:pPr>
            <a:r>
              <a:rPr lang="en-US" dirty="0">
                <a:latin typeface="Times New Roman" panose="02020603050405020304" pitchFamily="18" charset="0"/>
                <a:cs typeface="Times New Roman" panose="02020603050405020304" pitchFamily="18" charset="0"/>
              </a:rPr>
              <a:t>[1] “The Atlas of Heart Disease and Stroke”, [online]. </a:t>
            </a:r>
            <a:r>
              <a:rPr lang="en-US" dirty="0">
                <a:latin typeface="Times New Roman" panose="02020603050405020304" pitchFamily="18" charset="0"/>
                <a:cs typeface="Times New Roman" panose="02020603050405020304" pitchFamily="18" charset="0"/>
                <a:hlinkClick r:id="rId2"/>
              </a:rPr>
              <a:t>http://www.who.int/cardiovascular_diseases/res </a:t>
            </a:r>
            <a:r>
              <a:rPr lang="en-US" dirty="0" err="1">
                <a:latin typeface="Times New Roman" panose="02020603050405020304" pitchFamily="18" charset="0"/>
                <a:cs typeface="Times New Roman" panose="02020603050405020304" pitchFamily="18" charset="0"/>
                <a:hlinkClick r:id="rId2"/>
              </a:rPr>
              <a:t>ources</a:t>
            </a:r>
            <a:r>
              <a:rPr lang="en-US" dirty="0">
                <a:latin typeface="Times New Roman" panose="02020603050405020304" pitchFamily="18" charset="0"/>
                <a:cs typeface="Times New Roman" panose="02020603050405020304" pitchFamily="18" charset="0"/>
                <a:hlinkClick r:id="rId2"/>
              </a:rPr>
              <a:t>/atlas/</a:t>
            </a:r>
            <a:r>
              <a:rPr lang="en-US" dirty="0" err="1">
                <a:latin typeface="Times New Roman" panose="02020603050405020304" pitchFamily="18" charset="0"/>
                <a:cs typeface="Times New Roman" panose="02020603050405020304" pitchFamily="18" charset="0"/>
                <a:hlinkClick r:id="rId2"/>
              </a:rPr>
              <a:t>en</a:t>
            </a:r>
            <a:r>
              <a:rPr lang="en-US" dirty="0">
                <a:latin typeface="Times New Roman" panose="02020603050405020304" pitchFamily="18" charset="0"/>
                <a:cs typeface="Times New Roman" panose="02020603050405020304" pitchFamily="18" charset="0"/>
                <a:hlinkClick r:id="rId2"/>
              </a:rPr>
              <a:t>/</a:t>
            </a:r>
            <a:endParaRPr lang="en-US" dirty="0">
              <a:latin typeface="Times New Roman" panose="02020603050405020304" pitchFamily="18" charset="0"/>
              <a:cs typeface="Times New Roman" panose="02020603050405020304" pitchFamily="18" charset="0"/>
            </a:endParaRPr>
          </a:p>
          <a:p>
            <a:pPr marL="527685" marR="250825" indent="-515620" algn="just">
              <a:lnSpc>
                <a:spcPct val="80000"/>
              </a:lnSpc>
              <a:spcBef>
                <a:spcPts val="620"/>
              </a:spcBef>
              <a:buAutoNum type="arabicPeriod"/>
              <a:tabLst>
                <a:tab pos="527685" algn="l"/>
                <a:tab pos="528320" algn="l"/>
              </a:tabLst>
            </a:pPr>
            <a:r>
              <a:rPr lang="en-US" dirty="0">
                <a:latin typeface="Times New Roman" panose="02020603050405020304" pitchFamily="18" charset="0"/>
                <a:cs typeface="Times New Roman" panose="02020603050405020304" pitchFamily="18" charset="0"/>
              </a:rPr>
              <a:t> [2] J. S. Rumsfeld, K. E. Joynt, and T. M. Maddox, “Big data analytics to improve cardiovascular care: promise and challenges”, Nature Reviews Cardiology, Vol.13, No.6, pp.350, 2016. </a:t>
            </a:r>
          </a:p>
          <a:p>
            <a:pPr marL="527685" marR="250825" indent="-515620" algn="just">
              <a:lnSpc>
                <a:spcPct val="80000"/>
              </a:lnSpc>
              <a:spcBef>
                <a:spcPts val="620"/>
              </a:spcBef>
              <a:buAutoNum type="arabicPeriod"/>
              <a:tabLst>
                <a:tab pos="527685" algn="l"/>
                <a:tab pos="528320" algn="l"/>
              </a:tabLst>
            </a:pPr>
            <a:r>
              <a:rPr lang="en-US" dirty="0">
                <a:latin typeface="Times New Roman" panose="02020603050405020304" pitchFamily="18" charset="0"/>
                <a:cs typeface="Times New Roman" panose="02020603050405020304" pitchFamily="18" charset="0"/>
              </a:rPr>
              <a:t>[3] W. Dai, T. S. </a:t>
            </a:r>
            <a:r>
              <a:rPr lang="en-US" dirty="0" err="1">
                <a:latin typeface="Times New Roman" panose="02020603050405020304" pitchFamily="18" charset="0"/>
                <a:cs typeface="Times New Roman" panose="02020603050405020304" pitchFamily="18" charset="0"/>
              </a:rPr>
              <a:t>Brisimi</a:t>
            </a:r>
            <a:r>
              <a:rPr lang="en-US" dirty="0">
                <a:latin typeface="Times New Roman" panose="02020603050405020304" pitchFamily="18" charset="0"/>
                <a:cs typeface="Times New Roman" panose="02020603050405020304" pitchFamily="18" charset="0"/>
              </a:rPr>
              <a:t>, W. G. Adams, T. </a:t>
            </a:r>
            <a:r>
              <a:rPr lang="en-US" dirty="0" err="1">
                <a:latin typeface="Times New Roman" panose="02020603050405020304" pitchFamily="18" charset="0"/>
                <a:cs typeface="Times New Roman" panose="02020603050405020304" pitchFamily="18" charset="0"/>
              </a:rPr>
              <a:t>Mela</a:t>
            </a:r>
            <a:r>
              <a:rPr lang="en-US" dirty="0">
                <a:latin typeface="Times New Roman" panose="02020603050405020304" pitchFamily="18" charset="0"/>
                <a:cs typeface="Times New Roman" panose="02020603050405020304" pitchFamily="18" charset="0"/>
              </a:rPr>
              <a:t>, V. </a:t>
            </a:r>
            <a:r>
              <a:rPr lang="en-US" dirty="0" err="1">
                <a:latin typeface="Times New Roman" panose="02020603050405020304" pitchFamily="18" charset="0"/>
                <a:cs typeface="Times New Roman" panose="02020603050405020304" pitchFamily="18" charset="0"/>
              </a:rPr>
              <a:t>Saligrama</a:t>
            </a:r>
            <a:r>
              <a:rPr lang="en-US" dirty="0">
                <a:latin typeface="Times New Roman" panose="02020603050405020304" pitchFamily="18" charset="0"/>
                <a:cs typeface="Times New Roman" panose="02020603050405020304" pitchFamily="18" charset="0"/>
              </a:rPr>
              <a:t>, and I. C. </a:t>
            </a:r>
            <a:r>
              <a:rPr lang="en-US" dirty="0" err="1">
                <a:latin typeface="Times New Roman" panose="02020603050405020304" pitchFamily="18" charset="0"/>
                <a:cs typeface="Times New Roman" panose="02020603050405020304" pitchFamily="18" charset="0"/>
              </a:rPr>
              <a:t>Paschalidis</a:t>
            </a:r>
            <a:r>
              <a:rPr lang="en-US" dirty="0">
                <a:latin typeface="Times New Roman" panose="02020603050405020304" pitchFamily="18" charset="0"/>
                <a:cs typeface="Times New Roman" panose="02020603050405020304" pitchFamily="18" charset="0"/>
              </a:rPr>
              <a:t>, “Classification of hospitalization due to Heart Diseases by supervised learning methods”, International Journal of Medical Informatics, Vol.84, No.3, pp.189–197, 2015. </a:t>
            </a:r>
          </a:p>
          <a:p>
            <a:pPr marL="527685" marR="250825" indent="-515620" algn="just">
              <a:lnSpc>
                <a:spcPct val="80000"/>
              </a:lnSpc>
              <a:spcBef>
                <a:spcPts val="620"/>
              </a:spcBef>
              <a:buAutoNum type="arabicPeriod"/>
              <a:tabLst>
                <a:tab pos="527685" algn="l"/>
                <a:tab pos="528320" algn="l"/>
              </a:tabLst>
            </a:pPr>
            <a:r>
              <a:rPr lang="en-US" dirty="0">
                <a:latin typeface="Times New Roman" panose="02020603050405020304" pitchFamily="18" charset="0"/>
                <a:cs typeface="Times New Roman" panose="02020603050405020304" pitchFamily="18" charset="0"/>
              </a:rPr>
              <a:t>[4] I. </a:t>
            </a:r>
            <a:r>
              <a:rPr lang="en-US" dirty="0" err="1">
                <a:latin typeface="Times New Roman" panose="02020603050405020304" pitchFamily="18" charset="0"/>
                <a:cs typeface="Times New Roman" panose="02020603050405020304" pitchFamily="18" charset="0"/>
              </a:rPr>
              <a:t>Kamkar</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Akbarzadeh</a:t>
            </a:r>
            <a:r>
              <a:rPr lang="en-US" dirty="0">
                <a:latin typeface="Times New Roman" panose="02020603050405020304" pitchFamily="18" charset="0"/>
                <a:cs typeface="Times New Roman" panose="02020603050405020304" pitchFamily="18" charset="0"/>
              </a:rPr>
              <a:t>-T and M. </a:t>
            </a:r>
            <a:r>
              <a:rPr lang="en-US" dirty="0" err="1">
                <a:latin typeface="Times New Roman" panose="02020603050405020304" pitchFamily="18" charset="0"/>
                <a:cs typeface="Times New Roman" panose="02020603050405020304" pitchFamily="18" charset="0"/>
              </a:rPr>
              <a:t>Yaghoobi</a:t>
            </a:r>
            <a:r>
              <a:rPr lang="en-US" dirty="0">
                <a:latin typeface="Times New Roman" panose="02020603050405020304" pitchFamily="18" charset="0"/>
                <a:cs typeface="Times New Roman" panose="02020603050405020304" pitchFamily="18" charset="0"/>
              </a:rPr>
              <a:t>, "Intelligent water drops a new optimization algorithm for solving the Vehicle Routing Problem", In: Proc. of IEEE International Conference on Systems, Man and Cybernetics, pp.4142-4146, 2010.</a:t>
            </a:r>
          </a:p>
          <a:p>
            <a:pPr marL="527685" marR="250825" indent="-515620" algn="just">
              <a:lnSpc>
                <a:spcPct val="80000"/>
              </a:lnSpc>
              <a:spcBef>
                <a:spcPts val="620"/>
              </a:spcBef>
              <a:buAutoNum type="arabicPeriod"/>
              <a:tabLst>
                <a:tab pos="527685" algn="l"/>
                <a:tab pos="528320" algn="l"/>
              </a:tabLst>
            </a:pPr>
            <a:r>
              <a:rPr lang="en-US" dirty="0">
                <a:latin typeface="Times New Roman" panose="02020603050405020304" pitchFamily="18" charset="0"/>
                <a:cs typeface="Times New Roman" panose="02020603050405020304" pitchFamily="18" charset="0"/>
              </a:rPr>
              <a:t> [5] N. M. </a:t>
            </a:r>
            <a:r>
              <a:rPr lang="en-US" dirty="0" err="1">
                <a:latin typeface="Times New Roman" panose="02020603050405020304" pitchFamily="18" charset="0"/>
                <a:cs typeface="Times New Roman" panose="02020603050405020304" pitchFamily="18" charset="0"/>
              </a:rPr>
              <a:t>Gazzaz</a:t>
            </a:r>
            <a:r>
              <a:rPr lang="en-US" dirty="0">
                <a:latin typeface="Times New Roman" panose="02020603050405020304" pitchFamily="18" charset="0"/>
                <a:cs typeface="Times New Roman" panose="02020603050405020304" pitchFamily="18" charset="0"/>
              </a:rPr>
              <a:t>, M. K. </a:t>
            </a:r>
            <a:r>
              <a:rPr lang="en-US" dirty="0" err="1">
                <a:latin typeface="Times New Roman" panose="02020603050405020304" pitchFamily="18" charset="0"/>
                <a:cs typeface="Times New Roman" panose="02020603050405020304" pitchFamily="18" charset="0"/>
              </a:rPr>
              <a:t>Yusoff</a:t>
            </a:r>
            <a:r>
              <a:rPr lang="en-US" dirty="0">
                <a:latin typeface="Times New Roman" panose="02020603050405020304" pitchFamily="18" charset="0"/>
                <a:cs typeface="Times New Roman" panose="02020603050405020304" pitchFamily="18" charset="0"/>
              </a:rPr>
              <a:t>, M. F. </a:t>
            </a:r>
            <a:r>
              <a:rPr lang="en-US" dirty="0" err="1">
                <a:latin typeface="Times New Roman" panose="02020603050405020304" pitchFamily="18" charset="0"/>
                <a:cs typeface="Times New Roman" panose="02020603050405020304" pitchFamily="18" charset="0"/>
              </a:rPr>
              <a:t>Ramli</a:t>
            </a:r>
            <a:r>
              <a:rPr lang="en-US" dirty="0">
                <a:latin typeface="Times New Roman" panose="02020603050405020304" pitchFamily="18" charset="0"/>
                <a:cs typeface="Times New Roman" panose="02020603050405020304" pitchFamily="18" charset="0"/>
              </a:rPr>
              <a:t>, H. </a:t>
            </a:r>
            <a:r>
              <a:rPr lang="en-US" dirty="0" err="1">
                <a:latin typeface="Times New Roman" panose="02020603050405020304" pitchFamily="18" charset="0"/>
                <a:cs typeface="Times New Roman" panose="02020603050405020304" pitchFamily="18" charset="0"/>
              </a:rPr>
              <a:t>Juahir</a:t>
            </a:r>
            <a:r>
              <a:rPr lang="en-US" dirty="0">
                <a:latin typeface="Times New Roman" panose="02020603050405020304" pitchFamily="18" charset="0"/>
                <a:cs typeface="Times New Roman" panose="02020603050405020304" pitchFamily="18" charset="0"/>
              </a:rPr>
              <a:t>, and A. Z. </a:t>
            </a:r>
            <a:r>
              <a:rPr lang="en-US" dirty="0" err="1">
                <a:latin typeface="Times New Roman" panose="02020603050405020304" pitchFamily="18" charset="0"/>
                <a:cs typeface="Times New Roman" panose="02020603050405020304" pitchFamily="18" charset="0"/>
              </a:rPr>
              <a:t>Aris</a:t>
            </a:r>
            <a:r>
              <a:rPr lang="en-US" dirty="0">
                <a:latin typeface="Times New Roman" panose="02020603050405020304" pitchFamily="18" charset="0"/>
                <a:cs typeface="Times New Roman" panose="02020603050405020304" pitchFamily="18" charset="0"/>
              </a:rPr>
              <a:t>, "Artificial neural network modeling of the water quality index using land use areas as predictors", Water Environment Research, Vol.87, No.2, pp.99- 112, 2015.</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3970">
              <a:lnSpc>
                <a:spcPct val="100000"/>
              </a:lnSpc>
              <a:spcBef>
                <a:spcPts val="105"/>
              </a:spcBef>
            </a:pPr>
            <a:r>
              <a:rPr spc="-15" dirty="0"/>
              <a:t>ABSTRACT</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a:t>
            </a:fld>
            <a:endParaRPr dirty="0"/>
          </a:p>
        </p:txBody>
      </p:sp>
      <p:sp>
        <p:nvSpPr>
          <p:cNvPr id="3" name="object 3"/>
          <p:cNvSpPr txBox="1"/>
          <p:nvPr/>
        </p:nvSpPr>
        <p:spPr>
          <a:xfrm>
            <a:off x="535940" y="1608785"/>
            <a:ext cx="7864475" cy="4334520"/>
          </a:xfrm>
          <a:prstGeom prst="rect">
            <a:avLst/>
          </a:prstGeom>
        </p:spPr>
        <p:txBody>
          <a:bodyPr vert="horz" wrap="square" lIns="0" tIns="12700" rIns="0" bIns="0" rtlCol="0">
            <a:spAutoFit/>
          </a:bodyPr>
          <a:lstStyle/>
          <a:p>
            <a:pPr marL="355600" marR="160020" indent="-342900" algn="just">
              <a:lnSpc>
                <a:spcPct val="100000"/>
              </a:lnSpc>
              <a:spcBef>
                <a:spcPts val="100"/>
              </a:spcBef>
              <a:buFont typeface="Arial"/>
              <a:buChar char="•"/>
              <a:tabLst>
                <a:tab pos="440690" algn="l"/>
                <a:tab pos="441325" algn="l"/>
              </a:tabLst>
            </a:pPr>
            <a:r>
              <a:rPr lang="en-US" sz="2800" dirty="0">
                <a:latin typeface="Calibri" panose="020F0502020204030204" pitchFamily="34" charset="0"/>
                <a:ea typeface="Calibri" panose="020F0502020204030204" pitchFamily="34" charset="0"/>
                <a:cs typeface="Calibri" panose="020F0502020204030204" pitchFamily="34" charset="0"/>
              </a:rPr>
              <a:t>A unifying goal of work like this is to develop new disease detection or monitoring approaches that are less invasive, more accurate, cheaper and more readily available. </a:t>
            </a:r>
            <a:endParaRPr lang="en-US" sz="2800" dirty="0" smtClean="0">
              <a:latin typeface="Calibri" panose="020F0502020204030204" pitchFamily="34" charset="0"/>
              <a:ea typeface="Calibri" panose="020F0502020204030204" pitchFamily="34" charset="0"/>
              <a:cs typeface="Calibri" panose="020F0502020204030204" pitchFamily="34" charset="0"/>
            </a:endParaRPr>
          </a:p>
          <a:p>
            <a:pPr marL="355600" marR="160020" indent="-342900" algn="just">
              <a:lnSpc>
                <a:spcPct val="100000"/>
              </a:lnSpc>
              <a:spcBef>
                <a:spcPts val="100"/>
              </a:spcBef>
              <a:buFont typeface="Arial"/>
              <a:buChar char="•"/>
              <a:tabLst>
                <a:tab pos="440690" algn="l"/>
                <a:tab pos="441325" algn="l"/>
              </a:tabLst>
            </a:pPr>
            <a:r>
              <a:rPr lang="en-US" sz="2800" dirty="0" smtClean="0">
                <a:latin typeface="Calibri" panose="020F0502020204030204" pitchFamily="34" charset="0"/>
                <a:ea typeface="Calibri" panose="020F0502020204030204" pitchFamily="34" charset="0"/>
                <a:cs typeface="Calibri" panose="020F0502020204030204" pitchFamily="34" charset="0"/>
              </a:rPr>
              <a:t>However</a:t>
            </a:r>
            <a:r>
              <a:rPr lang="en-US" sz="2800" dirty="0">
                <a:latin typeface="Calibri" panose="020F0502020204030204" pitchFamily="34" charset="0"/>
                <a:ea typeface="Calibri" panose="020F0502020204030204" pitchFamily="34" charset="0"/>
                <a:cs typeface="Calibri" panose="020F0502020204030204" pitchFamily="34" charset="0"/>
              </a:rPr>
              <a:t>, one restriction to potential broad population-level applicability of efforts to extract biomarkers from fundus photos is getting the fundus photos themselves, which requires specialized imaging equipment and a trained technician.</a:t>
            </a:r>
            <a:endParaRPr sz="2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E3D436-47FE-DA84-6097-D1F94893A9DF}"/>
              </a:ext>
            </a:extLst>
          </p:cNvPr>
          <p:cNvSpPr>
            <a:spLocks noGrp="1"/>
          </p:cNvSpPr>
          <p:nvPr>
            <p:ph type="title"/>
          </p:nvPr>
        </p:nvSpPr>
        <p:spPr>
          <a:xfrm>
            <a:off x="1505527" y="461899"/>
            <a:ext cx="4284783" cy="635509"/>
          </a:xfrm>
        </p:spPr>
        <p:txBody>
          <a:bodyPr/>
          <a:lstStyle/>
          <a:p>
            <a:r>
              <a:rPr lang="en-US" dirty="0"/>
              <a:t>INTRODUCTION</a:t>
            </a:r>
          </a:p>
        </p:txBody>
      </p:sp>
      <p:sp>
        <p:nvSpPr>
          <p:cNvPr id="3" name="Text Placeholder 2">
            <a:extLst>
              <a:ext uri="{FF2B5EF4-FFF2-40B4-BE49-F238E27FC236}">
                <a16:creationId xmlns="" xmlns:a16="http://schemas.microsoft.com/office/drawing/2014/main" id="{74AACE7A-06DA-9CB7-6486-96BD78690661}"/>
              </a:ext>
            </a:extLst>
          </p:cNvPr>
          <p:cNvSpPr>
            <a:spLocks noGrp="1"/>
          </p:cNvSpPr>
          <p:nvPr>
            <p:ph idx="1"/>
          </p:nvPr>
        </p:nvSpPr>
        <p:spPr>
          <a:xfrm>
            <a:off x="526414" y="1612138"/>
            <a:ext cx="8091170" cy="3200876"/>
          </a:xfrm>
        </p:spPr>
        <p:txBody>
          <a:bodyPr/>
          <a:lstStyle/>
          <a:p>
            <a:pPr marL="457200" indent="-457200" algn="just">
              <a:buFont typeface="Arial" panose="020B0604020202020204" pitchFamily="34" charset="0"/>
              <a:buChar char="•"/>
            </a:pPr>
            <a:r>
              <a:rPr lang="en-US" dirty="0"/>
              <a:t>Day by day the cases of heart diseases are increasing at a rapid rate and it’s very Important and concerning to predict any such diseases beforehand. </a:t>
            </a:r>
          </a:p>
          <a:p>
            <a:pPr marL="457200" indent="-457200" algn="just">
              <a:buFont typeface="Arial" panose="020B0604020202020204" pitchFamily="34" charset="0"/>
              <a:buChar char="•"/>
            </a:pPr>
            <a:r>
              <a:rPr lang="en-US" dirty="0"/>
              <a:t>This diagnosis is a difficult task i.e. it should be performed precisely and efficiently</a:t>
            </a:r>
          </a:p>
          <a:p>
            <a:pPr marL="457200" indent="-457200" algn="just">
              <a:buFont typeface="Arial" panose="020B0604020202020204" pitchFamily="34" charset="0"/>
              <a:buChar char="•"/>
            </a:pPr>
            <a:r>
              <a:rPr lang="en-US" dirty="0"/>
              <a:t>A quite Helpful approach was used to regulate how the model can be used to improve the accuracy of prediction of Heart Attack in any individual.</a:t>
            </a:r>
          </a:p>
        </p:txBody>
      </p:sp>
    </p:spTree>
    <p:extLst>
      <p:ext uri="{BB962C8B-B14F-4D97-AF65-F5344CB8AC3E}">
        <p14:creationId xmlns:p14="http://schemas.microsoft.com/office/powerpoint/2010/main" val="349697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4503" y="461898"/>
            <a:ext cx="5486400" cy="658979"/>
          </a:xfrm>
        </p:spPr>
        <p:txBody>
          <a:bodyPr>
            <a:normAutofit fontScale="90000"/>
          </a:bodyPr>
          <a:lstStyle/>
          <a:p>
            <a:r>
              <a:rPr lang="en-US" sz="4050" dirty="0">
                <a:latin typeface="Times New Roman" pitchFamily="18" charset="0"/>
                <a:cs typeface="Times New Roman" pitchFamily="18" charset="0"/>
              </a:rPr>
              <a:t>LITERATURE SURVEY</a:t>
            </a:r>
          </a:p>
        </p:txBody>
      </p:sp>
      <p:sp>
        <p:nvSpPr>
          <p:cNvPr id="4" name="Slide Number Placeholder 3"/>
          <p:cNvSpPr>
            <a:spLocks noGrp="1"/>
          </p:cNvSpPr>
          <p:nvPr>
            <p:ph type="sldNum" sz="quarter" idx="12"/>
          </p:nvPr>
        </p:nvSpPr>
        <p:spPr>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pPr/>
              <a:t>5</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3937562487"/>
              </p:ext>
            </p:extLst>
          </p:nvPr>
        </p:nvGraphicFramePr>
        <p:xfrm>
          <a:off x="491612" y="1514169"/>
          <a:ext cx="7905135" cy="5511571"/>
        </p:xfrm>
        <a:graphic>
          <a:graphicData uri="http://schemas.openxmlformats.org/drawingml/2006/table">
            <a:tbl>
              <a:tblPr/>
              <a:tblGrid>
                <a:gridCol w="1859053">
                  <a:extLst>
                    <a:ext uri="{9D8B030D-6E8A-4147-A177-3AD203B41FA5}">
                      <a16:colId xmlns="" xmlns:a16="http://schemas.microsoft.com/office/drawing/2014/main" val="20000"/>
                    </a:ext>
                  </a:extLst>
                </a:gridCol>
                <a:gridCol w="1473826">
                  <a:extLst>
                    <a:ext uri="{9D8B030D-6E8A-4147-A177-3AD203B41FA5}">
                      <a16:colId xmlns="" xmlns:a16="http://schemas.microsoft.com/office/drawing/2014/main" val="20001"/>
                    </a:ext>
                  </a:extLst>
                </a:gridCol>
                <a:gridCol w="1085833">
                  <a:extLst>
                    <a:ext uri="{9D8B030D-6E8A-4147-A177-3AD203B41FA5}">
                      <a16:colId xmlns="" xmlns:a16="http://schemas.microsoft.com/office/drawing/2014/main" val="20002"/>
                    </a:ext>
                  </a:extLst>
                </a:gridCol>
                <a:gridCol w="1307841">
                  <a:extLst>
                    <a:ext uri="{9D8B030D-6E8A-4147-A177-3AD203B41FA5}">
                      <a16:colId xmlns="" xmlns:a16="http://schemas.microsoft.com/office/drawing/2014/main" val="20003"/>
                    </a:ext>
                  </a:extLst>
                </a:gridCol>
                <a:gridCol w="1089291">
                  <a:extLst>
                    <a:ext uri="{9D8B030D-6E8A-4147-A177-3AD203B41FA5}">
                      <a16:colId xmlns="" xmlns:a16="http://schemas.microsoft.com/office/drawing/2014/main" val="20004"/>
                    </a:ext>
                  </a:extLst>
                </a:gridCol>
                <a:gridCol w="1089291">
                  <a:extLst>
                    <a:ext uri="{9D8B030D-6E8A-4147-A177-3AD203B41FA5}">
                      <a16:colId xmlns="" xmlns:a16="http://schemas.microsoft.com/office/drawing/2014/main" val="486773557"/>
                    </a:ext>
                  </a:extLst>
                </a:gridCol>
              </a:tblGrid>
              <a:tr h="259456">
                <a:tc>
                  <a:txBody>
                    <a:bodyPr/>
                    <a:lstStyle/>
                    <a:p>
                      <a:pPr marL="0" marR="0" algn="just">
                        <a:lnSpc>
                          <a:spcPct val="115000"/>
                        </a:lnSpc>
                        <a:spcBef>
                          <a:spcPts val="0"/>
                        </a:spcBef>
                        <a:spcAft>
                          <a:spcPts val="0"/>
                        </a:spcAft>
                      </a:pPr>
                      <a:r>
                        <a:rPr lang="en-US" sz="600" b="1" dirty="0">
                          <a:latin typeface="Times New Roman"/>
                          <a:ea typeface="Calibri"/>
                          <a:cs typeface="Latha"/>
                        </a:rPr>
                        <a:t>Method</a:t>
                      </a:r>
                      <a:endParaRPr lang="en-US" sz="600" b="1"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b="1" dirty="0">
                          <a:latin typeface="Times New Roman"/>
                          <a:ea typeface="Calibri"/>
                          <a:cs typeface="Latha"/>
                        </a:rPr>
                        <a:t>AUTHOR</a:t>
                      </a:r>
                      <a:endParaRPr lang="en-US" sz="600" b="1"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b="1" dirty="0">
                          <a:latin typeface="Times New Roman"/>
                          <a:ea typeface="Calibri"/>
                          <a:cs typeface="Latha"/>
                        </a:rPr>
                        <a:t>Pros</a:t>
                      </a:r>
                      <a:endParaRPr lang="en-US" sz="600" b="1" dirty="0">
                        <a:latin typeface="Calibri"/>
                        <a:ea typeface="Calibri"/>
                        <a:cs typeface="Latha"/>
                      </a:endParaRP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b="1" dirty="0">
                          <a:latin typeface="Calibri"/>
                          <a:ea typeface="Calibri"/>
                          <a:cs typeface="Latha"/>
                        </a:rPr>
                        <a:t>Cons</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b="1" dirty="0">
                          <a:latin typeface="Times New Roman"/>
                          <a:ea typeface="Calibri"/>
                          <a:cs typeface="Latha"/>
                        </a:rPr>
                        <a:t>DATASET</a:t>
                      </a:r>
                      <a:endParaRPr lang="en-US" sz="600" b="1" dirty="0">
                        <a:latin typeface="Calibri"/>
                        <a:ea typeface="Calibri"/>
                        <a:cs typeface="Latha"/>
                      </a:endParaRP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b="1" dirty="0">
                          <a:latin typeface="Calibri"/>
                          <a:ea typeface="Calibri"/>
                          <a:cs typeface="Latha"/>
                        </a:rPr>
                        <a:t>METRICES</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981370">
                <a:tc>
                  <a:txBody>
                    <a:bodyPr/>
                    <a:lstStyle/>
                    <a:p>
                      <a:pPr marL="0" marR="0" algn="just">
                        <a:lnSpc>
                          <a:spcPct val="150000"/>
                        </a:lnSpc>
                        <a:spcBef>
                          <a:spcPts val="0"/>
                        </a:spcBef>
                        <a:spcAft>
                          <a:spcPts val="0"/>
                        </a:spcAft>
                      </a:pPr>
                      <a:r>
                        <a:rPr lang="en-US" sz="800" dirty="0"/>
                        <a:t>There are different algorithm to predict heart disease like naïve Bayes, k Nearest Neighbor (KNN), Decision tree ,Artificial Neural Network(ANN).</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800" dirty="0" err="1"/>
                        <a:t>Sibgha</a:t>
                      </a:r>
                      <a:r>
                        <a:rPr lang="en-US" sz="800" dirty="0"/>
                        <a:t> </a:t>
                      </a:r>
                      <a:r>
                        <a:rPr lang="en-US" sz="800" dirty="0" err="1"/>
                        <a:t>Taqdees</a:t>
                      </a:r>
                      <a:r>
                        <a:rPr lang="en-US" sz="800" dirty="0"/>
                        <a:t> </a:t>
                      </a:r>
                    </a:p>
                    <a:p>
                      <a:pPr marL="0" marR="0" algn="just">
                        <a:lnSpc>
                          <a:spcPct val="115000"/>
                        </a:lnSpc>
                        <a:spcBef>
                          <a:spcPts val="0"/>
                        </a:spcBef>
                        <a:spcAft>
                          <a:spcPts val="0"/>
                        </a:spcAft>
                      </a:pPr>
                      <a:r>
                        <a:rPr lang="en-US" sz="800" dirty="0">
                          <a:latin typeface="Calibri"/>
                          <a:ea typeface="Calibri"/>
                          <a:cs typeface="Latha"/>
                        </a:rPr>
                        <a:t>2021</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Multiple Algorithms used</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Less Accuracy</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Heart disease Dataset</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85</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895477">
                <a:tc>
                  <a:txBody>
                    <a:bodyPr/>
                    <a:lstStyle/>
                    <a:p>
                      <a:pPr marL="0" marR="0" algn="just">
                        <a:lnSpc>
                          <a:spcPct val="115000"/>
                        </a:lnSpc>
                        <a:spcBef>
                          <a:spcPts val="0"/>
                        </a:spcBef>
                        <a:spcAft>
                          <a:spcPts val="0"/>
                        </a:spcAft>
                      </a:pPr>
                      <a:r>
                        <a:rPr lang="en-US" sz="800" dirty="0"/>
                        <a:t>The strength of the proposed model was quiet satisfying and was able to predict evidence of having a heart disease in a particular individual by using KNN and Logistic Regression which showed a good accuracy</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800" dirty="0"/>
                        <a:t>Harshit Jindal</a:t>
                      </a:r>
                    </a:p>
                    <a:p>
                      <a:pPr marL="0" marR="0" algn="just">
                        <a:lnSpc>
                          <a:spcPct val="150000"/>
                        </a:lnSpc>
                        <a:spcBef>
                          <a:spcPts val="0"/>
                        </a:spcBef>
                        <a:spcAft>
                          <a:spcPts val="0"/>
                        </a:spcAft>
                      </a:pPr>
                      <a:r>
                        <a:rPr lang="en-US" sz="800" dirty="0">
                          <a:latin typeface="Calibri"/>
                          <a:ea typeface="Calibri"/>
                          <a:cs typeface="Latha"/>
                        </a:rPr>
                        <a:t>2020</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Extended Accuracy</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t>The training database consist less data</a:t>
                      </a:r>
                      <a:endParaRPr lang="en-US" sz="600" dirty="0">
                        <a:latin typeface="Calibri"/>
                        <a:ea typeface="Calibri"/>
                        <a:cs typeface="Latha"/>
                      </a:endParaRP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mn-lt"/>
                          <a:ea typeface="Calibri"/>
                          <a:cs typeface="Latha"/>
                        </a:rPr>
                        <a:t>Heart disease Dataset</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65</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1121159">
                <a:tc>
                  <a:txBody>
                    <a:bodyPr/>
                    <a:lstStyle/>
                    <a:p>
                      <a:pPr marL="0" marR="0" algn="just">
                        <a:lnSpc>
                          <a:spcPct val="150000"/>
                        </a:lnSpc>
                        <a:spcBef>
                          <a:spcPts val="0"/>
                        </a:spcBef>
                        <a:spcAft>
                          <a:spcPts val="0"/>
                        </a:spcAft>
                      </a:pPr>
                      <a:r>
                        <a:rPr lang="en-US" sz="800" dirty="0"/>
                        <a:t>The current study created and tested several machine-learning-based classification models. The dataset was subjected to Smote to handle unbalanced classes and feature selection technique in order to assess the impact on two distinct performance metrics. </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800" dirty="0"/>
                        <a:t>Kelvin Kwakye</a:t>
                      </a:r>
                    </a:p>
                    <a:p>
                      <a:pPr marL="0" marR="0" algn="just">
                        <a:lnSpc>
                          <a:spcPct val="150000"/>
                        </a:lnSpc>
                        <a:spcBef>
                          <a:spcPts val="0"/>
                        </a:spcBef>
                        <a:spcAft>
                          <a:spcPts val="0"/>
                        </a:spcAft>
                      </a:pPr>
                      <a:r>
                        <a:rPr lang="en-US" sz="800" dirty="0">
                          <a:latin typeface="Calibri"/>
                          <a:ea typeface="Calibri"/>
                          <a:cs typeface="Latha"/>
                        </a:rPr>
                        <a:t>2021</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a:latin typeface="Calibri"/>
                          <a:ea typeface="Calibri"/>
                          <a:cs typeface="Latha"/>
                        </a:rPr>
                        <a:t>Faster Algorithm</a:t>
                      </a:r>
                      <a:endParaRPr lang="en-US" sz="600" dirty="0">
                        <a:latin typeface="Calibri"/>
                        <a:ea typeface="Calibri"/>
                        <a:cs typeface="Latha"/>
                      </a:endParaRP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Less features considered</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mn-lt"/>
                          <a:ea typeface="Calibri"/>
                          <a:cs typeface="Latha"/>
                        </a:rPr>
                        <a:t>Heart disease Dataset</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93</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981370">
                <a:tc>
                  <a:txBody>
                    <a:bodyPr/>
                    <a:lstStyle/>
                    <a:p>
                      <a:pPr marL="0" marR="0" algn="just">
                        <a:lnSpc>
                          <a:spcPct val="150000"/>
                        </a:lnSpc>
                        <a:spcBef>
                          <a:spcPts val="0"/>
                        </a:spcBef>
                        <a:spcAft>
                          <a:spcPts val="0"/>
                        </a:spcAft>
                      </a:pPr>
                      <a:r>
                        <a:rPr lang="en-US" sz="800" dirty="0"/>
                        <a:t>A heart disease prediction algorithm based on the analysis of the predictive models’ classification performance on combined datasets and the train-test split technique is presented. </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800" dirty="0" err="1"/>
                        <a:t>Ghulab</a:t>
                      </a:r>
                      <a:r>
                        <a:rPr lang="en-US" sz="800" dirty="0"/>
                        <a:t> Nabi Ahmad</a:t>
                      </a:r>
                    </a:p>
                    <a:p>
                      <a:pPr marL="0" marR="0" algn="just">
                        <a:lnSpc>
                          <a:spcPct val="150000"/>
                        </a:lnSpc>
                        <a:spcBef>
                          <a:spcPts val="0"/>
                        </a:spcBef>
                        <a:spcAft>
                          <a:spcPts val="0"/>
                        </a:spcAft>
                      </a:pPr>
                      <a:r>
                        <a:rPr lang="en-US" sz="800" dirty="0">
                          <a:latin typeface="Calibri"/>
                          <a:ea typeface="Calibri"/>
                          <a:cs typeface="Latha"/>
                        </a:rPr>
                        <a:t>2022</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 High Resolution dataset used</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Slow Operation</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mn-lt"/>
                          <a:ea typeface="Calibri"/>
                          <a:cs typeface="Latha"/>
                        </a:rPr>
                        <a:t>Heart disease Dataset</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90</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814948">
                <a:tc>
                  <a:txBody>
                    <a:bodyPr/>
                    <a:lstStyle/>
                    <a:p>
                      <a:pPr marL="0" marR="0" algn="just">
                        <a:lnSpc>
                          <a:spcPct val="150000"/>
                        </a:lnSpc>
                        <a:spcBef>
                          <a:spcPts val="0"/>
                        </a:spcBef>
                        <a:spcAft>
                          <a:spcPts val="0"/>
                        </a:spcAft>
                      </a:pPr>
                      <a:r>
                        <a:rPr lang="en-US" sz="800" dirty="0"/>
                        <a:t>Our proposed method offers an illustrative framework that helps predict heart attacks with high accuracy.</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800" dirty="0"/>
                        <a:t>Mohammad Tabrez </a:t>
                      </a:r>
                      <a:r>
                        <a:rPr lang="en-US" sz="800" dirty="0" err="1"/>
                        <a:t>Quasim</a:t>
                      </a:r>
                      <a:endParaRPr lang="en-US" sz="800" dirty="0"/>
                    </a:p>
                    <a:p>
                      <a:pPr marL="0" marR="0" algn="just">
                        <a:lnSpc>
                          <a:spcPct val="115000"/>
                        </a:lnSpc>
                        <a:spcBef>
                          <a:spcPts val="0"/>
                        </a:spcBef>
                        <a:spcAft>
                          <a:spcPts val="0"/>
                        </a:spcAft>
                      </a:pPr>
                      <a:r>
                        <a:rPr lang="en-US" sz="800" dirty="0">
                          <a:latin typeface="Calibri"/>
                          <a:ea typeface="Calibri"/>
                          <a:cs typeface="Latha"/>
                        </a:rPr>
                        <a:t>2021</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Web App Supported</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Accuracy Low</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mn-lt"/>
                          <a:ea typeface="Calibri"/>
                          <a:cs typeface="Latha"/>
                        </a:rPr>
                        <a:t>Heart disease Dataset</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65</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77535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169" y="461898"/>
            <a:ext cx="5594554" cy="776967"/>
          </a:xfrm>
        </p:spPr>
        <p:txBody>
          <a:bodyPr>
            <a:normAutofit/>
          </a:bodyPr>
          <a:lstStyle/>
          <a:p>
            <a:r>
              <a:rPr lang="en-US" sz="4050" dirty="0">
                <a:latin typeface="Times New Roman" pitchFamily="18" charset="0"/>
                <a:cs typeface="Times New Roman" pitchFamily="18" charset="0"/>
              </a:rPr>
              <a:t>LITERATURE SURVEY</a:t>
            </a:r>
          </a:p>
        </p:txBody>
      </p:sp>
      <p:sp>
        <p:nvSpPr>
          <p:cNvPr id="4" name="Slide Number Placeholder 3"/>
          <p:cNvSpPr>
            <a:spLocks noGrp="1"/>
          </p:cNvSpPr>
          <p:nvPr>
            <p:ph type="sldNum" sz="quarter" idx="12"/>
          </p:nvPr>
        </p:nvSpPr>
        <p:spPr>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618960-8005-486C-9A75-10CB2AAC16F9}" type="slidenum">
              <a:rPr lang="en-US" smtClean="0"/>
              <a:pPr/>
              <a:t>6</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3511904856"/>
              </p:ext>
            </p:extLst>
          </p:nvPr>
        </p:nvGraphicFramePr>
        <p:xfrm>
          <a:off x="629265" y="1474838"/>
          <a:ext cx="7981334" cy="4876216"/>
        </p:xfrm>
        <a:graphic>
          <a:graphicData uri="http://schemas.openxmlformats.org/drawingml/2006/table">
            <a:tbl>
              <a:tblPr/>
              <a:tblGrid>
                <a:gridCol w="1876974">
                  <a:extLst>
                    <a:ext uri="{9D8B030D-6E8A-4147-A177-3AD203B41FA5}">
                      <a16:colId xmlns="" xmlns:a16="http://schemas.microsoft.com/office/drawing/2014/main" val="20000"/>
                    </a:ext>
                  </a:extLst>
                </a:gridCol>
                <a:gridCol w="1488032">
                  <a:extLst>
                    <a:ext uri="{9D8B030D-6E8A-4147-A177-3AD203B41FA5}">
                      <a16:colId xmlns="" xmlns:a16="http://schemas.microsoft.com/office/drawing/2014/main" val="20001"/>
                    </a:ext>
                  </a:extLst>
                </a:gridCol>
                <a:gridCol w="1096300">
                  <a:extLst>
                    <a:ext uri="{9D8B030D-6E8A-4147-A177-3AD203B41FA5}">
                      <a16:colId xmlns="" xmlns:a16="http://schemas.microsoft.com/office/drawing/2014/main" val="20002"/>
                    </a:ext>
                  </a:extLst>
                </a:gridCol>
                <a:gridCol w="1320448">
                  <a:extLst>
                    <a:ext uri="{9D8B030D-6E8A-4147-A177-3AD203B41FA5}">
                      <a16:colId xmlns="" xmlns:a16="http://schemas.microsoft.com/office/drawing/2014/main" val="20003"/>
                    </a:ext>
                  </a:extLst>
                </a:gridCol>
                <a:gridCol w="1099790">
                  <a:extLst>
                    <a:ext uri="{9D8B030D-6E8A-4147-A177-3AD203B41FA5}">
                      <a16:colId xmlns="" xmlns:a16="http://schemas.microsoft.com/office/drawing/2014/main" val="20004"/>
                    </a:ext>
                  </a:extLst>
                </a:gridCol>
                <a:gridCol w="1099790">
                  <a:extLst>
                    <a:ext uri="{9D8B030D-6E8A-4147-A177-3AD203B41FA5}">
                      <a16:colId xmlns="" xmlns:a16="http://schemas.microsoft.com/office/drawing/2014/main" val="486773557"/>
                    </a:ext>
                  </a:extLst>
                </a:gridCol>
              </a:tblGrid>
              <a:tr h="250351">
                <a:tc>
                  <a:txBody>
                    <a:bodyPr/>
                    <a:lstStyle/>
                    <a:p>
                      <a:pPr marL="0" marR="0" algn="just">
                        <a:lnSpc>
                          <a:spcPct val="115000"/>
                        </a:lnSpc>
                        <a:spcBef>
                          <a:spcPts val="0"/>
                        </a:spcBef>
                        <a:spcAft>
                          <a:spcPts val="0"/>
                        </a:spcAft>
                      </a:pPr>
                      <a:r>
                        <a:rPr lang="en-US" sz="600" b="1" dirty="0">
                          <a:latin typeface="Times New Roman"/>
                          <a:ea typeface="Calibri"/>
                          <a:cs typeface="Latha"/>
                        </a:rPr>
                        <a:t>Method</a:t>
                      </a:r>
                      <a:endParaRPr lang="en-US" sz="600" b="1"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b="1" dirty="0">
                          <a:latin typeface="Times New Roman"/>
                          <a:ea typeface="Calibri"/>
                          <a:cs typeface="Latha"/>
                        </a:rPr>
                        <a:t>AUTHOR</a:t>
                      </a:r>
                      <a:endParaRPr lang="en-US" sz="600" b="1"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b="1" dirty="0">
                          <a:latin typeface="Times New Roman"/>
                          <a:ea typeface="Calibri"/>
                          <a:cs typeface="Latha"/>
                        </a:rPr>
                        <a:t>Pros</a:t>
                      </a:r>
                      <a:endParaRPr lang="en-US" sz="600" b="1" dirty="0">
                        <a:latin typeface="Calibri"/>
                        <a:ea typeface="Calibri"/>
                        <a:cs typeface="Latha"/>
                      </a:endParaRP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b="1" dirty="0">
                          <a:latin typeface="Calibri"/>
                          <a:ea typeface="Calibri"/>
                          <a:cs typeface="Latha"/>
                        </a:rPr>
                        <a:t>Cons</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b="1" dirty="0">
                          <a:latin typeface="Times New Roman"/>
                          <a:ea typeface="Calibri"/>
                          <a:cs typeface="Latha"/>
                        </a:rPr>
                        <a:t>DATASET</a:t>
                      </a:r>
                      <a:endParaRPr lang="en-US" sz="600" b="1" dirty="0">
                        <a:latin typeface="Calibri"/>
                        <a:ea typeface="Calibri"/>
                        <a:cs typeface="Latha"/>
                      </a:endParaRP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b="1" dirty="0">
                          <a:latin typeface="Calibri"/>
                          <a:ea typeface="Calibri"/>
                          <a:cs typeface="Latha"/>
                        </a:rPr>
                        <a:t>METRICES</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946930">
                <a:tc>
                  <a:txBody>
                    <a:bodyPr/>
                    <a:lstStyle/>
                    <a:p>
                      <a:pPr marL="0" marR="0" algn="just">
                        <a:lnSpc>
                          <a:spcPct val="150000"/>
                        </a:lnSpc>
                        <a:spcBef>
                          <a:spcPts val="0"/>
                        </a:spcBef>
                        <a:spcAft>
                          <a:spcPts val="0"/>
                        </a:spcAft>
                      </a:pPr>
                      <a:r>
                        <a:rPr lang="en-US" sz="800" b="0" i="0" dirty="0">
                          <a:solidFill>
                            <a:schemeClr val="tx1"/>
                          </a:solidFill>
                          <a:effectLst/>
                          <a:latin typeface="+mn-lt"/>
                          <a:ea typeface="+mn-ea"/>
                          <a:cs typeface="+mn-cs"/>
                        </a:rPr>
                        <a:t>this paper presents a comparative analysis of machine learning techniques like Random Forest (RF), Logistic Regression, Support Vector Machine (SVM), </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800" b="0" i="0" dirty="0">
                          <a:solidFill>
                            <a:schemeClr val="tx1"/>
                          </a:solidFill>
                          <a:effectLst/>
                          <a:latin typeface="+mn-lt"/>
                          <a:ea typeface="+mn-ea"/>
                          <a:cs typeface="+mn-cs"/>
                        </a:rPr>
                        <a:t>Rubini PE 2021</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Multiple Evaluation Supported</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Not webapp Supported</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mn-lt"/>
                          <a:ea typeface="Calibri"/>
                          <a:cs typeface="Latha"/>
                        </a:rPr>
                        <a:t>Heart disease dataset</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75</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864052">
                <a:tc>
                  <a:txBody>
                    <a:bodyPr/>
                    <a:lstStyle/>
                    <a:p>
                      <a:pPr marL="0" marR="0" algn="just">
                        <a:lnSpc>
                          <a:spcPct val="115000"/>
                        </a:lnSpc>
                        <a:spcBef>
                          <a:spcPts val="0"/>
                        </a:spcBef>
                        <a:spcAft>
                          <a:spcPts val="0"/>
                        </a:spcAft>
                      </a:pPr>
                      <a:r>
                        <a:rPr lang="en-US" sz="800" dirty="0"/>
                        <a:t>have also instrumented some machine learning algorithms to calculate the Accuracy (ACC), Sensitivity (SEN), Error Rate, Precision (PRE) and F1 Score (F1) of our model, along with the Negative Predictive Value (NPR),</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800" dirty="0"/>
                        <a:t>PRONAB GHOSH 2020</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Extended Accuracy</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t>The training database consist less data</a:t>
                      </a:r>
                      <a:endParaRPr lang="en-US" sz="600" dirty="0">
                        <a:latin typeface="Calibri"/>
                        <a:ea typeface="Calibri"/>
                        <a:cs typeface="Latha"/>
                      </a:endParaRP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mn-lt"/>
                          <a:ea typeface="Calibri"/>
                          <a:cs typeface="Latha"/>
                        </a:rPr>
                        <a:t>Heart disease dataset</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65</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1081815">
                <a:tc>
                  <a:txBody>
                    <a:bodyPr/>
                    <a:lstStyle/>
                    <a:p>
                      <a:pPr marL="0" marR="0" algn="just">
                        <a:lnSpc>
                          <a:spcPct val="150000"/>
                        </a:lnSpc>
                        <a:spcBef>
                          <a:spcPts val="0"/>
                        </a:spcBef>
                        <a:spcAft>
                          <a:spcPts val="0"/>
                        </a:spcAft>
                      </a:pPr>
                      <a:r>
                        <a:rPr lang="en-US" sz="800" dirty="0"/>
                        <a:t>The prediction model is introduced with the several classification techniques and the different combinations of features.</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800" dirty="0"/>
                        <a:t>K. S. </a:t>
                      </a:r>
                      <a:r>
                        <a:rPr lang="en-US" sz="800" dirty="0" err="1"/>
                        <a:t>Ubale</a:t>
                      </a:r>
                      <a:r>
                        <a:rPr lang="en-US" sz="800" dirty="0"/>
                        <a:t> 2021</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Faster Algorithm</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Less Accuracy</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mn-lt"/>
                          <a:ea typeface="Calibri"/>
                          <a:cs typeface="Latha"/>
                        </a:rPr>
                        <a:t>Heart disease dataset</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84</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829315">
                <a:tc>
                  <a:txBody>
                    <a:bodyPr/>
                    <a:lstStyle/>
                    <a:p>
                      <a:pPr marL="0" marR="0" algn="just">
                        <a:lnSpc>
                          <a:spcPct val="150000"/>
                        </a:lnSpc>
                        <a:spcBef>
                          <a:spcPts val="0"/>
                        </a:spcBef>
                        <a:spcAft>
                          <a:spcPts val="0"/>
                        </a:spcAft>
                      </a:pPr>
                      <a:r>
                        <a:rPr lang="en-US" sz="800" dirty="0"/>
                        <a:t>In this paper, a comparative study of various machine learning algorithms is discussed and shows the result. </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800" dirty="0" err="1"/>
                        <a:t>J.Nageswara</a:t>
                      </a:r>
                      <a:r>
                        <a:rPr lang="en-US" sz="800" dirty="0"/>
                        <a:t> Rao 2021</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High Accuracy</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Very Complex Algorithm</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Heart disease dataset</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90</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786349">
                <a:tc>
                  <a:txBody>
                    <a:bodyPr/>
                    <a:lstStyle/>
                    <a:p>
                      <a:pPr marL="0" marR="0" algn="just">
                        <a:lnSpc>
                          <a:spcPct val="150000"/>
                        </a:lnSpc>
                        <a:spcBef>
                          <a:spcPts val="0"/>
                        </a:spcBef>
                        <a:spcAft>
                          <a:spcPts val="0"/>
                        </a:spcAft>
                      </a:pPr>
                      <a:r>
                        <a:rPr lang="en-US" sz="800" dirty="0"/>
                        <a:t>collected from a tertiary hospital in South India. Seventy percent of the collected data were used to train the prediction system. </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800" dirty="0"/>
                        <a:t>Ekta Maini 2021</a:t>
                      </a:r>
                      <a:endParaRPr lang="en-US" sz="600" dirty="0">
                        <a:latin typeface="Calibri"/>
                        <a:ea typeface="Calibri"/>
                        <a:cs typeface="Latha"/>
                      </a:endParaRPr>
                    </a:p>
                  </a:txBody>
                  <a:tcPr marL="36106" marR="3610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t>Dataset belonging to patient  Multiple category</a:t>
                      </a:r>
                      <a:endParaRPr lang="en-US" sz="600" dirty="0">
                        <a:latin typeface="Calibri"/>
                        <a:ea typeface="Calibri"/>
                        <a:cs typeface="Latha"/>
                      </a:endParaRP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Accuracy Low</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Own dataset</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600" dirty="0">
                          <a:latin typeface="Calibri"/>
                          <a:ea typeface="Calibri"/>
                          <a:cs typeface="Latha"/>
                        </a:rPr>
                        <a:t>65</a:t>
                      </a:r>
                    </a:p>
                  </a:txBody>
                  <a:tcPr marL="27080" marR="270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056785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9766" y="192150"/>
            <a:ext cx="3743960" cy="635000"/>
          </a:xfrm>
          <a:prstGeom prst="rect">
            <a:avLst/>
          </a:prstGeom>
        </p:spPr>
        <p:txBody>
          <a:bodyPr vert="horz" wrap="square" lIns="0" tIns="12065" rIns="0" bIns="0" rtlCol="0">
            <a:spAutoFit/>
          </a:bodyPr>
          <a:lstStyle/>
          <a:p>
            <a:pPr marL="12700">
              <a:lnSpc>
                <a:spcPct val="100000"/>
              </a:lnSpc>
              <a:spcBef>
                <a:spcPts val="95"/>
              </a:spcBef>
            </a:pPr>
            <a:r>
              <a:rPr sz="4000" spc="-15" dirty="0"/>
              <a:t>EXISTING</a:t>
            </a:r>
            <a:r>
              <a:rPr sz="4000" spc="-60" dirty="0"/>
              <a:t> </a:t>
            </a:r>
            <a:r>
              <a:rPr sz="4000" spc="-35" dirty="0"/>
              <a:t>SYSTEM</a:t>
            </a:r>
            <a:endParaRPr sz="400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7</a:t>
            </a:fld>
            <a:endParaRPr dirty="0"/>
          </a:p>
        </p:txBody>
      </p:sp>
      <p:sp>
        <p:nvSpPr>
          <p:cNvPr id="3" name="object 3"/>
          <p:cNvSpPr txBox="1"/>
          <p:nvPr/>
        </p:nvSpPr>
        <p:spPr>
          <a:xfrm>
            <a:off x="545177" y="1939309"/>
            <a:ext cx="7753984" cy="2997102"/>
          </a:xfrm>
          <a:prstGeom prst="rect">
            <a:avLst/>
          </a:prstGeom>
        </p:spPr>
        <p:txBody>
          <a:bodyPr vert="horz" wrap="square" lIns="0" tIns="55244" rIns="0" bIns="0" rtlCol="0">
            <a:spAutoFit/>
          </a:bodyPr>
          <a:lstStyle/>
          <a:p>
            <a:pPr marL="355600" marR="130175" indent="-342900" algn="just">
              <a:lnSpc>
                <a:spcPct val="90000"/>
              </a:lnSpc>
              <a:spcBef>
                <a:spcPts val="434"/>
              </a:spcBef>
              <a:buFont typeface="Arial"/>
              <a:buChar char="•"/>
              <a:tabLst>
                <a:tab pos="354965" algn="l"/>
                <a:tab pos="355600" algn="l"/>
              </a:tabLst>
            </a:pPr>
            <a:r>
              <a:rPr sz="2800" spc="-40" dirty="0">
                <a:latin typeface="Calibri"/>
                <a:cs typeface="Calibri"/>
              </a:rPr>
              <a:t>Very </a:t>
            </a:r>
            <a:r>
              <a:rPr sz="2800" spc="-30" dirty="0">
                <a:latin typeface="Calibri"/>
                <a:cs typeface="Calibri"/>
              </a:rPr>
              <a:t>few </a:t>
            </a:r>
            <a:r>
              <a:rPr sz="2800" spc="-25" dirty="0">
                <a:latin typeface="Calibri"/>
                <a:cs typeface="Calibri"/>
              </a:rPr>
              <a:t>systems </a:t>
            </a:r>
            <a:r>
              <a:rPr sz="2800" spc="-5" dirty="0">
                <a:latin typeface="Calibri"/>
                <a:cs typeface="Calibri"/>
              </a:rPr>
              <a:t>use the </a:t>
            </a:r>
            <a:r>
              <a:rPr sz="2800" spc="-15" dirty="0">
                <a:latin typeface="Calibri"/>
                <a:cs typeface="Calibri"/>
              </a:rPr>
              <a:t>available </a:t>
            </a:r>
            <a:r>
              <a:rPr sz="2800" spc="-5" dirty="0">
                <a:latin typeface="Calibri"/>
                <a:cs typeface="Calibri"/>
              </a:rPr>
              <a:t>clinical </a:t>
            </a:r>
            <a:r>
              <a:rPr sz="2800" spc="-20" dirty="0">
                <a:latin typeface="Calibri"/>
                <a:cs typeface="Calibri"/>
              </a:rPr>
              <a:t>data </a:t>
            </a:r>
            <a:r>
              <a:rPr sz="2800" spc="-25" dirty="0">
                <a:latin typeface="Calibri"/>
                <a:cs typeface="Calibri"/>
              </a:rPr>
              <a:t>for  </a:t>
            </a:r>
            <a:r>
              <a:rPr lang="en-US" sz="2800" spc="-10" dirty="0">
                <a:latin typeface="Calibri"/>
                <a:cs typeface="Calibri"/>
              </a:rPr>
              <a:t>Classification</a:t>
            </a:r>
            <a:r>
              <a:rPr sz="2800" spc="-10" dirty="0">
                <a:latin typeface="Calibri"/>
                <a:cs typeface="Calibri"/>
              </a:rPr>
              <a:t> purposes </a:t>
            </a:r>
            <a:r>
              <a:rPr sz="2800" spc="-5" dirty="0">
                <a:latin typeface="Calibri"/>
                <a:cs typeface="Calibri"/>
              </a:rPr>
              <a:t>and </a:t>
            </a:r>
            <a:r>
              <a:rPr sz="2800" spc="-15" dirty="0">
                <a:latin typeface="Calibri"/>
                <a:cs typeface="Calibri"/>
              </a:rPr>
              <a:t>even </a:t>
            </a:r>
            <a:r>
              <a:rPr sz="2800" spc="-5" dirty="0">
                <a:latin typeface="Calibri"/>
                <a:cs typeface="Calibri"/>
              </a:rPr>
              <a:t>if they do </a:t>
            </a:r>
            <a:r>
              <a:rPr sz="2800" spc="-20" dirty="0">
                <a:latin typeface="Calibri"/>
                <a:cs typeface="Calibri"/>
              </a:rPr>
              <a:t>,they </a:t>
            </a:r>
            <a:r>
              <a:rPr sz="2800" spc="-15" dirty="0">
                <a:latin typeface="Calibri"/>
                <a:cs typeface="Calibri"/>
              </a:rPr>
              <a:t>are  restricted by </a:t>
            </a:r>
            <a:r>
              <a:rPr sz="2800" spc="-5" dirty="0">
                <a:latin typeface="Calibri"/>
                <a:cs typeface="Calibri"/>
              </a:rPr>
              <a:t>the </a:t>
            </a:r>
            <a:r>
              <a:rPr sz="2800" spc="-15" dirty="0">
                <a:latin typeface="Calibri"/>
                <a:cs typeface="Calibri"/>
              </a:rPr>
              <a:t>large </a:t>
            </a:r>
            <a:r>
              <a:rPr sz="2800" spc="-10" dirty="0">
                <a:latin typeface="Calibri"/>
                <a:cs typeface="Calibri"/>
              </a:rPr>
              <a:t>number </a:t>
            </a:r>
            <a:r>
              <a:rPr sz="2800" spc="-5" dirty="0">
                <a:latin typeface="Calibri"/>
                <a:cs typeface="Calibri"/>
              </a:rPr>
              <a:t>of association rules  </a:t>
            </a:r>
            <a:r>
              <a:rPr sz="2800" spc="-10" dirty="0">
                <a:latin typeface="Calibri"/>
                <a:cs typeface="Calibri"/>
              </a:rPr>
              <a:t>that</a:t>
            </a:r>
            <a:r>
              <a:rPr sz="2800" spc="10" dirty="0">
                <a:latin typeface="Calibri"/>
                <a:cs typeface="Calibri"/>
              </a:rPr>
              <a:t> </a:t>
            </a:r>
            <a:r>
              <a:rPr sz="2800" spc="-35" dirty="0">
                <a:latin typeface="Calibri"/>
                <a:cs typeface="Calibri"/>
              </a:rPr>
              <a:t>apply.</a:t>
            </a:r>
            <a:endParaRPr sz="2800" dirty="0">
              <a:latin typeface="Calibri"/>
              <a:cs typeface="Calibri"/>
            </a:endParaRPr>
          </a:p>
          <a:p>
            <a:pPr marL="355600" marR="5080" indent="-342900" algn="just">
              <a:lnSpc>
                <a:spcPts val="3020"/>
              </a:lnSpc>
              <a:spcBef>
                <a:spcPts val="720"/>
              </a:spcBef>
              <a:buFont typeface="Arial"/>
              <a:buChar char="•"/>
              <a:tabLst>
                <a:tab pos="354965" algn="l"/>
                <a:tab pos="355600" algn="l"/>
              </a:tabLst>
            </a:pPr>
            <a:r>
              <a:rPr sz="2800" spc="-10" dirty="0">
                <a:latin typeface="Calibri"/>
                <a:cs typeface="Calibri"/>
              </a:rPr>
              <a:t>Diagnosis </a:t>
            </a:r>
            <a:r>
              <a:rPr sz="2800" spc="-5" dirty="0">
                <a:latin typeface="Calibri"/>
                <a:cs typeface="Calibri"/>
              </a:rPr>
              <a:t>of the </a:t>
            </a:r>
            <a:r>
              <a:rPr sz="2800" spc="-10" dirty="0">
                <a:latin typeface="Calibri"/>
                <a:cs typeface="Calibri"/>
              </a:rPr>
              <a:t>condition solely depends upon </a:t>
            </a:r>
            <a:r>
              <a:rPr sz="2800" spc="-5" dirty="0">
                <a:latin typeface="Calibri"/>
                <a:cs typeface="Calibri"/>
              </a:rPr>
              <a:t>the  </a:t>
            </a:r>
            <a:r>
              <a:rPr sz="2800" spc="-35" dirty="0">
                <a:latin typeface="Calibri"/>
                <a:cs typeface="Calibri"/>
              </a:rPr>
              <a:t>Doctors’s </a:t>
            </a:r>
            <a:r>
              <a:rPr sz="2800" spc="-10" dirty="0">
                <a:latin typeface="Calibri"/>
                <a:cs typeface="Calibri"/>
              </a:rPr>
              <a:t>intuition </a:t>
            </a:r>
            <a:r>
              <a:rPr sz="2800" spc="-5" dirty="0">
                <a:latin typeface="Calibri"/>
                <a:cs typeface="Calibri"/>
              </a:rPr>
              <a:t>and </a:t>
            </a:r>
            <a:r>
              <a:rPr sz="2800" spc="-20" dirty="0">
                <a:latin typeface="Calibri"/>
                <a:cs typeface="Calibri"/>
              </a:rPr>
              <a:t>patient’s</a:t>
            </a:r>
            <a:r>
              <a:rPr sz="2800" spc="130" dirty="0">
                <a:latin typeface="Calibri"/>
                <a:cs typeface="Calibri"/>
              </a:rPr>
              <a:t> </a:t>
            </a:r>
            <a:r>
              <a:rPr sz="2800" spc="-20" dirty="0">
                <a:latin typeface="Calibri"/>
                <a:cs typeface="Calibri"/>
              </a:rPr>
              <a:t>records.</a:t>
            </a:r>
            <a:endParaRPr sz="2800" dirty="0">
              <a:latin typeface="Calibri"/>
              <a:cs typeface="Calibri"/>
            </a:endParaRPr>
          </a:p>
          <a:p>
            <a:pPr algn="just">
              <a:lnSpc>
                <a:spcPct val="100000"/>
              </a:lnSpc>
              <a:spcBef>
                <a:spcPts val="25"/>
              </a:spcBef>
              <a:buFont typeface="Arial"/>
              <a:buChar char="•"/>
            </a:pPr>
            <a:endParaRPr sz="345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5B969B-1C62-1430-2544-7FC39CF5CE51}"/>
              </a:ext>
            </a:extLst>
          </p:cNvPr>
          <p:cNvSpPr>
            <a:spLocks noGrp="1"/>
          </p:cNvSpPr>
          <p:nvPr>
            <p:ph type="title"/>
          </p:nvPr>
        </p:nvSpPr>
        <p:spPr>
          <a:xfrm>
            <a:off x="1366684" y="461899"/>
            <a:ext cx="6843251" cy="677108"/>
          </a:xfrm>
        </p:spPr>
        <p:txBody>
          <a:bodyPr/>
          <a:lstStyle/>
          <a:p>
            <a:r>
              <a:rPr lang="en-US" spc="-5" dirty="0"/>
              <a:t>Existing</a:t>
            </a:r>
            <a:r>
              <a:rPr lang="en-US" sz="4400" spc="-5" dirty="0">
                <a:latin typeface="Calibri"/>
                <a:cs typeface="Calibri"/>
              </a:rPr>
              <a:t> </a:t>
            </a:r>
            <a:r>
              <a:rPr lang="en-US" spc="-15" dirty="0"/>
              <a:t>D</a:t>
            </a:r>
            <a:r>
              <a:rPr lang="en-US" sz="4400" spc="-15" dirty="0">
                <a:latin typeface="Calibri"/>
                <a:cs typeface="Calibri"/>
              </a:rPr>
              <a:t>isadvantages</a:t>
            </a:r>
            <a:endParaRPr lang="en-US" dirty="0"/>
          </a:p>
        </p:txBody>
      </p:sp>
      <p:sp>
        <p:nvSpPr>
          <p:cNvPr id="3" name="Text Placeholder 2">
            <a:extLst>
              <a:ext uri="{FF2B5EF4-FFF2-40B4-BE49-F238E27FC236}">
                <a16:creationId xmlns="" xmlns:a16="http://schemas.microsoft.com/office/drawing/2014/main" id="{DCB11CC4-9069-060C-53A5-3E28B5B2C4C4}"/>
              </a:ext>
            </a:extLst>
          </p:cNvPr>
          <p:cNvSpPr>
            <a:spLocks noGrp="1"/>
          </p:cNvSpPr>
          <p:nvPr>
            <p:ph idx="1"/>
          </p:nvPr>
        </p:nvSpPr>
        <p:spPr>
          <a:xfrm>
            <a:off x="526414" y="1612138"/>
            <a:ext cx="8091170" cy="1628651"/>
          </a:xfrm>
        </p:spPr>
        <p:txBody>
          <a:bodyPr/>
          <a:lstStyle/>
          <a:p>
            <a:pPr marL="355600" indent="-342900" algn="just">
              <a:lnSpc>
                <a:spcPct val="100000"/>
              </a:lnSpc>
              <a:spcBef>
                <a:spcPts val="340"/>
              </a:spcBef>
              <a:buFont typeface="Arial"/>
              <a:buChar char="•"/>
              <a:tabLst>
                <a:tab pos="354965" algn="l"/>
                <a:tab pos="355600" algn="l"/>
              </a:tabLst>
            </a:pPr>
            <a:r>
              <a:rPr lang="en-US" sz="2400" spc="-10" dirty="0">
                <a:latin typeface="Calibri"/>
                <a:cs typeface="Calibri"/>
              </a:rPr>
              <a:t>Detection </a:t>
            </a:r>
            <a:r>
              <a:rPr lang="en-US" sz="2400" spc="-5" dirty="0">
                <a:latin typeface="Calibri"/>
                <a:cs typeface="Calibri"/>
              </a:rPr>
              <a:t>is </a:t>
            </a:r>
            <a:r>
              <a:rPr lang="en-US" sz="2400" spc="-10" dirty="0">
                <a:latin typeface="Calibri"/>
                <a:cs typeface="Calibri"/>
              </a:rPr>
              <a:t>not possible </a:t>
            </a:r>
            <a:r>
              <a:rPr lang="en-US" sz="2400" spc="-15" dirty="0">
                <a:latin typeface="Calibri"/>
                <a:cs typeface="Calibri"/>
              </a:rPr>
              <a:t>at </a:t>
            </a:r>
            <a:r>
              <a:rPr lang="en-US" sz="2400" spc="-5" dirty="0">
                <a:latin typeface="Calibri"/>
                <a:cs typeface="Calibri"/>
              </a:rPr>
              <a:t>an earlier</a:t>
            </a:r>
            <a:r>
              <a:rPr lang="en-US" sz="2400" spc="150" dirty="0">
                <a:latin typeface="Calibri"/>
                <a:cs typeface="Calibri"/>
              </a:rPr>
              <a:t> </a:t>
            </a:r>
            <a:r>
              <a:rPr lang="en-US" sz="2400" spc="-20" dirty="0">
                <a:latin typeface="Calibri"/>
                <a:cs typeface="Calibri"/>
              </a:rPr>
              <a:t>stage.</a:t>
            </a:r>
            <a:endParaRPr lang="en-US" sz="2400" dirty="0">
              <a:latin typeface="Calibri"/>
              <a:cs typeface="Calibri"/>
            </a:endParaRPr>
          </a:p>
          <a:p>
            <a:pPr marL="355600" marR="803910" indent="-342900" algn="just">
              <a:lnSpc>
                <a:spcPts val="3020"/>
              </a:lnSpc>
              <a:spcBef>
                <a:spcPts val="720"/>
              </a:spcBef>
              <a:buFont typeface="Arial"/>
              <a:buChar char="•"/>
              <a:tabLst>
                <a:tab pos="354965" algn="l"/>
                <a:tab pos="355600" algn="l"/>
                <a:tab pos="2844800" algn="l"/>
              </a:tabLst>
            </a:pPr>
            <a:r>
              <a:rPr lang="en-US" sz="2400" spc="-5" dirty="0">
                <a:latin typeface="Calibri"/>
                <a:cs typeface="Calibri"/>
              </a:rPr>
              <a:t>In the </a:t>
            </a:r>
            <a:r>
              <a:rPr lang="en-US" sz="2400" spc="-15" dirty="0">
                <a:latin typeface="Calibri"/>
                <a:cs typeface="Calibri"/>
              </a:rPr>
              <a:t>existing </a:t>
            </a:r>
            <a:r>
              <a:rPr lang="en-US" sz="2400" spc="-25" dirty="0">
                <a:latin typeface="Calibri"/>
                <a:cs typeface="Calibri"/>
              </a:rPr>
              <a:t>system, </a:t>
            </a:r>
            <a:r>
              <a:rPr lang="en-US" sz="2400" spc="-15" dirty="0">
                <a:latin typeface="Calibri"/>
                <a:cs typeface="Calibri"/>
              </a:rPr>
              <a:t>practical </a:t>
            </a:r>
            <a:r>
              <a:rPr lang="en-US" sz="2400" spc="-10" dirty="0">
                <a:latin typeface="Calibri"/>
                <a:cs typeface="Calibri"/>
              </a:rPr>
              <a:t>use </a:t>
            </a:r>
            <a:r>
              <a:rPr lang="en-US" sz="2400" spc="-5" dirty="0">
                <a:latin typeface="Calibri"/>
                <a:cs typeface="Calibri"/>
              </a:rPr>
              <a:t>of </a:t>
            </a:r>
            <a:r>
              <a:rPr lang="en-US" sz="2400" spc="-10" dirty="0">
                <a:latin typeface="Calibri"/>
                <a:cs typeface="Calibri"/>
              </a:rPr>
              <a:t>various  collected</a:t>
            </a:r>
            <a:r>
              <a:rPr lang="en-US" sz="2400" spc="5" dirty="0">
                <a:latin typeface="Calibri"/>
                <a:cs typeface="Calibri"/>
              </a:rPr>
              <a:t> </a:t>
            </a:r>
            <a:r>
              <a:rPr lang="en-US" sz="2400" spc="-20" dirty="0">
                <a:latin typeface="Calibri"/>
                <a:cs typeface="Calibri"/>
              </a:rPr>
              <a:t>data</a:t>
            </a:r>
            <a:r>
              <a:rPr lang="en-US" sz="2400" spc="20" dirty="0">
                <a:latin typeface="Calibri"/>
                <a:cs typeface="Calibri"/>
              </a:rPr>
              <a:t> </a:t>
            </a:r>
            <a:r>
              <a:rPr lang="en-US" sz="2400" spc="-5" dirty="0">
                <a:latin typeface="Calibri"/>
                <a:cs typeface="Calibri"/>
              </a:rPr>
              <a:t>is	time </a:t>
            </a:r>
            <a:r>
              <a:rPr lang="en-US" sz="2400" spc="-10" dirty="0">
                <a:latin typeface="Calibri"/>
                <a:cs typeface="Calibri"/>
              </a:rPr>
              <a:t>consuming</a:t>
            </a:r>
            <a:r>
              <a:rPr lang="en-US" sz="2400" spc="55" dirty="0">
                <a:latin typeface="Calibri"/>
                <a:cs typeface="Calibri"/>
              </a:rPr>
              <a:t> </a:t>
            </a:r>
            <a:r>
              <a:rPr lang="en-US" sz="2400" spc="-5" dirty="0">
                <a:latin typeface="Calibri"/>
                <a:cs typeface="Calibri"/>
              </a:rPr>
              <a:t>.</a:t>
            </a:r>
            <a:endParaRPr lang="en-US" sz="2400" dirty="0">
              <a:latin typeface="Calibri"/>
              <a:cs typeface="Calibri"/>
            </a:endParaRPr>
          </a:p>
          <a:p>
            <a:endParaRPr lang="en-US" dirty="0"/>
          </a:p>
        </p:txBody>
      </p:sp>
    </p:spTree>
    <p:extLst>
      <p:ext uri="{BB962C8B-B14F-4D97-AF65-F5344CB8AC3E}">
        <p14:creationId xmlns:p14="http://schemas.microsoft.com/office/powerpoint/2010/main" val="4279437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9418" y="461899"/>
            <a:ext cx="5256611" cy="659796"/>
          </a:xfrm>
          <a:prstGeom prst="rect">
            <a:avLst/>
          </a:prstGeom>
        </p:spPr>
        <p:txBody>
          <a:bodyPr vert="horz" wrap="square" lIns="0" tIns="13335" rIns="0" bIns="0" rtlCol="0">
            <a:spAutoFit/>
          </a:bodyPr>
          <a:lstStyle/>
          <a:p>
            <a:pPr marL="12700">
              <a:lnSpc>
                <a:spcPct val="100000"/>
              </a:lnSpc>
              <a:spcBef>
                <a:spcPts val="105"/>
              </a:spcBef>
            </a:pPr>
            <a:r>
              <a:rPr spc="-10" dirty="0"/>
              <a:t>PROPOSED</a:t>
            </a:r>
            <a:r>
              <a:rPr spc="-65" dirty="0"/>
              <a:t> </a:t>
            </a:r>
            <a:r>
              <a:rPr spc="-40" dirty="0"/>
              <a:t>SYSTEM</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9</a:t>
            </a:fld>
            <a:endParaRPr dirty="0"/>
          </a:p>
        </p:txBody>
      </p:sp>
      <p:sp>
        <p:nvSpPr>
          <p:cNvPr id="3" name="object 3"/>
          <p:cNvSpPr txBox="1"/>
          <p:nvPr/>
        </p:nvSpPr>
        <p:spPr>
          <a:xfrm>
            <a:off x="535940" y="1385061"/>
            <a:ext cx="8044180" cy="4101123"/>
          </a:xfrm>
          <a:prstGeom prst="rect">
            <a:avLst/>
          </a:prstGeom>
        </p:spPr>
        <p:txBody>
          <a:bodyPr vert="horz" wrap="square" lIns="0" tIns="12700" rIns="0" bIns="0" rtlCol="0">
            <a:spAutoFit/>
          </a:bodyPr>
          <a:lstStyle/>
          <a:p>
            <a:pPr marL="355600" marR="306070" indent="-342900" algn="just">
              <a:lnSpc>
                <a:spcPct val="100000"/>
              </a:lnSpc>
              <a:spcBef>
                <a:spcPts val="100"/>
              </a:spcBef>
              <a:buFont typeface="Arial"/>
              <a:buChar char="•"/>
              <a:tabLst>
                <a:tab pos="354965" algn="l"/>
                <a:tab pos="355600" algn="l"/>
              </a:tabLst>
            </a:pPr>
            <a:r>
              <a:rPr lang="en-US" sz="2400" dirty="0" smtClean="0"/>
              <a:t>We </a:t>
            </a:r>
            <a:r>
              <a:rPr lang="en-US" sz="2400" dirty="0"/>
              <a:t>have developed an artificial intelligence (AI) system that can analyze eye scans taken during a routine visit to an optician or eye clinic and identify patients at a high risk of a heart attack</a:t>
            </a:r>
            <a:r>
              <a:rPr lang="en-US" sz="2400" dirty="0" smtClean="0"/>
              <a:t>.</a:t>
            </a:r>
          </a:p>
          <a:p>
            <a:pPr marL="355600" marR="306070" indent="-342900" algn="just">
              <a:lnSpc>
                <a:spcPct val="100000"/>
              </a:lnSpc>
              <a:spcBef>
                <a:spcPts val="100"/>
              </a:spcBef>
              <a:buFont typeface="Arial"/>
              <a:buChar char="•"/>
              <a:tabLst>
                <a:tab pos="354965" algn="l"/>
                <a:tab pos="355600" algn="l"/>
              </a:tabLst>
            </a:pPr>
            <a:r>
              <a:rPr lang="en-US" sz="2400" dirty="0"/>
              <a:t>Changes to the tiny blood vessels in the retina are indicators of broader vascular disease, including problems with the heart. </a:t>
            </a:r>
          </a:p>
          <a:p>
            <a:pPr marL="355600" marR="306070" indent="-342900" algn="just">
              <a:lnSpc>
                <a:spcPct val="100000"/>
              </a:lnSpc>
              <a:spcBef>
                <a:spcPts val="100"/>
              </a:spcBef>
              <a:buFont typeface="Arial"/>
              <a:buChar char="•"/>
              <a:tabLst>
                <a:tab pos="354965" algn="l"/>
                <a:tab pos="355600" algn="l"/>
              </a:tabLst>
            </a:pPr>
            <a:r>
              <a:rPr lang="en-US" sz="2400" dirty="0" smtClean="0"/>
              <a:t>The </a:t>
            </a:r>
            <a:r>
              <a:rPr lang="en-US" sz="2400" dirty="0"/>
              <a:t>training data is trained by using  proposed machine learning algorithm </a:t>
            </a:r>
            <a:r>
              <a:rPr lang="en-US" sz="2400" b="1" dirty="0"/>
              <a:t>RNN classification </a:t>
            </a:r>
            <a:r>
              <a:rPr lang="en-US" sz="2400" dirty="0"/>
              <a:t>clustering and </a:t>
            </a:r>
            <a:r>
              <a:rPr lang="en-US" sz="2400" dirty="0" err="1"/>
              <a:t>Adaboost</a:t>
            </a:r>
            <a:r>
              <a:rPr lang="en-US" sz="2400" dirty="0"/>
              <a:t>. algorithm is explained in detail. </a:t>
            </a:r>
            <a:endParaRPr sz="2400" dirty="0">
              <a:latin typeface="Calibri"/>
              <a:cs typeface="Calibri"/>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
  <TotalTime>44</TotalTime>
  <Words>1415</Words>
  <Application>Microsoft Office PowerPoint</Application>
  <PresentationFormat>On-screen Show (4:3)</PresentationFormat>
  <Paragraphs>163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Latha</vt:lpstr>
      <vt:lpstr>Times New Roman</vt:lpstr>
      <vt:lpstr>Wingdings 3</vt:lpstr>
      <vt:lpstr>Ion</vt:lpstr>
      <vt:lpstr>HEART ATTACK RISK PREDICTION USING RETINAL IMAGES</vt:lpstr>
      <vt:lpstr>ABSTRACT</vt:lpstr>
      <vt:lpstr>ABSTRACT</vt:lpstr>
      <vt:lpstr>INTRODUCTION</vt:lpstr>
      <vt:lpstr>LITERATURE SURVEY</vt:lpstr>
      <vt:lpstr>LITERATURE SURVEY</vt:lpstr>
      <vt:lpstr>EXISTING SYSTEM</vt:lpstr>
      <vt:lpstr>Existing Disadvantages</vt:lpstr>
      <vt:lpstr>PROPOSED SYSTEM</vt:lpstr>
      <vt:lpstr>ARCHITECTURE</vt:lpstr>
      <vt:lpstr>COMPLETE ARCHITECTURE</vt:lpstr>
      <vt:lpstr>Advantages: </vt:lpstr>
      <vt:lpstr>SYSTEM SPECIFICATION</vt:lpstr>
      <vt:lpstr>List Of Modules</vt:lpstr>
      <vt:lpstr>User Module</vt:lpstr>
      <vt:lpstr>Doctor Module</vt:lpstr>
      <vt:lpstr>Clustering Module</vt:lpstr>
      <vt:lpstr>CLASSIFICATION MODULE</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Novel Implementation of Heart Disease Classification Model Using YOLO Classification</dc:title>
  <dc:creator>Madhan M09</dc:creator>
  <cp:lastModifiedBy>Microsoft account</cp:lastModifiedBy>
  <cp:revision>36</cp:revision>
  <dcterms:modified xsi:type="dcterms:W3CDTF">2023-11-18T05:16:08Z</dcterms:modified>
</cp:coreProperties>
</file>