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303" r:id="rId2"/>
    <p:sldId id="450" r:id="rId3"/>
    <p:sldId id="459" r:id="rId4"/>
    <p:sldId id="460" r:id="rId5"/>
    <p:sldId id="466" r:id="rId6"/>
    <p:sldId id="461" r:id="rId7"/>
    <p:sldId id="467" r:id="rId8"/>
    <p:sldId id="462" r:id="rId9"/>
    <p:sldId id="468" r:id="rId10"/>
    <p:sldId id="469" r:id="rId11"/>
    <p:sldId id="470" r:id="rId12"/>
    <p:sldId id="472" r:id="rId13"/>
    <p:sldId id="473" r:id="rId14"/>
    <p:sldId id="475" r:id="rId15"/>
    <p:sldId id="476" r:id="rId16"/>
    <p:sldId id="477" r:id="rId17"/>
    <p:sldId id="474" r:id="rId18"/>
    <p:sldId id="478" r:id="rId19"/>
    <p:sldId id="463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9C"/>
    <a:srgbClr val="00B5FE"/>
    <a:srgbClr val="919498"/>
    <a:srgbClr val="0070C0"/>
    <a:srgbClr val="474D54"/>
    <a:srgbClr val="002A3A"/>
    <a:srgbClr val="251944"/>
    <a:srgbClr val="D50032"/>
    <a:srgbClr val="00A3E1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94434" autoAdjust="0"/>
  </p:normalViewPr>
  <p:slideViewPr>
    <p:cSldViewPr snapToGrid="0" snapToObjects="1">
      <p:cViewPr varScale="1">
        <p:scale>
          <a:sx n="75" d="100"/>
          <a:sy n="75" d="100"/>
        </p:scale>
        <p:origin x="62" y="3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1FEC-2C6F-5847-AE6B-823559EA0680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2CF15-2169-B84B-BD55-D5A86BC7F7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3" name="Imagem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4" name="Marcador de Posição do Gráfico 3"/>
          <p:cNvSpPr>
            <a:spLocks noGrp="1"/>
          </p:cNvSpPr>
          <p:nvPr>
            <p:ph type="chart" sz="quarter" idx="10"/>
          </p:nvPr>
        </p:nvSpPr>
        <p:spPr>
          <a:xfrm>
            <a:off x="550863" y="1770063"/>
            <a:ext cx="11053762" cy="4151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Tabela 7"/>
          <p:cNvSpPr>
            <a:spLocks noGrp="1"/>
          </p:cNvSpPr>
          <p:nvPr>
            <p:ph type="tbl" sz="quarter" idx="14"/>
          </p:nvPr>
        </p:nvSpPr>
        <p:spPr>
          <a:xfrm>
            <a:off x="2261937" y="2390775"/>
            <a:ext cx="7668126" cy="353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4" name="Marcador de Posição do SmartArt 3"/>
          <p:cNvSpPr>
            <a:spLocks noGrp="1"/>
          </p:cNvSpPr>
          <p:nvPr>
            <p:ph type="dgm" sz="quarter" idx="16"/>
          </p:nvPr>
        </p:nvSpPr>
        <p:spPr>
          <a:xfrm>
            <a:off x="2540000" y="2390775"/>
            <a:ext cx="7469188" cy="3540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hree bo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9" name="Marcador de Posição da Imagem 8"/>
          <p:cNvSpPr>
            <a:spLocks noGrp="1"/>
          </p:cNvSpPr>
          <p:nvPr>
            <p:ph type="pic" sz="quarter" idx="16"/>
          </p:nvPr>
        </p:nvSpPr>
        <p:spPr>
          <a:xfrm>
            <a:off x="1978024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Marcador de Posição da Imagem 8"/>
          <p:cNvSpPr>
            <a:spLocks noGrp="1"/>
          </p:cNvSpPr>
          <p:nvPr>
            <p:ph type="pic" sz="quarter" idx="17"/>
          </p:nvPr>
        </p:nvSpPr>
        <p:spPr>
          <a:xfrm>
            <a:off x="4905919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Marcador de Posição da Imagem 8"/>
          <p:cNvSpPr>
            <a:spLocks noGrp="1"/>
          </p:cNvSpPr>
          <p:nvPr>
            <p:ph type="pic" sz="quarter" idx="18"/>
          </p:nvPr>
        </p:nvSpPr>
        <p:spPr>
          <a:xfrm>
            <a:off x="7834057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19"/>
          </p:nvPr>
        </p:nvSpPr>
        <p:spPr>
          <a:xfrm>
            <a:off x="1978024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6" name="Marcador de Posição do Texto 14"/>
          <p:cNvSpPr>
            <a:spLocks noGrp="1"/>
          </p:cNvSpPr>
          <p:nvPr>
            <p:ph type="body" sz="quarter" idx="20"/>
          </p:nvPr>
        </p:nvSpPr>
        <p:spPr>
          <a:xfrm>
            <a:off x="4905919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7" name="Marcador de Posição do Texto 14"/>
          <p:cNvSpPr>
            <a:spLocks noGrp="1"/>
          </p:cNvSpPr>
          <p:nvPr>
            <p:ph type="body" sz="quarter" idx="21"/>
          </p:nvPr>
        </p:nvSpPr>
        <p:spPr>
          <a:xfrm>
            <a:off x="7834057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8" name="Retângulo 17"/>
          <p:cNvSpPr/>
          <p:nvPr userDrawn="1"/>
        </p:nvSpPr>
        <p:spPr>
          <a:xfrm>
            <a:off x="1978024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 userDrawn="1"/>
        </p:nvSpPr>
        <p:spPr>
          <a:xfrm>
            <a:off x="4905919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 userDrawn="1"/>
        </p:nvSpPr>
        <p:spPr>
          <a:xfrm>
            <a:off x="7834057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 | Any Questions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"/>
          <p:cNvSpPr/>
          <p:nvPr userDrawn="1"/>
        </p:nvSpPr>
        <p:spPr>
          <a:xfrm>
            <a:off x="215153" y="215153"/>
            <a:ext cx="11752729" cy="664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76000" y="894479"/>
            <a:ext cx="8694609" cy="7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5400" baseline="0">
                <a:solidFill>
                  <a:schemeClr val="accent1"/>
                </a:solidFill>
                <a:ea typeface="Arial" charset="0"/>
              </a:defRPr>
            </a:lvl1pPr>
          </a:lstStyle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</a:pPr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8"/>
          </p:nvPr>
        </p:nvSpPr>
        <p:spPr>
          <a:xfrm>
            <a:off x="576000" y="1573213"/>
            <a:ext cx="8694609" cy="741362"/>
          </a:xfrm>
        </p:spPr>
        <p:txBody>
          <a:bodyPr vert="horz" lIns="0" tIns="0" rIns="0" bIns="0" rtlCol="0" anchor="ctr">
            <a:noAutofit/>
          </a:bodyPr>
          <a:lstStyle>
            <a:lvl1pPr marL="182563" indent="-182563">
              <a:buNone/>
              <a:defRPr lang="pt-PT" sz="5400" b="0" i="0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/>
            <a:r>
              <a:rPr lang="pt-PT" dirty="0"/>
              <a:t>Clique para editar 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576000" y="3543301"/>
            <a:ext cx="5688000" cy="264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269875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6" hasCustomPrompt="1"/>
          </p:nvPr>
        </p:nvSpPr>
        <p:spPr>
          <a:xfrm>
            <a:off x="576000" y="3849004"/>
            <a:ext cx="5688000" cy="6952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email@hovione.com</a:t>
            </a:r>
          </a:p>
        </p:txBody>
      </p:sp>
      <p:grpSp>
        <p:nvGrpSpPr>
          <p:cNvPr id="1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15" name="Imagem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7" name="Imagem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79" y="1097383"/>
            <a:ext cx="1014986" cy="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3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2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5" cy="480451"/>
            </a:xfrm>
            <a:prstGeom prst="rect">
              <a:avLst/>
            </a:prstGeom>
          </p:spPr>
        </p:pic>
      </p:grpSp>
      <p:sp>
        <p:nvSpPr>
          <p:cNvPr id="12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45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t="-1396" r="-2292" b="-37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5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l="-5682" t="-7236" b="-13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6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2"/>
          </p:nvPr>
        </p:nvSpPr>
        <p:spPr>
          <a:xfrm>
            <a:off x="576262" y="1404000"/>
            <a:ext cx="11064875" cy="471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0" baseline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095177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3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/>
          <p:cNvSpPr>
            <a:spLocks noGrp="1"/>
          </p:cNvSpPr>
          <p:nvPr>
            <p:ph sz="quarter" idx="10"/>
          </p:nvPr>
        </p:nvSpPr>
        <p:spPr>
          <a:xfrm>
            <a:off x="576000" y="1402779"/>
            <a:ext cx="11052000" cy="4716000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14071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41078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6000" y="3780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377955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23688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53427" y="6431784"/>
            <a:ext cx="1800173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PT" sz="900" dirty="0" err="1">
                <a:solidFill>
                  <a:srgbClr val="919498"/>
                </a:solidFill>
              </a:rPr>
              <a:t>Confidential</a:t>
            </a:r>
            <a:r>
              <a:rPr lang="pt-PT" sz="900" dirty="0">
                <a:solidFill>
                  <a:srgbClr val="919498"/>
                </a:solidFill>
              </a:rPr>
              <a:t> </a:t>
            </a:r>
            <a:r>
              <a:rPr lang="pt-PT" sz="900" dirty="0" err="1">
                <a:solidFill>
                  <a:srgbClr val="919498"/>
                </a:solidFill>
              </a:rPr>
              <a:t>Hovione</a:t>
            </a:r>
            <a:r>
              <a:rPr lang="pt-PT" sz="900" dirty="0">
                <a:solidFill>
                  <a:srgbClr val="919498"/>
                </a:solidFill>
              </a:rPr>
              <a:t> © 2018</a:t>
            </a:r>
          </a:p>
        </p:txBody>
      </p:sp>
      <p:sp>
        <p:nvSpPr>
          <p:cNvPr id="5" name="Marcador de Posição do Título 4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576000" y="1332000"/>
            <a:ext cx="11051999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2578828" y="6389179"/>
            <a:ext cx="3405809" cy="26161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rgbClr val="919498"/>
                </a:solidFill>
              </a:defRPr>
            </a:lvl1pPr>
          </a:lstStyle>
          <a:p>
            <a:pPr lvl="0"/>
            <a:r>
              <a:rPr lang="en-US" sz="900" dirty="0"/>
              <a:t>PPT Template Presentation | Date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9" name="Imagem 8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sp>
        <p:nvSpPr>
          <p:cNvPr id="12" name="Marcador de Posição do Número do Diapositivo 10"/>
          <p:cNvSpPr txBox="1">
            <a:spLocks/>
          </p:cNvSpPr>
          <p:nvPr userDrawn="1"/>
        </p:nvSpPr>
        <p:spPr>
          <a:xfrm>
            <a:off x="9906000" y="6435094"/>
            <a:ext cx="625611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rgbClr val="9194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479D6B-12CC-44BD-BC12-11ED718CE154}" type="slidenum">
              <a:rPr lang="en-US" sz="900" b="0" smtClean="0">
                <a:solidFill>
                  <a:srgbClr val="919498"/>
                </a:solidFill>
              </a:rPr>
              <a:pPr/>
              <a:t>‹#›</a:t>
            </a:fld>
            <a:r>
              <a:rPr lang="en-US" sz="900" b="0" dirty="0">
                <a:solidFill>
                  <a:srgbClr val="919498"/>
                </a:solidFill>
              </a:rPr>
              <a:t> </a:t>
            </a:r>
            <a:r>
              <a:rPr lang="en-US" sz="900" dirty="0"/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1" r:id="rId3"/>
    <p:sldLayoutId id="2147483719" r:id="rId4"/>
    <p:sldLayoutId id="2147483705" r:id="rId5"/>
    <p:sldLayoutId id="2147483707" r:id="rId6"/>
    <p:sldLayoutId id="2147483717" r:id="rId7"/>
    <p:sldLayoutId id="2147483715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1" i="0" kern="1200" baseline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682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267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20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guide/getting-started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flex-layout/wiki/Responsive-API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indepth.com/angular-flex-layout-flexbox-and-grid-layout-for-angular-component-6e7c24457b63" TargetMode="External"/><Relationship Id="rId7" Type="http://schemas.openxmlformats.org/officeDocument/2006/relationships/hyperlink" Target="https://github.com/swimlane/ngx-charts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robertokedmenec/angular-2-with-ngx-charts-464efb9a2d5" TargetMode="External"/><Relationship Id="rId5" Type="http://schemas.openxmlformats.org/officeDocument/2006/relationships/hyperlink" Target="https://swimlane.gitbook.io/ngx-charts/" TargetMode="External"/><Relationship Id="rId4" Type="http://schemas.openxmlformats.org/officeDocument/2006/relationships/hyperlink" Target="https://github.com/angular/flex-layout/wiki/fxFlex-AP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5652?start=0" TargetMode="External"/><Relationship Id="rId2" Type="http://schemas.openxmlformats.org/officeDocument/2006/relationships/hyperlink" Target="https://www.udemy.com/the-complete-guide-to-angular-2/learn/v4/t/lecture/6655598?start=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illax/IN.WS3.gi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0863" y="1357588"/>
            <a:ext cx="7734721" cy="1788304"/>
          </a:xfrm>
        </p:spPr>
        <p:txBody>
          <a:bodyPr/>
          <a:lstStyle/>
          <a:p>
            <a:r>
              <a:rPr lang="en-US" sz="2400" dirty="0"/>
              <a:t>Front </a:t>
            </a:r>
            <a:r>
              <a:rPr lang="en-US" sz="2400"/>
              <a:t>End Development</a:t>
            </a:r>
            <a:endParaRPr lang="en-US" sz="24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Miguel Villax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th</a:t>
            </a:r>
            <a:r>
              <a:rPr lang="en-US" dirty="0"/>
              <a:t>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30068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Changes in </a:t>
            </a:r>
            <a:r>
              <a:rPr lang="en-GB" dirty="0" err="1"/>
              <a:t>app.component.ts</a:t>
            </a:r>
            <a:endParaRPr lang="en-GB"/>
          </a:p>
          <a:p>
            <a:pPr lvl="1"/>
            <a:endParaRPr lang="en-GB" dirty="0"/>
          </a:p>
          <a:p>
            <a:pPr lvl="1"/>
            <a:r>
              <a:rPr lang="en-GB" dirty="0" err="1"/>
              <a:t>Node_modules</a:t>
            </a:r>
            <a:r>
              <a:rPr lang="en-GB" dirty="0"/>
              <a:t> –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ngx</a:t>
            </a:r>
            <a:r>
              <a:rPr lang="en-GB" dirty="0"/>
              <a:t>-charts</a:t>
            </a:r>
          </a:p>
          <a:p>
            <a:pPr lvl="1"/>
            <a:r>
              <a:rPr lang="en-GB" dirty="0" err="1"/>
              <a:t>src</a:t>
            </a:r>
            <a:r>
              <a:rPr lang="en-GB" dirty="0"/>
              <a:t>\app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 err="1"/>
              <a:t>app.module.ts</a:t>
            </a:r>
            <a:endParaRPr lang="en-GB" dirty="0"/>
          </a:p>
          <a:p>
            <a:pPr lvl="1"/>
            <a:r>
              <a:rPr lang="en-GB" dirty="0" err="1"/>
              <a:t>app.component.ts</a:t>
            </a:r>
            <a:r>
              <a:rPr lang="en-GB" dirty="0"/>
              <a:t> // html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ex2 - First App</a:t>
            </a:r>
          </a:p>
        </p:txBody>
      </p:sp>
    </p:spTree>
    <p:extLst>
      <p:ext uri="{BB962C8B-B14F-4D97-AF65-F5344CB8AC3E}">
        <p14:creationId xmlns:p14="http://schemas.microsoft.com/office/powerpoint/2010/main" val="27892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Step1 – make a weather component in your ex1 application</a:t>
            </a:r>
          </a:p>
          <a:p>
            <a:pPr lvl="1"/>
            <a:r>
              <a:rPr lang="en-GB" dirty="0"/>
              <a:t>In your ex1</a:t>
            </a:r>
          </a:p>
          <a:p>
            <a:pPr lvl="1"/>
            <a:r>
              <a:rPr lang="en-GB" dirty="0"/>
              <a:t>ng g c weather // ng </a:t>
            </a:r>
            <a:r>
              <a:rPr lang="en-GB" i="1" dirty="0"/>
              <a:t>generate component </a:t>
            </a:r>
            <a:r>
              <a:rPr lang="en-GB" dirty="0"/>
              <a:t>weather</a:t>
            </a:r>
          </a:p>
          <a:p>
            <a:pPr lvl="1"/>
            <a:r>
              <a:rPr lang="en-GB" dirty="0"/>
              <a:t>Put weather component on app.component.html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openweather</a:t>
            </a:r>
            <a:r>
              <a:rPr lang="en-GB" dirty="0"/>
              <a:t> API to get data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httpClient</a:t>
            </a:r>
            <a:r>
              <a:rPr lang="en-GB" dirty="0"/>
              <a:t>  // add in module and component</a:t>
            </a:r>
          </a:p>
          <a:p>
            <a:pPr lvl="1"/>
            <a:r>
              <a:rPr lang="en-GB" dirty="0"/>
              <a:t>Show </a:t>
            </a:r>
            <a:r>
              <a:rPr lang="en-GB" dirty="0" err="1"/>
              <a:t>json</a:t>
            </a:r>
            <a:r>
              <a:rPr lang="en-GB" dirty="0"/>
              <a:t> on HTML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10107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Step2 – listing the data</a:t>
            </a:r>
          </a:p>
          <a:p>
            <a:pPr lvl="1"/>
            <a:r>
              <a:rPr lang="en-GB" dirty="0"/>
              <a:t>Use *</a:t>
            </a:r>
            <a:r>
              <a:rPr lang="en-GB" dirty="0" err="1"/>
              <a:t>ngFor</a:t>
            </a:r>
            <a:r>
              <a:rPr lang="en-GB" dirty="0"/>
              <a:t> // *</a:t>
            </a:r>
            <a:r>
              <a:rPr lang="en-GB" dirty="0" err="1"/>
              <a:t>ngIf</a:t>
            </a:r>
            <a:endParaRPr lang="en-GB" dirty="0"/>
          </a:p>
          <a:p>
            <a:endParaRPr lang="en-GB" dirty="0"/>
          </a:p>
          <a:p>
            <a:r>
              <a:rPr lang="en-GB" dirty="0"/>
              <a:t>Step 3 – Making in pretty</a:t>
            </a:r>
          </a:p>
          <a:p>
            <a:pPr lvl="1"/>
            <a:r>
              <a:rPr lang="en-GB" dirty="0"/>
              <a:t>Angular materials</a:t>
            </a:r>
          </a:p>
          <a:p>
            <a:pPr lvl="2"/>
            <a:r>
              <a:rPr lang="en-GB" dirty="0">
                <a:hlinkClick r:id="rId2"/>
              </a:rPr>
              <a:t>https://material.angular.io/guide/getting-started</a:t>
            </a:r>
            <a:endParaRPr lang="en-GB" dirty="0"/>
          </a:p>
          <a:p>
            <a:pPr lvl="2"/>
            <a:r>
              <a:rPr lang="en-GB" dirty="0" err="1"/>
              <a:t>npm</a:t>
            </a:r>
            <a:r>
              <a:rPr lang="en-GB" dirty="0"/>
              <a:t> install --save angular/material2-builds angular/</a:t>
            </a:r>
            <a:r>
              <a:rPr lang="en-GB" dirty="0" err="1"/>
              <a:t>cdk</a:t>
            </a:r>
            <a:r>
              <a:rPr lang="en-GB" dirty="0"/>
              <a:t>-builds angular/animations-builds</a:t>
            </a:r>
          </a:p>
          <a:p>
            <a:pPr lvl="2"/>
            <a:r>
              <a:rPr lang="en-GB" dirty="0"/>
              <a:t>ng add @angular/material</a:t>
            </a:r>
          </a:p>
          <a:p>
            <a:pPr lvl="2"/>
            <a:r>
              <a:rPr lang="en-GB" dirty="0"/>
              <a:t>Syle.css – first line</a:t>
            </a:r>
          </a:p>
          <a:p>
            <a:pPr lvl="3"/>
            <a:r>
              <a:rPr lang="en-GB" dirty="0"/>
              <a:t>@import "~@angular/material/prebuilt-themes/indigo-pink.css";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7256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Step4 – Adding charts</a:t>
            </a:r>
          </a:p>
          <a:p>
            <a:pPr lvl="1"/>
            <a:r>
              <a:rPr lang="en-GB" dirty="0"/>
              <a:t>https://www.npmjs.com/package/@swimlane/ngx-charts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 –save</a:t>
            </a:r>
          </a:p>
          <a:p>
            <a:pPr lvl="1"/>
            <a:r>
              <a:rPr lang="en-GB" dirty="0"/>
              <a:t>import { Component } from '@angular/core’;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app.module.ts</a:t>
            </a:r>
            <a:r>
              <a:rPr lang="en-GB" dirty="0"/>
              <a:t> import { </a:t>
            </a:r>
            <a:r>
              <a:rPr lang="en-GB" dirty="0" err="1"/>
              <a:t>NgxChartsModule</a:t>
            </a:r>
            <a:r>
              <a:rPr lang="en-GB" dirty="0"/>
              <a:t> } from '@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-charts';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4447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Step5 – Making responsive</a:t>
            </a:r>
          </a:p>
          <a:p>
            <a:pPr lvl="1"/>
            <a:r>
              <a:rPr lang="en-GB" dirty="0"/>
              <a:t>Module: </a:t>
            </a:r>
            <a:r>
              <a:rPr lang="nb-NO" dirty="0"/>
              <a:t>npm install @angular/flex-layout @angular/cdk</a:t>
            </a:r>
          </a:p>
          <a:p>
            <a:pPr lvl="1"/>
            <a:r>
              <a:rPr lang="en-GB" dirty="0"/>
              <a:t>import { </a:t>
            </a:r>
            <a:r>
              <a:rPr lang="en-GB" dirty="0" err="1"/>
              <a:t>FlexLayoutModule</a:t>
            </a:r>
            <a:r>
              <a:rPr lang="en-GB" dirty="0"/>
              <a:t> } from "@angular/flex-layout";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https://github.com/angular/flex-layout/wiki/Responsive-API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95580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Step6 – Forms – select your city</a:t>
            </a:r>
          </a:p>
          <a:p>
            <a:pPr lvl="1"/>
            <a:r>
              <a:rPr lang="en-GB" dirty="0"/>
              <a:t>import {</a:t>
            </a:r>
            <a:r>
              <a:rPr lang="en-GB" dirty="0" err="1"/>
              <a:t>FormsModule</a:t>
            </a:r>
            <a:r>
              <a:rPr lang="en-GB" dirty="0"/>
              <a:t>} from "@angular/forms";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6476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1A130-9CDD-4DB0-99FF-4FFF005678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PWA </a:t>
            </a:r>
          </a:p>
          <a:p>
            <a:pPr lvl="1"/>
            <a:r>
              <a:rPr lang="en-GB" dirty="0"/>
              <a:t>ng add @angular/</a:t>
            </a:r>
            <a:r>
              <a:rPr lang="en-GB" dirty="0" err="1"/>
              <a:t>pwa</a:t>
            </a:r>
            <a:endParaRPr lang="en-GB" dirty="0"/>
          </a:p>
          <a:p>
            <a:r>
              <a:rPr lang="en-GB" dirty="0"/>
              <a:t>Building</a:t>
            </a:r>
          </a:p>
          <a:p>
            <a:pPr lvl="1"/>
            <a:r>
              <a:rPr lang="en-GB" dirty="0"/>
              <a:t>ng build –prod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dist</a:t>
            </a:r>
            <a:r>
              <a:rPr lang="en-GB" dirty="0"/>
              <a:t>\ex3</a:t>
            </a:r>
          </a:p>
          <a:p>
            <a:pPr lvl="1"/>
            <a:r>
              <a:rPr lang="en-GB" dirty="0"/>
              <a:t>http-server (run a simple server) (google </a:t>
            </a:r>
            <a:r>
              <a:rPr lang="en-GB" dirty="0" err="1"/>
              <a:t>npm</a:t>
            </a:r>
            <a:r>
              <a:rPr lang="en-GB" dirty="0"/>
              <a:t> http-server)</a:t>
            </a:r>
          </a:p>
          <a:p>
            <a:pPr lvl="1"/>
            <a:r>
              <a:rPr lang="en-GB" dirty="0"/>
              <a:t>Surf your app </a:t>
            </a:r>
            <a:r>
              <a:rPr lang="en-GB" dirty="0">
                <a:hlinkClick r:id="rId2"/>
              </a:rPr>
              <a:t>http://localhost:8080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B175A-03BE-433A-82D8-5CF799A6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the App</a:t>
            </a:r>
          </a:p>
        </p:txBody>
      </p:sp>
    </p:spTree>
    <p:extLst>
      <p:ext uri="{BB962C8B-B14F-4D97-AF65-F5344CB8AC3E}">
        <p14:creationId xmlns:p14="http://schemas.microsoft.com/office/powerpoint/2010/main" val="177756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B529D-071A-4CCF-8ED5-D1AA535AC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FLEX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https://blog.angularindepth.com/angular-flex-layout-flexbox-and-grid-layout-for-angular-component-6e7c24457b63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https://github.com/angular/flex-layout/wiki/fxFlex-API</a:t>
            </a:r>
            <a:endParaRPr lang="en-GB" dirty="0"/>
          </a:p>
          <a:p>
            <a:pPr lvl="1"/>
            <a:r>
              <a:rPr lang="en-GB" dirty="0"/>
              <a:t>NGX-CHARTS</a:t>
            </a:r>
          </a:p>
          <a:p>
            <a:pPr lvl="1"/>
            <a:r>
              <a:rPr lang="en-GB" dirty="0">
                <a:hlinkClick r:id="rId5"/>
              </a:rPr>
              <a:t>https://swimlane.gitbook.io/ngx-charts/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https://medium.com/@robertokedmenec/angular-2-with-ngx-charts-464efb9a2d5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https://github.com/swimlane/ngx-charts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34F1-6087-4A4C-8BB6-0E9C00A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7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2E2CD-0F69-4B28-BCDE-B3D1E431F2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F12 – developer tools</a:t>
            </a:r>
          </a:p>
          <a:p>
            <a:r>
              <a:rPr lang="en-GB" dirty="0"/>
              <a:t>add </a:t>
            </a:r>
            <a:r>
              <a:rPr lang="en-GB" b="1" i="1" dirty="0"/>
              <a:t>debugger</a:t>
            </a:r>
            <a:r>
              <a:rPr lang="en-GB" dirty="0"/>
              <a:t> on your code</a:t>
            </a:r>
          </a:p>
          <a:p>
            <a:r>
              <a:rPr lang="en-GB" dirty="0"/>
              <a:t>Can also use console.log(</a:t>
            </a:r>
            <a:r>
              <a:rPr lang="en-GB" dirty="0" err="1"/>
              <a:t>yourvar</a:t>
            </a:r>
            <a:r>
              <a:rPr lang="en-GB" dirty="0"/>
              <a:t>)  // to log to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A47B1-7EB5-4DBA-9EFD-58F6A2E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on chrome</a:t>
            </a:r>
          </a:p>
        </p:txBody>
      </p:sp>
    </p:spTree>
    <p:extLst>
      <p:ext uri="{BB962C8B-B14F-4D97-AF65-F5344CB8AC3E}">
        <p14:creationId xmlns:p14="http://schemas.microsoft.com/office/powerpoint/2010/main" val="201952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Explain</a:t>
            </a:r>
            <a:endParaRPr lang="en-GB" dirty="0"/>
          </a:p>
          <a:p>
            <a:pPr lvl="1"/>
            <a:r>
              <a:rPr lang="en-GB" dirty="0"/>
              <a:t>How does it work</a:t>
            </a:r>
          </a:p>
          <a:p>
            <a:pPr lvl="1"/>
            <a:r>
              <a:rPr lang="en-GB" dirty="0"/>
              <a:t>Show app-component</a:t>
            </a:r>
          </a:p>
          <a:p>
            <a:pPr lvl="1"/>
            <a:r>
              <a:rPr lang="en-GB" dirty="0"/>
              <a:t>Show index.html and </a:t>
            </a:r>
            <a:r>
              <a:rPr lang="en-GB" dirty="0" err="1"/>
              <a:t>app.component</a:t>
            </a:r>
            <a:r>
              <a:rPr lang="en-GB" dirty="0"/>
              <a:t>-html</a:t>
            </a:r>
          </a:p>
          <a:p>
            <a:r>
              <a:rPr lang="en-GB" dirty="0" err="1"/>
              <a:t>Mak</a:t>
            </a:r>
            <a:r>
              <a:rPr lang="en-GB" dirty="0"/>
              <a:t> changes</a:t>
            </a:r>
          </a:p>
          <a:p>
            <a:pPr lvl="1"/>
            <a:r>
              <a:rPr lang="en-GB" dirty="0"/>
              <a:t>Change title</a:t>
            </a:r>
          </a:p>
          <a:p>
            <a:pPr lvl="1"/>
            <a:r>
              <a:rPr lang="en-GB" dirty="0"/>
              <a:t>Dynamic HTML</a:t>
            </a:r>
          </a:p>
          <a:p>
            <a:pPr lvl="1"/>
            <a:r>
              <a:rPr lang="en-GB" dirty="0"/>
              <a:t>Add property</a:t>
            </a:r>
          </a:p>
          <a:p>
            <a:pPr lvl="1"/>
            <a:r>
              <a:rPr lang="en-GB" dirty="0"/>
              <a:t>Add input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FormsModule</a:t>
            </a:r>
            <a:endParaRPr lang="en-GB" dirty="0"/>
          </a:p>
          <a:p>
            <a:endParaRPr lang="en-GB" dirty="0"/>
          </a:p>
          <a:p>
            <a:r>
              <a:rPr lang="en-GB" dirty="0"/>
              <a:t>Show chrome debugger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38234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1CD16-5C26-4254-9037-2F9F958B4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Front end development</a:t>
            </a:r>
          </a:p>
          <a:p>
            <a:pPr lvl="1"/>
            <a:r>
              <a:rPr lang="en-GB" dirty="0"/>
              <a:t>Need to be more responsive to user needs</a:t>
            </a:r>
          </a:p>
          <a:p>
            <a:pPr lvl="1"/>
            <a:r>
              <a:rPr lang="en-GB" dirty="0"/>
              <a:t>Need to provide better integration services between corporate solutions</a:t>
            </a:r>
          </a:p>
          <a:p>
            <a:pPr lvl="1"/>
            <a:r>
              <a:rPr lang="en-GB" dirty="0"/>
              <a:t>Need provide middleware to fulfil integration needs, fill functional gaps and provide modern mobile interfaces to existing solutions</a:t>
            </a:r>
          </a:p>
          <a:p>
            <a:pPr lvl="1"/>
            <a:r>
              <a:rPr lang="en-GB" dirty="0"/>
              <a:t>Leverage on community based open source due to scale and support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Implement a Continuous Integration // Continuous Delivery software pipeline and move way front Waterfall method of software delivery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D50A7-6D28-4513-92B8-C27C8792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Development Using Angular 7</a:t>
            </a:r>
          </a:p>
        </p:txBody>
      </p:sp>
    </p:spTree>
    <p:extLst>
      <p:ext uri="{BB962C8B-B14F-4D97-AF65-F5344CB8AC3E}">
        <p14:creationId xmlns:p14="http://schemas.microsoft.com/office/powerpoint/2010/main" val="44771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0863" y="824345"/>
            <a:ext cx="9639155" cy="173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7" name="Text Placeholder 19"/>
          <p:cNvSpPr txBox="1">
            <a:spLocks/>
          </p:cNvSpPr>
          <p:nvPr/>
        </p:nvSpPr>
        <p:spPr>
          <a:xfrm>
            <a:off x="579438" y="4713618"/>
            <a:ext cx="1735137" cy="18699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32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49263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688" indent="-1682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267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2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www.hovione.com</a:t>
            </a:r>
            <a:endParaRPr lang="pt-PT" dirty="0"/>
          </a:p>
        </p:txBody>
      </p:sp>
      <p:grpSp>
        <p:nvGrpSpPr>
          <p:cNvPr id="6" name="Group 5"/>
          <p:cNvGrpSpPr/>
          <p:nvPr/>
        </p:nvGrpSpPr>
        <p:grpSpPr>
          <a:xfrm>
            <a:off x="548292" y="894479"/>
            <a:ext cx="8694609" cy="1448524"/>
            <a:chOff x="548292" y="894479"/>
            <a:chExt cx="8694609" cy="1448524"/>
          </a:xfrm>
        </p:grpSpPr>
        <p:sp>
          <p:nvSpPr>
            <p:cNvPr id="12" name="Marcador de Posição do Texto 38"/>
            <p:cNvSpPr txBox="1">
              <a:spLocks/>
            </p:cNvSpPr>
            <p:nvPr/>
          </p:nvSpPr>
          <p:spPr>
            <a:xfrm>
              <a:off x="548292" y="1601641"/>
              <a:ext cx="8694609" cy="74136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ctr">
              <a:noAutofit/>
            </a:bodyPr>
            <a:lstStyle>
              <a:lvl1pPr marL="182563" indent="-182563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None/>
                <a:defRPr lang="pt-PT" sz="5400" b="0" i="0" kern="1200" baseline="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49263" indent="-1793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1688" indent="-1682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2675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None/>
                <a:tabLst/>
                <a:defRPr sz="2000" b="1" kern="120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for your attention</a:t>
              </a:r>
            </a:p>
          </p:txBody>
        </p:sp>
        <p:sp>
          <p:nvSpPr>
            <p:cNvPr id="8" name="Título 37"/>
            <p:cNvSpPr txBox="1">
              <a:spLocks/>
            </p:cNvSpPr>
            <p:nvPr/>
          </p:nvSpPr>
          <p:spPr>
            <a:xfrm>
              <a:off x="548292" y="894479"/>
              <a:ext cx="8694609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5400" b="1" i="0" kern="1200" baseline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pt-PT" dirty="0" err="1"/>
                <a:t>Thank</a:t>
              </a:r>
              <a:r>
                <a:rPr lang="pt-PT" dirty="0"/>
                <a:t> </a:t>
              </a:r>
              <a:r>
                <a:rPr lang="pt-PT" dirty="0" err="1"/>
                <a:t>you</a:t>
              </a:r>
              <a:endParaRPr lang="pt-PT" dirty="0"/>
            </a:p>
          </p:txBody>
        </p:sp>
      </p:grp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E1228F-5E48-468A-B8E6-5A9F54717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00" y="3543301"/>
            <a:ext cx="5688000" cy="264138"/>
          </a:xfrm>
        </p:spPr>
        <p:txBody>
          <a:bodyPr/>
          <a:lstStyle/>
          <a:p>
            <a:r>
              <a:rPr lang="pt-PT" dirty="0"/>
              <a:t> Miguel Villax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6D20A8-D0F8-4ABA-A4F5-7C61F9D68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3849004"/>
            <a:ext cx="5688000" cy="695288"/>
          </a:xfrm>
        </p:spPr>
        <p:txBody>
          <a:bodyPr/>
          <a:lstStyle/>
          <a:p>
            <a:r>
              <a:rPr lang="pt-PT" dirty="0"/>
              <a:t>mvillax@hovione.com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"/>
    </mc:Choice>
    <mc:Fallback xmlns="">
      <p:transition spd="slow" advTm="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30BA4C-D256-41E2-8BB3-5C8D42E757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Front End</a:t>
            </a:r>
          </a:p>
          <a:p>
            <a:pPr lvl="1"/>
            <a:r>
              <a:rPr lang="en-GB" sz="1800" dirty="0"/>
              <a:t>Angular 7 – Because…</a:t>
            </a:r>
          </a:p>
          <a:p>
            <a:pPr lvl="2"/>
            <a:r>
              <a:rPr lang="en-GB" sz="1800" dirty="0"/>
              <a:t>Developed by Google with LTS</a:t>
            </a:r>
          </a:p>
          <a:p>
            <a:pPr lvl="2"/>
            <a:r>
              <a:rPr lang="en-GB" sz="1800" dirty="0"/>
              <a:t>Typescript – Serious and formal development environment – Strong typing </a:t>
            </a:r>
          </a:p>
          <a:p>
            <a:pPr lvl="2"/>
            <a:r>
              <a:rPr lang="en-GB" sz="1800" dirty="0"/>
              <a:t>Produce better quality code -Compile Typescript =&gt; </a:t>
            </a:r>
            <a:r>
              <a:rPr lang="en-GB" sz="1800" dirty="0" err="1"/>
              <a:t>Javascript</a:t>
            </a:r>
            <a:r>
              <a:rPr lang="en-GB" sz="1800" dirty="0"/>
              <a:t> - locate errors before you run</a:t>
            </a:r>
          </a:p>
          <a:p>
            <a:pPr lvl="2"/>
            <a:r>
              <a:rPr lang="en-GB" sz="1800" dirty="0"/>
              <a:t>Testable</a:t>
            </a:r>
          </a:p>
          <a:p>
            <a:r>
              <a:rPr lang="en-GB" sz="1800" dirty="0"/>
              <a:t>Back End</a:t>
            </a:r>
          </a:p>
          <a:p>
            <a:pPr lvl="1"/>
            <a:r>
              <a:rPr lang="en-GB" sz="1800" dirty="0"/>
              <a:t>Scalable </a:t>
            </a:r>
          </a:p>
          <a:p>
            <a:pPr lvl="1"/>
            <a:r>
              <a:rPr lang="en-GB" sz="1800" dirty="0"/>
              <a:t>Use Express framework – Over 5,000,000 weekly downloads (NPM)</a:t>
            </a:r>
          </a:p>
          <a:p>
            <a:pPr lvl="1"/>
            <a:r>
              <a:rPr lang="en-GB" sz="1800" dirty="0" err="1"/>
              <a:t>Javascript</a:t>
            </a:r>
            <a:r>
              <a:rPr lang="en-GB" sz="1800" dirty="0"/>
              <a:t> – interchange code between front end and back end, rotate dev base between FE and BE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41785-4767-4DD8-BA40-8C513678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A7840-CF75-4F54-BCD5-D30E6D3C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58" y="5786438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FF2D6-688A-4B29-B60B-92D30D0E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5786438"/>
            <a:ext cx="6858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ECF9C-608F-4BE5-B4EB-1EC5264D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16" y="5972175"/>
            <a:ext cx="1181100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33315-D633-4271-98A0-A87E54164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4ABA6-4B64-48EA-9AC7-23624276F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Why Angular and Nodejs – Because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– most widely used programming language continuously improved - ES6</a:t>
            </a:r>
          </a:p>
          <a:p>
            <a:pPr lvl="1"/>
            <a:r>
              <a:rPr lang="en-GB" dirty="0"/>
              <a:t>Can be used for </a:t>
            </a:r>
          </a:p>
          <a:p>
            <a:pPr lvl="2"/>
            <a:r>
              <a:rPr lang="en-GB" dirty="0"/>
              <a:t>Browser </a:t>
            </a:r>
          </a:p>
          <a:p>
            <a:pPr lvl="2"/>
            <a:r>
              <a:rPr lang="en-GB" dirty="0"/>
              <a:t>mobile development – </a:t>
            </a:r>
            <a:r>
              <a:rPr lang="en-GB" dirty="0" err="1"/>
              <a:t>pwa</a:t>
            </a:r>
            <a:r>
              <a:rPr lang="en-GB" dirty="0"/>
              <a:t> or phone gap or ionic – In our case preferable to android or IOS development.</a:t>
            </a:r>
          </a:p>
          <a:p>
            <a:pPr lvl="2"/>
            <a:r>
              <a:rPr lang="en-GB" dirty="0"/>
              <a:t>Even desktop application using Electron – </a:t>
            </a:r>
            <a:r>
              <a:rPr lang="en-GB" dirty="0" err="1"/>
              <a:t>eg</a:t>
            </a:r>
            <a:r>
              <a:rPr lang="en-GB" dirty="0"/>
              <a:t> VS code built in </a:t>
            </a:r>
            <a:r>
              <a:rPr lang="en-GB" dirty="0" err="1"/>
              <a:t>javascript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2D2BB-1E12-477B-B92D-F8CDC9C8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332996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0F3C7-58D2-4D1A-824F-338CEEDF56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Asynchronous </a:t>
            </a:r>
          </a:p>
          <a:p>
            <a:pPr lvl="1"/>
            <a:r>
              <a:rPr lang="en-GB" dirty="0"/>
              <a:t>IO 1000x slower that CPU – asynchronous programming is all about not waiting on IO when the CPU could be doing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BAC26-6833-4FB8-94B4-81A182D1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javascript</a:t>
            </a:r>
            <a:r>
              <a:rPr lang="en-GB" dirty="0"/>
              <a:t>  and </a:t>
            </a:r>
            <a:r>
              <a:rPr lang="en-GB" dirty="0" err="1"/>
              <a:t>async</a:t>
            </a:r>
            <a:r>
              <a:rPr lang="en-GB" dirty="0"/>
              <a:t>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F437-3009-4175-8A14-59CF25D45BC7}"/>
              </a:ext>
            </a:extLst>
          </p:cNvPr>
          <p:cNvSpPr txBox="1"/>
          <p:nvPr/>
        </p:nvSpPr>
        <p:spPr>
          <a:xfrm>
            <a:off x="637954" y="3154326"/>
            <a:ext cx="42175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synchronous() {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 and 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for a result.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a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// 1 second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b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3 seconds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  // 5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b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c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time 9 seconds and during this time the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thread was locked and busy, even animated gifs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are not spinning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668B6-FB6B-4DE6-B93A-3F4E478F7DB7}"/>
              </a:ext>
            </a:extLst>
          </p:cNvPr>
          <p:cNvSpPr txBox="1"/>
          <p:nvPr/>
        </p:nvSpPr>
        <p:spPr>
          <a:xfrm>
            <a:off x="5411972" y="3154326"/>
            <a:ext cx="590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asynchronous()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envoke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http call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immediatly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promise.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0 second – call http do not wait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// 0 second -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result..fast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// 0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 =&gt; print a);         // 1 seconds – when promise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 =&gt; print b);         // 3 seconds - completes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print c);         // 5 seconds – then print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wait time for all replies 5 seconds BUT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CPU was available during that time,  could have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been inputting a form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3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5EE8D-B48E-47E9-AAAB-37636BFF0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What is it:</a:t>
            </a:r>
          </a:p>
          <a:p>
            <a:pPr lvl="1"/>
            <a:r>
              <a:rPr lang="en-GB" dirty="0"/>
              <a:t>Single Page Application</a:t>
            </a:r>
          </a:p>
          <a:p>
            <a:pPr lvl="2"/>
            <a:r>
              <a:rPr lang="en-GB" dirty="0">
                <a:hlinkClick r:id="rId2"/>
              </a:rPr>
              <a:t>https://www.udemy.com/the-complete-guide-to-angular-2/learn/v4/t/lecture/6655598?start=0</a:t>
            </a:r>
            <a:endParaRPr lang="en-GB" dirty="0"/>
          </a:p>
          <a:p>
            <a:pPr lvl="1"/>
            <a:r>
              <a:rPr lang="en-GB" dirty="0"/>
              <a:t>TypeScript</a:t>
            </a:r>
          </a:p>
          <a:p>
            <a:pPr lvl="2"/>
            <a:r>
              <a:rPr lang="en-GB" dirty="0">
                <a:hlinkClick r:id="rId3"/>
              </a:rPr>
              <a:t>https://www.udemy.com/the-complete-guide-to-angular-2/learn/v4/t/lecture/6655652?start=0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2F617-3113-4C90-AA88-2E6F6BA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</a:t>
            </a:r>
          </a:p>
        </p:txBody>
      </p:sp>
    </p:spTree>
    <p:extLst>
      <p:ext uri="{BB962C8B-B14F-4D97-AF65-F5344CB8AC3E}">
        <p14:creationId xmlns:p14="http://schemas.microsoft.com/office/powerpoint/2010/main" val="30301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E0EAC-F1A5-4BD2-8162-E825AAAFC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application -  composed of </a:t>
            </a:r>
          </a:p>
          <a:p>
            <a:pPr lvl="1"/>
            <a:r>
              <a:rPr lang="en-GB" sz="1600" dirty="0"/>
              <a:t>COMPONENTS</a:t>
            </a:r>
          </a:p>
          <a:p>
            <a:pPr lvl="2"/>
            <a:r>
              <a:rPr lang="en-GB" sz="1600" dirty="0"/>
              <a:t>html (layout)</a:t>
            </a:r>
          </a:p>
          <a:p>
            <a:pPr lvl="2"/>
            <a:r>
              <a:rPr lang="en-GB" sz="1600" dirty="0" err="1"/>
              <a:t>css</a:t>
            </a:r>
            <a:r>
              <a:rPr lang="en-GB" sz="1600" dirty="0"/>
              <a:t> (style)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 (logic – methods that control UI - act as interface </a:t>
            </a:r>
            <a:r>
              <a:rPr lang="en-GB" sz="1600" dirty="0" err="1"/>
              <a:t>twn</a:t>
            </a:r>
            <a:r>
              <a:rPr lang="en-GB" sz="1600" dirty="0"/>
              <a:t> UI and the business logic in SERVICES</a:t>
            </a:r>
          </a:p>
          <a:p>
            <a:pPr lvl="2"/>
            <a:r>
              <a:rPr lang="en-GB" sz="1600" dirty="0"/>
              <a:t>Components are black boxes everything is hidden unless explicitly exported to be made available to other components</a:t>
            </a:r>
          </a:p>
          <a:p>
            <a:pPr lvl="1"/>
            <a:r>
              <a:rPr lang="en-GB" sz="1600" dirty="0"/>
              <a:t>SERVICES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(business logic – singletons – shareable – used to share data amongst components)</a:t>
            </a:r>
          </a:p>
          <a:p>
            <a:pPr lvl="1"/>
            <a:r>
              <a:rPr lang="en-GB" sz="1600" dirty="0"/>
              <a:t>MODULES</a:t>
            </a:r>
          </a:p>
          <a:p>
            <a:pPr lvl="2"/>
            <a:r>
              <a:rPr lang="en-GB" sz="1600" dirty="0"/>
              <a:t>Collection of components and services that provide a fixed set of functionality within a larger app</a:t>
            </a:r>
          </a:p>
          <a:p>
            <a:pPr lvl="2"/>
            <a:r>
              <a:rPr lang="en-GB" sz="1600" dirty="0"/>
              <a:t>App can have one or more modules</a:t>
            </a:r>
          </a:p>
          <a:p>
            <a:pPr marL="269875" lvl="1" indent="0">
              <a:buNone/>
            </a:pP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AE296-547E-49FA-8C45-8468FB0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7 - structure</a:t>
            </a:r>
          </a:p>
        </p:txBody>
      </p:sp>
    </p:spTree>
    <p:extLst>
      <p:ext uri="{BB962C8B-B14F-4D97-AF65-F5344CB8AC3E}">
        <p14:creationId xmlns:p14="http://schemas.microsoft.com/office/powerpoint/2010/main" val="42768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Close IN.WS3 from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Cd &lt;</a:t>
            </a:r>
            <a:r>
              <a:rPr lang="en-GB" dirty="0" err="1"/>
              <a:t>somedir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https://github.com/mvillax/IN.WS3.git</a:t>
            </a:r>
            <a:endParaRPr lang="en-GB" dirty="0"/>
          </a:p>
          <a:p>
            <a:pPr lvl="1"/>
            <a:r>
              <a:rPr lang="en-GB" dirty="0"/>
              <a:t>Cd IN.WS3 then NPM I ( to pull </a:t>
            </a:r>
            <a:r>
              <a:rPr lang="en-GB" dirty="0" err="1"/>
              <a:t>node_modules</a:t>
            </a:r>
            <a:r>
              <a:rPr lang="en-GB" dirty="0"/>
              <a:t>)</a:t>
            </a:r>
          </a:p>
          <a:p>
            <a:r>
              <a:rPr lang="en-GB" dirty="0"/>
              <a:t>The create your own application</a:t>
            </a:r>
          </a:p>
          <a:p>
            <a:pPr lvl="1"/>
            <a:r>
              <a:rPr lang="en-GB" dirty="0"/>
              <a:t>Cd .. </a:t>
            </a:r>
          </a:p>
          <a:p>
            <a:pPr lvl="1"/>
            <a:r>
              <a:rPr lang="en-GB" dirty="0"/>
              <a:t>md projects</a:t>
            </a:r>
          </a:p>
          <a:p>
            <a:pPr lvl="1"/>
            <a:r>
              <a:rPr lang="en-GB" dirty="0"/>
              <a:t>cd projects</a:t>
            </a:r>
          </a:p>
          <a:p>
            <a:pPr lvl="1"/>
            <a:r>
              <a:rPr lang="en-GB" dirty="0"/>
              <a:t>ng new ex1	// create application</a:t>
            </a:r>
          </a:p>
          <a:p>
            <a:pPr lvl="1"/>
            <a:r>
              <a:rPr lang="en-GB" dirty="0"/>
              <a:t>cd ex1</a:t>
            </a:r>
          </a:p>
          <a:p>
            <a:pPr lvl="1"/>
            <a:r>
              <a:rPr lang="en-GB" dirty="0"/>
              <a:t>ng serve –open</a:t>
            </a:r>
          </a:p>
          <a:p>
            <a:pPr lvl="1"/>
            <a:r>
              <a:rPr lang="en-GB" dirty="0"/>
              <a:t>App will be running on your browser</a:t>
            </a:r>
          </a:p>
          <a:p>
            <a:pPr lvl="1"/>
            <a:r>
              <a:rPr lang="en-GB" dirty="0"/>
              <a:t>Forget IE and use chrome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00" y="504000"/>
            <a:ext cx="11052000" cy="720000"/>
          </a:xfrm>
        </p:spPr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27868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  <a:p>
            <a:pPr lvl="1"/>
            <a:r>
              <a:rPr lang="en-GB" dirty="0" err="1"/>
              <a:t>Node_modules</a:t>
            </a:r>
            <a:r>
              <a:rPr lang="en-GB" dirty="0"/>
              <a:t> –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ngx</a:t>
            </a:r>
            <a:r>
              <a:rPr lang="en-GB" dirty="0"/>
              <a:t>-charts</a:t>
            </a:r>
          </a:p>
          <a:p>
            <a:pPr lvl="1"/>
            <a:r>
              <a:rPr lang="en-GB" dirty="0" err="1"/>
              <a:t>src</a:t>
            </a:r>
            <a:r>
              <a:rPr lang="en-GB" dirty="0"/>
              <a:t>\app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 err="1"/>
              <a:t>app.module.ts</a:t>
            </a:r>
            <a:endParaRPr lang="en-GB" dirty="0"/>
          </a:p>
          <a:p>
            <a:pPr lvl="1"/>
            <a:r>
              <a:rPr lang="en-GB" dirty="0" err="1"/>
              <a:t>app.component.ts</a:t>
            </a:r>
            <a:r>
              <a:rPr lang="en-GB" dirty="0"/>
              <a:t> // html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ex1 - First App</a:t>
            </a:r>
          </a:p>
        </p:txBody>
      </p:sp>
    </p:spTree>
    <p:extLst>
      <p:ext uri="{BB962C8B-B14F-4D97-AF65-F5344CB8AC3E}">
        <p14:creationId xmlns:p14="http://schemas.microsoft.com/office/powerpoint/2010/main" val="1638000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Hovione Theme">
  <a:themeElements>
    <a:clrScheme name="Hovione Color Palette">
      <a:dk1>
        <a:srgbClr val="002A3A"/>
      </a:dk1>
      <a:lt1>
        <a:sysClr val="window" lastClr="FFFFFF"/>
      </a:lt1>
      <a:dk2>
        <a:srgbClr val="1F497D"/>
      </a:dk2>
      <a:lt2>
        <a:srgbClr val="EEECE1"/>
      </a:lt2>
      <a:accent1>
        <a:srgbClr val="D50032"/>
      </a:accent1>
      <a:accent2>
        <a:srgbClr val="00A3E1"/>
      </a:accent2>
      <a:accent3>
        <a:srgbClr val="FEDB00"/>
      </a:accent3>
      <a:accent4>
        <a:srgbClr val="00C389"/>
      </a:accent4>
      <a:accent5>
        <a:srgbClr val="002A3A"/>
      </a:accent5>
      <a:accent6>
        <a:srgbClr val="825DC7"/>
      </a:accent6>
      <a:hlink>
        <a:srgbClr val="D50032"/>
      </a:hlink>
      <a:folHlink>
        <a:srgbClr val="00A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27042</TotalTime>
  <Words>1180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Hovione Theme</vt:lpstr>
      <vt:lpstr>Front End Development</vt:lpstr>
      <vt:lpstr>Front End Development Using Angular 7</vt:lpstr>
      <vt:lpstr>Tools of choice</vt:lpstr>
      <vt:lpstr>Tools of choice</vt:lpstr>
      <vt:lpstr>About javascript  and async execution</vt:lpstr>
      <vt:lpstr>Angular 7</vt:lpstr>
      <vt:lpstr>Angular 7 - structure</vt:lpstr>
      <vt:lpstr>Building your first app</vt:lpstr>
      <vt:lpstr>ex1 - First App</vt:lpstr>
      <vt:lpstr>ex2 - First App</vt:lpstr>
      <vt:lpstr>Making a weather component</vt:lpstr>
      <vt:lpstr>Making a weather component</vt:lpstr>
      <vt:lpstr>Making a weather component</vt:lpstr>
      <vt:lpstr>Making a weather component</vt:lpstr>
      <vt:lpstr>Making a weather component</vt:lpstr>
      <vt:lpstr>Build the App</vt:lpstr>
      <vt:lpstr>PowerPoint Presentation</vt:lpstr>
      <vt:lpstr>Debugger on chrome</vt:lpstr>
      <vt:lpstr>Building your first app</vt:lpstr>
      <vt:lpstr>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Miguel Villax</cp:lastModifiedBy>
  <cp:revision>323</cp:revision>
  <dcterms:created xsi:type="dcterms:W3CDTF">2018-04-06T13:46:54Z</dcterms:created>
  <dcterms:modified xsi:type="dcterms:W3CDTF">2019-01-10T17:33:47Z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1|Hovione-Corporate-PUBLIC|{00000000-0000-0000-0000-000000000000}</vt:lpwstr>
  </property>
</Properties>
</file>