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303" r:id="rId2"/>
    <p:sldId id="450" r:id="rId3"/>
    <p:sldId id="459" r:id="rId4"/>
    <p:sldId id="460" r:id="rId5"/>
    <p:sldId id="466" r:id="rId6"/>
    <p:sldId id="461" r:id="rId7"/>
    <p:sldId id="467" r:id="rId8"/>
    <p:sldId id="462" r:id="rId9"/>
    <p:sldId id="468" r:id="rId10"/>
    <p:sldId id="469" r:id="rId11"/>
    <p:sldId id="470" r:id="rId12"/>
    <p:sldId id="472" r:id="rId13"/>
    <p:sldId id="473" r:id="rId14"/>
    <p:sldId id="475" r:id="rId15"/>
    <p:sldId id="476" r:id="rId16"/>
    <p:sldId id="477" r:id="rId17"/>
    <p:sldId id="474" r:id="rId18"/>
    <p:sldId id="478" r:id="rId19"/>
    <p:sldId id="463" r:id="rId20"/>
    <p:sldId id="30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A9C"/>
    <a:srgbClr val="00B5FE"/>
    <a:srgbClr val="919498"/>
    <a:srgbClr val="0070C0"/>
    <a:srgbClr val="474D54"/>
    <a:srgbClr val="002A3A"/>
    <a:srgbClr val="251944"/>
    <a:srgbClr val="D50032"/>
    <a:srgbClr val="00A3E1"/>
    <a:srgbClr val="636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3" autoAdjust="0"/>
    <p:restoredTop sz="94434" autoAdjust="0"/>
  </p:normalViewPr>
  <p:slideViewPr>
    <p:cSldViewPr snapToGrid="0" snapToObjects="1">
      <p:cViewPr varScale="1">
        <p:scale>
          <a:sx n="75" d="100"/>
          <a:sy n="75" d="100"/>
        </p:scale>
        <p:origin x="62" y="33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 snapToObjects="1">
      <p:cViewPr varScale="1">
        <p:scale>
          <a:sx n="105" d="100"/>
          <a:sy n="105" d="100"/>
        </p:scale>
        <p:origin x="436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F1FEC-2C6F-5847-AE6B-823559EA0680}" type="datetimeFigureOut">
              <a:rPr lang="pt-PT" smtClean="0"/>
              <a:t>10/01/2019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2CF15-2169-B84B-BD55-D5A86BC7F78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8014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1014" y="3432516"/>
            <a:ext cx="11760591" cy="3193367"/>
          </a:xfrm>
          <a:prstGeom prst="rect">
            <a:avLst/>
          </a:prstGeom>
        </p:spPr>
      </p:pic>
      <p:sp>
        <p:nvSpPr>
          <p:cNvPr id="7" name="Retângulo 6"/>
          <p:cNvSpPr/>
          <p:nvPr userDrawn="1"/>
        </p:nvSpPr>
        <p:spPr>
          <a:xfrm>
            <a:off x="211014" y="211014"/>
            <a:ext cx="11760591" cy="32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rcador de Posição do Texto 8"/>
          <p:cNvSpPr>
            <a:spLocks noGrp="1"/>
          </p:cNvSpPr>
          <p:nvPr>
            <p:ph type="body" sz="quarter" idx="16" hasCustomPrompt="1"/>
          </p:nvPr>
        </p:nvSpPr>
        <p:spPr>
          <a:xfrm>
            <a:off x="6892925" y="2850285"/>
            <a:ext cx="4725988" cy="32385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PT" dirty="0"/>
              <a:t>Date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 hasCustomPrompt="1"/>
          </p:nvPr>
        </p:nvSpPr>
        <p:spPr>
          <a:xfrm>
            <a:off x="550863" y="1357588"/>
            <a:ext cx="6032817" cy="1788304"/>
          </a:xfrm>
        </p:spPr>
        <p:txBody>
          <a:bodyPr anchor="b" anchorCtr="0"/>
          <a:lstStyle>
            <a:lvl1pPr>
              <a:lnSpc>
                <a:spcPct val="90000"/>
              </a:lnSpc>
              <a:defRPr sz="3200" baseline="0">
                <a:solidFill>
                  <a:schemeClr val="accent1"/>
                </a:solidFill>
              </a:defRPr>
            </a:lvl1pPr>
          </a:lstStyle>
          <a:p>
            <a:r>
              <a:rPr lang="pt-PT" dirty="0" err="1"/>
              <a:t>Presentation</a:t>
            </a:r>
            <a:r>
              <a:rPr lang="pt-PT" dirty="0"/>
              <a:t> </a:t>
            </a:r>
            <a:r>
              <a:rPr lang="pt-PT" dirty="0" err="1"/>
              <a:t>title</a:t>
            </a:r>
            <a:r>
              <a:rPr lang="pt-PT" dirty="0"/>
              <a:t> </a:t>
            </a:r>
            <a:r>
              <a:rPr lang="pt-PT" dirty="0" err="1"/>
              <a:t>maximum</a:t>
            </a:r>
            <a:r>
              <a:rPr lang="pt-PT" dirty="0"/>
              <a:t> 3 </a:t>
            </a:r>
            <a:r>
              <a:rPr lang="pt-PT" dirty="0" err="1"/>
              <a:t>lines</a:t>
            </a:r>
            <a:endParaRPr lang="en-US" dirty="0"/>
          </a:p>
        </p:txBody>
      </p:sp>
      <p:sp>
        <p:nvSpPr>
          <p:cNvPr id="11" name="Marcador de Posição do Texto 10"/>
          <p:cNvSpPr>
            <a:spLocks noGrp="1"/>
          </p:cNvSpPr>
          <p:nvPr>
            <p:ph type="body" sz="quarter" idx="15" hasCustomPrompt="1"/>
          </p:nvPr>
        </p:nvSpPr>
        <p:spPr>
          <a:xfrm>
            <a:off x="6893169" y="1828801"/>
            <a:ext cx="4726527" cy="878460"/>
          </a:xfrm>
        </p:spPr>
        <p:txBody>
          <a:bodyPr wrap="square" anchor="b" anchorCtr="0">
            <a:no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PT" dirty="0" err="1"/>
              <a:t>Presenter’s</a:t>
            </a:r>
            <a:r>
              <a:rPr lang="pt-PT" dirty="0"/>
              <a:t> </a:t>
            </a:r>
            <a:r>
              <a:rPr lang="pt-PT" dirty="0" err="1"/>
              <a:t>Name</a:t>
            </a:r>
            <a:endParaRPr lang="en-US" dirty="0"/>
          </a:p>
        </p:txBody>
      </p:sp>
      <p:grpSp>
        <p:nvGrpSpPr>
          <p:cNvPr id="6" name="Grupo 5"/>
          <p:cNvGrpSpPr/>
          <p:nvPr userDrawn="1"/>
        </p:nvGrpSpPr>
        <p:grpSpPr>
          <a:xfrm>
            <a:off x="600892" y="463806"/>
            <a:ext cx="11011980" cy="480451"/>
            <a:chOff x="600892" y="463806"/>
            <a:chExt cx="11011980" cy="480451"/>
          </a:xfrm>
        </p:grpSpPr>
        <p:pic>
          <p:nvPicPr>
            <p:cNvPr id="3" name="Imagem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3105" y="656421"/>
              <a:ext cx="1159767" cy="172213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892" y="463806"/>
              <a:ext cx="2188216" cy="480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593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le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Here – Maximum 2 lines</a:t>
            </a:r>
            <a:br>
              <a:rPr lang="en-US" dirty="0"/>
            </a:br>
            <a:r>
              <a:rPr lang="en-US" dirty="0"/>
              <a:t>If you want to have a subtitle use the second line and format in Italic</a:t>
            </a:r>
          </a:p>
        </p:txBody>
      </p:sp>
      <p:sp>
        <p:nvSpPr>
          <p:cNvPr id="4" name="Marcador de Posição do Gráfico 3"/>
          <p:cNvSpPr>
            <a:spLocks noGrp="1"/>
          </p:cNvSpPr>
          <p:nvPr>
            <p:ph type="chart" sz="quarter" idx="10"/>
          </p:nvPr>
        </p:nvSpPr>
        <p:spPr>
          <a:xfrm>
            <a:off x="550863" y="1770063"/>
            <a:ext cx="11053762" cy="41513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l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a Tabela 7"/>
          <p:cNvSpPr>
            <a:spLocks noGrp="1"/>
          </p:cNvSpPr>
          <p:nvPr>
            <p:ph type="tbl" sz="quarter" idx="14"/>
          </p:nvPr>
        </p:nvSpPr>
        <p:spPr>
          <a:xfrm>
            <a:off x="2261937" y="2390775"/>
            <a:ext cx="7668126" cy="3530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Here – Maximum 2 lines</a:t>
            </a:r>
            <a:br>
              <a:rPr lang="en-US" dirty="0"/>
            </a:br>
            <a:r>
              <a:rPr lang="en-US" dirty="0"/>
              <a:t>If you want to have a subtitle use the second line and format in Italic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5"/>
          </p:nvPr>
        </p:nvSpPr>
        <p:spPr>
          <a:xfrm>
            <a:off x="582947" y="1770063"/>
            <a:ext cx="11021678" cy="62071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74D54"/>
                </a:solidFill>
              </a:defRPr>
            </a:lvl1pPr>
          </a:lstStyle>
          <a:p>
            <a:pPr lvl="0"/>
            <a:r>
              <a:rPr lang="pt-PT" dirty="0"/>
              <a:t>Clique para editar os estilos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654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le &amp; 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Here – Maximum 2 lines</a:t>
            </a:r>
            <a:br>
              <a:rPr lang="en-US" dirty="0"/>
            </a:br>
            <a:r>
              <a:rPr lang="en-US" dirty="0"/>
              <a:t>If you want to have a subtitle use the second line and format in Italic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5"/>
          </p:nvPr>
        </p:nvSpPr>
        <p:spPr>
          <a:xfrm>
            <a:off x="582947" y="1770063"/>
            <a:ext cx="11021678" cy="62071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74D54"/>
                </a:solidFill>
              </a:defRPr>
            </a:lvl1pPr>
          </a:lstStyle>
          <a:p>
            <a:pPr lvl="0"/>
            <a:r>
              <a:rPr lang="pt-PT" dirty="0"/>
              <a:t>Clique para editar os estilos</a:t>
            </a:r>
            <a:endParaRPr lang="en-US" dirty="0"/>
          </a:p>
        </p:txBody>
      </p:sp>
      <p:sp>
        <p:nvSpPr>
          <p:cNvPr id="4" name="Marcador de Posição do SmartArt 3"/>
          <p:cNvSpPr>
            <a:spLocks noGrp="1"/>
          </p:cNvSpPr>
          <p:nvPr>
            <p:ph type="dgm" sz="quarter" idx="16"/>
          </p:nvPr>
        </p:nvSpPr>
        <p:spPr>
          <a:xfrm>
            <a:off x="2540000" y="2390775"/>
            <a:ext cx="7469188" cy="3540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59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le &amp; Three box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Here – Maximum 2 lines</a:t>
            </a:r>
            <a:br>
              <a:rPr lang="en-US" dirty="0"/>
            </a:br>
            <a:r>
              <a:rPr lang="en-US" dirty="0"/>
              <a:t>If you want to have a subtitle use the second line and format in Italic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5"/>
          </p:nvPr>
        </p:nvSpPr>
        <p:spPr>
          <a:xfrm>
            <a:off x="582947" y="1770063"/>
            <a:ext cx="11021678" cy="62071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74D54"/>
                </a:solidFill>
              </a:defRPr>
            </a:lvl1pPr>
          </a:lstStyle>
          <a:p>
            <a:pPr lvl="0"/>
            <a:r>
              <a:rPr lang="pt-PT" dirty="0"/>
              <a:t>Clique para editar os estilos</a:t>
            </a:r>
            <a:endParaRPr lang="en-US" dirty="0"/>
          </a:p>
        </p:txBody>
      </p:sp>
      <p:sp>
        <p:nvSpPr>
          <p:cNvPr id="9" name="Marcador de Posição da Imagem 8"/>
          <p:cNvSpPr>
            <a:spLocks noGrp="1"/>
          </p:cNvSpPr>
          <p:nvPr>
            <p:ph type="pic" sz="quarter" idx="16"/>
          </p:nvPr>
        </p:nvSpPr>
        <p:spPr>
          <a:xfrm>
            <a:off x="1978024" y="3627419"/>
            <a:ext cx="2376000" cy="1980000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Marcador de Posição da Imagem 8"/>
          <p:cNvSpPr>
            <a:spLocks noGrp="1"/>
          </p:cNvSpPr>
          <p:nvPr>
            <p:ph type="pic" sz="quarter" idx="17"/>
          </p:nvPr>
        </p:nvSpPr>
        <p:spPr>
          <a:xfrm>
            <a:off x="4905919" y="3627419"/>
            <a:ext cx="2376000" cy="1980000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Marcador de Posição da Imagem 8"/>
          <p:cNvSpPr>
            <a:spLocks noGrp="1"/>
          </p:cNvSpPr>
          <p:nvPr>
            <p:ph type="pic" sz="quarter" idx="18"/>
          </p:nvPr>
        </p:nvSpPr>
        <p:spPr>
          <a:xfrm>
            <a:off x="7834057" y="3627419"/>
            <a:ext cx="2376000" cy="1980000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" name="Marcador de Posição do Texto 14"/>
          <p:cNvSpPr>
            <a:spLocks noGrp="1"/>
          </p:cNvSpPr>
          <p:nvPr>
            <p:ph type="body" sz="quarter" idx="19"/>
          </p:nvPr>
        </p:nvSpPr>
        <p:spPr>
          <a:xfrm>
            <a:off x="1978024" y="2689225"/>
            <a:ext cx="2376000" cy="938213"/>
          </a:xfrm>
          <a:solidFill>
            <a:schemeClr val="accent1"/>
          </a:solidFill>
          <a:ln>
            <a:noFill/>
          </a:ln>
        </p:spPr>
        <p:txBody>
          <a:bodyPr lIns="216000" tIns="36000" rIns="72000" bIns="36000" anchor="ctr" anchorCtr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/>
              <a:t>Clique para editar os estilos</a:t>
            </a:r>
          </a:p>
        </p:txBody>
      </p:sp>
      <p:sp>
        <p:nvSpPr>
          <p:cNvPr id="16" name="Marcador de Posição do Texto 14"/>
          <p:cNvSpPr>
            <a:spLocks noGrp="1"/>
          </p:cNvSpPr>
          <p:nvPr>
            <p:ph type="body" sz="quarter" idx="20"/>
          </p:nvPr>
        </p:nvSpPr>
        <p:spPr>
          <a:xfrm>
            <a:off x="4905919" y="2689225"/>
            <a:ext cx="2376000" cy="938213"/>
          </a:xfrm>
          <a:solidFill>
            <a:schemeClr val="accent1"/>
          </a:solidFill>
          <a:ln>
            <a:noFill/>
          </a:ln>
        </p:spPr>
        <p:txBody>
          <a:bodyPr lIns="216000" tIns="36000" rIns="72000" bIns="36000" anchor="ctr" anchorCtr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/>
              <a:t>Clique para editar os estilos</a:t>
            </a:r>
          </a:p>
        </p:txBody>
      </p:sp>
      <p:sp>
        <p:nvSpPr>
          <p:cNvPr id="17" name="Marcador de Posição do Texto 14"/>
          <p:cNvSpPr>
            <a:spLocks noGrp="1"/>
          </p:cNvSpPr>
          <p:nvPr>
            <p:ph type="body" sz="quarter" idx="21"/>
          </p:nvPr>
        </p:nvSpPr>
        <p:spPr>
          <a:xfrm>
            <a:off x="7834057" y="2689225"/>
            <a:ext cx="2376000" cy="938213"/>
          </a:xfrm>
          <a:solidFill>
            <a:schemeClr val="accent1"/>
          </a:solidFill>
          <a:ln>
            <a:noFill/>
          </a:ln>
        </p:spPr>
        <p:txBody>
          <a:bodyPr lIns="216000" tIns="36000" rIns="72000" bIns="36000" anchor="ctr" anchorCtr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/>
              <a:t>Clique para editar os estilos</a:t>
            </a:r>
          </a:p>
        </p:txBody>
      </p:sp>
      <p:sp>
        <p:nvSpPr>
          <p:cNvPr id="18" name="Retângulo 17"/>
          <p:cNvSpPr/>
          <p:nvPr userDrawn="1"/>
        </p:nvSpPr>
        <p:spPr>
          <a:xfrm>
            <a:off x="1978024" y="2689225"/>
            <a:ext cx="2376000" cy="29181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/>
          <p:cNvSpPr/>
          <p:nvPr userDrawn="1"/>
        </p:nvSpPr>
        <p:spPr>
          <a:xfrm>
            <a:off x="4905919" y="2689225"/>
            <a:ext cx="2376000" cy="29181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19"/>
          <p:cNvSpPr/>
          <p:nvPr userDrawn="1"/>
        </p:nvSpPr>
        <p:spPr>
          <a:xfrm>
            <a:off x="7834057" y="2689225"/>
            <a:ext cx="2376000" cy="29181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96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- Thank you | Any Questions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"/>
          <p:cNvSpPr/>
          <p:nvPr userDrawn="1"/>
        </p:nvSpPr>
        <p:spPr>
          <a:xfrm>
            <a:off x="215153" y="215153"/>
            <a:ext cx="11752729" cy="6642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76000" y="894479"/>
            <a:ext cx="8694609" cy="720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5400" baseline="0">
                <a:solidFill>
                  <a:schemeClr val="accent1"/>
                </a:solidFill>
                <a:ea typeface="Arial" charset="0"/>
              </a:defRPr>
            </a:lvl1pPr>
          </a:lstStyle>
          <a:p>
            <a:pPr marL="0" lvl="0" inden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</a:pPr>
            <a:r>
              <a:rPr lang="pt-PT" dirty="0"/>
              <a:t>Clique para editar o estilo</a:t>
            </a:r>
            <a:endParaRPr lang="en-US" dirty="0"/>
          </a:p>
        </p:txBody>
      </p:sp>
      <p:sp>
        <p:nvSpPr>
          <p:cNvPr id="9" name="Marcador de Posição do Texto 8"/>
          <p:cNvSpPr>
            <a:spLocks noGrp="1"/>
          </p:cNvSpPr>
          <p:nvPr>
            <p:ph type="body" sz="quarter" idx="18"/>
          </p:nvPr>
        </p:nvSpPr>
        <p:spPr>
          <a:xfrm>
            <a:off x="576000" y="1573213"/>
            <a:ext cx="8694609" cy="741362"/>
          </a:xfrm>
        </p:spPr>
        <p:txBody>
          <a:bodyPr vert="horz" lIns="0" tIns="0" rIns="0" bIns="0" rtlCol="0" anchor="ctr">
            <a:noAutofit/>
          </a:bodyPr>
          <a:lstStyle>
            <a:lvl1pPr marL="182563" indent="-182563">
              <a:buNone/>
              <a:defRPr lang="pt-PT" sz="5400" b="0" i="0" baseline="0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lvl="0" indent="0"/>
            <a:r>
              <a:rPr lang="pt-PT" dirty="0"/>
              <a:t>Clique para editar 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5" hasCustomPrompt="1"/>
          </p:nvPr>
        </p:nvSpPr>
        <p:spPr>
          <a:xfrm>
            <a:off x="576000" y="3543301"/>
            <a:ext cx="5688000" cy="2641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1" baseline="0">
                <a:solidFill>
                  <a:schemeClr val="accent1"/>
                </a:solidFill>
              </a:defRPr>
            </a:lvl1pPr>
            <a:lvl2pPr marL="269875" indent="0">
              <a:buFontTx/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pt-PT" dirty="0" err="1"/>
              <a:t>Presenter’s</a:t>
            </a:r>
            <a:r>
              <a:rPr lang="pt-PT" dirty="0"/>
              <a:t> </a:t>
            </a:r>
            <a:r>
              <a:rPr lang="pt-PT" dirty="0" err="1"/>
              <a:t>name</a:t>
            </a:r>
            <a:endParaRPr lang="pt-PT" dirty="0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6" hasCustomPrompt="1"/>
          </p:nvPr>
        </p:nvSpPr>
        <p:spPr>
          <a:xfrm>
            <a:off x="576000" y="3849004"/>
            <a:ext cx="5688000" cy="6952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PT" dirty="0"/>
              <a:t>email@hovione.com</a:t>
            </a:r>
          </a:p>
        </p:txBody>
      </p:sp>
      <p:grpSp>
        <p:nvGrpSpPr>
          <p:cNvPr id="14" name="Grupo 3"/>
          <p:cNvGrpSpPr/>
          <p:nvPr userDrawn="1"/>
        </p:nvGrpSpPr>
        <p:grpSpPr>
          <a:xfrm>
            <a:off x="578497" y="6280426"/>
            <a:ext cx="11035541" cy="373258"/>
            <a:chOff x="578497" y="6280426"/>
            <a:chExt cx="11035541" cy="373258"/>
          </a:xfrm>
        </p:grpSpPr>
        <p:pic>
          <p:nvPicPr>
            <p:cNvPr id="15" name="Imagem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5397" y="6448930"/>
              <a:ext cx="788641" cy="117105"/>
            </a:xfrm>
            <a:prstGeom prst="rect">
              <a:avLst/>
            </a:prstGeom>
          </p:spPr>
        </p:pic>
        <p:pic>
          <p:nvPicPr>
            <p:cNvPr id="17" name="Imagem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497" y="6280426"/>
              <a:ext cx="1700007" cy="373258"/>
            </a:xfrm>
            <a:prstGeom prst="rect">
              <a:avLst/>
            </a:prstGeom>
          </p:spPr>
        </p:pic>
      </p:grp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979" y="1097383"/>
            <a:ext cx="1014986" cy="52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230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81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1014" y="3432516"/>
            <a:ext cx="11760591" cy="3193367"/>
          </a:xfrm>
          <a:prstGeom prst="rect">
            <a:avLst/>
          </a:prstGeom>
        </p:spPr>
      </p:pic>
      <p:sp>
        <p:nvSpPr>
          <p:cNvPr id="8" name="Retângulo 7"/>
          <p:cNvSpPr/>
          <p:nvPr userDrawn="1"/>
        </p:nvSpPr>
        <p:spPr>
          <a:xfrm>
            <a:off x="211014" y="211014"/>
            <a:ext cx="11760591" cy="32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/>
          <p:cNvSpPr>
            <a:spLocks noGrp="1"/>
          </p:cNvSpPr>
          <p:nvPr>
            <p:ph type="title" hasCustomPrompt="1"/>
          </p:nvPr>
        </p:nvSpPr>
        <p:spPr>
          <a:xfrm>
            <a:off x="550863" y="1357588"/>
            <a:ext cx="6032817" cy="1788304"/>
          </a:xfrm>
        </p:spPr>
        <p:txBody>
          <a:bodyPr anchor="b" anchorCtr="0"/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pt-PT" dirty="0" err="1"/>
              <a:t>Presentation</a:t>
            </a:r>
            <a:r>
              <a:rPr lang="pt-PT" dirty="0"/>
              <a:t> </a:t>
            </a:r>
            <a:r>
              <a:rPr lang="pt-PT" dirty="0" err="1"/>
              <a:t>title</a:t>
            </a:r>
            <a:r>
              <a:rPr lang="pt-PT" dirty="0"/>
              <a:t> </a:t>
            </a:r>
            <a:r>
              <a:rPr lang="pt-PT" dirty="0" err="1"/>
              <a:t>maximum</a:t>
            </a:r>
            <a:r>
              <a:rPr lang="pt-PT" dirty="0"/>
              <a:t> 3 </a:t>
            </a:r>
            <a:r>
              <a:rPr lang="pt-PT" dirty="0" err="1"/>
              <a:t>lines</a:t>
            </a:r>
            <a:endParaRPr lang="en-US" dirty="0"/>
          </a:p>
        </p:txBody>
      </p:sp>
      <p:sp>
        <p:nvSpPr>
          <p:cNvPr id="11" name="Marcador de Posição do Texto 10"/>
          <p:cNvSpPr>
            <a:spLocks noGrp="1"/>
          </p:cNvSpPr>
          <p:nvPr>
            <p:ph type="body" sz="quarter" idx="15" hasCustomPrompt="1"/>
          </p:nvPr>
        </p:nvSpPr>
        <p:spPr>
          <a:xfrm>
            <a:off x="6893169" y="1828801"/>
            <a:ext cx="4726527" cy="878460"/>
          </a:xfrm>
        </p:spPr>
        <p:txBody>
          <a:bodyPr wrap="square" anchor="b" anchorCtr="0">
            <a:no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 err="1"/>
              <a:t>Presenter’s</a:t>
            </a:r>
            <a:r>
              <a:rPr lang="pt-PT" dirty="0"/>
              <a:t> </a:t>
            </a:r>
            <a:r>
              <a:rPr lang="pt-PT" dirty="0" err="1"/>
              <a:t>name</a:t>
            </a:r>
            <a:endParaRPr lang="en-US" dirty="0"/>
          </a:p>
        </p:txBody>
      </p:sp>
      <p:grpSp>
        <p:nvGrpSpPr>
          <p:cNvPr id="9" name="Grupo 8"/>
          <p:cNvGrpSpPr/>
          <p:nvPr userDrawn="1"/>
        </p:nvGrpSpPr>
        <p:grpSpPr>
          <a:xfrm>
            <a:off x="600892" y="463806"/>
            <a:ext cx="11011980" cy="480451"/>
            <a:chOff x="600892" y="463806"/>
            <a:chExt cx="11011980" cy="480451"/>
          </a:xfrm>
        </p:grpSpPr>
        <p:pic>
          <p:nvPicPr>
            <p:cNvPr id="13" name="Imagem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3105" y="656421"/>
              <a:ext cx="1159767" cy="172212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892" y="463806"/>
              <a:ext cx="2188215" cy="480451"/>
            </a:xfrm>
            <a:prstGeom prst="rect">
              <a:avLst/>
            </a:prstGeom>
          </p:spPr>
        </p:pic>
      </p:grpSp>
      <p:sp>
        <p:nvSpPr>
          <p:cNvPr id="12" name="Marcador de Posição do Texto 8"/>
          <p:cNvSpPr>
            <a:spLocks noGrp="1"/>
          </p:cNvSpPr>
          <p:nvPr>
            <p:ph type="body" sz="quarter" idx="16" hasCustomPrompt="1"/>
          </p:nvPr>
        </p:nvSpPr>
        <p:spPr>
          <a:xfrm>
            <a:off x="6892925" y="2850285"/>
            <a:ext cx="4725988" cy="32385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37456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itle Agenda Poi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5067946" y="3429000"/>
            <a:ext cx="6889593" cy="3204275"/>
          </a:xfrm>
          <a:prstGeom prst="rect">
            <a:avLst/>
          </a:prstGeom>
          <a:blipFill>
            <a:blip r:embed="rId2"/>
            <a:srcRect/>
            <a:stretch>
              <a:fillRect t="-1396" r="-2292" b="-375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/>
          <p:cNvSpPr/>
          <p:nvPr userDrawn="1"/>
        </p:nvSpPr>
        <p:spPr>
          <a:xfrm>
            <a:off x="232475" y="3429000"/>
            <a:ext cx="4835471" cy="3204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68245" y="1439263"/>
            <a:ext cx="11082874" cy="72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3600" b="0" i="0" baseline="0">
                <a:solidFill>
                  <a:srgbClr val="D5003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pt-PT" dirty="0"/>
              <a:t>Agenda </a:t>
            </a:r>
            <a:r>
              <a:rPr lang="pt-PT" dirty="0" err="1"/>
              <a:t>point</a:t>
            </a:r>
            <a:endParaRPr lang="pt-PT" dirty="0"/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3" y="5305322"/>
            <a:ext cx="4161248" cy="8810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 err="1"/>
              <a:t>Brief</a:t>
            </a:r>
            <a:r>
              <a:rPr lang="pt-PT" dirty="0"/>
              <a:t> </a:t>
            </a:r>
            <a:r>
              <a:rPr lang="pt-PT" dirty="0" err="1"/>
              <a:t>description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content</a:t>
            </a:r>
            <a:endParaRPr lang="pt-PT" dirty="0"/>
          </a:p>
        </p:txBody>
      </p:sp>
      <p:grpSp>
        <p:nvGrpSpPr>
          <p:cNvPr id="9" name="Grupo 8"/>
          <p:cNvGrpSpPr/>
          <p:nvPr userDrawn="1"/>
        </p:nvGrpSpPr>
        <p:grpSpPr>
          <a:xfrm>
            <a:off x="600892" y="463806"/>
            <a:ext cx="11011980" cy="480451"/>
            <a:chOff x="600892" y="463806"/>
            <a:chExt cx="11011980" cy="480451"/>
          </a:xfrm>
        </p:grpSpPr>
        <p:pic>
          <p:nvPicPr>
            <p:cNvPr id="11" name="Imagem 1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3105" y="656421"/>
              <a:ext cx="1159767" cy="172213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892" y="463806"/>
              <a:ext cx="2188216" cy="480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959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itle Agenda Poi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5067946" y="3429000"/>
            <a:ext cx="6889593" cy="3204275"/>
          </a:xfrm>
          <a:prstGeom prst="rect">
            <a:avLst/>
          </a:prstGeom>
          <a:blipFill>
            <a:blip r:embed="rId2"/>
            <a:srcRect/>
            <a:stretch>
              <a:fillRect l="-5682" t="-7236" b="-139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/>
          <p:cNvSpPr/>
          <p:nvPr userDrawn="1"/>
        </p:nvSpPr>
        <p:spPr>
          <a:xfrm>
            <a:off x="232475" y="3429000"/>
            <a:ext cx="4835471" cy="3204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68245" y="1439263"/>
            <a:ext cx="11082874" cy="72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3600" b="0" i="0" baseline="0">
                <a:solidFill>
                  <a:srgbClr val="D5003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pt-PT" dirty="0"/>
              <a:t>Agenda </a:t>
            </a:r>
            <a:r>
              <a:rPr lang="pt-PT" dirty="0" err="1"/>
              <a:t>point</a:t>
            </a:r>
            <a:endParaRPr lang="pt-PT" dirty="0"/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3" y="5305322"/>
            <a:ext cx="4161248" cy="8810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 err="1"/>
              <a:t>Brief</a:t>
            </a:r>
            <a:r>
              <a:rPr lang="pt-PT" dirty="0"/>
              <a:t> </a:t>
            </a:r>
            <a:r>
              <a:rPr lang="pt-PT" dirty="0" err="1"/>
              <a:t>description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content</a:t>
            </a:r>
            <a:endParaRPr lang="pt-PT" dirty="0"/>
          </a:p>
        </p:txBody>
      </p:sp>
      <p:grpSp>
        <p:nvGrpSpPr>
          <p:cNvPr id="9" name="Grupo 8"/>
          <p:cNvGrpSpPr/>
          <p:nvPr userDrawn="1"/>
        </p:nvGrpSpPr>
        <p:grpSpPr>
          <a:xfrm>
            <a:off x="600892" y="463806"/>
            <a:ext cx="11011980" cy="480451"/>
            <a:chOff x="600892" y="463806"/>
            <a:chExt cx="11011980" cy="480451"/>
          </a:xfrm>
        </p:grpSpPr>
        <p:pic>
          <p:nvPicPr>
            <p:cNvPr id="11" name="Imagem 1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3105" y="656421"/>
              <a:ext cx="1159767" cy="172213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892" y="463806"/>
              <a:ext cx="2188216" cy="480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164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576000" y="504000"/>
            <a:ext cx="11052000" cy="7200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PT" dirty="0"/>
              <a:t>Clique para editar o estilo</a:t>
            </a:r>
            <a:endParaRPr lang="en-US" dirty="0"/>
          </a:p>
        </p:txBody>
      </p:sp>
      <p:sp>
        <p:nvSpPr>
          <p:cNvPr id="9" name="Marcador de Posição do Texto 8"/>
          <p:cNvSpPr>
            <a:spLocks noGrp="1"/>
          </p:cNvSpPr>
          <p:nvPr>
            <p:ph type="body" sz="quarter" idx="12"/>
          </p:nvPr>
        </p:nvSpPr>
        <p:spPr>
          <a:xfrm>
            <a:off x="576262" y="1404000"/>
            <a:ext cx="11064875" cy="4716000"/>
          </a:xfrm>
        </p:spPr>
        <p:txBody>
          <a:bodyPr vert="horz" lIns="0" tIns="0" rIns="0" bIns="0" rtlCol="0">
            <a:normAutofit/>
          </a:bodyPr>
          <a:lstStyle>
            <a:lvl1pPr marL="182563" indent="-182563">
              <a:buNone/>
              <a:defRPr lang="pt-PT" sz="2000" b="0" i="0" baseline="0" smtClean="0">
                <a:latin typeface="Arial" charset="0"/>
                <a:ea typeface="Arial" charset="0"/>
                <a:cs typeface="Arial" charset="0"/>
              </a:defRPr>
            </a:lvl1pPr>
            <a:lvl2pPr>
              <a:defRPr lang="pt-PT" smtClean="0"/>
            </a:lvl2pPr>
            <a:lvl3pPr>
              <a:defRPr lang="pt-PT" smtClean="0"/>
            </a:lvl3pPr>
            <a:lvl4pPr>
              <a:defRPr lang="pt-PT" smtClean="0"/>
            </a:lvl4pPr>
            <a:lvl5pPr>
              <a:defRPr lang="en-US"/>
            </a:lvl5pPr>
          </a:lstStyle>
          <a:p>
            <a:pPr marL="0" marR="0" lvl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pt-PT" dirty="0"/>
              <a:t>Clique para editar os estilos</a:t>
            </a:r>
          </a:p>
        </p:txBody>
      </p:sp>
    </p:spTree>
    <p:extLst>
      <p:ext uri="{BB962C8B-B14F-4D97-AF65-F5344CB8AC3E}">
        <p14:creationId xmlns:p14="http://schemas.microsoft.com/office/powerpoint/2010/main" val="10951776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3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3"/>
          <p:cNvSpPr>
            <a:spLocks noGrp="1"/>
          </p:cNvSpPr>
          <p:nvPr>
            <p:ph sz="quarter" idx="10"/>
          </p:nvPr>
        </p:nvSpPr>
        <p:spPr>
          <a:xfrm>
            <a:off x="576000" y="1402779"/>
            <a:ext cx="11052000" cy="4716000"/>
          </a:xfrm>
        </p:spPr>
        <p:txBody>
          <a:bodyPr/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  <a:endParaRPr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Here – Maximum 2 lines</a:t>
            </a:r>
            <a:br>
              <a:rPr lang="en-US" dirty="0"/>
            </a:br>
            <a:r>
              <a:rPr lang="en-US" dirty="0"/>
              <a:t>If you want to have a subtitle use the second line and format in Italic</a:t>
            </a:r>
          </a:p>
        </p:txBody>
      </p:sp>
    </p:spTree>
    <p:extLst>
      <p:ext uri="{BB962C8B-B14F-4D97-AF65-F5344CB8AC3E}">
        <p14:creationId xmlns:p14="http://schemas.microsoft.com/office/powerpoint/2010/main" val="140712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Here – Maximum 2 lines</a:t>
            </a:r>
            <a:br>
              <a:rPr lang="en-US" dirty="0"/>
            </a:br>
            <a:r>
              <a:rPr lang="en-US" dirty="0"/>
              <a:t>If you want to have a subtitle use the second line and format in Italic</a:t>
            </a:r>
          </a:p>
        </p:txBody>
      </p:sp>
    </p:spTree>
    <p:extLst>
      <p:ext uri="{BB962C8B-B14F-4D97-AF65-F5344CB8AC3E}">
        <p14:creationId xmlns:p14="http://schemas.microsoft.com/office/powerpoint/2010/main" val="410781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76000" y="1764000"/>
            <a:ext cx="3232150" cy="176346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6000" y="3780000"/>
            <a:ext cx="3232150" cy="1763465"/>
          </a:xfrm>
          <a:prstGeom prst="rect">
            <a:avLst/>
          </a:prstGeom>
        </p:spPr>
        <p:txBody>
          <a:bodyPr/>
          <a:lstStyle/>
          <a:p>
            <a:endParaRPr lang="pt-PT" dirty="0"/>
          </a:p>
        </p:txBody>
      </p:sp>
      <p:sp>
        <p:nvSpPr>
          <p:cNvPr id="3" name="Título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 – Maximum 2 lines</a:t>
            </a:r>
            <a:br>
              <a:rPr lang="en-US" dirty="0"/>
            </a:br>
            <a:r>
              <a:rPr lang="en-US" dirty="0"/>
              <a:t>If you want to have a subtitle use the second line and format in Italic</a:t>
            </a:r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quarter" idx="19"/>
          </p:nvPr>
        </p:nvSpPr>
        <p:spPr>
          <a:xfrm>
            <a:off x="4276725" y="2104797"/>
            <a:ext cx="7308000" cy="36000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None/>
              <a:defRPr lang="pt-PT" sz="2000" b="0" i="1" baseline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lang="pt-PT" smtClean="0"/>
            </a:lvl2pPr>
            <a:lvl3pPr>
              <a:defRPr lang="pt-PT" smtClean="0"/>
            </a:lvl3pPr>
            <a:lvl4pPr>
              <a:defRPr lang="pt-PT" smtClean="0"/>
            </a:lvl4pPr>
            <a:lvl5pPr>
              <a:defRPr lang="en-US"/>
            </a:lvl5pPr>
          </a:lstStyle>
          <a:p>
            <a:pPr marL="0" marR="0" lvl="0" indent="0" fontAlgn="auto">
              <a:lnSpc>
                <a:spcPts val="242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pt-PT" dirty="0"/>
              <a:t>Clique para editar os estilos</a:t>
            </a:r>
            <a:endParaRPr lang="en-US" dirty="0"/>
          </a:p>
        </p:txBody>
      </p:sp>
      <p:sp>
        <p:nvSpPr>
          <p:cNvPr id="8" name="Marcador de Posição do Texto 7"/>
          <p:cNvSpPr>
            <a:spLocks noGrp="1"/>
          </p:cNvSpPr>
          <p:nvPr>
            <p:ph type="body" sz="quarter" idx="20"/>
          </p:nvPr>
        </p:nvSpPr>
        <p:spPr>
          <a:xfrm>
            <a:off x="4276725" y="2684463"/>
            <a:ext cx="7308000" cy="93600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None/>
              <a:defRPr lang="pt-PT" sz="1600" b="0" i="0" baseline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lang="pt-PT" smtClean="0"/>
            </a:lvl2pPr>
            <a:lvl3pPr>
              <a:defRPr lang="pt-PT" smtClean="0"/>
            </a:lvl3pPr>
            <a:lvl4pPr>
              <a:defRPr lang="pt-PT" smtClean="0"/>
            </a:lvl4pPr>
            <a:lvl5pPr>
              <a:defRPr lang="en-US"/>
            </a:lvl5pPr>
          </a:lstStyle>
          <a:p>
            <a:pPr marL="0" marR="0" lvl="0" indent="0" fontAlgn="auto">
              <a:lnSpc>
                <a:spcPts val="242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pt-PT" dirty="0"/>
              <a:t>Clique para editar os estilos</a:t>
            </a:r>
            <a:endParaRPr lang="en-US" dirty="0"/>
          </a:p>
        </p:txBody>
      </p:sp>
      <p:sp>
        <p:nvSpPr>
          <p:cNvPr id="21" name="Marcador de Posição do Texto 20"/>
          <p:cNvSpPr>
            <a:spLocks noGrp="1"/>
          </p:cNvSpPr>
          <p:nvPr>
            <p:ph type="body" sz="quarter" idx="21"/>
          </p:nvPr>
        </p:nvSpPr>
        <p:spPr>
          <a:xfrm>
            <a:off x="4276725" y="4135891"/>
            <a:ext cx="7308000" cy="36000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None/>
              <a:defRPr lang="pt-PT" sz="2000" b="0" i="1" baseline="0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fontAlgn="auto">
              <a:lnSpc>
                <a:spcPts val="242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pt-PT" dirty="0"/>
              <a:t>Clique para editar os estilos</a:t>
            </a:r>
          </a:p>
        </p:txBody>
      </p:sp>
      <p:sp>
        <p:nvSpPr>
          <p:cNvPr id="23" name="Marcador de Posição do Texto 22"/>
          <p:cNvSpPr>
            <a:spLocks noGrp="1"/>
          </p:cNvSpPr>
          <p:nvPr>
            <p:ph type="body" sz="quarter" idx="22"/>
          </p:nvPr>
        </p:nvSpPr>
        <p:spPr>
          <a:xfrm>
            <a:off x="4276725" y="4614862"/>
            <a:ext cx="7308000" cy="93600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None/>
              <a:defRPr lang="pt-PT" sz="1600" b="0" i="0" baseline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lang="pt-PT" smtClean="0"/>
            </a:lvl2pPr>
            <a:lvl3pPr>
              <a:defRPr lang="pt-PT" smtClean="0"/>
            </a:lvl3pPr>
            <a:lvl4pPr>
              <a:defRPr lang="pt-PT" smtClean="0"/>
            </a:lvl4pPr>
            <a:lvl5pPr>
              <a:defRPr lang="en-US"/>
            </a:lvl5pPr>
          </a:lstStyle>
          <a:p>
            <a:pPr marL="0" marR="0" lvl="0" indent="0" fontAlgn="auto">
              <a:lnSpc>
                <a:spcPts val="242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pt-PT" dirty="0"/>
              <a:t>Clique para editar os estilos</a:t>
            </a:r>
          </a:p>
        </p:txBody>
      </p:sp>
    </p:spTree>
    <p:extLst>
      <p:ext uri="{BB962C8B-B14F-4D97-AF65-F5344CB8AC3E}">
        <p14:creationId xmlns:p14="http://schemas.microsoft.com/office/powerpoint/2010/main" val="148992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76000" y="1764000"/>
            <a:ext cx="3232150" cy="377955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3" name="Título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Here – Maximum 2 lines</a:t>
            </a:r>
            <a:br>
              <a:rPr lang="en-US" dirty="0"/>
            </a:br>
            <a:r>
              <a:rPr lang="en-US" dirty="0"/>
              <a:t>If you want to have a subtitle use the second line and format in Italic</a:t>
            </a:r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quarter" idx="19"/>
          </p:nvPr>
        </p:nvSpPr>
        <p:spPr>
          <a:xfrm>
            <a:off x="4276725" y="2104797"/>
            <a:ext cx="7308000" cy="360000"/>
          </a:xfrm>
        </p:spPr>
        <p:txBody>
          <a:bodyPr vert="horz" lIns="0" tIns="0" rIns="0" bIns="0" rtlCol="0">
            <a:normAutofit/>
          </a:bodyPr>
          <a:lstStyle>
            <a:lvl1pPr marL="182563" indent="-182563">
              <a:buNone/>
              <a:defRPr lang="pt-PT" sz="2000" b="0" i="1" baseline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lang="pt-PT" smtClean="0"/>
            </a:lvl2pPr>
            <a:lvl3pPr>
              <a:defRPr lang="pt-PT" smtClean="0"/>
            </a:lvl3pPr>
            <a:lvl4pPr>
              <a:defRPr lang="pt-PT" smtClean="0"/>
            </a:lvl4pPr>
            <a:lvl5pPr>
              <a:defRPr lang="en-US"/>
            </a:lvl5pPr>
          </a:lstStyle>
          <a:p>
            <a:pPr marL="0" marR="0" lvl="0" indent="0" fontAlgn="auto">
              <a:lnSpc>
                <a:spcPts val="242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pt-PT" dirty="0"/>
              <a:t>Clique para editar os estilos</a:t>
            </a:r>
            <a:endParaRPr lang="en-US" dirty="0"/>
          </a:p>
        </p:txBody>
      </p:sp>
      <p:sp>
        <p:nvSpPr>
          <p:cNvPr id="8" name="Marcador de Posição do Texto 7"/>
          <p:cNvSpPr>
            <a:spLocks noGrp="1"/>
          </p:cNvSpPr>
          <p:nvPr>
            <p:ph type="body" sz="quarter" idx="20"/>
          </p:nvPr>
        </p:nvSpPr>
        <p:spPr>
          <a:xfrm>
            <a:off x="4276725" y="2684463"/>
            <a:ext cx="7308000" cy="936000"/>
          </a:xfrm>
        </p:spPr>
        <p:txBody>
          <a:bodyPr vert="horz" lIns="0" tIns="0" rIns="0" bIns="0" rtlCol="0">
            <a:normAutofit/>
          </a:bodyPr>
          <a:lstStyle>
            <a:lvl1pPr marL="182563" indent="-182563">
              <a:buNone/>
              <a:defRPr lang="pt-PT" sz="1600" b="0" i="0" baseline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lang="pt-PT" smtClean="0"/>
            </a:lvl2pPr>
            <a:lvl3pPr>
              <a:defRPr lang="pt-PT" smtClean="0"/>
            </a:lvl3pPr>
            <a:lvl4pPr>
              <a:defRPr lang="pt-PT" smtClean="0"/>
            </a:lvl4pPr>
            <a:lvl5pPr>
              <a:defRPr lang="en-US"/>
            </a:lvl5pPr>
          </a:lstStyle>
          <a:p>
            <a:pPr marL="0" marR="0" lvl="0" indent="0" fontAlgn="auto">
              <a:lnSpc>
                <a:spcPts val="242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pt-PT" dirty="0"/>
              <a:t>Clique para editar os estilos</a:t>
            </a:r>
            <a:endParaRPr lang="en-US" dirty="0"/>
          </a:p>
        </p:txBody>
      </p:sp>
      <p:sp>
        <p:nvSpPr>
          <p:cNvPr id="21" name="Marcador de Posição do Texto 20"/>
          <p:cNvSpPr>
            <a:spLocks noGrp="1"/>
          </p:cNvSpPr>
          <p:nvPr>
            <p:ph type="body" sz="quarter" idx="21"/>
          </p:nvPr>
        </p:nvSpPr>
        <p:spPr>
          <a:xfrm>
            <a:off x="4276725" y="4135891"/>
            <a:ext cx="7308000" cy="360000"/>
          </a:xfrm>
        </p:spPr>
        <p:txBody>
          <a:bodyPr vert="horz" lIns="0" tIns="0" rIns="0" bIns="0" rtlCol="0">
            <a:normAutofit/>
          </a:bodyPr>
          <a:lstStyle>
            <a:lvl1pPr marL="182563" indent="-182563">
              <a:buNone/>
              <a:defRPr lang="pt-PT" sz="2000" b="0" i="1" baseline="0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fontAlgn="auto">
              <a:lnSpc>
                <a:spcPts val="242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pt-PT" dirty="0"/>
              <a:t>Clique para editar os estilos</a:t>
            </a:r>
          </a:p>
        </p:txBody>
      </p:sp>
      <p:sp>
        <p:nvSpPr>
          <p:cNvPr id="23" name="Marcador de Posição do Texto 22"/>
          <p:cNvSpPr>
            <a:spLocks noGrp="1"/>
          </p:cNvSpPr>
          <p:nvPr>
            <p:ph type="body" sz="quarter" idx="22"/>
          </p:nvPr>
        </p:nvSpPr>
        <p:spPr>
          <a:xfrm>
            <a:off x="4276725" y="4614862"/>
            <a:ext cx="7308000" cy="936000"/>
          </a:xfrm>
        </p:spPr>
        <p:txBody>
          <a:bodyPr vert="horz" lIns="0" tIns="0" rIns="0" bIns="0" rtlCol="0">
            <a:normAutofit/>
          </a:bodyPr>
          <a:lstStyle>
            <a:lvl1pPr marL="182563" indent="-182563">
              <a:buNone/>
              <a:defRPr lang="pt-PT" sz="1600" b="0" i="0" baseline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lang="pt-PT" smtClean="0"/>
            </a:lvl2pPr>
            <a:lvl3pPr>
              <a:defRPr lang="pt-PT" smtClean="0"/>
            </a:lvl3pPr>
            <a:lvl4pPr>
              <a:defRPr lang="pt-PT" smtClean="0"/>
            </a:lvl4pPr>
            <a:lvl5pPr>
              <a:defRPr lang="en-US"/>
            </a:lvl5pPr>
          </a:lstStyle>
          <a:p>
            <a:pPr marL="0" marR="0" lvl="0" indent="0" fontAlgn="auto">
              <a:lnSpc>
                <a:spcPts val="242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pt-PT" dirty="0"/>
              <a:t>Clique para editar os estilos</a:t>
            </a:r>
          </a:p>
        </p:txBody>
      </p:sp>
    </p:spTree>
    <p:extLst>
      <p:ext uri="{BB962C8B-B14F-4D97-AF65-F5344CB8AC3E}">
        <p14:creationId xmlns:p14="http://schemas.microsoft.com/office/powerpoint/2010/main" val="236887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7953427" y="6431784"/>
            <a:ext cx="1800173" cy="1692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r>
              <a:rPr lang="pt-PT" sz="900" dirty="0" err="1">
                <a:solidFill>
                  <a:srgbClr val="919498"/>
                </a:solidFill>
              </a:rPr>
              <a:t>Confidential</a:t>
            </a:r>
            <a:r>
              <a:rPr lang="pt-PT" sz="900" dirty="0">
                <a:solidFill>
                  <a:srgbClr val="919498"/>
                </a:solidFill>
              </a:rPr>
              <a:t> </a:t>
            </a:r>
            <a:r>
              <a:rPr lang="pt-PT" sz="900" dirty="0" err="1">
                <a:solidFill>
                  <a:srgbClr val="919498"/>
                </a:solidFill>
              </a:rPr>
              <a:t>Hovione</a:t>
            </a:r>
            <a:r>
              <a:rPr lang="pt-PT" sz="900" dirty="0">
                <a:solidFill>
                  <a:srgbClr val="919498"/>
                </a:solidFill>
              </a:rPr>
              <a:t> © 2018</a:t>
            </a:r>
          </a:p>
        </p:txBody>
      </p:sp>
      <p:sp>
        <p:nvSpPr>
          <p:cNvPr id="5" name="Marcador de Posição do Título 4"/>
          <p:cNvSpPr>
            <a:spLocks noGrp="1"/>
          </p:cNvSpPr>
          <p:nvPr>
            <p:ph type="title"/>
          </p:nvPr>
        </p:nvSpPr>
        <p:spPr>
          <a:xfrm>
            <a:off x="576000" y="504000"/>
            <a:ext cx="11052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Title Here – Maximum 2 lines</a:t>
            </a:r>
            <a:br>
              <a:rPr lang="en-US" dirty="0"/>
            </a:br>
            <a:r>
              <a:rPr lang="en-US" dirty="0"/>
              <a:t>If you want to have a subtitle use the second line and format in Italic</a:t>
            </a:r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idx="1"/>
          </p:nvPr>
        </p:nvSpPr>
        <p:spPr>
          <a:xfrm>
            <a:off x="576000" y="1332000"/>
            <a:ext cx="11051999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</p:txBody>
      </p:sp>
      <p:sp>
        <p:nvSpPr>
          <p:cNvPr id="7" name="CaixaDeTexto 6"/>
          <p:cNvSpPr txBox="1"/>
          <p:nvPr userDrawn="1"/>
        </p:nvSpPr>
        <p:spPr>
          <a:xfrm>
            <a:off x="2578828" y="6389179"/>
            <a:ext cx="3405809" cy="26161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100">
                <a:solidFill>
                  <a:srgbClr val="919498"/>
                </a:solidFill>
              </a:defRPr>
            </a:lvl1pPr>
          </a:lstStyle>
          <a:p>
            <a:pPr lvl="0"/>
            <a:r>
              <a:rPr lang="en-US" sz="900" dirty="0"/>
              <a:t>PPT Template Presentation | Date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578497" y="6280426"/>
            <a:ext cx="11035541" cy="373258"/>
            <a:chOff x="578497" y="6280426"/>
            <a:chExt cx="11035541" cy="373258"/>
          </a:xfrm>
        </p:grpSpPr>
        <p:pic>
          <p:nvPicPr>
            <p:cNvPr id="9" name="Imagem 8"/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5397" y="6448930"/>
              <a:ext cx="788641" cy="11710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497" y="6280426"/>
              <a:ext cx="1700007" cy="373258"/>
            </a:xfrm>
            <a:prstGeom prst="rect">
              <a:avLst/>
            </a:prstGeom>
          </p:spPr>
        </p:pic>
      </p:grpSp>
      <p:sp>
        <p:nvSpPr>
          <p:cNvPr id="12" name="Marcador de Posição do Número do Diapositivo 10"/>
          <p:cNvSpPr txBox="1">
            <a:spLocks/>
          </p:cNvSpPr>
          <p:nvPr userDrawn="1"/>
        </p:nvSpPr>
        <p:spPr>
          <a:xfrm>
            <a:off x="9906000" y="6435094"/>
            <a:ext cx="625611" cy="16927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rgbClr val="91949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479D6B-12CC-44BD-BC12-11ED718CE154}" type="slidenum">
              <a:rPr lang="en-US" sz="900" b="0" smtClean="0">
                <a:solidFill>
                  <a:srgbClr val="919498"/>
                </a:solidFill>
              </a:rPr>
              <a:pPr/>
              <a:t>‹#›</a:t>
            </a:fld>
            <a:r>
              <a:rPr lang="en-US" sz="900" b="0" dirty="0">
                <a:solidFill>
                  <a:srgbClr val="919498"/>
                </a:solidFill>
              </a:rPr>
              <a:t> </a:t>
            </a:r>
            <a:r>
              <a:rPr lang="en-US" sz="900" dirty="0"/>
              <a:t>/…</a:t>
            </a: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11" r:id="rId3"/>
    <p:sldLayoutId id="2147483719" r:id="rId4"/>
    <p:sldLayoutId id="2147483705" r:id="rId5"/>
    <p:sldLayoutId id="2147483707" r:id="rId6"/>
    <p:sldLayoutId id="2147483717" r:id="rId7"/>
    <p:sldLayoutId id="2147483715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400" b="1" i="0" kern="1200" baseline="0" smtClean="0">
          <a:solidFill>
            <a:schemeClr val="tx1"/>
          </a:solidFill>
          <a:latin typeface="Arial" charset="0"/>
          <a:ea typeface="+mj-ea"/>
          <a:cs typeface="Arial" charset="0"/>
        </a:defRPr>
      </a:lvl1pPr>
    </p:titleStyle>
    <p:bodyStyle>
      <a:lvl1pPr marL="182563" indent="-182563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17938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Arial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1682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82675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None/>
        <a:tabLst/>
        <a:defRPr sz="2000" b="1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33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pos="73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the-complete-guide-to-angular-2/learn/v4/t/lecture/6655704?start=0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aterial.angular.io/guide/getting-started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/flex-layout/wiki/Responsive-API" TargetMode="External"/><Relationship Id="rId2" Type="http://schemas.openxmlformats.org/officeDocument/2006/relationships/hyperlink" Target="https://tburleson-layouts-demos.firebaseapp.com/#/docs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ngularindepth.com/angular-flex-layout-flexbox-and-grid-layout-for-angular-component-6e7c24457b63" TargetMode="External"/><Relationship Id="rId7" Type="http://schemas.openxmlformats.org/officeDocument/2006/relationships/hyperlink" Target="https://github.com/swimlane/ngx-charts" TargetMode="External"/><Relationship Id="rId2" Type="http://schemas.openxmlformats.org/officeDocument/2006/relationships/hyperlink" Target="https://tburleson-layouts-demos.firebaseapp.com/#/doc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edium.com/@robertokedmenec/angular-2-with-ngx-charts-464efb9a2d5" TargetMode="External"/><Relationship Id="rId5" Type="http://schemas.openxmlformats.org/officeDocument/2006/relationships/hyperlink" Target="https://swimlane.gitbook.io/ngx-charts/" TargetMode="External"/><Relationship Id="rId4" Type="http://schemas.openxmlformats.org/officeDocument/2006/relationships/hyperlink" Target="https://github.com/angular/flex-layout/wiki/fxFlex-API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the-complete-guide-to-angular-2/learn/v4/t/lecture/6655652?start=0" TargetMode="External"/><Relationship Id="rId2" Type="http://schemas.openxmlformats.org/officeDocument/2006/relationships/hyperlink" Target="https://www.udemy.com/the-complete-guide-to-angular-2/learn/v4/t/lecture/6655598?start=0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villax/IN.WS3.git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the-complete-guide-to-angular-2/learn/v4/t/lecture/10415892?start=0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50863" y="1357588"/>
            <a:ext cx="7734721" cy="1788304"/>
          </a:xfrm>
        </p:spPr>
        <p:txBody>
          <a:bodyPr/>
          <a:lstStyle/>
          <a:p>
            <a:r>
              <a:rPr lang="en-US" sz="2400" dirty="0"/>
              <a:t>Front </a:t>
            </a:r>
            <a:r>
              <a:rPr lang="en-US" sz="2400"/>
              <a:t>End Development</a:t>
            </a:r>
            <a:endParaRPr lang="en-US" sz="2400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Miguel Villax</a:t>
            </a:r>
          </a:p>
        </p:txBody>
      </p:sp>
      <p:sp>
        <p:nvSpPr>
          <p:cNvPr id="7" name="Marcador de Posição do Texto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11</a:t>
            </a:r>
            <a:r>
              <a:rPr lang="en-US" baseline="30000" dirty="0"/>
              <a:t>th</a:t>
            </a:r>
            <a:r>
              <a:rPr lang="en-US" dirty="0"/>
              <a:t> January 2019</a:t>
            </a:r>
          </a:p>
        </p:txBody>
      </p:sp>
    </p:spTree>
    <p:extLst>
      <p:ext uri="{BB962C8B-B14F-4D97-AF65-F5344CB8AC3E}">
        <p14:creationId xmlns:p14="http://schemas.microsoft.com/office/powerpoint/2010/main" val="3300688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7AB6A8-9B56-4F42-BA1F-D0BB1F9C06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Changes in </a:t>
            </a:r>
            <a:r>
              <a:rPr lang="en-GB" dirty="0" err="1"/>
              <a:t>app.component.ts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Try it,  change title property, add a property and add it as {{}} in the HTML</a:t>
            </a:r>
          </a:p>
          <a:p>
            <a:pPr lvl="1"/>
            <a:r>
              <a:rPr lang="en-GB" dirty="0">
                <a:hlinkClick r:id="rId2"/>
              </a:rPr>
              <a:t>https://www.udemy.com/the-complete-guide-to-angular-2/learn/v4/t/lecture/6655704?start=0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36C8DD-B0D4-45A6-9941-CE0474D2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ex2 - First App</a:t>
            </a:r>
          </a:p>
        </p:txBody>
      </p:sp>
    </p:spTree>
    <p:extLst>
      <p:ext uri="{BB962C8B-B14F-4D97-AF65-F5344CB8AC3E}">
        <p14:creationId xmlns:p14="http://schemas.microsoft.com/office/powerpoint/2010/main" val="278929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953881-B8E2-49B6-9BD9-62181672C3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Step1 – make a weather component in your ex1 application</a:t>
            </a:r>
          </a:p>
          <a:p>
            <a:pPr lvl="1"/>
            <a:r>
              <a:rPr lang="en-GB" dirty="0"/>
              <a:t>In your ex1</a:t>
            </a:r>
          </a:p>
          <a:p>
            <a:pPr lvl="1"/>
            <a:r>
              <a:rPr lang="en-GB" dirty="0"/>
              <a:t>ng g c weather // ng </a:t>
            </a:r>
            <a:r>
              <a:rPr lang="en-GB" i="1" dirty="0"/>
              <a:t>generate component </a:t>
            </a:r>
            <a:r>
              <a:rPr lang="en-GB" dirty="0"/>
              <a:t>weather</a:t>
            </a:r>
          </a:p>
          <a:p>
            <a:pPr lvl="1"/>
            <a:r>
              <a:rPr lang="en-GB" dirty="0"/>
              <a:t>Put weather component on app.component.html</a:t>
            </a:r>
          </a:p>
          <a:p>
            <a:pPr lvl="1"/>
            <a:r>
              <a:rPr lang="en-GB" dirty="0"/>
              <a:t>Using </a:t>
            </a:r>
            <a:r>
              <a:rPr lang="en-GB" dirty="0" err="1"/>
              <a:t>openweather</a:t>
            </a:r>
            <a:r>
              <a:rPr lang="en-GB" dirty="0"/>
              <a:t> API to get data</a:t>
            </a:r>
          </a:p>
          <a:p>
            <a:pPr lvl="1"/>
            <a:r>
              <a:rPr lang="en-GB" dirty="0"/>
              <a:t>Using </a:t>
            </a:r>
            <a:r>
              <a:rPr lang="en-GB" dirty="0" err="1"/>
              <a:t>httpClient</a:t>
            </a:r>
            <a:r>
              <a:rPr lang="en-GB" dirty="0"/>
              <a:t>  // add in module and component</a:t>
            </a:r>
          </a:p>
          <a:p>
            <a:pPr lvl="1"/>
            <a:r>
              <a:rPr lang="en-GB" dirty="0"/>
              <a:t>Show </a:t>
            </a:r>
            <a:r>
              <a:rPr lang="en-GB" dirty="0" err="1"/>
              <a:t>json</a:t>
            </a:r>
            <a:r>
              <a:rPr lang="en-GB" dirty="0"/>
              <a:t> on HTML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5E7607-A581-4816-BA37-45A19DE5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 weather component</a:t>
            </a:r>
          </a:p>
        </p:txBody>
      </p:sp>
    </p:spTree>
    <p:extLst>
      <p:ext uri="{BB962C8B-B14F-4D97-AF65-F5344CB8AC3E}">
        <p14:creationId xmlns:p14="http://schemas.microsoft.com/office/powerpoint/2010/main" val="310107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953881-B8E2-49B6-9BD9-62181672C3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Step2 – listing the data</a:t>
            </a:r>
          </a:p>
          <a:p>
            <a:pPr lvl="1"/>
            <a:r>
              <a:rPr lang="en-GB" dirty="0"/>
              <a:t>Use *</a:t>
            </a:r>
            <a:r>
              <a:rPr lang="en-GB" dirty="0" err="1"/>
              <a:t>ngFor</a:t>
            </a:r>
            <a:r>
              <a:rPr lang="en-GB" dirty="0"/>
              <a:t> // *</a:t>
            </a:r>
            <a:r>
              <a:rPr lang="en-GB" dirty="0" err="1"/>
              <a:t>ngIf</a:t>
            </a:r>
            <a:endParaRPr lang="en-GB" dirty="0"/>
          </a:p>
          <a:p>
            <a:pPr lvl="1"/>
            <a:r>
              <a:rPr lang="en-GB" dirty="0"/>
              <a:t>Display </a:t>
            </a:r>
            <a:r>
              <a:rPr lang="en-GB" dirty="0" err="1"/>
              <a:t>json</a:t>
            </a:r>
            <a:r>
              <a:rPr lang="en-GB" dirty="0"/>
              <a:t> on html {{</a:t>
            </a:r>
            <a:r>
              <a:rPr lang="en-GB" dirty="0" err="1"/>
              <a:t>weatherInfo</a:t>
            </a:r>
            <a:r>
              <a:rPr lang="en-GB" dirty="0"/>
              <a:t> | </a:t>
            </a:r>
            <a:r>
              <a:rPr lang="en-GB" dirty="0" err="1"/>
              <a:t>json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Dynamically build a table</a:t>
            </a:r>
          </a:p>
          <a:p>
            <a:endParaRPr lang="en-GB" dirty="0"/>
          </a:p>
          <a:p>
            <a:r>
              <a:rPr lang="en-GB" dirty="0"/>
              <a:t>Step 3 – Making in pretty</a:t>
            </a:r>
          </a:p>
          <a:p>
            <a:pPr lvl="1"/>
            <a:r>
              <a:rPr lang="en-GB" dirty="0"/>
              <a:t>Angular materials</a:t>
            </a:r>
          </a:p>
          <a:p>
            <a:pPr lvl="2"/>
            <a:r>
              <a:rPr lang="en-GB" dirty="0">
                <a:hlinkClick r:id="rId2"/>
              </a:rPr>
              <a:t>https://material.angular.io/guide/getting-started</a:t>
            </a:r>
            <a:endParaRPr lang="en-GB" dirty="0"/>
          </a:p>
          <a:p>
            <a:pPr lvl="2"/>
            <a:r>
              <a:rPr lang="en-GB" dirty="0" err="1"/>
              <a:t>npm</a:t>
            </a:r>
            <a:r>
              <a:rPr lang="en-GB" dirty="0"/>
              <a:t> install --save angular/material2-builds angular/</a:t>
            </a:r>
            <a:r>
              <a:rPr lang="en-GB" dirty="0" err="1"/>
              <a:t>cdk</a:t>
            </a:r>
            <a:r>
              <a:rPr lang="en-GB" dirty="0"/>
              <a:t>-builds angular/animations-builds</a:t>
            </a:r>
          </a:p>
          <a:p>
            <a:pPr lvl="2"/>
            <a:r>
              <a:rPr lang="en-GB" dirty="0"/>
              <a:t>ng add @angular/material</a:t>
            </a:r>
          </a:p>
          <a:p>
            <a:pPr lvl="2"/>
            <a:r>
              <a:rPr lang="en-GB" dirty="0"/>
              <a:t>Syle.css – first line</a:t>
            </a:r>
          </a:p>
          <a:p>
            <a:pPr lvl="3"/>
            <a:r>
              <a:rPr lang="en-GB" dirty="0"/>
              <a:t>@import "~@angular/material/prebuilt-themes/indigo-pink.css";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5E7607-A581-4816-BA37-45A19DE5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 weather component</a:t>
            </a:r>
          </a:p>
        </p:txBody>
      </p:sp>
    </p:spTree>
    <p:extLst>
      <p:ext uri="{BB962C8B-B14F-4D97-AF65-F5344CB8AC3E}">
        <p14:creationId xmlns:p14="http://schemas.microsoft.com/office/powerpoint/2010/main" val="3725672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953881-B8E2-49B6-9BD9-62181672C3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Step4 – Adding charts</a:t>
            </a:r>
          </a:p>
          <a:p>
            <a:pPr lvl="1"/>
            <a:r>
              <a:rPr lang="en-GB" dirty="0"/>
              <a:t>https://www.npmjs.com/package/@swimlane/ngx-charts</a:t>
            </a:r>
          </a:p>
          <a:p>
            <a:pPr lvl="1"/>
            <a:r>
              <a:rPr lang="en-GB" dirty="0" err="1"/>
              <a:t>npm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@</a:t>
            </a:r>
            <a:r>
              <a:rPr lang="en-GB" dirty="0" err="1"/>
              <a:t>swimlane</a:t>
            </a:r>
            <a:r>
              <a:rPr lang="en-GB" dirty="0"/>
              <a:t>/</a:t>
            </a:r>
            <a:r>
              <a:rPr lang="en-GB" dirty="0" err="1"/>
              <a:t>ngx</a:t>
            </a:r>
            <a:r>
              <a:rPr lang="en-GB" dirty="0"/>
              <a:t>-charts –save</a:t>
            </a:r>
          </a:p>
          <a:p>
            <a:pPr lvl="1"/>
            <a:r>
              <a:rPr lang="en-GB" dirty="0"/>
              <a:t>import { Component } from '@angular/core’;</a:t>
            </a:r>
          </a:p>
          <a:p>
            <a:pPr lvl="1"/>
            <a:r>
              <a:rPr lang="en-GB" dirty="0"/>
              <a:t>In </a:t>
            </a:r>
            <a:r>
              <a:rPr lang="en-GB" dirty="0" err="1"/>
              <a:t>app.module.ts</a:t>
            </a:r>
            <a:r>
              <a:rPr lang="en-GB" dirty="0"/>
              <a:t> import { </a:t>
            </a:r>
            <a:r>
              <a:rPr lang="en-GB" dirty="0" err="1"/>
              <a:t>NgxChartsModule</a:t>
            </a:r>
            <a:r>
              <a:rPr lang="en-GB" dirty="0"/>
              <a:t> } from '@</a:t>
            </a:r>
            <a:r>
              <a:rPr lang="en-GB" dirty="0" err="1"/>
              <a:t>swimlane</a:t>
            </a:r>
            <a:r>
              <a:rPr lang="en-GB" dirty="0"/>
              <a:t>/</a:t>
            </a:r>
            <a:r>
              <a:rPr lang="en-GB" dirty="0" err="1"/>
              <a:t>ngx</a:t>
            </a:r>
            <a:r>
              <a:rPr lang="en-GB" dirty="0"/>
              <a:t>-charts';</a:t>
            </a:r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5E7607-A581-4816-BA37-45A19DE5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 weather component</a:t>
            </a:r>
          </a:p>
        </p:txBody>
      </p:sp>
    </p:spTree>
    <p:extLst>
      <p:ext uri="{BB962C8B-B14F-4D97-AF65-F5344CB8AC3E}">
        <p14:creationId xmlns:p14="http://schemas.microsoft.com/office/powerpoint/2010/main" val="1444711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953881-B8E2-49B6-9BD9-62181672C3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Step5 – Making responsive</a:t>
            </a:r>
          </a:p>
          <a:p>
            <a:pPr lvl="1"/>
            <a:r>
              <a:rPr lang="en-GB" dirty="0"/>
              <a:t>Module: </a:t>
            </a:r>
            <a:r>
              <a:rPr lang="nb-NO" dirty="0"/>
              <a:t>npm install @angular/flex-layout @angular/cdk</a:t>
            </a:r>
          </a:p>
          <a:p>
            <a:pPr lvl="1"/>
            <a:r>
              <a:rPr lang="en-GB" dirty="0"/>
              <a:t>import { </a:t>
            </a:r>
            <a:r>
              <a:rPr lang="en-GB" dirty="0" err="1"/>
              <a:t>FlexLayoutModule</a:t>
            </a:r>
            <a:r>
              <a:rPr lang="en-GB" dirty="0"/>
              <a:t> } from "@angular/flex-layout";</a:t>
            </a:r>
          </a:p>
          <a:p>
            <a:pPr lvl="1"/>
            <a:r>
              <a:rPr lang="en-GB" dirty="0">
                <a:hlinkClick r:id="rId2"/>
              </a:rPr>
              <a:t>https://tburleson-layouts-demos.firebaseapp.com/#/docs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https://github.com/angular/flex-layout/wiki/Responsive-API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5E7607-A581-4816-BA37-45A19DE5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 weather component</a:t>
            </a:r>
          </a:p>
        </p:txBody>
      </p:sp>
    </p:spTree>
    <p:extLst>
      <p:ext uri="{BB962C8B-B14F-4D97-AF65-F5344CB8AC3E}">
        <p14:creationId xmlns:p14="http://schemas.microsoft.com/office/powerpoint/2010/main" val="1955803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953881-B8E2-49B6-9BD9-62181672C3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Step6 – Forms – select your city</a:t>
            </a:r>
          </a:p>
          <a:p>
            <a:pPr lvl="1"/>
            <a:r>
              <a:rPr lang="en-GB" dirty="0"/>
              <a:t>import {</a:t>
            </a:r>
            <a:r>
              <a:rPr lang="en-GB" dirty="0" err="1"/>
              <a:t>FormsModule</a:t>
            </a:r>
            <a:r>
              <a:rPr lang="en-GB" dirty="0"/>
              <a:t>} from "@angular/forms";</a:t>
            </a:r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5E7607-A581-4816-BA37-45A19DE5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 weather component</a:t>
            </a:r>
          </a:p>
        </p:txBody>
      </p:sp>
    </p:spTree>
    <p:extLst>
      <p:ext uri="{BB962C8B-B14F-4D97-AF65-F5344CB8AC3E}">
        <p14:creationId xmlns:p14="http://schemas.microsoft.com/office/powerpoint/2010/main" val="3647627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41A130-9CDD-4DB0-99FF-4FFF0056784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PWA </a:t>
            </a:r>
          </a:p>
          <a:p>
            <a:pPr lvl="1"/>
            <a:r>
              <a:rPr lang="en-GB" dirty="0"/>
              <a:t>ng add @angular/</a:t>
            </a:r>
            <a:r>
              <a:rPr lang="en-GB" dirty="0" err="1"/>
              <a:t>pwa</a:t>
            </a:r>
            <a:endParaRPr lang="en-GB" dirty="0"/>
          </a:p>
          <a:p>
            <a:r>
              <a:rPr lang="en-GB" dirty="0"/>
              <a:t>Building</a:t>
            </a:r>
          </a:p>
          <a:p>
            <a:pPr lvl="1"/>
            <a:r>
              <a:rPr lang="en-GB" dirty="0"/>
              <a:t>ng build –prod</a:t>
            </a:r>
          </a:p>
          <a:p>
            <a:pPr lvl="1"/>
            <a:r>
              <a:rPr lang="en-GB" dirty="0"/>
              <a:t>cd </a:t>
            </a:r>
            <a:r>
              <a:rPr lang="en-GB" dirty="0" err="1"/>
              <a:t>dist</a:t>
            </a:r>
            <a:r>
              <a:rPr lang="en-GB" dirty="0"/>
              <a:t>\ex3</a:t>
            </a:r>
          </a:p>
          <a:p>
            <a:pPr lvl="1"/>
            <a:r>
              <a:rPr lang="en-GB" dirty="0"/>
              <a:t>http-server (run a simple server) (google </a:t>
            </a:r>
            <a:r>
              <a:rPr lang="en-GB" dirty="0" err="1"/>
              <a:t>npm</a:t>
            </a:r>
            <a:r>
              <a:rPr lang="en-GB" dirty="0"/>
              <a:t> http-server)</a:t>
            </a:r>
          </a:p>
          <a:p>
            <a:pPr lvl="1"/>
            <a:r>
              <a:rPr lang="en-GB" dirty="0"/>
              <a:t>Surf your app </a:t>
            </a:r>
            <a:r>
              <a:rPr lang="en-GB" dirty="0">
                <a:hlinkClick r:id="rId2"/>
              </a:rPr>
              <a:t>http://localhost:8080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8B175A-03BE-433A-82D8-5CF799A6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the App</a:t>
            </a:r>
          </a:p>
        </p:txBody>
      </p:sp>
    </p:spTree>
    <p:extLst>
      <p:ext uri="{BB962C8B-B14F-4D97-AF65-F5344CB8AC3E}">
        <p14:creationId xmlns:p14="http://schemas.microsoft.com/office/powerpoint/2010/main" val="1777565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CB529D-071A-4CCF-8ED5-D1AA535AC3D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  <a:p>
            <a:pPr lvl="1"/>
            <a:r>
              <a:rPr lang="en-GB" dirty="0"/>
              <a:t>FLEX</a:t>
            </a:r>
          </a:p>
          <a:p>
            <a:pPr lvl="1"/>
            <a:r>
              <a:rPr lang="en-GB" dirty="0">
                <a:hlinkClick r:id="rId2"/>
              </a:rPr>
              <a:t>https://tburleson-layouts-demos.firebaseapp.com/#/docs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https://blog.angularindepth.com/angular-flex-layout-flexbox-and-grid-layout-for-angular-component-6e7c24457b63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https://github.com/angular/flex-layout/wiki/fxFlex-API</a:t>
            </a:r>
            <a:endParaRPr lang="en-GB" dirty="0"/>
          </a:p>
          <a:p>
            <a:pPr lvl="1"/>
            <a:r>
              <a:rPr lang="en-GB" dirty="0"/>
              <a:t>NGX-CHARTS</a:t>
            </a:r>
          </a:p>
          <a:p>
            <a:pPr lvl="1"/>
            <a:r>
              <a:rPr lang="en-GB" dirty="0">
                <a:hlinkClick r:id="rId5"/>
              </a:rPr>
              <a:t>https://swimlane.gitbook.io/ngx-charts/</a:t>
            </a:r>
            <a:endParaRPr lang="en-GB" dirty="0"/>
          </a:p>
          <a:p>
            <a:pPr lvl="1"/>
            <a:r>
              <a:rPr lang="en-GB" dirty="0">
                <a:hlinkClick r:id="rId6"/>
              </a:rPr>
              <a:t>https://medium.com/@robertokedmenec/angular-2-with-ngx-charts-464efb9a2d5</a:t>
            </a:r>
            <a:endParaRPr lang="en-GB" dirty="0"/>
          </a:p>
          <a:p>
            <a:pPr lvl="1"/>
            <a:r>
              <a:rPr lang="en-GB" dirty="0">
                <a:hlinkClick r:id="rId7"/>
              </a:rPr>
              <a:t>https://github.com/swimlane/ngx-charts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CC34F1-6087-4A4C-8BB6-0E9C00A7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472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52E2CD-0F69-4B28-BCDE-B3D1E431F21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F12 – developer tools</a:t>
            </a:r>
          </a:p>
          <a:p>
            <a:r>
              <a:rPr lang="en-GB" dirty="0"/>
              <a:t>add </a:t>
            </a:r>
            <a:r>
              <a:rPr lang="en-GB" b="1" i="1" dirty="0"/>
              <a:t>debugger</a:t>
            </a:r>
            <a:r>
              <a:rPr lang="en-GB" dirty="0"/>
              <a:t> on your code</a:t>
            </a:r>
          </a:p>
          <a:p>
            <a:r>
              <a:rPr lang="en-GB" dirty="0"/>
              <a:t>Can also use console.log(</a:t>
            </a:r>
            <a:r>
              <a:rPr lang="en-GB" dirty="0" err="1"/>
              <a:t>yourvar</a:t>
            </a:r>
            <a:r>
              <a:rPr lang="en-GB" dirty="0"/>
              <a:t>)  // to log to console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CA47B1-7EB5-4DBA-9EFD-58F6A2E8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Debugger on chrome</a:t>
            </a:r>
          </a:p>
        </p:txBody>
      </p:sp>
    </p:spTree>
    <p:extLst>
      <p:ext uri="{BB962C8B-B14F-4D97-AF65-F5344CB8AC3E}">
        <p14:creationId xmlns:p14="http://schemas.microsoft.com/office/powerpoint/2010/main" val="2019522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A0DDF0-1390-48F5-8871-ACD0459876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Explain</a:t>
            </a:r>
            <a:endParaRPr lang="en-GB" dirty="0"/>
          </a:p>
          <a:p>
            <a:pPr lvl="1"/>
            <a:r>
              <a:rPr lang="en-GB" dirty="0"/>
              <a:t>How does it work</a:t>
            </a:r>
          </a:p>
          <a:p>
            <a:pPr lvl="1"/>
            <a:r>
              <a:rPr lang="en-GB" dirty="0"/>
              <a:t>Show app-component</a:t>
            </a:r>
          </a:p>
          <a:p>
            <a:pPr lvl="1"/>
            <a:r>
              <a:rPr lang="en-GB" dirty="0"/>
              <a:t>Show index.html and </a:t>
            </a:r>
            <a:r>
              <a:rPr lang="en-GB" dirty="0" err="1"/>
              <a:t>app.component</a:t>
            </a:r>
            <a:r>
              <a:rPr lang="en-GB" dirty="0"/>
              <a:t>-html</a:t>
            </a:r>
          </a:p>
          <a:p>
            <a:r>
              <a:rPr lang="en-GB" dirty="0" err="1"/>
              <a:t>Mak</a:t>
            </a:r>
            <a:r>
              <a:rPr lang="en-GB" dirty="0"/>
              <a:t> changes</a:t>
            </a:r>
          </a:p>
          <a:p>
            <a:pPr lvl="1"/>
            <a:r>
              <a:rPr lang="en-GB" dirty="0"/>
              <a:t>Change title</a:t>
            </a:r>
          </a:p>
          <a:p>
            <a:pPr lvl="1"/>
            <a:r>
              <a:rPr lang="en-GB" dirty="0"/>
              <a:t>Dynamic HTML</a:t>
            </a:r>
          </a:p>
          <a:p>
            <a:pPr lvl="1"/>
            <a:r>
              <a:rPr lang="en-GB" dirty="0"/>
              <a:t>Add property</a:t>
            </a:r>
          </a:p>
          <a:p>
            <a:pPr lvl="1"/>
            <a:r>
              <a:rPr lang="en-GB" dirty="0"/>
              <a:t>Add input</a:t>
            </a:r>
          </a:p>
          <a:p>
            <a:pPr lvl="1"/>
            <a:r>
              <a:rPr lang="en-GB" dirty="0"/>
              <a:t>Add </a:t>
            </a:r>
            <a:r>
              <a:rPr lang="en-GB" dirty="0" err="1"/>
              <a:t>FormsModule</a:t>
            </a:r>
            <a:endParaRPr lang="en-GB" dirty="0"/>
          </a:p>
          <a:p>
            <a:endParaRPr lang="en-GB" dirty="0"/>
          </a:p>
          <a:p>
            <a:r>
              <a:rPr lang="en-GB" dirty="0"/>
              <a:t>Show chrome debugger</a:t>
            </a:r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9F412-24E1-4F23-8DA5-D76D3EFF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your first app</a:t>
            </a:r>
          </a:p>
        </p:txBody>
      </p:sp>
    </p:spTree>
    <p:extLst>
      <p:ext uri="{BB962C8B-B14F-4D97-AF65-F5344CB8AC3E}">
        <p14:creationId xmlns:p14="http://schemas.microsoft.com/office/powerpoint/2010/main" val="382346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A1CD16-5C26-4254-9037-2F9F958B4B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Front end development</a:t>
            </a:r>
          </a:p>
          <a:p>
            <a:pPr lvl="1"/>
            <a:r>
              <a:rPr lang="en-GB" dirty="0"/>
              <a:t>Need to be more responsive to user needs</a:t>
            </a:r>
          </a:p>
          <a:p>
            <a:pPr lvl="1"/>
            <a:r>
              <a:rPr lang="en-GB" dirty="0"/>
              <a:t>Need to provide better integration services between corporate solutions</a:t>
            </a:r>
          </a:p>
          <a:p>
            <a:pPr lvl="1"/>
            <a:r>
              <a:rPr lang="en-GB" dirty="0"/>
              <a:t>Need provide middleware to fulfil integration needs, fill functional gaps and provide modern mobile interfaces to existing solutions</a:t>
            </a:r>
          </a:p>
          <a:p>
            <a:pPr lvl="1"/>
            <a:r>
              <a:rPr lang="en-GB" dirty="0"/>
              <a:t>Leverage on community based open source due to scale and support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Implement a Continuous Integration // Continuous Delivery software pipeline and move way front Waterfall method of software delivery</a:t>
            </a:r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1D50A7-6D28-4513-92B8-C27C8792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 End Development Using Angular 7</a:t>
            </a:r>
          </a:p>
        </p:txBody>
      </p:sp>
    </p:spTree>
    <p:extLst>
      <p:ext uri="{BB962C8B-B14F-4D97-AF65-F5344CB8AC3E}">
        <p14:creationId xmlns:p14="http://schemas.microsoft.com/office/powerpoint/2010/main" val="447713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0863" y="824345"/>
            <a:ext cx="9639155" cy="1731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</a:t>
            </a:r>
          </a:p>
        </p:txBody>
      </p:sp>
      <p:sp>
        <p:nvSpPr>
          <p:cNvPr id="11" name="Marcador de Posição do Texto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17" name="Text Placeholder 19"/>
          <p:cNvSpPr txBox="1">
            <a:spLocks/>
          </p:cNvSpPr>
          <p:nvPr/>
        </p:nvSpPr>
        <p:spPr>
          <a:xfrm>
            <a:off x="579438" y="4713618"/>
            <a:ext cx="1735137" cy="186995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ts val="132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49263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1688" indent="-1682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2675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/>
              <a:buNone/>
              <a:tabLst/>
              <a:defRPr sz="22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/>
              <a:t>www.hovione.com</a:t>
            </a:r>
            <a:endParaRPr lang="pt-PT" dirty="0"/>
          </a:p>
        </p:txBody>
      </p:sp>
      <p:grpSp>
        <p:nvGrpSpPr>
          <p:cNvPr id="6" name="Group 5"/>
          <p:cNvGrpSpPr/>
          <p:nvPr/>
        </p:nvGrpSpPr>
        <p:grpSpPr>
          <a:xfrm>
            <a:off x="548292" y="894479"/>
            <a:ext cx="8694609" cy="1448524"/>
            <a:chOff x="548292" y="894479"/>
            <a:chExt cx="8694609" cy="1448524"/>
          </a:xfrm>
        </p:grpSpPr>
        <p:sp>
          <p:nvSpPr>
            <p:cNvPr id="12" name="Marcador de Posição do Texto 38"/>
            <p:cNvSpPr txBox="1">
              <a:spLocks/>
            </p:cNvSpPr>
            <p:nvPr/>
          </p:nvSpPr>
          <p:spPr>
            <a:xfrm>
              <a:off x="548292" y="1601641"/>
              <a:ext cx="8694609" cy="74136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0" tIns="0" rIns="0" bIns="0" rtlCol="0" anchor="ctr">
              <a:noAutofit/>
            </a:bodyPr>
            <a:lstStyle>
              <a:lvl1pPr marL="182563" indent="-182563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/>
                <a:buNone/>
                <a:defRPr lang="pt-PT" sz="5400" b="0" i="0" kern="1200" baseline="0" dirty="0" smtClean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449263" indent="-179388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/>
                <a:buChar char="•"/>
                <a:tabLst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1688" indent="-168275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82675" indent="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Arial"/>
                <a:buNone/>
                <a:tabLst/>
                <a:defRPr sz="2000" b="1" kern="1200">
                  <a:solidFill>
                    <a:srgbClr val="0070C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E" dirty="0"/>
                <a:t>for your attention</a:t>
              </a:r>
            </a:p>
          </p:txBody>
        </p:sp>
        <p:sp>
          <p:nvSpPr>
            <p:cNvPr id="8" name="Título 37"/>
            <p:cNvSpPr txBox="1">
              <a:spLocks/>
            </p:cNvSpPr>
            <p:nvPr/>
          </p:nvSpPr>
          <p:spPr>
            <a:xfrm>
              <a:off x="548292" y="894479"/>
              <a:ext cx="8694609" cy="720000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0" tIns="0" rIns="0" bIns="0" rtlCol="0" anchor="t" anchorCtr="0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5400" b="1" i="0" kern="1200" baseline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lang="pt-PT" dirty="0" err="1"/>
                <a:t>Thank</a:t>
              </a:r>
              <a:r>
                <a:rPr lang="pt-PT" dirty="0"/>
                <a:t> </a:t>
              </a:r>
              <a:r>
                <a:rPr lang="pt-PT" dirty="0" err="1"/>
                <a:t>you</a:t>
              </a:r>
              <a:endParaRPr lang="pt-PT" dirty="0"/>
            </a:p>
          </p:txBody>
        </p:sp>
      </p:grp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2E1228F-5E48-468A-B8E6-5A9F547179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000" y="3543301"/>
            <a:ext cx="5688000" cy="264138"/>
          </a:xfrm>
        </p:spPr>
        <p:txBody>
          <a:bodyPr/>
          <a:lstStyle/>
          <a:p>
            <a:r>
              <a:rPr lang="pt-PT" dirty="0"/>
              <a:t> Miguel Villax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E96D20A8-D0F8-4ABA-A4F5-7C61F9D689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000" y="3849004"/>
            <a:ext cx="5688000" cy="695288"/>
          </a:xfrm>
        </p:spPr>
        <p:txBody>
          <a:bodyPr/>
          <a:lstStyle/>
          <a:p>
            <a:r>
              <a:rPr lang="pt-PT" dirty="0"/>
              <a:t>mvillax@hovione.com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467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2"/>
    </mc:Choice>
    <mc:Fallback xmlns="">
      <p:transition spd="slow" advTm="6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30BA4C-D256-41E2-8BB3-5C8D42E757A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Front End</a:t>
            </a:r>
          </a:p>
          <a:p>
            <a:pPr lvl="1"/>
            <a:r>
              <a:rPr lang="en-GB" sz="1600" dirty="0"/>
              <a:t>Angular 7 – Because…</a:t>
            </a:r>
          </a:p>
          <a:p>
            <a:pPr lvl="2"/>
            <a:r>
              <a:rPr lang="en-GB" sz="1600" dirty="0"/>
              <a:t>Developed by Google with LTS</a:t>
            </a:r>
          </a:p>
          <a:p>
            <a:pPr lvl="2"/>
            <a:r>
              <a:rPr lang="en-GB" sz="1600" dirty="0"/>
              <a:t>Typescript – Serious and formal development environment – Strong typing </a:t>
            </a:r>
          </a:p>
          <a:p>
            <a:pPr lvl="2"/>
            <a:r>
              <a:rPr lang="en-GB" sz="1600" dirty="0"/>
              <a:t>Produce better quality code -Compile Typescript =&gt; </a:t>
            </a:r>
            <a:r>
              <a:rPr lang="en-GB" sz="1600" dirty="0" err="1"/>
              <a:t>Javascript</a:t>
            </a:r>
            <a:r>
              <a:rPr lang="en-GB" sz="1600" dirty="0"/>
              <a:t> - locate errors before you run</a:t>
            </a:r>
          </a:p>
          <a:p>
            <a:pPr lvl="2"/>
            <a:r>
              <a:rPr lang="en-GB" sz="1600" dirty="0"/>
              <a:t>Testable</a:t>
            </a:r>
          </a:p>
          <a:p>
            <a:pPr lvl="2"/>
            <a:r>
              <a:rPr lang="en-GB" sz="1600" dirty="0"/>
              <a:t>A lot of syntax,  but once you once you will code fast and high level of quality</a:t>
            </a:r>
          </a:p>
          <a:p>
            <a:r>
              <a:rPr lang="en-GB" sz="1600" dirty="0"/>
              <a:t>Back End</a:t>
            </a:r>
          </a:p>
          <a:p>
            <a:pPr lvl="1"/>
            <a:r>
              <a:rPr lang="en-GB" sz="1600" dirty="0"/>
              <a:t>Scalable </a:t>
            </a:r>
          </a:p>
          <a:p>
            <a:pPr lvl="1"/>
            <a:r>
              <a:rPr lang="en-GB" sz="1600" dirty="0"/>
              <a:t>Use Express framework – Over 5,000,000 weekly downloads (NPM)</a:t>
            </a:r>
          </a:p>
          <a:p>
            <a:pPr lvl="1"/>
            <a:r>
              <a:rPr lang="en-GB" sz="1600" dirty="0" err="1"/>
              <a:t>Javascript</a:t>
            </a:r>
            <a:r>
              <a:rPr lang="en-GB" sz="1600" dirty="0"/>
              <a:t> – interchange code between front end and back end, rotate dev base between FE and BE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241785-4767-4DD8-BA40-8C5136780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of choice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BA7840-CF75-4F54-BCD5-D30E6D3CA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858" y="5786438"/>
            <a:ext cx="6858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7FF2D6-688A-4B29-B60B-92D30D0ED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5786438"/>
            <a:ext cx="685800" cy="685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AECF9C-608F-4BE5-B4EB-1EC5264D4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7516" y="5972175"/>
            <a:ext cx="1181100" cy="314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633315-D633-4271-98A0-A87E54164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6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34ABA6-4B64-48EA-9AC7-23624276F9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Why Angular and Nodejs – Because</a:t>
            </a:r>
          </a:p>
          <a:p>
            <a:pPr lvl="1"/>
            <a:r>
              <a:rPr lang="en-GB" dirty="0"/>
              <a:t>Open source</a:t>
            </a:r>
          </a:p>
          <a:p>
            <a:pPr lvl="1"/>
            <a:r>
              <a:rPr lang="en-GB" dirty="0" err="1"/>
              <a:t>Javascript</a:t>
            </a:r>
            <a:r>
              <a:rPr lang="en-GB" dirty="0"/>
              <a:t> – most widely used programming language continuously improved - ES6</a:t>
            </a:r>
          </a:p>
          <a:p>
            <a:pPr lvl="1"/>
            <a:r>
              <a:rPr lang="en-GB" dirty="0"/>
              <a:t>Can be used for </a:t>
            </a:r>
          </a:p>
          <a:p>
            <a:pPr lvl="2"/>
            <a:r>
              <a:rPr lang="en-GB" dirty="0"/>
              <a:t>Browser </a:t>
            </a:r>
          </a:p>
          <a:p>
            <a:pPr lvl="2"/>
            <a:r>
              <a:rPr lang="en-GB" dirty="0"/>
              <a:t>mobile development – </a:t>
            </a:r>
            <a:r>
              <a:rPr lang="en-GB" dirty="0" err="1"/>
              <a:t>pwa</a:t>
            </a:r>
            <a:r>
              <a:rPr lang="en-GB" dirty="0"/>
              <a:t> or phone gap or ionic – In our case preferable to android or IOS development.</a:t>
            </a:r>
          </a:p>
          <a:p>
            <a:pPr lvl="2"/>
            <a:r>
              <a:rPr lang="en-GB" dirty="0"/>
              <a:t>Even desktop application using Electron – </a:t>
            </a:r>
            <a:r>
              <a:rPr lang="en-GB" dirty="0" err="1"/>
              <a:t>eg</a:t>
            </a:r>
            <a:r>
              <a:rPr lang="en-GB" dirty="0"/>
              <a:t> VS code built in </a:t>
            </a:r>
            <a:r>
              <a:rPr lang="en-GB" dirty="0" err="1"/>
              <a:t>javascript</a:t>
            </a:r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52D2BB-1E12-477B-B92D-F8CDC9C8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of choice</a:t>
            </a:r>
          </a:p>
        </p:txBody>
      </p:sp>
    </p:spTree>
    <p:extLst>
      <p:ext uri="{BB962C8B-B14F-4D97-AF65-F5344CB8AC3E}">
        <p14:creationId xmlns:p14="http://schemas.microsoft.com/office/powerpoint/2010/main" val="332996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C0F3C7-58D2-4D1A-824F-338CEEDF56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Asynchronous </a:t>
            </a:r>
          </a:p>
          <a:p>
            <a:pPr lvl="1"/>
            <a:r>
              <a:rPr lang="en-GB" dirty="0"/>
              <a:t>IO 1000x slower that CPU – asynchronous programming is all about not waiting on IO when the CPU could be doing other things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1BAC26-6833-4FB8-94B4-81A182D19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</a:t>
            </a:r>
            <a:r>
              <a:rPr lang="en-GB" dirty="0" err="1"/>
              <a:t>javascript</a:t>
            </a:r>
            <a:r>
              <a:rPr lang="en-GB" dirty="0"/>
              <a:t>  and </a:t>
            </a:r>
            <a:r>
              <a:rPr lang="en-GB" dirty="0" err="1"/>
              <a:t>async</a:t>
            </a:r>
            <a:r>
              <a:rPr lang="en-GB" dirty="0"/>
              <a:t> execution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6F437-3009-4175-8A14-59CF25D45BC7}"/>
              </a:ext>
            </a:extLst>
          </p:cNvPr>
          <p:cNvSpPr txBox="1"/>
          <p:nvPr/>
        </p:nvSpPr>
        <p:spPr>
          <a:xfrm>
            <a:off x="637954" y="3154326"/>
            <a:ext cx="421758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synchronous() {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// functions call on to external resources and     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// wait for a result.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a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getDataFromSap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// 1 second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b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getDataFromLims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// 3 seconds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c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getDataFromDeltaV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    // 5 seconds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print a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print b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print c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// total time 9 seconds and during this time the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// thread was locked and busy, even animated gifs    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// are not spinning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668B6-FB6B-4DE6-B93A-3F4E478F7DB7}"/>
              </a:ext>
            </a:extLst>
          </p:cNvPr>
          <p:cNvSpPr txBox="1"/>
          <p:nvPr/>
        </p:nvSpPr>
        <p:spPr>
          <a:xfrm>
            <a:off x="5411972" y="3154326"/>
            <a:ext cx="5901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asynchronous() {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// functions call on to external resources,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envoke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// http call and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immediatly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a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// promise.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promiseA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getDataFromSap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// 0 second – call http do not wait  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promiseB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getDataFromLims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    // 0 second - for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result..fast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getDataFromDeltaV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  // 0 seconds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promiseA.then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(a =&gt; print a);         // 1 seconds – when promise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promiseB.then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(b =&gt; print b);         // 3 seconds - completes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promiseC.then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(c =&gt; print c);         // 5 seconds – then print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// total wait time for all replies 5 seconds BUT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// CPU was available during that time,  could have 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// been inputting a form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830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F5EE8D-B48E-47E9-AAAB-37636BFF085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What is it:</a:t>
            </a:r>
          </a:p>
          <a:p>
            <a:pPr lvl="1"/>
            <a:r>
              <a:rPr lang="en-GB" dirty="0"/>
              <a:t>Single Page Application</a:t>
            </a:r>
          </a:p>
          <a:p>
            <a:pPr lvl="2"/>
            <a:r>
              <a:rPr lang="en-GB" dirty="0">
                <a:hlinkClick r:id="rId2"/>
              </a:rPr>
              <a:t>https://www.udemy.com/the-complete-guide-to-angular-2/learn/v4/t/lecture/6655598?start=0</a:t>
            </a:r>
            <a:endParaRPr lang="en-GB" dirty="0"/>
          </a:p>
          <a:p>
            <a:pPr lvl="1"/>
            <a:r>
              <a:rPr lang="en-GB" dirty="0"/>
              <a:t>TypeScript</a:t>
            </a:r>
          </a:p>
          <a:p>
            <a:pPr lvl="2"/>
            <a:r>
              <a:rPr lang="en-GB" dirty="0">
                <a:hlinkClick r:id="rId3"/>
              </a:rPr>
              <a:t>https://www.udemy.com/the-complete-guide-to-angular-2/learn/v4/t/lecture/6655652?start=0</a:t>
            </a:r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B2F617-3113-4C90-AA88-2E6F6BA0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Angular 7</a:t>
            </a:r>
          </a:p>
        </p:txBody>
      </p:sp>
    </p:spTree>
    <p:extLst>
      <p:ext uri="{BB962C8B-B14F-4D97-AF65-F5344CB8AC3E}">
        <p14:creationId xmlns:p14="http://schemas.microsoft.com/office/powerpoint/2010/main" val="3030152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4E0EAC-F1A5-4BD2-8162-E825AAAFC1B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Angular application -  composed of </a:t>
            </a:r>
          </a:p>
          <a:p>
            <a:pPr lvl="1"/>
            <a:r>
              <a:rPr lang="en-GB" sz="1600" dirty="0"/>
              <a:t>COMPONENTS</a:t>
            </a:r>
          </a:p>
          <a:p>
            <a:pPr lvl="2"/>
            <a:r>
              <a:rPr lang="en-GB" sz="1600" dirty="0"/>
              <a:t>html (layout)</a:t>
            </a:r>
          </a:p>
          <a:p>
            <a:pPr lvl="2"/>
            <a:r>
              <a:rPr lang="en-GB" sz="1600" dirty="0" err="1"/>
              <a:t>css</a:t>
            </a:r>
            <a:r>
              <a:rPr lang="en-GB" sz="1600" dirty="0"/>
              <a:t> (style)</a:t>
            </a:r>
          </a:p>
          <a:p>
            <a:pPr lvl="2"/>
            <a:r>
              <a:rPr lang="en-GB" sz="1600" dirty="0" err="1"/>
              <a:t>ts</a:t>
            </a:r>
            <a:r>
              <a:rPr lang="en-GB" sz="1600" dirty="0"/>
              <a:t>  (logic – methods that control UI - act as interface </a:t>
            </a:r>
            <a:r>
              <a:rPr lang="en-GB" sz="1600" dirty="0" err="1"/>
              <a:t>twn</a:t>
            </a:r>
            <a:r>
              <a:rPr lang="en-GB" sz="1600" dirty="0"/>
              <a:t> UI and the business logic in SERVICES</a:t>
            </a:r>
          </a:p>
          <a:p>
            <a:pPr lvl="2"/>
            <a:r>
              <a:rPr lang="en-GB" sz="1600" dirty="0"/>
              <a:t>Components are black boxes everything is hidden unless explicitly exported to be made available to other components</a:t>
            </a:r>
          </a:p>
          <a:p>
            <a:pPr lvl="1"/>
            <a:r>
              <a:rPr lang="en-GB" sz="1600" dirty="0"/>
              <a:t>SERVICES</a:t>
            </a:r>
          </a:p>
          <a:p>
            <a:pPr lvl="2"/>
            <a:r>
              <a:rPr lang="en-GB" sz="1600" dirty="0" err="1"/>
              <a:t>ts</a:t>
            </a:r>
            <a:r>
              <a:rPr lang="en-GB" sz="1600" dirty="0"/>
              <a:t> (business logic – singletons – shareable – used to share data amongst components)</a:t>
            </a:r>
          </a:p>
          <a:p>
            <a:pPr lvl="1"/>
            <a:r>
              <a:rPr lang="en-GB" sz="1600" dirty="0"/>
              <a:t>MODULES</a:t>
            </a:r>
          </a:p>
          <a:p>
            <a:pPr lvl="2"/>
            <a:r>
              <a:rPr lang="en-GB" sz="1600" dirty="0"/>
              <a:t>Collection of components and services that provide a fixed set of functionality within a larger app</a:t>
            </a:r>
          </a:p>
          <a:p>
            <a:pPr lvl="2"/>
            <a:r>
              <a:rPr lang="en-GB" sz="1600" dirty="0"/>
              <a:t>App can have one or more modules</a:t>
            </a:r>
          </a:p>
          <a:p>
            <a:pPr marL="269875" lvl="1" indent="0">
              <a:buNone/>
            </a:pPr>
            <a:endParaRPr lang="en-GB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AAE296-547E-49FA-8C45-8468FB03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Angular 7 - structure</a:t>
            </a:r>
          </a:p>
        </p:txBody>
      </p:sp>
    </p:spTree>
    <p:extLst>
      <p:ext uri="{BB962C8B-B14F-4D97-AF65-F5344CB8AC3E}">
        <p14:creationId xmlns:p14="http://schemas.microsoft.com/office/powerpoint/2010/main" val="427688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A0DDF0-1390-48F5-8871-ACD0459876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Close IN.WS3 from </a:t>
            </a:r>
            <a:r>
              <a:rPr lang="en-GB" dirty="0" err="1"/>
              <a:t>github</a:t>
            </a:r>
            <a:endParaRPr lang="en-GB" dirty="0"/>
          </a:p>
          <a:p>
            <a:pPr lvl="1"/>
            <a:r>
              <a:rPr lang="en-GB" dirty="0"/>
              <a:t>Cd &lt;</a:t>
            </a:r>
            <a:r>
              <a:rPr lang="en-GB" dirty="0" err="1"/>
              <a:t>somedir</a:t>
            </a:r>
            <a:r>
              <a:rPr lang="en-GB" dirty="0"/>
              <a:t>&gt;</a:t>
            </a:r>
          </a:p>
          <a:p>
            <a:pPr lvl="1"/>
            <a:r>
              <a:rPr lang="en-GB" dirty="0"/>
              <a:t>git clone </a:t>
            </a:r>
            <a:r>
              <a:rPr lang="en-GB" dirty="0">
                <a:hlinkClick r:id="rId2"/>
              </a:rPr>
              <a:t>https://github.com/mvillax/IN.WS3.git</a:t>
            </a:r>
            <a:endParaRPr lang="en-GB" dirty="0"/>
          </a:p>
          <a:p>
            <a:pPr lvl="1"/>
            <a:r>
              <a:rPr lang="en-GB" dirty="0"/>
              <a:t>Cd IN.WS3 then NPM I ( to pull </a:t>
            </a:r>
            <a:r>
              <a:rPr lang="en-GB" dirty="0" err="1"/>
              <a:t>node_modules</a:t>
            </a:r>
            <a:r>
              <a:rPr lang="en-GB" dirty="0"/>
              <a:t>)</a:t>
            </a:r>
          </a:p>
          <a:p>
            <a:r>
              <a:rPr lang="en-GB" dirty="0"/>
              <a:t>The create your own application</a:t>
            </a:r>
          </a:p>
          <a:p>
            <a:pPr lvl="1"/>
            <a:r>
              <a:rPr lang="en-GB" dirty="0"/>
              <a:t>Cd .. </a:t>
            </a:r>
          </a:p>
          <a:p>
            <a:pPr lvl="1"/>
            <a:r>
              <a:rPr lang="en-GB" dirty="0"/>
              <a:t>md projects</a:t>
            </a:r>
          </a:p>
          <a:p>
            <a:pPr lvl="1"/>
            <a:r>
              <a:rPr lang="en-GB" dirty="0"/>
              <a:t>cd projects</a:t>
            </a:r>
          </a:p>
          <a:p>
            <a:pPr lvl="1"/>
            <a:r>
              <a:rPr lang="en-GB" dirty="0"/>
              <a:t>ng new ex1	// create application</a:t>
            </a:r>
          </a:p>
          <a:p>
            <a:pPr lvl="1"/>
            <a:r>
              <a:rPr lang="en-GB" dirty="0"/>
              <a:t>cd ex1</a:t>
            </a:r>
          </a:p>
          <a:p>
            <a:pPr lvl="1"/>
            <a:r>
              <a:rPr lang="en-GB" dirty="0"/>
              <a:t>ng serve –open</a:t>
            </a:r>
          </a:p>
          <a:p>
            <a:pPr lvl="1"/>
            <a:r>
              <a:rPr lang="en-GB" dirty="0"/>
              <a:t>App will be running on your browser</a:t>
            </a:r>
          </a:p>
          <a:p>
            <a:pPr lvl="1"/>
            <a:r>
              <a:rPr lang="en-GB" dirty="0"/>
              <a:t>Forget IE and use chrome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9F412-24E1-4F23-8DA5-D76D3EFF4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000" y="504000"/>
            <a:ext cx="11052000" cy="720000"/>
          </a:xfrm>
        </p:spPr>
        <p:txBody>
          <a:bodyPr/>
          <a:lstStyle/>
          <a:p>
            <a:r>
              <a:rPr lang="en-GB" dirty="0"/>
              <a:t>Building your first app</a:t>
            </a:r>
          </a:p>
        </p:txBody>
      </p:sp>
    </p:spTree>
    <p:extLst>
      <p:ext uri="{BB962C8B-B14F-4D97-AF65-F5344CB8AC3E}">
        <p14:creationId xmlns:p14="http://schemas.microsoft.com/office/powerpoint/2010/main" val="27868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7AB6A8-9B56-4F42-BA1F-D0BB1F9C06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Project structure</a:t>
            </a:r>
          </a:p>
          <a:p>
            <a:pPr lvl="1"/>
            <a:r>
              <a:rPr lang="en-GB" dirty="0" err="1"/>
              <a:t>Node_modules</a:t>
            </a:r>
            <a:r>
              <a:rPr lang="en-GB" dirty="0"/>
              <a:t> – </a:t>
            </a:r>
            <a:r>
              <a:rPr lang="en-GB" dirty="0" err="1"/>
              <a:t>npm</a:t>
            </a:r>
            <a:r>
              <a:rPr lang="en-GB" dirty="0"/>
              <a:t> 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 err="1"/>
              <a:t>ngx</a:t>
            </a:r>
            <a:r>
              <a:rPr lang="en-GB" dirty="0"/>
              <a:t>-charts</a:t>
            </a:r>
          </a:p>
          <a:p>
            <a:pPr lvl="1"/>
            <a:r>
              <a:rPr lang="en-GB" dirty="0" err="1"/>
              <a:t>src</a:t>
            </a:r>
            <a:r>
              <a:rPr lang="en-GB" dirty="0"/>
              <a:t>\app</a:t>
            </a:r>
          </a:p>
          <a:p>
            <a:pPr lvl="1"/>
            <a:r>
              <a:rPr lang="en-GB" dirty="0"/>
              <a:t>Index.html</a:t>
            </a:r>
          </a:p>
          <a:p>
            <a:pPr lvl="1"/>
            <a:r>
              <a:rPr lang="en-GB" dirty="0" err="1"/>
              <a:t>app.module.ts</a:t>
            </a:r>
            <a:endParaRPr lang="en-GB" dirty="0"/>
          </a:p>
          <a:p>
            <a:pPr lvl="1"/>
            <a:r>
              <a:rPr lang="en-GB" dirty="0" err="1"/>
              <a:t>app.component.ts</a:t>
            </a:r>
            <a:r>
              <a:rPr lang="en-GB" dirty="0"/>
              <a:t> // html</a:t>
            </a:r>
          </a:p>
          <a:p>
            <a:pPr lvl="1"/>
            <a:endParaRPr lang="en-GB" dirty="0"/>
          </a:p>
          <a:p>
            <a:pPr lvl="1"/>
            <a:r>
              <a:rPr lang="en-GB" dirty="0">
                <a:hlinkClick r:id="rId2"/>
              </a:rPr>
              <a:t>https://www.udemy.com/the-complete-guide-to-angular-2/learn/v4/t/lecture/10415892?start=0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36C8DD-B0D4-45A6-9941-CE0474D2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ex1 - First App</a:t>
            </a:r>
          </a:p>
        </p:txBody>
      </p:sp>
    </p:spTree>
    <p:extLst>
      <p:ext uri="{BB962C8B-B14F-4D97-AF65-F5344CB8AC3E}">
        <p14:creationId xmlns:p14="http://schemas.microsoft.com/office/powerpoint/2010/main" val="16380007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heme/theme1.xml><?xml version="1.0" encoding="utf-8"?>
<a:theme xmlns:a="http://schemas.openxmlformats.org/drawingml/2006/main" name="Hovione Theme">
  <a:themeElements>
    <a:clrScheme name="Hovione Color Palette">
      <a:dk1>
        <a:srgbClr val="002A3A"/>
      </a:dk1>
      <a:lt1>
        <a:sysClr val="window" lastClr="FFFFFF"/>
      </a:lt1>
      <a:dk2>
        <a:srgbClr val="1F497D"/>
      </a:dk2>
      <a:lt2>
        <a:srgbClr val="EEECE1"/>
      </a:lt2>
      <a:accent1>
        <a:srgbClr val="D50032"/>
      </a:accent1>
      <a:accent2>
        <a:srgbClr val="00A3E1"/>
      </a:accent2>
      <a:accent3>
        <a:srgbClr val="FEDB00"/>
      </a:accent3>
      <a:accent4>
        <a:srgbClr val="00C389"/>
      </a:accent4>
      <a:accent5>
        <a:srgbClr val="002A3A"/>
      </a:accent5>
      <a:accent6>
        <a:srgbClr val="825DC7"/>
      </a:accent6>
      <a:hlink>
        <a:srgbClr val="D50032"/>
      </a:hlink>
      <a:folHlink>
        <a:srgbClr val="00A3E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27427</TotalTime>
  <Words>1250</Words>
  <Application>Microsoft Office PowerPoint</Application>
  <PresentationFormat>Widescreen</PresentationFormat>
  <Paragraphs>196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 New</vt:lpstr>
      <vt:lpstr>Hovione Theme</vt:lpstr>
      <vt:lpstr>Front End Development</vt:lpstr>
      <vt:lpstr>Front End Development Using Angular 7</vt:lpstr>
      <vt:lpstr>Tools of choice</vt:lpstr>
      <vt:lpstr>Tools of choice</vt:lpstr>
      <vt:lpstr>About javascript  and async execution</vt:lpstr>
      <vt:lpstr>Angular 7</vt:lpstr>
      <vt:lpstr>Angular 7 - structure</vt:lpstr>
      <vt:lpstr>Building your first app</vt:lpstr>
      <vt:lpstr>ex1 - First App</vt:lpstr>
      <vt:lpstr>ex2 - First App</vt:lpstr>
      <vt:lpstr>Making a weather component</vt:lpstr>
      <vt:lpstr>Making a weather component</vt:lpstr>
      <vt:lpstr>Making a weather component</vt:lpstr>
      <vt:lpstr>Making a weather component</vt:lpstr>
      <vt:lpstr>Making a weather component</vt:lpstr>
      <vt:lpstr>Build the App</vt:lpstr>
      <vt:lpstr>PowerPoint Presentation</vt:lpstr>
      <vt:lpstr>Debugger on chrome</vt:lpstr>
      <vt:lpstr>Building your first app</vt:lpstr>
      <vt:lpstr>Any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Miguel Villax</cp:lastModifiedBy>
  <cp:revision>327</cp:revision>
  <dcterms:created xsi:type="dcterms:W3CDTF">2018-04-06T13:46:54Z</dcterms:created>
  <dcterms:modified xsi:type="dcterms:W3CDTF">2019-01-10T23:59:07Z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ightsWATCHMark">
    <vt:lpwstr>1|Hovione-Corporate-PUBLIC|{00000000-0000-0000-0000-000000000000}</vt:lpwstr>
  </property>
</Properties>
</file>