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7A8"/>
    <a:srgbClr val="674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8ad5c26d4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8ad5c26d4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8ad5c26d4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8ad5c26d4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8ad5c26d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8ad5c26d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065075" y="632825"/>
            <a:ext cx="2556900" cy="676500"/>
          </a:xfrm>
          <a:prstGeom prst="rect">
            <a:avLst/>
          </a:prstGeom>
          <a:solidFill>
            <a:srgbClr val="FFFF00">
              <a:alpha val="60439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Simpático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065075" y="1531038"/>
            <a:ext cx="2556900" cy="676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Sociable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065063" y="2429263"/>
            <a:ext cx="2556900" cy="6765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Antipático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32775" y="1531050"/>
            <a:ext cx="2556900" cy="6765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Ambiente de trabajo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291125" y="1157300"/>
            <a:ext cx="2104800" cy="556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291125" y="2011900"/>
            <a:ext cx="2104800" cy="5568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750375" y="632825"/>
            <a:ext cx="29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Establece una relación con todos los empleados manteniendo un buen ambiente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750375" y="1453650"/>
            <a:ext cx="2925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Establece una relación con algunos empleados sin discordia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5805125" y="2351875"/>
            <a:ext cx="2815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se relaciona con los demás empleados causando inconformidad y mal ambiente</a:t>
            </a:r>
            <a:endParaRPr/>
          </a:p>
        </p:txBody>
      </p:sp>
      <p:cxnSp>
        <p:nvCxnSpPr>
          <p:cNvPr id="63" name="Google Shape;63;p13"/>
          <p:cNvCxnSpPr>
            <a:stCxn id="54" idx="1"/>
            <a:endCxn id="57" idx="3"/>
          </p:cNvCxnSpPr>
          <p:nvPr/>
        </p:nvCxnSpPr>
        <p:spPr>
          <a:xfrm flipH="1">
            <a:off x="2789675" y="971075"/>
            <a:ext cx="275400" cy="89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3"/>
          <p:cNvCxnSpPr>
            <a:stCxn id="55" idx="1"/>
            <a:endCxn id="57" idx="3"/>
          </p:cNvCxnSpPr>
          <p:nvPr/>
        </p:nvCxnSpPr>
        <p:spPr>
          <a:xfrm flipH="1">
            <a:off x="2789675" y="1869288"/>
            <a:ext cx="275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3"/>
          <p:cNvCxnSpPr>
            <a:stCxn id="56" idx="1"/>
            <a:endCxn id="57" idx="3"/>
          </p:cNvCxnSpPr>
          <p:nvPr/>
        </p:nvCxnSpPr>
        <p:spPr>
          <a:xfrm rot="10800000">
            <a:off x="2789663" y="1869313"/>
            <a:ext cx="275400" cy="8982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3065075" y="559400"/>
            <a:ext cx="2556900" cy="676500"/>
          </a:xfrm>
          <a:prstGeom prst="rect">
            <a:avLst/>
          </a:prstGeom>
          <a:solidFill>
            <a:srgbClr val="FFFF00">
              <a:alpha val="60439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Comprometido 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3065075" y="1612825"/>
            <a:ext cx="2556900" cy="676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Dedicado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3065075" y="2666263"/>
            <a:ext cx="2556900" cy="6765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Desinteresado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27475" y="1612825"/>
            <a:ext cx="2556900" cy="6765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Atención al cliente</a:t>
            </a:r>
            <a:endParaRPr sz="2100"/>
          </a:p>
        </p:txBody>
      </p:sp>
      <p:sp>
        <p:nvSpPr>
          <p:cNvPr id="74" name="Google Shape;74;p14"/>
          <p:cNvSpPr/>
          <p:nvPr/>
        </p:nvSpPr>
        <p:spPr>
          <a:xfrm>
            <a:off x="3291125" y="1235900"/>
            <a:ext cx="2104800" cy="556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3291125" y="2207550"/>
            <a:ext cx="2104800" cy="5568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5760425" y="419575"/>
            <a:ext cx="2904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Es capaz de formar vínculos con el cliente siendo carismático y detallista con él.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5805125" y="1750975"/>
            <a:ext cx="2925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Da la suficiente atención como para que el cliente no pierda el interés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5805125" y="2804425"/>
            <a:ext cx="2815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Brinda la atención básica, llegando a ser antipático en ocasiones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9" name="Google Shape;79;p14"/>
          <p:cNvCxnSpPr>
            <a:stCxn id="70" idx="1"/>
            <a:endCxn id="73" idx="3"/>
          </p:cNvCxnSpPr>
          <p:nvPr/>
        </p:nvCxnSpPr>
        <p:spPr>
          <a:xfrm flipH="1">
            <a:off x="2684375" y="897650"/>
            <a:ext cx="380700" cy="1053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4"/>
          <p:cNvCxnSpPr>
            <a:stCxn id="73" idx="3"/>
            <a:endCxn id="71" idx="1"/>
          </p:cNvCxnSpPr>
          <p:nvPr/>
        </p:nvCxnSpPr>
        <p:spPr>
          <a:xfrm>
            <a:off x="2684375" y="1951075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4"/>
          <p:cNvCxnSpPr>
            <a:stCxn id="73" idx="3"/>
            <a:endCxn id="72" idx="1"/>
          </p:cNvCxnSpPr>
          <p:nvPr/>
        </p:nvCxnSpPr>
        <p:spPr>
          <a:xfrm>
            <a:off x="2684375" y="1951075"/>
            <a:ext cx="380700" cy="1053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3124125" y="520750"/>
            <a:ext cx="2556900" cy="676500"/>
          </a:xfrm>
          <a:prstGeom prst="rect">
            <a:avLst/>
          </a:prstGeom>
          <a:solidFill>
            <a:srgbClr val="FFFF00">
              <a:alpha val="60439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Analista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3124125" y="1476988"/>
            <a:ext cx="2556900" cy="676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planificador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3124125" y="2271938"/>
            <a:ext cx="2556900" cy="6765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Despreocupado</a:t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232725" y="1466275"/>
            <a:ext cx="2556900" cy="6765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Autodisciplina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3350175" y="955250"/>
            <a:ext cx="2104800" cy="556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3350163" y="1944575"/>
            <a:ext cx="2104800" cy="5568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5809425" y="701000"/>
            <a:ext cx="290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-</a:t>
            </a:r>
            <a:r>
              <a:rPr lang="es" sz="1000">
                <a:solidFill>
                  <a:schemeClr val="dk1"/>
                </a:solidFill>
                <a:highlight>
                  <a:srgbClr val="FFFFFF"/>
                </a:highlight>
              </a:rPr>
              <a:t>Considera todas las opciones antes de actuar manteniendo la sensatez y la calma</a:t>
            </a:r>
            <a:endParaRPr sz="1000"/>
          </a:p>
        </p:txBody>
      </p:sp>
      <p:sp>
        <p:nvSpPr>
          <p:cNvPr id="93" name="Google Shape;93;p15"/>
          <p:cNvSpPr txBox="1"/>
          <p:nvPr/>
        </p:nvSpPr>
        <p:spPr>
          <a:xfrm>
            <a:off x="5809425" y="1477000"/>
            <a:ext cx="2925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-Se preocupa por las opciones y situaciones que pueden pasar, pero deja algunas a la suerte </a:t>
            </a:r>
            <a:endParaRPr sz="1000"/>
          </a:p>
        </p:txBody>
      </p:sp>
      <p:sp>
        <p:nvSpPr>
          <p:cNvPr id="94" name="Google Shape;94;p15"/>
          <p:cNvSpPr txBox="1"/>
          <p:nvPr/>
        </p:nvSpPr>
        <p:spPr>
          <a:xfrm>
            <a:off x="5898950" y="2332600"/>
            <a:ext cx="2815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-No piensa en las diferentes situaciones y solo se guia por el mero instinto, o se lo delega a otro.</a:t>
            </a:r>
            <a:endParaRPr sz="1000"/>
          </a:p>
        </p:txBody>
      </p:sp>
      <p:cxnSp>
        <p:nvCxnSpPr>
          <p:cNvPr id="95" name="Google Shape;95;p15"/>
          <p:cNvCxnSpPr>
            <a:stCxn id="89" idx="3"/>
            <a:endCxn id="86" idx="1"/>
          </p:cNvCxnSpPr>
          <p:nvPr/>
        </p:nvCxnSpPr>
        <p:spPr>
          <a:xfrm rot="10800000" flipH="1">
            <a:off x="2789625" y="858925"/>
            <a:ext cx="334500" cy="945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5"/>
          <p:cNvCxnSpPr>
            <a:stCxn id="89" idx="3"/>
            <a:endCxn id="87" idx="1"/>
          </p:cNvCxnSpPr>
          <p:nvPr/>
        </p:nvCxnSpPr>
        <p:spPr>
          <a:xfrm>
            <a:off x="2789625" y="1804525"/>
            <a:ext cx="334500" cy="10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5"/>
          <p:cNvCxnSpPr>
            <a:stCxn id="89" idx="3"/>
            <a:endCxn id="88" idx="1"/>
          </p:cNvCxnSpPr>
          <p:nvPr/>
        </p:nvCxnSpPr>
        <p:spPr>
          <a:xfrm>
            <a:off x="2789625" y="1804525"/>
            <a:ext cx="334500" cy="805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3013425" y="577800"/>
            <a:ext cx="2556900" cy="676500"/>
          </a:xfrm>
          <a:prstGeom prst="rect">
            <a:avLst/>
          </a:prstGeom>
          <a:solidFill>
            <a:srgbClr val="FFFF00">
              <a:alpha val="60439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Carismático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3103450" y="1466263"/>
            <a:ext cx="2556900" cy="6765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sociable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3065075" y="2385038"/>
            <a:ext cx="2556900" cy="6765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Individualista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232725" y="1466275"/>
            <a:ext cx="2556900" cy="6765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Comunicación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3329500" y="1081825"/>
            <a:ext cx="2104800" cy="556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3291125" y="1962275"/>
            <a:ext cx="2104800" cy="5568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5760425" y="392700"/>
            <a:ext cx="2904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Además de comunicarse con el equipo facilita que entre los demás se lleve el acorde acompañamiento 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5750375" y="1562075"/>
            <a:ext cx="2925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comunica con el equipo llevando así un buen desarrollo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5760425" y="2385050"/>
            <a:ext cx="2815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le dificulta comunicarse con el equipo y dificulta el avance del proyecto</a:t>
            </a:r>
            <a:endParaRPr/>
          </a:p>
        </p:txBody>
      </p:sp>
      <p:cxnSp>
        <p:nvCxnSpPr>
          <p:cNvPr id="111" name="Google Shape;111;p16"/>
          <p:cNvCxnSpPr>
            <a:stCxn id="105" idx="3"/>
            <a:endCxn id="102" idx="1"/>
          </p:cNvCxnSpPr>
          <p:nvPr/>
        </p:nvCxnSpPr>
        <p:spPr>
          <a:xfrm rot="10800000" flipH="1">
            <a:off x="2789625" y="915925"/>
            <a:ext cx="223800" cy="888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6"/>
          <p:cNvCxnSpPr>
            <a:stCxn id="105" idx="3"/>
            <a:endCxn id="103" idx="1"/>
          </p:cNvCxnSpPr>
          <p:nvPr/>
        </p:nvCxnSpPr>
        <p:spPr>
          <a:xfrm>
            <a:off x="2789625" y="1804525"/>
            <a:ext cx="313800" cy="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6"/>
          <p:cNvCxnSpPr>
            <a:stCxn id="105" idx="3"/>
            <a:endCxn id="104" idx="1"/>
          </p:cNvCxnSpPr>
          <p:nvPr/>
        </p:nvCxnSpPr>
        <p:spPr>
          <a:xfrm>
            <a:off x="2789625" y="1804525"/>
            <a:ext cx="275400" cy="918900"/>
          </a:xfrm>
          <a:prstGeom prst="bentConnector3">
            <a:avLst>
              <a:gd name="adj1" fmla="val 3882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54;p13">
            <a:extLst>
              <a:ext uri="{FF2B5EF4-FFF2-40B4-BE49-F238E27FC236}">
                <a16:creationId xmlns:a16="http://schemas.microsoft.com/office/drawing/2014/main" id="{A4AF1C56-D036-4906-8A74-A10CDD657842}"/>
              </a:ext>
            </a:extLst>
          </p:cNvPr>
          <p:cNvGraphicFramePr/>
          <p:nvPr/>
        </p:nvGraphicFramePr>
        <p:xfrm>
          <a:off x="952500" y="893325"/>
          <a:ext cx="7239000" cy="3275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Potencial superior y desempeño pobre en su área como ingeniero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Potencial superior y desempeño medio en su área como ingeniero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Potencial y desempeño superior en su área como ingeniero</a:t>
                      </a:r>
                      <a:br>
                        <a:rPr lang="es"/>
                      </a:br>
                      <a:endParaRPr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Potencial medio y desempeño inferior en su área como ingeniero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Potencial y desempeño básico en su área como ingeniero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Potencial medio y desempeño superior en su área como ingeniero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Potencial bajo y desempeño medio en su área como ingeniero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Potencial bajo y desempeño superior en su área como ingeniero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Google Shape;55;p13">
            <a:extLst>
              <a:ext uri="{FF2B5EF4-FFF2-40B4-BE49-F238E27FC236}">
                <a16:creationId xmlns:a16="http://schemas.microsoft.com/office/drawing/2014/main" id="{26182E33-A3F5-405D-B745-C86843530851}"/>
              </a:ext>
            </a:extLst>
          </p:cNvPr>
          <p:cNvSpPr txBox="1"/>
          <p:nvPr/>
        </p:nvSpPr>
        <p:spPr>
          <a:xfrm>
            <a:off x="3538650" y="317325"/>
            <a:ext cx="206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Ingeniero de proyectos</a:t>
            </a:r>
            <a:endParaRPr/>
          </a:p>
        </p:txBody>
      </p:sp>
      <p:sp>
        <p:nvSpPr>
          <p:cNvPr id="44" name="Google Shape;56;p13">
            <a:extLst>
              <a:ext uri="{FF2B5EF4-FFF2-40B4-BE49-F238E27FC236}">
                <a16:creationId xmlns:a16="http://schemas.microsoft.com/office/drawing/2014/main" id="{3295DD8D-7D13-430C-97B4-3958C893FF2C}"/>
              </a:ext>
            </a:extLst>
          </p:cNvPr>
          <p:cNvSpPr txBox="1"/>
          <p:nvPr/>
        </p:nvSpPr>
        <p:spPr>
          <a:xfrm>
            <a:off x="3914275" y="4638750"/>
            <a:ext cx="131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Desempeño</a:t>
            </a:r>
            <a:endParaRPr/>
          </a:p>
        </p:txBody>
      </p:sp>
      <p:cxnSp>
        <p:nvCxnSpPr>
          <p:cNvPr id="45" name="Google Shape;58;p13">
            <a:extLst>
              <a:ext uri="{FF2B5EF4-FFF2-40B4-BE49-F238E27FC236}">
                <a16:creationId xmlns:a16="http://schemas.microsoft.com/office/drawing/2014/main" id="{1565DF77-9C85-4670-A6A5-D58760126861}"/>
              </a:ext>
            </a:extLst>
          </p:cNvPr>
          <p:cNvCxnSpPr/>
          <p:nvPr/>
        </p:nvCxnSpPr>
        <p:spPr>
          <a:xfrm rot="10800000">
            <a:off x="767475" y="959325"/>
            <a:ext cx="0" cy="314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59;p13">
            <a:extLst>
              <a:ext uri="{FF2B5EF4-FFF2-40B4-BE49-F238E27FC236}">
                <a16:creationId xmlns:a16="http://schemas.microsoft.com/office/drawing/2014/main" id="{B898320D-9D08-4D9C-AABF-563E85D9313A}"/>
              </a:ext>
            </a:extLst>
          </p:cNvPr>
          <p:cNvSpPr txBox="1"/>
          <p:nvPr/>
        </p:nvSpPr>
        <p:spPr>
          <a:xfrm rot="16200000">
            <a:off x="413750" y="3638900"/>
            <a:ext cx="442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Bajo</a:t>
            </a:r>
            <a:endParaRPr sz="900"/>
          </a:p>
        </p:txBody>
      </p:sp>
      <p:sp>
        <p:nvSpPr>
          <p:cNvPr id="47" name="Google Shape;60;p13">
            <a:extLst>
              <a:ext uri="{FF2B5EF4-FFF2-40B4-BE49-F238E27FC236}">
                <a16:creationId xmlns:a16="http://schemas.microsoft.com/office/drawing/2014/main" id="{DE69C5B0-2F1B-4645-B71F-C0E8E48A7298}"/>
              </a:ext>
            </a:extLst>
          </p:cNvPr>
          <p:cNvSpPr txBox="1"/>
          <p:nvPr/>
        </p:nvSpPr>
        <p:spPr>
          <a:xfrm rot="16202211">
            <a:off x="168793" y="2369636"/>
            <a:ext cx="932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Medio</a:t>
            </a:r>
            <a:endParaRPr sz="800"/>
          </a:p>
        </p:txBody>
      </p:sp>
      <p:sp>
        <p:nvSpPr>
          <p:cNvPr id="48" name="Google Shape;61;p13">
            <a:extLst>
              <a:ext uri="{FF2B5EF4-FFF2-40B4-BE49-F238E27FC236}">
                <a16:creationId xmlns:a16="http://schemas.microsoft.com/office/drawing/2014/main" id="{E119AEF7-9322-4F0A-B3C5-E308A3F6FEDB}"/>
              </a:ext>
            </a:extLst>
          </p:cNvPr>
          <p:cNvSpPr txBox="1"/>
          <p:nvPr/>
        </p:nvSpPr>
        <p:spPr>
          <a:xfrm rot="16202211">
            <a:off x="139268" y="1333936"/>
            <a:ext cx="932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Superior</a:t>
            </a:r>
            <a:endParaRPr sz="800"/>
          </a:p>
        </p:txBody>
      </p:sp>
      <p:sp>
        <p:nvSpPr>
          <p:cNvPr id="49" name="Google Shape;63;p13">
            <a:extLst>
              <a:ext uri="{FF2B5EF4-FFF2-40B4-BE49-F238E27FC236}">
                <a16:creationId xmlns:a16="http://schemas.microsoft.com/office/drawing/2014/main" id="{B961BF8B-3A90-4E2E-8A09-294DD2B43A80}"/>
              </a:ext>
            </a:extLst>
          </p:cNvPr>
          <p:cNvSpPr txBox="1"/>
          <p:nvPr/>
        </p:nvSpPr>
        <p:spPr>
          <a:xfrm>
            <a:off x="1320904" y="4275225"/>
            <a:ext cx="658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Bajo</a:t>
            </a:r>
            <a:endParaRPr sz="900"/>
          </a:p>
        </p:txBody>
      </p:sp>
      <p:sp>
        <p:nvSpPr>
          <p:cNvPr id="50" name="Google Shape;64;p13">
            <a:extLst>
              <a:ext uri="{FF2B5EF4-FFF2-40B4-BE49-F238E27FC236}">
                <a16:creationId xmlns:a16="http://schemas.microsoft.com/office/drawing/2014/main" id="{D1ECB0A0-82EA-41DB-A087-0FF42A365C62}"/>
              </a:ext>
            </a:extLst>
          </p:cNvPr>
          <p:cNvSpPr txBox="1"/>
          <p:nvPr/>
        </p:nvSpPr>
        <p:spPr>
          <a:xfrm rot="998">
            <a:off x="3538821" y="4275550"/>
            <a:ext cx="206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Medio</a:t>
            </a:r>
            <a:endParaRPr sz="800"/>
          </a:p>
        </p:txBody>
      </p:sp>
      <p:sp>
        <p:nvSpPr>
          <p:cNvPr id="51" name="Google Shape;65;p13">
            <a:extLst>
              <a:ext uri="{FF2B5EF4-FFF2-40B4-BE49-F238E27FC236}">
                <a16:creationId xmlns:a16="http://schemas.microsoft.com/office/drawing/2014/main" id="{7636D800-65BE-429D-A597-6C28FA09B28F}"/>
              </a:ext>
            </a:extLst>
          </p:cNvPr>
          <p:cNvSpPr txBox="1"/>
          <p:nvPr/>
        </p:nvSpPr>
        <p:spPr>
          <a:xfrm rot="916">
            <a:off x="6306225" y="4275375"/>
            <a:ext cx="1126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Superior</a:t>
            </a:r>
            <a:endParaRPr sz="800"/>
          </a:p>
        </p:txBody>
      </p:sp>
      <p:pic>
        <p:nvPicPr>
          <p:cNvPr id="52" name="Google Shape;66;p13">
            <a:extLst>
              <a:ext uri="{FF2B5EF4-FFF2-40B4-BE49-F238E27FC236}">
                <a16:creationId xmlns:a16="http://schemas.microsoft.com/office/drawing/2014/main" id="{C1ECA38B-B212-44AF-A63B-E8A3ADE4DF3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5850" y="3153323"/>
            <a:ext cx="1315800" cy="949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67;p13">
            <a:extLst>
              <a:ext uri="{FF2B5EF4-FFF2-40B4-BE49-F238E27FC236}">
                <a16:creationId xmlns:a16="http://schemas.microsoft.com/office/drawing/2014/main" id="{2E5F9093-7AA8-4EB2-9DDD-5F11C86F2C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700" y="168003"/>
            <a:ext cx="1205300" cy="1034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Google Shape;58;p13">
            <a:extLst>
              <a:ext uri="{FF2B5EF4-FFF2-40B4-BE49-F238E27FC236}">
                <a16:creationId xmlns:a16="http://schemas.microsoft.com/office/drawing/2014/main" id="{39C56D8B-1BCD-4372-B444-4553616C8435}"/>
              </a:ext>
            </a:extLst>
          </p:cNvPr>
          <p:cNvCxnSpPr>
            <a:cxnSpLocks/>
          </p:cNvCxnSpPr>
          <p:nvPr/>
        </p:nvCxnSpPr>
        <p:spPr>
          <a:xfrm flipV="1">
            <a:off x="1114856" y="4256090"/>
            <a:ext cx="7076644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2020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72;p14">
            <a:extLst>
              <a:ext uri="{FF2B5EF4-FFF2-40B4-BE49-F238E27FC236}">
                <a16:creationId xmlns:a16="http://schemas.microsoft.com/office/drawing/2014/main" id="{611D0A46-C36A-4518-A8F6-491AD7F22344}"/>
              </a:ext>
            </a:extLst>
          </p:cNvPr>
          <p:cNvGraphicFramePr/>
          <p:nvPr/>
        </p:nvGraphicFramePr>
        <p:xfrm>
          <a:off x="952500" y="893325"/>
          <a:ext cx="7239000" cy="3275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 cumple con los objetivos pero muestra gran motivación por trabajar(Superior-Bajo) 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Cumple con los objetivos y muestra gran motivación por mejorar el proyecto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(Superior-Medio)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Supera los objetivos y ayuda a mejorar el ambiente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(Superior-Superior)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 cumple con los objetivos pero muestra interés por aprender (Medio-Bajo)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Cumple con los objetivos y busca innovar (Medio-Medio)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Supera los objetivos y demuestra cumple con algunas normas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(Medio-Superior) 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Cumple con los objetivos mas no los supera e innova(Bajo-Medio)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Supera los objetivos pero no demuestra interés en cumplir ciertas normas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(Bajo-Superior)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Google Shape;73;p14">
            <a:extLst>
              <a:ext uri="{FF2B5EF4-FFF2-40B4-BE49-F238E27FC236}">
                <a16:creationId xmlns:a16="http://schemas.microsoft.com/office/drawing/2014/main" id="{88ACF049-3B46-44CC-8713-F2F42A59D2FC}"/>
              </a:ext>
            </a:extLst>
          </p:cNvPr>
          <p:cNvSpPr txBox="1"/>
          <p:nvPr/>
        </p:nvSpPr>
        <p:spPr>
          <a:xfrm>
            <a:off x="3970175" y="332075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Construcción</a:t>
            </a:r>
            <a:endParaRPr/>
          </a:p>
        </p:txBody>
      </p:sp>
      <p:sp>
        <p:nvSpPr>
          <p:cNvPr id="5" name="Google Shape;75;p14">
            <a:extLst>
              <a:ext uri="{FF2B5EF4-FFF2-40B4-BE49-F238E27FC236}">
                <a16:creationId xmlns:a16="http://schemas.microsoft.com/office/drawing/2014/main" id="{8D4627E6-FE1E-4CD1-8FF8-FB0CDBF6E280}"/>
              </a:ext>
            </a:extLst>
          </p:cNvPr>
          <p:cNvSpPr txBox="1"/>
          <p:nvPr/>
        </p:nvSpPr>
        <p:spPr>
          <a:xfrm rot="16200000">
            <a:off x="-398325" y="2371650"/>
            <a:ext cx="128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Potencial</a:t>
            </a:r>
            <a:endParaRPr/>
          </a:p>
        </p:txBody>
      </p:sp>
      <p:cxnSp>
        <p:nvCxnSpPr>
          <p:cNvPr id="6" name="Google Shape;76;p14">
            <a:extLst>
              <a:ext uri="{FF2B5EF4-FFF2-40B4-BE49-F238E27FC236}">
                <a16:creationId xmlns:a16="http://schemas.microsoft.com/office/drawing/2014/main" id="{FD64D55B-6882-4BF1-B8D0-D149EB9DB0FB}"/>
              </a:ext>
            </a:extLst>
          </p:cNvPr>
          <p:cNvCxnSpPr/>
          <p:nvPr/>
        </p:nvCxnSpPr>
        <p:spPr>
          <a:xfrm rot="10800000">
            <a:off x="767475" y="959325"/>
            <a:ext cx="0" cy="314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77;p14">
            <a:extLst>
              <a:ext uri="{FF2B5EF4-FFF2-40B4-BE49-F238E27FC236}">
                <a16:creationId xmlns:a16="http://schemas.microsoft.com/office/drawing/2014/main" id="{01212AF9-8190-47EE-BE88-B970AC2CCCCE}"/>
              </a:ext>
            </a:extLst>
          </p:cNvPr>
          <p:cNvSpPr txBox="1"/>
          <p:nvPr/>
        </p:nvSpPr>
        <p:spPr>
          <a:xfrm rot="16200000">
            <a:off x="413750" y="3638900"/>
            <a:ext cx="442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Bajo</a:t>
            </a:r>
            <a:endParaRPr sz="900"/>
          </a:p>
        </p:txBody>
      </p:sp>
      <p:sp>
        <p:nvSpPr>
          <p:cNvPr id="8" name="Google Shape;78;p14">
            <a:extLst>
              <a:ext uri="{FF2B5EF4-FFF2-40B4-BE49-F238E27FC236}">
                <a16:creationId xmlns:a16="http://schemas.microsoft.com/office/drawing/2014/main" id="{5108C36F-7781-4D7F-A697-0ECABD3916F1}"/>
              </a:ext>
            </a:extLst>
          </p:cNvPr>
          <p:cNvSpPr txBox="1"/>
          <p:nvPr/>
        </p:nvSpPr>
        <p:spPr>
          <a:xfrm rot="16202211">
            <a:off x="168793" y="2369636"/>
            <a:ext cx="932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Medio</a:t>
            </a:r>
            <a:endParaRPr sz="800"/>
          </a:p>
        </p:txBody>
      </p:sp>
      <p:sp>
        <p:nvSpPr>
          <p:cNvPr id="9" name="Google Shape;79;p14">
            <a:extLst>
              <a:ext uri="{FF2B5EF4-FFF2-40B4-BE49-F238E27FC236}">
                <a16:creationId xmlns:a16="http://schemas.microsoft.com/office/drawing/2014/main" id="{01E0AFBE-211A-4380-85AB-8B87B6174247}"/>
              </a:ext>
            </a:extLst>
          </p:cNvPr>
          <p:cNvSpPr txBox="1"/>
          <p:nvPr/>
        </p:nvSpPr>
        <p:spPr>
          <a:xfrm rot="16202211">
            <a:off x="139268" y="1333936"/>
            <a:ext cx="932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Superior</a:t>
            </a:r>
            <a:endParaRPr sz="800"/>
          </a:p>
        </p:txBody>
      </p:sp>
      <p:sp>
        <p:nvSpPr>
          <p:cNvPr id="10" name="Google Shape;81;p14">
            <a:extLst>
              <a:ext uri="{FF2B5EF4-FFF2-40B4-BE49-F238E27FC236}">
                <a16:creationId xmlns:a16="http://schemas.microsoft.com/office/drawing/2014/main" id="{3C87C3C8-196D-4D96-AE15-52879F821A53}"/>
              </a:ext>
            </a:extLst>
          </p:cNvPr>
          <p:cNvSpPr txBox="1"/>
          <p:nvPr/>
        </p:nvSpPr>
        <p:spPr>
          <a:xfrm>
            <a:off x="1320904" y="4275225"/>
            <a:ext cx="658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Bajo</a:t>
            </a:r>
            <a:endParaRPr sz="900"/>
          </a:p>
        </p:txBody>
      </p:sp>
      <p:sp>
        <p:nvSpPr>
          <p:cNvPr id="11" name="Google Shape;82;p14">
            <a:extLst>
              <a:ext uri="{FF2B5EF4-FFF2-40B4-BE49-F238E27FC236}">
                <a16:creationId xmlns:a16="http://schemas.microsoft.com/office/drawing/2014/main" id="{3AF94EDF-A213-4F65-B438-B0B3EC571AAF}"/>
              </a:ext>
            </a:extLst>
          </p:cNvPr>
          <p:cNvSpPr txBox="1"/>
          <p:nvPr/>
        </p:nvSpPr>
        <p:spPr>
          <a:xfrm rot="998">
            <a:off x="3538821" y="4275550"/>
            <a:ext cx="206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Medio</a:t>
            </a:r>
            <a:endParaRPr sz="800"/>
          </a:p>
        </p:txBody>
      </p:sp>
      <p:sp>
        <p:nvSpPr>
          <p:cNvPr id="12" name="Google Shape;83;p14">
            <a:extLst>
              <a:ext uri="{FF2B5EF4-FFF2-40B4-BE49-F238E27FC236}">
                <a16:creationId xmlns:a16="http://schemas.microsoft.com/office/drawing/2014/main" id="{77AD7A92-93F5-4442-AD0A-C6B552DF08A5}"/>
              </a:ext>
            </a:extLst>
          </p:cNvPr>
          <p:cNvSpPr txBox="1"/>
          <p:nvPr/>
        </p:nvSpPr>
        <p:spPr>
          <a:xfrm rot="916">
            <a:off x="6306225" y="4275375"/>
            <a:ext cx="1126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Superior</a:t>
            </a:r>
            <a:endParaRPr sz="800"/>
          </a:p>
        </p:txBody>
      </p:sp>
      <p:pic>
        <p:nvPicPr>
          <p:cNvPr id="13" name="Google Shape;84;p14">
            <a:extLst>
              <a:ext uri="{FF2B5EF4-FFF2-40B4-BE49-F238E27FC236}">
                <a16:creationId xmlns:a16="http://schemas.microsoft.com/office/drawing/2014/main" id="{38AEBB21-2027-4F47-9470-2791F7DFA80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5850" y="3153323"/>
            <a:ext cx="1315800" cy="949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85;p14">
            <a:extLst>
              <a:ext uri="{FF2B5EF4-FFF2-40B4-BE49-F238E27FC236}">
                <a16:creationId xmlns:a16="http://schemas.microsoft.com/office/drawing/2014/main" id="{2422C17A-7169-443E-8461-435C5C0CC3C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700" y="168003"/>
            <a:ext cx="1205300" cy="10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86;p14">
            <a:extLst>
              <a:ext uri="{FF2B5EF4-FFF2-40B4-BE49-F238E27FC236}">
                <a16:creationId xmlns:a16="http://schemas.microsoft.com/office/drawing/2014/main" id="{08F188E9-B2B7-41B2-929B-839C144917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700" y="168003"/>
            <a:ext cx="1205300" cy="1034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58;p13">
            <a:extLst>
              <a:ext uri="{FF2B5EF4-FFF2-40B4-BE49-F238E27FC236}">
                <a16:creationId xmlns:a16="http://schemas.microsoft.com/office/drawing/2014/main" id="{93EDDBFA-95F2-4C57-B7C0-74C8E8A9C796}"/>
              </a:ext>
            </a:extLst>
          </p:cNvPr>
          <p:cNvCxnSpPr>
            <a:cxnSpLocks/>
          </p:cNvCxnSpPr>
          <p:nvPr/>
        </p:nvCxnSpPr>
        <p:spPr>
          <a:xfrm flipV="1">
            <a:off x="1114856" y="4256090"/>
            <a:ext cx="7076644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7186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91;p15">
            <a:extLst>
              <a:ext uri="{FF2B5EF4-FFF2-40B4-BE49-F238E27FC236}">
                <a16:creationId xmlns:a16="http://schemas.microsoft.com/office/drawing/2014/main" id="{6A9F2A55-92C2-4037-9048-07C606DFE85F}"/>
              </a:ext>
            </a:extLst>
          </p:cNvPr>
          <p:cNvGraphicFramePr/>
          <p:nvPr/>
        </p:nvGraphicFramePr>
        <p:xfrm>
          <a:off x="952500" y="893325"/>
          <a:ext cx="7239000" cy="3275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Tiene un desempeño superior, aunque carece de potencial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Google Shape;92;p15">
            <a:extLst>
              <a:ext uri="{FF2B5EF4-FFF2-40B4-BE49-F238E27FC236}">
                <a16:creationId xmlns:a16="http://schemas.microsoft.com/office/drawing/2014/main" id="{7AADD174-DB43-47E6-A1E7-B58EBC21FBB3}"/>
              </a:ext>
            </a:extLst>
          </p:cNvPr>
          <p:cNvSpPr txBox="1"/>
          <p:nvPr/>
        </p:nvSpPr>
        <p:spPr>
          <a:xfrm>
            <a:off x="3435525" y="452450"/>
            <a:ext cx="287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Pensamiento crítico</a:t>
            </a:r>
            <a:endParaRPr/>
          </a:p>
        </p:txBody>
      </p:sp>
      <p:sp>
        <p:nvSpPr>
          <p:cNvPr id="5" name="Google Shape;93;p15">
            <a:extLst>
              <a:ext uri="{FF2B5EF4-FFF2-40B4-BE49-F238E27FC236}">
                <a16:creationId xmlns:a16="http://schemas.microsoft.com/office/drawing/2014/main" id="{12322855-E012-4760-9FE2-0E0AF16E257A}"/>
              </a:ext>
            </a:extLst>
          </p:cNvPr>
          <p:cNvSpPr txBox="1"/>
          <p:nvPr/>
        </p:nvSpPr>
        <p:spPr>
          <a:xfrm>
            <a:off x="4115850" y="4705175"/>
            <a:ext cx="131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Desempeño</a:t>
            </a:r>
            <a:endParaRPr/>
          </a:p>
        </p:txBody>
      </p:sp>
      <p:cxnSp>
        <p:nvCxnSpPr>
          <p:cNvPr id="6" name="Google Shape;95;p15">
            <a:extLst>
              <a:ext uri="{FF2B5EF4-FFF2-40B4-BE49-F238E27FC236}">
                <a16:creationId xmlns:a16="http://schemas.microsoft.com/office/drawing/2014/main" id="{1DD83499-D115-44DC-BD53-8A9FF9A89E49}"/>
              </a:ext>
            </a:extLst>
          </p:cNvPr>
          <p:cNvCxnSpPr/>
          <p:nvPr/>
        </p:nvCxnSpPr>
        <p:spPr>
          <a:xfrm rot="10800000">
            <a:off x="767475" y="959325"/>
            <a:ext cx="0" cy="314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96;p15">
            <a:extLst>
              <a:ext uri="{FF2B5EF4-FFF2-40B4-BE49-F238E27FC236}">
                <a16:creationId xmlns:a16="http://schemas.microsoft.com/office/drawing/2014/main" id="{1015A4F5-6F94-412A-A3F0-183F06D61FE5}"/>
              </a:ext>
            </a:extLst>
          </p:cNvPr>
          <p:cNvSpPr txBox="1"/>
          <p:nvPr/>
        </p:nvSpPr>
        <p:spPr>
          <a:xfrm rot="16200000">
            <a:off x="413750" y="3638900"/>
            <a:ext cx="442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Bajo</a:t>
            </a:r>
            <a:endParaRPr sz="900"/>
          </a:p>
        </p:txBody>
      </p:sp>
      <p:sp>
        <p:nvSpPr>
          <p:cNvPr id="8" name="Google Shape;97;p15">
            <a:extLst>
              <a:ext uri="{FF2B5EF4-FFF2-40B4-BE49-F238E27FC236}">
                <a16:creationId xmlns:a16="http://schemas.microsoft.com/office/drawing/2014/main" id="{25DF2159-32B1-439A-94B6-3E749877771D}"/>
              </a:ext>
            </a:extLst>
          </p:cNvPr>
          <p:cNvSpPr txBox="1"/>
          <p:nvPr/>
        </p:nvSpPr>
        <p:spPr>
          <a:xfrm rot="16202211">
            <a:off x="168793" y="2369636"/>
            <a:ext cx="932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medio</a:t>
            </a:r>
            <a:endParaRPr sz="800"/>
          </a:p>
        </p:txBody>
      </p:sp>
      <p:sp>
        <p:nvSpPr>
          <p:cNvPr id="9" name="Google Shape;98;p15">
            <a:extLst>
              <a:ext uri="{FF2B5EF4-FFF2-40B4-BE49-F238E27FC236}">
                <a16:creationId xmlns:a16="http://schemas.microsoft.com/office/drawing/2014/main" id="{0B580219-51A6-4D4A-95D1-14DE84C6117F}"/>
              </a:ext>
            </a:extLst>
          </p:cNvPr>
          <p:cNvSpPr txBox="1"/>
          <p:nvPr/>
        </p:nvSpPr>
        <p:spPr>
          <a:xfrm rot="16202211">
            <a:off x="139268" y="1333936"/>
            <a:ext cx="932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superior</a:t>
            </a:r>
            <a:endParaRPr sz="800"/>
          </a:p>
        </p:txBody>
      </p:sp>
      <p:sp>
        <p:nvSpPr>
          <p:cNvPr id="10" name="Google Shape;100;p15">
            <a:extLst>
              <a:ext uri="{FF2B5EF4-FFF2-40B4-BE49-F238E27FC236}">
                <a16:creationId xmlns:a16="http://schemas.microsoft.com/office/drawing/2014/main" id="{693CF140-E9CA-4844-AF54-45A54AEDD39E}"/>
              </a:ext>
            </a:extLst>
          </p:cNvPr>
          <p:cNvSpPr txBox="1"/>
          <p:nvPr/>
        </p:nvSpPr>
        <p:spPr>
          <a:xfrm>
            <a:off x="1320904" y="4275225"/>
            <a:ext cx="658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Bajo</a:t>
            </a:r>
            <a:endParaRPr sz="900"/>
          </a:p>
        </p:txBody>
      </p:sp>
      <p:sp>
        <p:nvSpPr>
          <p:cNvPr id="11" name="Google Shape;101;p15">
            <a:extLst>
              <a:ext uri="{FF2B5EF4-FFF2-40B4-BE49-F238E27FC236}">
                <a16:creationId xmlns:a16="http://schemas.microsoft.com/office/drawing/2014/main" id="{CC0B211E-1F63-4778-B8E3-1EEF5362A34F}"/>
              </a:ext>
            </a:extLst>
          </p:cNvPr>
          <p:cNvSpPr txBox="1"/>
          <p:nvPr/>
        </p:nvSpPr>
        <p:spPr>
          <a:xfrm rot="998">
            <a:off x="3538821" y="4275550"/>
            <a:ext cx="206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medio</a:t>
            </a:r>
            <a:endParaRPr sz="800"/>
          </a:p>
        </p:txBody>
      </p:sp>
      <p:sp>
        <p:nvSpPr>
          <p:cNvPr id="12" name="Google Shape;102;p15">
            <a:extLst>
              <a:ext uri="{FF2B5EF4-FFF2-40B4-BE49-F238E27FC236}">
                <a16:creationId xmlns:a16="http://schemas.microsoft.com/office/drawing/2014/main" id="{9534D2B8-9C13-4E85-B106-106F4655E28D}"/>
              </a:ext>
            </a:extLst>
          </p:cNvPr>
          <p:cNvSpPr txBox="1"/>
          <p:nvPr/>
        </p:nvSpPr>
        <p:spPr>
          <a:xfrm rot="916">
            <a:off x="6306225" y="4275375"/>
            <a:ext cx="1126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superior</a:t>
            </a:r>
            <a:endParaRPr sz="800"/>
          </a:p>
        </p:txBody>
      </p:sp>
      <p:sp>
        <p:nvSpPr>
          <p:cNvPr id="13" name="Google Shape;103;p15">
            <a:extLst>
              <a:ext uri="{FF2B5EF4-FFF2-40B4-BE49-F238E27FC236}">
                <a16:creationId xmlns:a16="http://schemas.microsoft.com/office/drawing/2014/main" id="{B67933AA-14C3-46B9-B19B-B53F899D21CB}"/>
              </a:ext>
            </a:extLst>
          </p:cNvPr>
          <p:cNvSpPr txBox="1"/>
          <p:nvPr/>
        </p:nvSpPr>
        <p:spPr>
          <a:xfrm>
            <a:off x="5778500" y="959325"/>
            <a:ext cx="23973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Tiene un pensamiento crítico superior, con muy buen potencial y desempeño</a:t>
            </a:r>
            <a:endParaRPr sz="1100"/>
          </a:p>
        </p:txBody>
      </p:sp>
      <p:sp>
        <p:nvSpPr>
          <p:cNvPr id="14" name="Google Shape;104;p15">
            <a:extLst>
              <a:ext uri="{FF2B5EF4-FFF2-40B4-BE49-F238E27FC236}">
                <a16:creationId xmlns:a16="http://schemas.microsoft.com/office/drawing/2014/main" id="{E60655D6-A056-4507-B3B1-296EB3CFBF1F}"/>
              </a:ext>
            </a:extLst>
          </p:cNvPr>
          <p:cNvSpPr txBox="1"/>
          <p:nvPr/>
        </p:nvSpPr>
        <p:spPr>
          <a:xfrm>
            <a:off x="3387000" y="916725"/>
            <a:ext cx="23973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Sabe analizar las situaciones con un potencial superior, pero un desempeño en desarrollo</a:t>
            </a:r>
            <a:endParaRPr sz="1100"/>
          </a:p>
        </p:txBody>
      </p:sp>
      <p:sp>
        <p:nvSpPr>
          <p:cNvPr id="15" name="Google Shape;105;p15">
            <a:extLst>
              <a:ext uri="{FF2B5EF4-FFF2-40B4-BE49-F238E27FC236}">
                <a16:creationId xmlns:a16="http://schemas.microsoft.com/office/drawing/2014/main" id="{1888FABF-DC1D-4010-A24A-28891CAF75EA}"/>
              </a:ext>
            </a:extLst>
          </p:cNvPr>
          <p:cNvSpPr txBox="1"/>
          <p:nvPr/>
        </p:nvSpPr>
        <p:spPr>
          <a:xfrm>
            <a:off x="4730625" y="1714500"/>
            <a:ext cx="403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106;p15">
            <a:extLst>
              <a:ext uri="{FF2B5EF4-FFF2-40B4-BE49-F238E27FC236}">
                <a16:creationId xmlns:a16="http://schemas.microsoft.com/office/drawing/2014/main" id="{D4442D7B-44AF-46E0-8E3C-2D21CAB7DF1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5850" y="3153323"/>
            <a:ext cx="1315800" cy="94970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07;p15">
            <a:extLst>
              <a:ext uri="{FF2B5EF4-FFF2-40B4-BE49-F238E27FC236}">
                <a16:creationId xmlns:a16="http://schemas.microsoft.com/office/drawing/2014/main" id="{B3454B0E-7FD6-4555-AA47-59BAD17FF8A6}"/>
              </a:ext>
            </a:extLst>
          </p:cNvPr>
          <p:cNvSpPr txBox="1"/>
          <p:nvPr/>
        </p:nvSpPr>
        <p:spPr>
          <a:xfrm>
            <a:off x="965725" y="902725"/>
            <a:ext cx="2397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Tiene unas muy buenas bases en su pensamiento crítico, pero se limita mucho en cuanto a su desempeño</a:t>
            </a:r>
            <a:endParaRPr sz="1100"/>
          </a:p>
        </p:txBody>
      </p:sp>
      <p:pic>
        <p:nvPicPr>
          <p:cNvPr id="18" name="Google Shape;108;p15">
            <a:extLst>
              <a:ext uri="{FF2B5EF4-FFF2-40B4-BE49-F238E27FC236}">
                <a16:creationId xmlns:a16="http://schemas.microsoft.com/office/drawing/2014/main" id="{331EEFA4-0102-4B01-8268-54452261B69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700" y="168003"/>
            <a:ext cx="1205300" cy="10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09;p15">
            <a:extLst>
              <a:ext uri="{FF2B5EF4-FFF2-40B4-BE49-F238E27FC236}">
                <a16:creationId xmlns:a16="http://schemas.microsoft.com/office/drawing/2014/main" id="{7C9E5EF9-2C1C-455D-BA42-EFAD04CAF82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700" y="168003"/>
            <a:ext cx="1205300" cy="103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10;p15">
            <a:extLst>
              <a:ext uri="{FF2B5EF4-FFF2-40B4-BE49-F238E27FC236}">
                <a16:creationId xmlns:a16="http://schemas.microsoft.com/office/drawing/2014/main" id="{9574574C-7A4A-41E4-8A10-FA92B98149E6}"/>
              </a:ext>
            </a:extLst>
          </p:cNvPr>
          <p:cNvSpPr txBox="1"/>
          <p:nvPr/>
        </p:nvSpPr>
        <p:spPr>
          <a:xfrm>
            <a:off x="972725" y="2008425"/>
            <a:ext cx="2390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Tiene un potencial medio, pero un desempeño bajo en cuanto a su pensamiento crítico</a:t>
            </a:r>
            <a:endParaRPr sz="1100"/>
          </a:p>
        </p:txBody>
      </p:sp>
      <p:sp>
        <p:nvSpPr>
          <p:cNvPr id="21" name="Google Shape;111;p15">
            <a:extLst>
              <a:ext uri="{FF2B5EF4-FFF2-40B4-BE49-F238E27FC236}">
                <a16:creationId xmlns:a16="http://schemas.microsoft.com/office/drawing/2014/main" id="{E9ADC16A-91DF-460B-8491-778345A3FFFA}"/>
              </a:ext>
            </a:extLst>
          </p:cNvPr>
          <p:cNvSpPr txBox="1"/>
          <p:nvPr/>
        </p:nvSpPr>
        <p:spPr>
          <a:xfrm>
            <a:off x="3401000" y="2022400"/>
            <a:ext cx="23775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Tiene tanto un potencial como un desempeño medio en el pensamiento crítico</a:t>
            </a:r>
            <a:endParaRPr sz="1100"/>
          </a:p>
        </p:txBody>
      </p:sp>
      <p:sp>
        <p:nvSpPr>
          <p:cNvPr id="22" name="Google Shape;112;p15">
            <a:extLst>
              <a:ext uri="{FF2B5EF4-FFF2-40B4-BE49-F238E27FC236}">
                <a16:creationId xmlns:a16="http://schemas.microsoft.com/office/drawing/2014/main" id="{F95ECF70-7096-433C-B957-22DFF07B7B51}"/>
              </a:ext>
            </a:extLst>
          </p:cNvPr>
          <p:cNvSpPr txBox="1"/>
          <p:nvPr/>
        </p:nvSpPr>
        <p:spPr>
          <a:xfrm>
            <a:off x="4513675" y="2617225"/>
            <a:ext cx="403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13;p15">
            <a:extLst>
              <a:ext uri="{FF2B5EF4-FFF2-40B4-BE49-F238E27FC236}">
                <a16:creationId xmlns:a16="http://schemas.microsoft.com/office/drawing/2014/main" id="{C2148F10-6666-497B-A051-8614781213A5}"/>
              </a:ext>
            </a:extLst>
          </p:cNvPr>
          <p:cNvSpPr txBox="1"/>
          <p:nvPr/>
        </p:nvSpPr>
        <p:spPr>
          <a:xfrm>
            <a:off x="5801300" y="2022400"/>
            <a:ext cx="23373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Tiene un potencial de pensamiento crítico medio, pero un desempeño superior</a:t>
            </a:r>
            <a:endParaRPr sz="1100"/>
          </a:p>
        </p:txBody>
      </p:sp>
      <p:sp>
        <p:nvSpPr>
          <p:cNvPr id="24" name="Google Shape;114;p15">
            <a:extLst>
              <a:ext uri="{FF2B5EF4-FFF2-40B4-BE49-F238E27FC236}">
                <a16:creationId xmlns:a16="http://schemas.microsoft.com/office/drawing/2014/main" id="{6C174D00-C713-47BA-9101-31518456CB4A}"/>
              </a:ext>
            </a:extLst>
          </p:cNvPr>
          <p:cNvSpPr txBox="1"/>
          <p:nvPr/>
        </p:nvSpPr>
        <p:spPr>
          <a:xfrm>
            <a:off x="3436000" y="3149075"/>
            <a:ext cx="21693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Puede desempeñar un pensamiento crítico medio, pero carece de potencial.</a:t>
            </a:r>
            <a:endParaRPr sz="1100"/>
          </a:p>
        </p:txBody>
      </p:sp>
      <p:cxnSp>
        <p:nvCxnSpPr>
          <p:cNvPr id="25" name="Google Shape;58;p13">
            <a:extLst>
              <a:ext uri="{FF2B5EF4-FFF2-40B4-BE49-F238E27FC236}">
                <a16:creationId xmlns:a16="http://schemas.microsoft.com/office/drawing/2014/main" id="{E2170253-A77D-4853-9A0F-AE6F6E590F6E}"/>
              </a:ext>
            </a:extLst>
          </p:cNvPr>
          <p:cNvCxnSpPr>
            <a:cxnSpLocks/>
          </p:cNvCxnSpPr>
          <p:nvPr/>
        </p:nvCxnSpPr>
        <p:spPr>
          <a:xfrm flipV="1">
            <a:off x="1114856" y="4256090"/>
            <a:ext cx="7076644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0580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119;p16">
            <a:extLst>
              <a:ext uri="{FF2B5EF4-FFF2-40B4-BE49-F238E27FC236}">
                <a16:creationId xmlns:a16="http://schemas.microsoft.com/office/drawing/2014/main" id="{08A6D1F9-2A5D-4FB2-8CD3-A62266FEE57A}"/>
              </a:ext>
            </a:extLst>
          </p:cNvPr>
          <p:cNvGraphicFramePr/>
          <p:nvPr/>
        </p:nvGraphicFramePr>
        <p:xfrm>
          <a:off x="952500" y="893325"/>
          <a:ext cx="7239000" cy="3275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Capaz de cumplir con lo requerido sin necesidad de vigilancia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Capaz pero no logra dar todo de sí sin vigilancia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 tiene la menor necesidad de vigilancia para dar todo de él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Cumple a veces con lo que se requiere.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 vigilancia no tan estricta puede cumplir con lo requerido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 la suficiente vigilancia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cumple con lo requerido y un poco más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 vigilancia tiene la posibilidad de cumplir lo requerido.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 vigilancia cumple con lo requerido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Google Shape;120;p16">
            <a:extLst>
              <a:ext uri="{FF2B5EF4-FFF2-40B4-BE49-F238E27FC236}">
                <a16:creationId xmlns:a16="http://schemas.microsoft.com/office/drawing/2014/main" id="{9566D2D3-5434-4D47-B895-FDD5162F11B7}"/>
              </a:ext>
            </a:extLst>
          </p:cNvPr>
          <p:cNvSpPr txBox="1"/>
          <p:nvPr/>
        </p:nvSpPr>
        <p:spPr>
          <a:xfrm>
            <a:off x="3914275" y="302575"/>
            <a:ext cx="131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Autodisciplina</a:t>
            </a:r>
            <a:endParaRPr/>
          </a:p>
        </p:txBody>
      </p:sp>
      <p:sp>
        <p:nvSpPr>
          <p:cNvPr id="5" name="Google Shape;122;p16">
            <a:extLst>
              <a:ext uri="{FF2B5EF4-FFF2-40B4-BE49-F238E27FC236}">
                <a16:creationId xmlns:a16="http://schemas.microsoft.com/office/drawing/2014/main" id="{4A5781C6-0767-40AC-A2D0-65107235C6B5}"/>
              </a:ext>
            </a:extLst>
          </p:cNvPr>
          <p:cNvSpPr txBox="1"/>
          <p:nvPr/>
        </p:nvSpPr>
        <p:spPr>
          <a:xfrm rot="16200000">
            <a:off x="-398325" y="2371650"/>
            <a:ext cx="128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Potencial</a:t>
            </a:r>
            <a:endParaRPr/>
          </a:p>
        </p:txBody>
      </p:sp>
      <p:cxnSp>
        <p:nvCxnSpPr>
          <p:cNvPr id="6" name="Google Shape;123;p16">
            <a:extLst>
              <a:ext uri="{FF2B5EF4-FFF2-40B4-BE49-F238E27FC236}">
                <a16:creationId xmlns:a16="http://schemas.microsoft.com/office/drawing/2014/main" id="{7E20C248-2DFF-46A3-8E90-08100E202842}"/>
              </a:ext>
            </a:extLst>
          </p:cNvPr>
          <p:cNvCxnSpPr/>
          <p:nvPr/>
        </p:nvCxnSpPr>
        <p:spPr>
          <a:xfrm rot="10800000">
            <a:off x="767475" y="959325"/>
            <a:ext cx="0" cy="314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24;p16">
            <a:extLst>
              <a:ext uri="{FF2B5EF4-FFF2-40B4-BE49-F238E27FC236}">
                <a16:creationId xmlns:a16="http://schemas.microsoft.com/office/drawing/2014/main" id="{648E80CA-678F-49C5-A68C-BD2135C66B09}"/>
              </a:ext>
            </a:extLst>
          </p:cNvPr>
          <p:cNvSpPr txBox="1"/>
          <p:nvPr/>
        </p:nvSpPr>
        <p:spPr>
          <a:xfrm rot="16200000">
            <a:off x="413750" y="3638900"/>
            <a:ext cx="442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Bajo</a:t>
            </a:r>
            <a:endParaRPr sz="900"/>
          </a:p>
        </p:txBody>
      </p:sp>
      <p:sp>
        <p:nvSpPr>
          <p:cNvPr id="8" name="Google Shape;125;p16">
            <a:extLst>
              <a:ext uri="{FF2B5EF4-FFF2-40B4-BE49-F238E27FC236}">
                <a16:creationId xmlns:a16="http://schemas.microsoft.com/office/drawing/2014/main" id="{8C30183A-3EAF-48F8-9B38-827EDDFBC66B}"/>
              </a:ext>
            </a:extLst>
          </p:cNvPr>
          <p:cNvSpPr txBox="1"/>
          <p:nvPr/>
        </p:nvSpPr>
        <p:spPr>
          <a:xfrm rot="16202211">
            <a:off x="168793" y="2369636"/>
            <a:ext cx="932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medio</a:t>
            </a:r>
            <a:endParaRPr sz="800"/>
          </a:p>
        </p:txBody>
      </p:sp>
      <p:sp>
        <p:nvSpPr>
          <p:cNvPr id="9" name="Google Shape;126;p16">
            <a:extLst>
              <a:ext uri="{FF2B5EF4-FFF2-40B4-BE49-F238E27FC236}">
                <a16:creationId xmlns:a16="http://schemas.microsoft.com/office/drawing/2014/main" id="{DA047E69-EEAF-4FF2-B582-DF331684346A}"/>
              </a:ext>
            </a:extLst>
          </p:cNvPr>
          <p:cNvSpPr txBox="1"/>
          <p:nvPr/>
        </p:nvSpPr>
        <p:spPr>
          <a:xfrm rot="16202211">
            <a:off x="139268" y="1333936"/>
            <a:ext cx="932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superior</a:t>
            </a:r>
            <a:endParaRPr sz="800"/>
          </a:p>
        </p:txBody>
      </p:sp>
      <p:sp>
        <p:nvSpPr>
          <p:cNvPr id="10" name="Google Shape;128;p16">
            <a:extLst>
              <a:ext uri="{FF2B5EF4-FFF2-40B4-BE49-F238E27FC236}">
                <a16:creationId xmlns:a16="http://schemas.microsoft.com/office/drawing/2014/main" id="{7170C3BC-8DD7-4CF1-A956-9DECF73BB41E}"/>
              </a:ext>
            </a:extLst>
          </p:cNvPr>
          <p:cNvSpPr txBox="1"/>
          <p:nvPr/>
        </p:nvSpPr>
        <p:spPr>
          <a:xfrm>
            <a:off x="1320904" y="4275225"/>
            <a:ext cx="658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Bajo</a:t>
            </a:r>
            <a:endParaRPr sz="900"/>
          </a:p>
        </p:txBody>
      </p:sp>
      <p:sp>
        <p:nvSpPr>
          <p:cNvPr id="11" name="Google Shape;129;p16">
            <a:extLst>
              <a:ext uri="{FF2B5EF4-FFF2-40B4-BE49-F238E27FC236}">
                <a16:creationId xmlns:a16="http://schemas.microsoft.com/office/drawing/2014/main" id="{1205B0A1-1294-4FA4-86A0-896C35754F17}"/>
              </a:ext>
            </a:extLst>
          </p:cNvPr>
          <p:cNvSpPr txBox="1"/>
          <p:nvPr/>
        </p:nvSpPr>
        <p:spPr>
          <a:xfrm rot="998">
            <a:off x="3538821" y="4275550"/>
            <a:ext cx="206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medio</a:t>
            </a:r>
            <a:endParaRPr sz="800"/>
          </a:p>
        </p:txBody>
      </p:sp>
      <p:sp>
        <p:nvSpPr>
          <p:cNvPr id="12" name="Google Shape;130;p16">
            <a:extLst>
              <a:ext uri="{FF2B5EF4-FFF2-40B4-BE49-F238E27FC236}">
                <a16:creationId xmlns:a16="http://schemas.microsoft.com/office/drawing/2014/main" id="{DC1C2676-2008-488D-89A7-205F2CA52354}"/>
              </a:ext>
            </a:extLst>
          </p:cNvPr>
          <p:cNvSpPr txBox="1"/>
          <p:nvPr/>
        </p:nvSpPr>
        <p:spPr>
          <a:xfrm rot="916">
            <a:off x="6306225" y="4275375"/>
            <a:ext cx="1126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superior</a:t>
            </a:r>
            <a:endParaRPr sz="800"/>
          </a:p>
        </p:txBody>
      </p:sp>
      <p:pic>
        <p:nvPicPr>
          <p:cNvPr id="13" name="Google Shape;131;p16">
            <a:extLst>
              <a:ext uri="{FF2B5EF4-FFF2-40B4-BE49-F238E27FC236}">
                <a16:creationId xmlns:a16="http://schemas.microsoft.com/office/drawing/2014/main" id="{BC167F8A-800C-430E-836B-63FEF0BBE14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5850" y="3153323"/>
            <a:ext cx="1315800" cy="949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32;p16">
            <a:extLst>
              <a:ext uri="{FF2B5EF4-FFF2-40B4-BE49-F238E27FC236}">
                <a16:creationId xmlns:a16="http://schemas.microsoft.com/office/drawing/2014/main" id="{33D44E18-6D04-4C1A-95A8-5CBBBFE291B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700" y="168003"/>
            <a:ext cx="1205300" cy="1034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58;p13">
            <a:extLst>
              <a:ext uri="{FF2B5EF4-FFF2-40B4-BE49-F238E27FC236}">
                <a16:creationId xmlns:a16="http://schemas.microsoft.com/office/drawing/2014/main" id="{A20F6511-6D56-4FE2-B827-14C4B8ADB398}"/>
              </a:ext>
            </a:extLst>
          </p:cNvPr>
          <p:cNvCxnSpPr>
            <a:cxnSpLocks/>
          </p:cNvCxnSpPr>
          <p:nvPr/>
        </p:nvCxnSpPr>
        <p:spPr>
          <a:xfrm flipV="1">
            <a:off x="1114856" y="4256090"/>
            <a:ext cx="7076644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2904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07114EA-996D-49FF-8A53-269798EA9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77" b="28560"/>
          <a:stretch/>
        </p:blipFill>
        <p:spPr>
          <a:xfrm>
            <a:off x="145142" y="138223"/>
            <a:ext cx="2900739" cy="17862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6037E84-003A-4D90-95A9-033EE0CD6C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77" b="28560"/>
          <a:stretch/>
        </p:blipFill>
        <p:spPr>
          <a:xfrm>
            <a:off x="3045881" y="202015"/>
            <a:ext cx="2900739" cy="178627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2E66FCA-6B4F-4130-B110-BC1288E136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210" b="28438"/>
          <a:stretch/>
        </p:blipFill>
        <p:spPr>
          <a:xfrm>
            <a:off x="6099630" y="138223"/>
            <a:ext cx="3044370" cy="185006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2892EF7-EE4F-45D6-9169-BC7867CD0F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33" b="30228"/>
          <a:stretch/>
        </p:blipFill>
        <p:spPr>
          <a:xfrm>
            <a:off x="1301246" y="2052078"/>
            <a:ext cx="2956747" cy="178627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EB5EDEA-D0E7-4CBD-B17E-117E6183E1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641" b="23695"/>
          <a:stretch/>
        </p:blipFill>
        <p:spPr>
          <a:xfrm>
            <a:off x="4886009" y="2052078"/>
            <a:ext cx="2816727" cy="18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251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584</Words>
  <Application>Microsoft Office PowerPoint</Application>
  <PresentationFormat>Presentación en pantalla (16:9)</PresentationFormat>
  <Paragraphs>97</Paragraphs>
  <Slides>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MATEO VILLEGAS AGUDELO</cp:lastModifiedBy>
  <cp:revision>7</cp:revision>
  <dcterms:modified xsi:type="dcterms:W3CDTF">2021-09-09T04:33:46Z</dcterms:modified>
</cp:coreProperties>
</file>