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9600175" cx="32399275"/>
  <p:notesSz cx="6858000" cy="9144000"/>
  <p:embeddedFontLst>
    <p:embeddedFont>
      <p:font typeface="Tahoma"/>
      <p:regular r:id="rId7"/>
      <p:bold r:id="rId8"/>
    </p:embeddedFont>
    <p:embeddedFont>
      <p:font typeface="Arial Black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472">
          <p15:clr>
            <a:srgbClr val="000000"/>
          </p15:clr>
        </p15:guide>
        <p15:guide id="2" pos="1020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iuShn0mnkduez9Iw8Eq6dlJGzO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472" orient="horz"/>
        <p:guide pos="102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Tahoma-regular.fntdata"/><Relationship Id="rId8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429947" y="6480867"/>
            <a:ext cx="27539394" cy="13786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259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049911" y="20799269"/>
            <a:ext cx="24299466" cy="956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2210578" y="9872559"/>
            <a:ext cx="27944386" cy="16472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259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2210578" y="26500972"/>
            <a:ext cx="27944386" cy="8662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 rot="5400000">
            <a:off x="9899125" y="15394960"/>
            <a:ext cx="33559330" cy="6986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-4275563" y="8611359"/>
            <a:ext cx="33559330" cy="20553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 rot="5400000">
            <a:off x="3636169" y="9132095"/>
            <a:ext cx="25126951" cy="27944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231671" y="2640012"/>
            <a:ext cx="10449614" cy="92400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38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>
            <p:ph idx="2" type="pic"/>
          </p:nvPr>
        </p:nvSpPr>
        <p:spPr>
          <a:xfrm>
            <a:off x="13773917" y="5701703"/>
            <a:ext cx="16402140" cy="28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Arial"/>
              <a:buNone/>
              <a:defRPr b="0" i="0" sz="11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None/>
              <a:defRPr b="0" i="0" sz="99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None/>
              <a:defRPr b="0" i="0" sz="85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b="0" i="0" sz="7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b="0" i="0" sz="7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b="0" i="0" sz="7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b="0" i="0" sz="7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b="0" i="0" sz="7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b="0" i="0" sz="7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2231671" y="11880056"/>
            <a:ext cx="10449614" cy="2200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indent="-2286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indent="-2286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indent="-2286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indent="-2286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231671" y="2640012"/>
            <a:ext cx="10449614" cy="92400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38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3773917" y="5701703"/>
            <a:ext cx="16402140" cy="28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948563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indent="-858583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indent="-768604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indent="-678561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indent="-678561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indent="-67856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indent="-67856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indent="-67856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indent="-67856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231671" y="11880056"/>
            <a:ext cx="10449614" cy="2200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indent="-2286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indent="-2286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indent="-2286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indent="-2286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2231671" y="2108352"/>
            <a:ext cx="27944386" cy="7654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2231675" y="9707549"/>
            <a:ext cx="13706416" cy="475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b="1" sz="8504"/>
            </a:lvl1pPr>
            <a:lvl2pPr indent="-2286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b="1" sz="7086"/>
            </a:lvl2pPr>
            <a:lvl3pPr indent="-2286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b="1" sz="6378"/>
            </a:lvl3pPr>
            <a:lvl4pPr indent="-2286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4pPr>
            <a:lvl5pPr indent="-2286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2231675" y="14465069"/>
            <a:ext cx="13706416" cy="2127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3" type="body"/>
          </p:nvPr>
        </p:nvSpPr>
        <p:spPr>
          <a:xfrm>
            <a:off x="16402142" y="9707549"/>
            <a:ext cx="13773917" cy="475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b="1" sz="8504"/>
            </a:lvl1pPr>
            <a:lvl2pPr indent="-2286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b="1" sz="7086"/>
            </a:lvl2pPr>
            <a:lvl3pPr indent="-2286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b="1" sz="6378"/>
            </a:lvl3pPr>
            <a:lvl4pPr indent="-2286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4pPr>
            <a:lvl5pPr indent="-2286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9pPr>
          </a:lstStyle>
          <a:p/>
        </p:txBody>
      </p:sp>
      <p:sp>
        <p:nvSpPr>
          <p:cNvPr id="57" name="Google Shape;57;p10"/>
          <p:cNvSpPr txBox="1"/>
          <p:nvPr>
            <p:ph idx="4" type="body"/>
          </p:nvPr>
        </p:nvSpPr>
        <p:spPr>
          <a:xfrm>
            <a:off x="16402142" y="14465069"/>
            <a:ext cx="13773917" cy="2127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2227451" y="10541716"/>
            <a:ext cx="13769697" cy="25125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16402141" y="10541716"/>
            <a:ext cx="13769697" cy="25125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57250" lvl="0" marL="457200" marR="0" rtl="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b="0" i="0" sz="9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8350" lvl="1" marL="914400" marR="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73100" lvl="2" marL="1371600" marR="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28650" lvl="3" marL="1828800" marR="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28650" lvl="4" marL="2286000" marR="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33603" lvl="5" marL="27432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3603" lvl="6" marL="32004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3603" lvl="7" marL="36576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3603" lvl="8" marL="41148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4.png"/><Relationship Id="rId13" Type="http://schemas.openxmlformats.org/officeDocument/2006/relationships/image" Target="../media/image6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h-mv.com/General/Index.aspx?Lang=es-CO" TargetMode="External"/><Relationship Id="rId9" Type="http://schemas.openxmlformats.org/officeDocument/2006/relationships/hyperlink" Target="https://docs.google.com/presentation/d/1vk3xu-E7Rk7TNze32xChnUL8rVIqrVC3/edit?usp=sharing&amp;ouid=109201287644327349387&amp;rtpof=true&amp;sd=true" TargetMode="External"/><Relationship Id="rId15" Type="http://schemas.openxmlformats.org/officeDocument/2006/relationships/image" Target="../media/image7.png"/><Relationship Id="rId14" Type="http://schemas.openxmlformats.org/officeDocument/2006/relationships/image" Target="../media/image5.png"/><Relationship Id="rId5" Type="http://schemas.openxmlformats.org/officeDocument/2006/relationships/hyperlink" Target="https://www.integratec.com/blog/evaluaciones-9-box.html" TargetMode="External"/><Relationship Id="rId6" Type="http://schemas.openxmlformats.org/officeDocument/2006/relationships/hyperlink" Target="https://www.camaramedellin.com.co/articulos-y-noticias/noticias/jovenes-talento-40-un-programa-que-busca-resolver-retos-empresariales-relacionados-con-la-era-digital" TargetMode="External"/><Relationship Id="rId7" Type="http://schemas.openxmlformats.org/officeDocument/2006/relationships/hyperlink" Target="https://books.google.es/books?hl=es&amp;lr=&amp;id=4SG5BgAAQBAJ&amp;oi=fnd&amp;pg=PR9&amp;dq=metodolog" TargetMode="External"/><Relationship Id="rId8" Type="http://schemas.openxmlformats.org/officeDocument/2006/relationships/hyperlink" Target="http://www.utpuebla.edu.mx/divisiones/tic/TIC/2_materias/2/image/2do_sist/Introducc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87356" l="0" r="0" t="0"/>
          <a:stretch/>
        </p:blipFill>
        <p:spPr>
          <a:xfrm>
            <a:off x="1709737" y="669925"/>
            <a:ext cx="29422725" cy="470217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12764962" y="7581274"/>
            <a:ext cx="76884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6000"/>
              <a:buFont typeface="Arial Black"/>
              <a:buNone/>
            </a:pPr>
            <a:r>
              <a:rPr b="1" lang="en-US" sz="6000">
                <a:solidFill>
                  <a:srgbClr val="1B2C43"/>
                </a:solidFill>
                <a:latin typeface="Arial Black"/>
                <a:ea typeface="Arial Black"/>
                <a:cs typeface="Arial Black"/>
                <a:sym typeface="Arial Black"/>
              </a:rPr>
              <a:t>Somos HMV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20453350" y="7010863"/>
            <a:ext cx="9890100" cy="4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Nombr</a:t>
            </a:r>
            <a:r>
              <a:rPr lang="en-US" sz="4000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e 1: 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Sammir Alejandro Bolaños Luna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Nombre 2: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Juan Pablo Cardona Correa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Nombre 3:</a:t>
            </a:r>
            <a:r>
              <a:rPr b="0" i="0" lang="en-US" sz="4000" u="none" cap="none" strike="noStrike">
                <a:latin typeface="Calibri"/>
                <a:ea typeface="Calibri"/>
                <a:cs typeface="Calibri"/>
                <a:sym typeface="Calibri"/>
              </a:rPr>
              <a:t>Sebastian Peña 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4000" u="none" cap="none" strike="noStrike">
                <a:latin typeface="Calibri"/>
                <a:ea typeface="Calibri"/>
                <a:cs typeface="Calibri"/>
                <a:sym typeface="Calibri"/>
              </a:rPr>
              <a:t>estrepo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Nombre 4:</a:t>
            </a:r>
            <a:r>
              <a:rPr b="0" i="0" lang="en-US" sz="4000" u="none" cap="none" strike="noStrike">
                <a:latin typeface="Calibri"/>
                <a:ea typeface="Calibri"/>
                <a:cs typeface="Calibri"/>
                <a:sym typeface="Calibri"/>
              </a:rPr>
              <a:t>Miguel Villegas Ag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udelo</a:t>
            </a:r>
            <a:r>
              <a:rPr b="0" i="0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014425" y="13858912"/>
            <a:ext cx="144003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Problema o necesidad</a:t>
            </a:r>
            <a:r>
              <a:rPr b="1" i="1" lang="en-US" sz="54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6266275" y="11579662"/>
            <a:ext cx="154797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b="1" i="1" lang="en-US" sz="5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014425" y="19092788"/>
            <a:ext cx="14400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Marco teórico y Estado del arte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6199588" y="23734938"/>
            <a:ext cx="154797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Resultados y Conclusiones 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014425" y="32196200"/>
            <a:ext cx="1440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6198838" y="32196188"/>
            <a:ext cx="1548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2311275" y="15923825"/>
            <a:ext cx="9989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La principal necesidad radica en los empleados del propio HMV los cuales necesitan una forma más eficiente y didáctica de </a:t>
            </a:r>
            <a:r>
              <a:rPr b="1" lang="en-US" sz="2700">
                <a:solidFill>
                  <a:schemeClr val="dk1"/>
                </a:solidFill>
              </a:rPr>
              <a:t>medir las capacidades de  sus empleados</a:t>
            </a:r>
            <a:r>
              <a:rPr lang="en-US" sz="2700">
                <a:solidFill>
                  <a:schemeClr val="dk1"/>
                </a:solidFill>
              </a:rPr>
              <a:t>.</a:t>
            </a:r>
            <a:endParaRPr i="1" sz="2700">
              <a:solidFill>
                <a:srgbClr val="1B2C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rgbClr val="1B2C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089475" y="20799400"/>
            <a:ext cx="12250200" cy="22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700">
                <a:solidFill>
                  <a:schemeClr val="dk1"/>
                </a:solidFill>
              </a:rPr>
              <a:t>Nuestro proyecto nace de el reto que estamos realizando en </a:t>
            </a:r>
            <a:r>
              <a:rPr b="1" lang="en-US" sz="2700">
                <a:solidFill>
                  <a:schemeClr val="dk1"/>
                </a:solidFill>
              </a:rPr>
              <a:t>jovenes 4.0 </a:t>
            </a:r>
            <a:r>
              <a:rPr lang="en-US" sz="2700">
                <a:solidFill>
                  <a:schemeClr val="dk1"/>
                </a:solidFill>
              </a:rPr>
              <a:t>en conjunto con HMV, para el usamos una </a:t>
            </a:r>
            <a:r>
              <a:rPr b="1" lang="en-US" sz="2700">
                <a:solidFill>
                  <a:schemeClr val="dk1"/>
                </a:solidFill>
              </a:rPr>
              <a:t>base establecida por la empresa</a:t>
            </a:r>
            <a:r>
              <a:rPr lang="en-US" sz="2700">
                <a:solidFill>
                  <a:schemeClr val="dk1"/>
                </a:solidFill>
              </a:rPr>
              <a:t>, y de ahí ofrecemos </a:t>
            </a:r>
            <a:r>
              <a:rPr b="1" lang="en-US" sz="2700">
                <a:solidFill>
                  <a:schemeClr val="dk1"/>
                </a:solidFill>
              </a:rPr>
              <a:t>soluciones diferentes y novedosas</a:t>
            </a:r>
            <a:r>
              <a:rPr lang="en-US" sz="2700">
                <a:solidFill>
                  <a:schemeClr val="dk1"/>
                </a:solidFill>
              </a:rPr>
              <a:t>, estas soluciones deben ser únicas y por ello en nuestro proyecto es el primero en llevarlo a este ámbito y realizarlo con la temática de cascos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6198850" y="33210200"/>
            <a:ext cx="14009700" cy="60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700">
                <a:solidFill>
                  <a:schemeClr val="dk1"/>
                </a:solidFill>
              </a:rPr>
              <a:t>- </a:t>
            </a:r>
            <a:r>
              <a:rPr lang="en-US" sz="2700" u="sng">
                <a:solidFill>
                  <a:schemeClr val="hlink"/>
                </a:solidFill>
                <a:hlinkClick r:id="rId4"/>
              </a:rPr>
              <a:t>https://www.h-mv.com/General/Index.aspx?Lang=es-CO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700">
                <a:solidFill>
                  <a:schemeClr val="dk1"/>
                </a:solidFill>
              </a:rPr>
              <a:t>- </a:t>
            </a:r>
            <a:r>
              <a:rPr lang="en-US" sz="2700" u="sng">
                <a:solidFill>
                  <a:schemeClr val="hlink"/>
                </a:solidFill>
                <a:hlinkClick r:id="rId5"/>
              </a:rPr>
              <a:t>https://www.integratec.com/blog/evaluaciones-9-box.html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700">
                <a:solidFill>
                  <a:schemeClr val="dk1"/>
                </a:solidFill>
              </a:rPr>
              <a:t>-</a:t>
            </a:r>
            <a:r>
              <a:rPr lang="en-US" sz="2700" u="sng">
                <a:solidFill>
                  <a:schemeClr val="hlink"/>
                </a:solidFill>
                <a:hlinkClick r:id="rId6"/>
              </a:rPr>
              <a:t>https://www.camaramedellin.com.co/articulos-y-noticias/noticias/jovenes-talento-40-un-programa-que-busca-resolver-retos-empresariales-relacionados-con-la-era-digital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700">
                <a:solidFill>
                  <a:schemeClr val="dk1"/>
                </a:solidFill>
              </a:rPr>
              <a:t>-</a:t>
            </a:r>
            <a:r>
              <a:rPr lang="en-US" sz="2700" u="sng">
                <a:solidFill>
                  <a:schemeClr val="hlink"/>
                </a:solidFill>
                <a:hlinkClick r:id="rId7"/>
              </a:rPr>
              <a:t>https://books.google.es/books?hl=es&amp;lr=&amp;id=4SG5BgAAQBAJ&amp;oi=fnd&amp;pg=PR9&amp;dq=metodología+de+innovacion&amp;ots=Mjg9Jbd83W&amp;sig=I-yylrp7lBPE2b8oGHEIcTjTFCQ#v=onepage&amp;q=metodología%20de%20innovacion&amp;f=false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700">
                <a:solidFill>
                  <a:schemeClr val="dk1"/>
                </a:solidFill>
              </a:rPr>
              <a:t>-</a:t>
            </a:r>
            <a:r>
              <a:rPr lang="en-US" sz="2700" u="sng">
                <a:solidFill>
                  <a:schemeClr val="hlink"/>
                </a:solidFill>
                <a:hlinkClick r:id="rId8"/>
              </a:rPr>
              <a:t>http://www.utpuebla.edu.mx/divisiones/tic/TIC/2_materias/2/image/2do_sist/Introducción%20al%20análisis%20y%20diseño%20de%20sistemas/Portafolio%20de%20evidencias/Producto%204.pdf</a:t>
            </a:r>
            <a:endParaRPr sz="37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b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/>
          </a:p>
        </p:txBody>
      </p:sp>
      <p:sp>
        <p:nvSpPr>
          <p:cNvPr id="96" name="Google Shape;96;p1"/>
          <p:cNvSpPr txBox="1"/>
          <p:nvPr/>
        </p:nvSpPr>
        <p:spPr>
          <a:xfrm>
            <a:off x="16266263" y="13151787"/>
            <a:ext cx="144003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-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Nuestra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basa en un sistema de cascos, los cuales se califican por un sistema ninebox y una gama de colores, con los cuales categorizamos las calificaciones de la siguiente manera: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-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-Rojo (malo)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-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-Amarillo (medio-malo)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-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-Azul (Medio)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-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-Celeste (Medio-Bueno)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-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-Verde (Bueno)</a:t>
            </a:r>
            <a:b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Metodologia cascos, ninebox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sz="3800">
              <a:solidFill>
                <a:srgbClr val="7F7F7F"/>
              </a:solidFill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6547263" y="25040425"/>
            <a:ext cx="144003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Nuestro producto final esperado es un software que nos permita calificar y registrar empleados, entrar a trabajos y poder calificar a sus compañeros, todo esto enlazado con una base de datos y php, para entregarse finalmente a los encargados de HMV  y completar nuestro trabajo con éxito.</a:t>
            </a:r>
            <a:endParaRPr sz="3900"/>
          </a:p>
        </p:txBody>
      </p:sp>
      <p:sp>
        <p:nvSpPr>
          <p:cNvPr id="98" name="Google Shape;98;p1"/>
          <p:cNvSpPr txBox="1"/>
          <p:nvPr/>
        </p:nvSpPr>
        <p:spPr>
          <a:xfrm>
            <a:off x="11409362" y="16730663"/>
            <a:ext cx="38703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31408200" y="26837488"/>
            <a:ext cx="39243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2000"/>
              <a:buFont typeface="Arial"/>
              <a:buNone/>
            </a:pP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27020038" y="35175825"/>
            <a:ext cx="144003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1374775" y="6713537"/>
            <a:ext cx="9890125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4000"/>
              <a:buFont typeface="Arial Black"/>
              <a:buNone/>
            </a:pPr>
            <a:r>
              <a:rPr b="1" i="0" lang="en-US" sz="4000" u="none">
                <a:solidFill>
                  <a:srgbClr val="1B2C43"/>
                </a:solidFill>
                <a:latin typeface="Arial Black"/>
                <a:ea typeface="Arial Black"/>
                <a:cs typeface="Arial Black"/>
                <a:sym typeface="Arial Black"/>
              </a:rPr>
              <a:t>PROGRAMA MEDIA TÉCNICA MEDELLÍN Desarrollo de Software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1014425" y="33086675"/>
            <a:ext cx="13066500" cy="60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Objetivo general:</a:t>
            </a:r>
            <a:r>
              <a:rPr b="1" lang="en-US" sz="4100">
                <a:solidFill>
                  <a:srgbClr val="7F7F7F"/>
                </a:solidFill>
              </a:rPr>
              <a:t> </a:t>
            </a:r>
            <a:r>
              <a:rPr lang="en-US" sz="2700">
                <a:solidFill>
                  <a:schemeClr val="dk1"/>
                </a:solidFill>
              </a:rPr>
              <a:t>Nuestro objetivo principal es un</a:t>
            </a:r>
            <a:r>
              <a:rPr b="1" lang="en-US" sz="2700">
                <a:solidFill>
                  <a:schemeClr val="dk1"/>
                </a:solidFill>
              </a:rPr>
              <a:t> modelo intuitivo y asequible</a:t>
            </a:r>
            <a:r>
              <a:rPr lang="en-US" sz="2700">
                <a:solidFill>
                  <a:schemeClr val="dk1"/>
                </a:solidFill>
              </a:rPr>
              <a:t> para que los trabajadores de HMV</a:t>
            </a:r>
            <a:r>
              <a:rPr b="1" lang="en-US" sz="2700">
                <a:solidFill>
                  <a:schemeClr val="dk1"/>
                </a:solidFill>
              </a:rPr>
              <a:t> se sientan cómodos</a:t>
            </a:r>
            <a:r>
              <a:rPr lang="en-US" sz="2700">
                <a:solidFill>
                  <a:schemeClr val="dk1"/>
                </a:solidFill>
              </a:rPr>
              <a:t> al realizar encuestas y que estas sean fáciles de responder tanto para los empleados como para los jefes.</a:t>
            </a:r>
            <a:endParaRPr sz="3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Objetivos específicos: </a:t>
            </a:r>
            <a:endParaRPr b="1" i="0" sz="280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7F7F7F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2700">
                <a:solidFill>
                  <a:schemeClr val="dk1"/>
                </a:solidFill>
              </a:rPr>
              <a:t>-Realizar un entregable en el tiempo establecido con el producto mínimo viable.</a:t>
            </a:r>
            <a:endParaRPr sz="27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2700">
                <a:solidFill>
                  <a:schemeClr val="dk1"/>
                </a:solidFill>
              </a:rPr>
              <a:t>-Conseguir </a:t>
            </a:r>
            <a:r>
              <a:rPr b="1" lang="en-US" sz="2700">
                <a:solidFill>
                  <a:schemeClr val="dk1"/>
                </a:solidFill>
              </a:rPr>
              <a:t>nuevos conocimientos</a:t>
            </a:r>
            <a:r>
              <a:rPr lang="en-US" sz="2700">
                <a:solidFill>
                  <a:schemeClr val="dk1"/>
                </a:solidFill>
              </a:rPr>
              <a:t> en HTML,CSS y bases de datos</a:t>
            </a:r>
            <a:endParaRPr sz="27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2700">
                <a:solidFill>
                  <a:schemeClr val="dk1"/>
                </a:solidFill>
              </a:rPr>
              <a:t>- plantear </a:t>
            </a:r>
            <a:r>
              <a:rPr b="1" lang="en-US" sz="2700">
                <a:solidFill>
                  <a:schemeClr val="dk1"/>
                </a:solidFill>
              </a:rPr>
              <a:t>soluciones novedosas</a:t>
            </a:r>
            <a:r>
              <a:rPr lang="en-US" sz="2700">
                <a:solidFill>
                  <a:schemeClr val="dk1"/>
                </a:solidFill>
              </a:rPr>
              <a:t> en proyectos con empresas reales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2700">
                <a:solidFill>
                  <a:schemeClr val="dk1"/>
                </a:solidFill>
              </a:rPr>
              <a:t>- Conseguir </a:t>
            </a:r>
            <a:r>
              <a:rPr b="1" lang="en-US" sz="2700">
                <a:solidFill>
                  <a:schemeClr val="dk1"/>
                </a:solidFill>
              </a:rPr>
              <a:t>resultados medibles</a:t>
            </a:r>
            <a:r>
              <a:rPr lang="en-US" sz="2700">
                <a:solidFill>
                  <a:schemeClr val="dk1"/>
                </a:solidFill>
              </a:rPr>
              <a:t> de nuestras soluciones y su aplicación en la empresa.</a:t>
            </a:r>
            <a:endParaRPr sz="3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7F7F7F"/>
              </a:solidFill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452563" y="9090012"/>
            <a:ext cx="9734400" cy="25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Institución Educativa: Federico Ozana</a:t>
            </a:r>
            <a:r>
              <a:rPr i="1" lang="en-US" sz="3200">
                <a:solidFill>
                  <a:srgbClr val="1B2C43"/>
                </a:solidFill>
              </a:rPr>
              <a:t>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1" sz="3200" u="none">
              <a:solidFill>
                <a:srgbClr val="1B2C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Grado: 1</a:t>
            </a:r>
            <a:r>
              <a:rPr i="1" lang="en-US" sz="3200">
                <a:solidFill>
                  <a:srgbClr val="1B2C43"/>
                </a:solidFill>
              </a:rPr>
              <a:t>1.1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1" sz="3200" u="none">
              <a:solidFill>
                <a:srgbClr val="1B2C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Programa de  Formación: Desarrollo de software</a:t>
            </a:r>
            <a:endParaRPr/>
          </a:p>
        </p:txBody>
      </p:sp>
      <p:cxnSp>
        <p:nvCxnSpPr>
          <p:cNvPr id="104" name="Google Shape;104;p1"/>
          <p:cNvCxnSpPr/>
          <p:nvPr/>
        </p:nvCxnSpPr>
        <p:spPr>
          <a:xfrm>
            <a:off x="11657012" y="6988175"/>
            <a:ext cx="0" cy="3490912"/>
          </a:xfrm>
          <a:prstGeom prst="straightConnector1">
            <a:avLst/>
          </a:prstGeom>
          <a:noFill/>
          <a:ln cap="flat" cmpd="sng" w="9525">
            <a:solidFill>
              <a:srgbClr val="1B2C4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" name="Google Shape;105;p1"/>
          <p:cNvCxnSpPr/>
          <p:nvPr/>
        </p:nvCxnSpPr>
        <p:spPr>
          <a:xfrm>
            <a:off x="19597688" y="6988175"/>
            <a:ext cx="0" cy="3490912"/>
          </a:xfrm>
          <a:prstGeom prst="straightConnector1">
            <a:avLst/>
          </a:prstGeom>
          <a:noFill/>
          <a:ln cap="flat" cmpd="sng" w="9525">
            <a:solidFill>
              <a:srgbClr val="1B2C4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" name="Google Shape;106;p1"/>
          <p:cNvCxnSpPr/>
          <p:nvPr/>
        </p:nvCxnSpPr>
        <p:spPr>
          <a:xfrm>
            <a:off x="15338425" y="11814175"/>
            <a:ext cx="0" cy="26349326"/>
          </a:xfrm>
          <a:prstGeom prst="straightConnector1">
            <a:avLst/>
          </a:prstGeom>
          <a:noFill/>
          <a:ln cap="flat" cmpd="sng" w="9525">
            <a:solidFill>
              <a:srgbClr val="45BBCA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07" name="Google Shape;107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930975" y="18390925"/>
            <a:ext cx="7688400" cy="53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25263" y="12095150"/>
            <a:ext cx="9220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38575" y="25419050"/>
            <a:ext cx="93345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471950" y="18623438"/>
            <a:ext cx="7936250" cy="487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655630" y="26970645"/>
            <a:ext cx="6078529" cy="52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3619375" y="26911413"/>
            <a:ext cx="7306240" cy="534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2017-10-18T22:35:27Z</dcterms:created>
  <dc:creator>Usuario</dc:creator>
</cp:coreProperties>
</file>