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80" r:id="rId4"/>
    <p:sldId id="257" r:id="rId5"/>
    <p:sldId id="264" r:id="rId6"/>
    <p:sldId id="294" r:id="rId7"/>
    <p:sldId id="295" r:id="rId8"/>
    <p:sldId id="265" r:id="rId9"/>
    <p:sldId id="266" r:id="rId10"/>
    <p:sldId id="267" r:id="rId11"/>
    <p:sldId id="268" r:id="rId12"/>
    <p:sldId id="269" r:id="rId13"/>
    <p:sldId id="270" r:id="rId14"/>
    <p:sldId id="271" r:id="rId15"/>
    <p:sldId id="272" r:id="rId16"/>
    <p:sldId id="273" r:id="rId17"/>
    <p:sldId id="276" r:id="rId18"/>
    <p:sldId id="277" r:id="rId19"/>
    <p:sldId id="278" r:id="rId20"/>
    <p:sldId id="281" r:id="rId21"/>
    <p:sldId id="282" r:id="rId22"/>
    <p:sldId id="283" r:id="rId23"/>
    <p:sldId id="284" r:id="rId24"/>
    <p:sldId id="285" r:id="rId25"/>
    <p:sldId id="296"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03E1"/>
    <a:srgbClr val="EFC5C6"/>
    <a:srgbClr val="B0E0EB"/>
    <a:srgbClr val="4D64E2"/>
    <a:srgbClr val="E0434E"/>
    <a:srgbClr val="E05058"/>
    <a:srgbClr val="EFDEBF"/>
    <a:srgbClr val="E6C487"/>
    <a:srgbClr val="E5A7EB"/>
    <a:srgbClr val="F3BB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52" autoAdjust="0"/>
    <p:restoredTop sz="99842" autoAdjust="0"/>
  </p:normalViewPr>
  <p:slideViewPr>
    <p:cSldViewPr snapToGrid="0" snapToObjects="1">
      <p:cViewPr>
        <p:scale>
          <a:sx n="134" d="100"/>
          <a:sy n="134" d="100"/>
        </p:scale>
        <p:origin x="-168" y="4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00717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3064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56568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29810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28771-47D3-0A4E-8575-05ACA022DE95}" type="datetimeFigureOut">
              <a:rPr lang="en-US" smtClean="0"/>
              <a:t>8/28/16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6593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28771-47D3-0A4E-8575-05ACA022DE95}" type="datetimeFigureOut">
              <a:rPr lang="en-US" smtClean="0"/>
              <a:t>8/28/16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8388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28771-47D3-0A4E-8575-05ACA022DE95}" type="datetimeFigureOut">
              <a:rPr lang="en-US" smtClean="0"/>
              <a:t>8/28/16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67367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28771-47D3-0A4E-8575-05ACA022DE95}" type="datetimeFigureOut">
              <a:rPr lang="en-US" smtClean="0"/>
              <a:t>8/28/16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0828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28771-47D3-0A4E-8575-05ACA022DE95}" type="datetimeFigureOut">
              <a:rPr lang="en-US" smtClean="0"/>
              <a:t>8/28/16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8207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771-47D3-0A4E-8575-05ACA022DE95}" type="datetimeFigureOut">
              <a:rPr lang="en-US" smtClean="0"/>
              <a:t>8/28/16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12191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771-47D3-0A4E-8575-05ACA022DE95}" type="datetimeFigureOut">
              <a:rPr lang="en-US" smtClean="0"/>
              <a:t>8/28/16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98447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28771-47D3-0A4E-8575-05ACA022DE95}" type="datetimeFigureOut">
              <a:rPr lang="en-US" smtClean="0"/>
              <a:t>8/28/16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EEE5-D0DA-3E45-A603-D13501D51FB1}" type="slidenum">
              <a:rPr lang="en-US" smtClean="0"/>
              <a:t>‹#›</a:t>
            </a:fld>
            <a:endParaRPr lang="en-US"/>
          </a:p>
        </p:txBody>
      </p:sp>
    </p:spTree>
    <p:extLst>
      <p:ext uri="{BB962C8B-B14F-4D97-AF65-F5344CB8AC3E}">
        <p14:creationId xmlns:p14="http://schemas.microsoft.com/office/powerpoint/2010/main" val="322853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smtClean="0">
                <a:solidFill>
                  <a:schemeClr val="bg1"/>
                </a:solidFill>
              </a:rPr>
              <a:t>[</a:t>
            </a:r>
            <a:r>
              <a:rPr lang="en-US" dirty="0" err="1" smtClean="0">
                <a:solidFill>
                  <a:schemeClr val="bg1"/>
                </a:solidFill>
              </a:rPr>
              <a:t>Ī</a:t>
            </a:r>
            <a:r>
              <a:rPr lang="en-US" dirty="0" smtClean="0">
                <a:solidFill>
                  <a:schemeClr val="bg1"/>
                </a:solidFill>
              </a:rPr>
              <a:t>-ri-</a:t>
            </a:r>
            <a:r>
              <a:rPr lang="en-US" b="1" dirty="0" smtClean="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2829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108" name="TextBox 107"/>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09" name="Rectangle 108"/>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3" name="TextBox 11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14" name="Group 113"/>
          <p:cNvGrpSpPr/>
          <p:nvPr/>
        </p:nvGrpSpPr>
        <p:grpSpPr>
          <a:xfrm>
            <a:off x="82264" y="2534992"/>
            <a:ext cx="2372521" cy="631898"/>
            <a:chOff x="93657" y="2534992"/>
            <a:chExt cx="2372521" cy="631898"/>
          </a:xfrm>
        </p:grpSpPr>
        <p:sp>
          <p:nvSpPr>
            <p:cNvPr id="115" name="Rounded Rectangle 11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6" name="TextBox 11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17" name="Group 116"/>
          <p:cNvGrpSpPr/>
          <p:nvPr/>
        </p:nvGrpSpPr>
        <p:grpSpPr>
          <a:xfrm>
            <a:off x="82264" y="3394504"/>
            <a:ext cx="2372521" cy="631898"/>
            <a:chOff x="93657" y="2534992"/>
            <a:chExt cx="2372521" cy="631898"/>
          </a:xfrm>
        </p:grpSpPr>
        <p:sp>
          <p:nvSpPr>
            <p:cNvPr id="118" name="Rounded Rectangle 11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9" name="TextBox 11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20" name="Group 119"/>
          <p:cNvGrpSpPr/>
          <p:nvPr/>
        </p:nvGrpSpPr>
        <p:grpSpPr>
          <a:xfrm>
            <a:off x="82264" y="4254016"/>
            <a:ext cx="2349239" cy="631898"/>
            <a:chOff x="93657" y="2534992"/>
            <a:chExt cx="2349239" cy="631898"/>
          </a:xfrm>
        </p:grpSpPr>
        <p:sp>
          <p:nvSpPr>
            <p:cNvPr id="121" name="Rounded Rectangle 12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22" name="TextBox 12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23" name="Rounded Rectangle 122"/>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24" name="Rounded Rectangle 123"/>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26" name="Rounded Rectangle 12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127" name="TextBox 126"/>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128" name="TextBox 127"/>
          <p:cNvSpPr txBox="1"/>
          <p:nvPr/>
        </p:nvSpPr>
        <p:spPr>
          <a:xfrm>
            <a:off x="3369267" y="1058895"/>
            <a:ext cx="4136255" cy="276999"/>
          </a:xfrm>
          <a:prstGeom prst="rect">
            <a:avLst/>
          </a:prstGeom>
          <a:noFill/>
        </p:spPr>
        <p:txBody>
          <a:bodyPr wrap="square" rtlCol="0">
            <a:spAutoFit/>
          </a:bodyPr>
          <a:lstStyle/>
          <a:p>
            <a:r>
              <a:rPr lang="en-US" sz="1200" dirty="0" err="1" smtClean="0">
                <a:solidFill>
                  <a:schemeClr val="tx1">
                    <a:lumMod val="50000"/>
                    <a:lumOff val="50000"/>
                  </a:schemeClr>
                </a:solidFill>
              </a:rPr>
              <a:t>NewDeck</a:t>
            </a:r>
            <a:endParaRPr lang="en-US" sz="1200" dirty="0" smtClean="0">
              <a:solidFill>
                <a:schemeClr val="tx1">
                  <a:lumMod val="50000"/>
                  <a:lumOff val="50000"/>
                </a:schemeClr>
              </a:solidFill>
            </a:endParaRPr>
          </a:p>
        </p:txBody>
      </p:sp>
      <p:grpSp>
        <p:nvGrpSpPr>
          <p:cNvPr id="129" name="Group 128"/>
          <p:cNvGrpSpPr/>
          <p:nvPr/>
        </p:nvGrpSpPr>
        <p:grpSpPr>
          <a:xfrm>
            <a:off x="2551795" y="1963046"/>
            <a:ext cx="4206629" cy="373526"/>
            <a:chOff x="2551795" y="1963046"/>
            <a:chExt cx="4206629" cy="373526"/>
          </a:xfrm>
        </p:grpSpPr>
        <p:sp>
          <p:nvSpPr>
            <p:cNvPr id="130" name="TextBox 12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Deck Name</a:t>
              </a:r>
            </a:p>
          </p:txBody>
        </p:sp>
        <p:cxnSp>
          <p:nvCxnSpPr>
            <p:cNvPr id="131" name="Straight Connector 130"/>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2617421" y="2402709"/>
            <a:ext cx="4141003" cy="373526"/>
            <a:chOff x="2617421" y="1963046"/>
            <a:chExt cx="4141003" cy="373526"/>
          </a:xfrm>
        </p:grpSpPr>
        <p:sp>
          <p:nvSpPr>
            <p:cNvPr id="133" name="TextBox 132"/>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134" name="Straight Connector 133"/>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2557176" y="3279813"/>
            <a:ext cx="4201248" cy="373526"/>
            <a:chOff x="2557176" y="1963046"/>
            <a:chExt cx="4201248" cy="373526"/>
          </a:xfrm>
        </p:grpSpPr>
        <p:sp>
          <p:nvSpPr>
            <p:cNvPr id="136" name="TextBox 135"/>
            <p:cNvSpPr txBox="1"/>
            <p:nvPr/>
          </p:nvSpPr>
          <p:spPr>
            <a:xfrm>
              <a:off x="2557176"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Tags</a:t>
              </a:r>
            </a:p>
          </p:txBody>
        </p:sp>
        <p:cxnSp>
          <p:nvCxnSpPr>
            <p:cNvPr id="137" name="Straight Connector 136"/>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2617421" y="371947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3697209" y="2032707"/>
            <a:ext cx="3051737"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Astrology</a:t>
            </a:r>
            <a:endParaRPr lang="en-US" dirty="0">
              <a:solidFill>
                <a:srgbClr val="7F7F7F"/>
              </a:solidFill>
            </a:endParaRPr>
          </a:p>
        </p:txBody>
      </p:sp>
      <p:sp>
        <p:nvSpPr>
          <p:cNvPr id="140" name="Rectangle 139"/>
          <p:cNvSpPr/>
          <p:nvPr/>
        </p:nvSpPr>
        <p:spPr>
          <a:xfrm>
            <a:off x="3204365" y="3358032"/>
            <a:ext cx="3544581"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2692757" y="2497325"/>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42" name="Rectangle 141"/>
          <p:cNvSpPr/>
          <p:nvPr/>
        </p:nvSpPr>
        <p:spPr>
          <a:xfrm>
            <a:off x="3781486" y="2497325"/>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3284594" y="3358032"/>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44" name="Rounded Rectangle 143"/>
          <p:cNvSpPr/>
          <p:nvPr/>
        </p:nvSpPr>
        <p:spPr>
          <a:xfrm>
            <a:off x="3954130" y="3355992"/>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45" name="Rounded Rectangle 144"/>
          <p:cNvSpPr/>
          <p:nvPr/>
        </p:nvSpPr>
        <p:spPr>
          <a:xfrm>
            <a:off x="4850165" y="3358032"/>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46" name="Rounded Rectangle 145"/>
          <p:cNvSpPr/>
          <p:nvPr/>
        </p:nvSpPr>
        <p:spPr>
          <a:xfrm>
            <a:off x="6075742" y="3831945"/>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47" name="Rounded Rectangle 146"/>
          <p:cNvSpPr/>
          <p:nvPr/>
        </p:nvSpPr>
        <p:spPr>
          <a:xfrm>
            <a:off x="5161577" y="3831945"/>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48" name="Rounded Rectangle 147"/>
          <p:cNvSpPr/>
          <p:nvPr/>
        </p:nvSpPr>
        <p:spPr>
          <a:xfrm>
            <a:off x="6024895" y="3753514"/>
            <a:ext cx="733529"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ight Arrow 148"/>
          <p:cNvSpPr/>
          <p:nvPr/>
        </p:nvSpPr>
        <p:spPr>
          <a:xfrm>
            <a:off x="6814755" y="3855506"/>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5463416" y="3351863"/>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nvGrpSpPr>
          <p:cNvPr id="151" name="Group 150"/>
          <p:cNvGrpSpPr/>
          <p:nvPr/>
        </p:nvGrpSpPr>
        <p:grpSpPr>
          <a:xfrm>
            <a:off x="2623616" y="2838361"/>
            <a:ext cx="4141003" cy="373526"/>
            <a:chOff x="2617421" y="1963046"/>
            <a:chExt cx="4141003" cy="373526"/>
          </a:xfrm>
        </p:grpSpPr>
        <p:sp>
          <p:nvSpPr>
            <p:cNvPr id="152" name="TextBox 151"/>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153" name="Straight Connector 152"/>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4" name="Rectangle 153"/>
          <p:cNvSpPr/>
          <p:nvPr/>
        </p:nvSpPr>
        <p:spPr>
          <a:xfrm>
            <a:off x="2692757" y="294184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155" name="TextBox 154"/>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3" name="TextBox 62"/>
          <p:cNvSpPr txBox="1"/>
          <p:nvPr/>
        </p:nvSpPr>
        <p:spPr>
          <a:xfrm>
            <a:off x="7155925" y="3752756"/>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8478917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1504"/>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05" name="TextBox 104"/>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08" name="Group 107"/>
          <p:cNvGrpSpPr/>
          <p:nvPr/>
        </p:nvGrpSpPr>
        <p:grpSpPr>
          <a:xfrm>
            <a:off x="2551795" y="1960351"/>
            <a:ext cx="5082181" cy="338554"/>
            <a:chOff x="2551795" y="1960351"/>
            <a:chExt cx="5082181" cy="338554"/>
          </a:xfrm>
        </p:grpSpPr>
        <p:sp>
          <p:nvSpPr>
            <p:cNvPr id="109" name="TextBox 10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10" name="Straight Connector 109"/>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1" name="Rounded Rectangle 110"/>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12" name="Rounded Rectangle 111"/>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13" name="Group 112"/>
          <p:cNvGrpSpPr/>
          <p:nvPr/>
        </p:nvGrpSpPr>
        <p:grpSpPr>
          <a:xfrm>
            <a:off x="2551795" y="2400014"/>
            <a:ext cx="5082181" cy="338554"/>
            <a:chOff x="2551795" y="1960351"/>
            <a:chExt cx="5082181" cy="338554"/>
          </a:xfrm>
        </p:grpSpPr>
        <p:sp>
          <p:nvSpPr>
            <p:cNvPr id="114" name="TextBox 11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15" name="Straight Connector 11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6" name="Rounded Rectangle 115"/>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17" name="Rounded Rectangle 116"/>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18" name="Group 117"/>
          <p:cNvGrpSpPr/>
          <p:nvPr/>
        </p:nvGrpSpPr>
        <p:grpSpPr>
          <a:xfrm>
            <a:off x="2551795" y="2839677"/>
            <a:ext cx="5082181" cy="338554"/>
            <a:chOff x="2551795" y="1960351"/>
            <a:chExt cx="5082181" cy="338554"/>
          </a:xfrm>
        </p:grpSpPr>
        <p:sp>
          <p:nvSpPr>
            <p:cNvPr id="119" name="TextBox 11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20" name="Straight Connector 11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1" name="Rounded Rectangle 120"/>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2" name="Rounded Rectangle 121"/>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3" name="Group 122"/>
          <p:cNvGrpSpPr/>
          <p:nvPr/>
        </p:nvGrpSpPr>
        <p:grpSpPr>
          <a:xfrm>
            <a:off x="2551795" y="3279340"/>
            <a:ext cx="5082181" cy="338554"/>
            <a:chOff x="2551795" y="1960351"/>
            <a:chExt cx="5082181" cy="338554"/>
          </a:xfrm>
        </p:grpSpPr>
        <p:sp>
          <p:nvSpPr>
            <p:cNvPr id="124" name="TextBox 12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25" name="Straight Connector 12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7" name="Rounded Rectangle 126"/>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29" name="Rounded Rectangle 128"/>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0" name="Rounded Rectangle 129"/>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1" name="Rounded Rectangle 130"/>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2" name="Rounded Rectangle 131"/>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3" name="Rounded Rectangle 132"/>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grpSp>
        <p:nvGrpSpPr>
          <p:cNvPr id="137" name="Group 136"/>
          <p:cNvGrpSpPr/>
          <p:nvPr/>
        </p:nvGrpSpPr>
        <p:grpSpPr>
          <a:xfrm>
            <a:off x="2552201" y="3711608"/>
            <a:ext cx="5082181" cy="338554"/>
            <a:chOff x="2551795" y="1960351"/>
            <a:chExt cx="5082181" cy="338554"/>
          </a:xfrm>
        </p:grpSpPr>
        <p:sp>
          <p:nvSpPr>
            <p:cNvPr id="138" name="TextBox 13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Astrology</a:t>
              </a:r>
            </a:p>
          </p:txBody>
        </p:sp>
        <p:cxnSp>
          <p:nvCxnSpPr>
            <p:cNvPr id="139" name="Straight Connector 13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0" name="Rounded Rectangle 139"/>
          <p:cNvSpPr/>
          <p:nvPr/>
        </p:nvSpPr>
        <p:spPr>
          <a:xfrm>
            <a:off x="5312898" y="377725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1" name="Rounded Rectangle 140"/>
          <p:cNvSpPr/>
          <p:nvPr/>
        </p:nvSpPr>
        <p:spPr>
          <a:xfrm>
            <a:off x="6076148" y="3777257"/>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42" name="Rounded Rectangle 141"/>
          <p:cNvSpPr/>
          <p:nvPr/>
        </p:nvSpPr>
        <p:spPr>
          <a:xfrm>
            <a:off x="6828983" y="3777256"/>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Rounded Rectangle 142"/>
          <p:cNvSpPr/>
          <p:nvPr/>
        </p:nvSpPr>
        <p:spPr>
          <a:xfrm>
            <a:off x="6052265" y="3733463"/>
            <a:ext cx="737053" cy="342519"/>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Arrow 143"/>
          <p:cNvSpPr/>
          <p:nvPr/>
        </p:nvSpPr>
        <p:spPr>
          <a:xfrm rot="5400000">
            <a:off x="6271312" y="4124254"/>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TextBox 144"/>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6" name="Rectangle 145"/>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ounded Rectangle 148"/>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0" name="TextBox 149"/>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51" name="Group 150"/>
          <p:cNvGrpSpPr/>
          <p:nvPr/>
        </p:nvGrpSpPr>
        <p:grpSpPr>
          <a:xfrm>
            <a:off x="82264" y="2534992"/>
            <a:ext cx="2372521" cy="631898"/>
            <a:chOff x="93657" y="2534992"/>
            <a:chExt cx="2372521" cy="631898"/>
          </a:xfrm>
        </p:grpSpPr>
        <p:sp>
          <p:nvSpPr>
            <p:cNvPr id="152" name="Rounded Rectangle 15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3" name="TextBox 152"/>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4" name="Group 153"/>
          <p:cNvGrpSpPr/>
          <p:nvPr/>
        </p:nvGrpSpPr>
        <p:grpSpPr>
          <a:xfrm>
            <a:off x="82264" y="3394504"/>
            <a:ext cx="2372521" cy="631898"/>
            <a:chOff x="93657" y="2534992"/>
            <a:chExt cx="2372521" cy="631898"/>
          </a:xfrm>
        </p:grpSpPr>
        <p:sp>
          <p:nvSpPr>
            <p:cNvPr id="155" name="Rounded Rectangle 15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6" name="TextBox 15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7" name="Group 156"/>
          <p:cNvGrpSpPr/>
          <p:nvPr/>
        </p:nvGrpSpPr>
        <p:grpSpPr>
          <a:xfrm>
            <a:off x="82264" y="4254016"/>
            <a:ext cx="2349239" cy="631898"/>
            <a:chOff x="93657" y="2534992"/>
            <a:chExt cx="2349239" cy="631898"/>
          </a:xfrm>
        </p:grpSpPr>
        <p:sp>
          <p:nvSpPr>
            <p:cNvPr id="158" name="Rounded Rectangle 15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9" name="TextBox 15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60" name="Rounded Rectangle 159"/>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61" name="Rounded Rectangle 160"/>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62" name="TextBox 16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71" name="Rounded Rectangle 7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72" name="Rounded Rectangle 7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73" name="Rounded Rectangle 72"/>
          <p:cNvSpPr/>
          <p:nvPr/>
        </p:nvSpPr>
        <p:spPr>
          <a:xfrm>
            <a:off x="5077385" y="124007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74" name="TextBox 7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77" name="Rounded Rectangle 76"/>
          <p:cNvSpPr/>
          <p:nvPr/>
        </p:nvSpPr>
        <p:spPr>
          <a:xfrm>
            <a:off x="5713737" y="1240074"/>
            <a:ext cx="1164471"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PHARMACOLOGY</a:t>
            </a:r>
            <a:endParaRPr lang="en-US" sz="1100" dirty="0"/>
          </a:p>
        </p:txBody>
      </p:sp>
      <p:sp>
        <p:nvSpPr>
          <p:cNvPr id="78" name="Rounded Rectangle 77"/>
          <p:cNvSpPr/>
          <p:nvPr/>
        </p:nvSpPr>
        <p:spPr>
          <a:xfrm>
            <a:off x="4975023" y="696418"/>
            <a:ext cx="2037383" cy="886918"/>
          </a:xfrm>
          <a:prstGeom prst="roundRect">
            <a:avLst>
              <a:gd name="adj" fmla="val 11106"/>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80" name="TextBox 79"/>
          <p:cNvSpPr txBox="1"/>
          <p:nvPr/>
        </p:nvSpPr>
        <p:spPr>
          <a:xfrm>
            <a:off x="7062136" y="816365"/>
            <a:ext cx="1311203" cy="646331"/>
          </a:xfrm>
          <a:prstGeom prst="rect">
            <a:avLst/>
          </a:prstGeom>
          <a:noFill/>
        </p:spPr>
        <p:txBody>
          <a:bodyPr wrap="square" rtlCol="0">
            <a:spAutoFit/>
          </a:bodyPr>
          <a:lstStyle/>
          <a:p>
            <a:r>
              <a:rPr lang="en-US" sz="1200" b="1" dirty="0" smtClean="0">
                <a:solidFill>
                  <a:srgbClr val="FF0000"/>
                </a:solidFill>
              </a:rPr>
              <a:t>Bonus Feature:</a:t>
            </a:r>
          </a:p>
          <a:p>
            <a:r>
              <a:rPr lang="en-US" sz="1200" dirty="0" smtClean="0">
                <a:solidFill>
                  <a:srgbClr val="FF0000"/>
                </a:solidFill>
              </a:rPr>
              <a:t>Filter decks in index by tag</a:t>
            </a:r>
          </a:p>
        </p:txBody>
      </p:sp>
      <p:sp>
        <p:nvSpPr>
          <p:cNvPr id="81" name="TextBox 80"/>
          <p:cNvSpPr txBox="1"/>
          <p:nvPr/>
        </p:nvSpPr>
        <p:spPr>
          <a:xfrm>
            <a:off x="6225238" y="4424249"/>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41700636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38667"/>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0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07" name="Rounded Rectangle 106"/>
          <p:cNvSpPr/>
          <p:nvPr/>
        </p:nvSpPr>
        <p:spPr>
          <a:xfrm>
            <a:off x="6621614" y="1542755"/>
            <a:ext cx="733145" cy="3905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Arrow 107"/>
          <p:cNvSpPr/>
          <p:nvPr/>
        </p:nvSpPr>
        <p:spPr>
          <a:xfrm>
            <a:off x="7415870" y="1599426"/>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34" name="TextBox 133"/>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35" name="Group 134"/>
          <p:cNvGrpSpPr/>
          <p:nvPr/>
        </p:nvGrpSpPr>
        <p:grpSpPr>
          <a:xfrm>
            <a:off x="82264" y="2534992"/>
            <a:ext cx="2372521" cy="631898"/>
            <a:chOff x="93657" y="2534992"/>
            <a:chExt cx="2372521" cy="631898"/>
          </a:xfrm>
        </p:grpSpPr>
        <p:sp>
          <p:nvSpPr>
            <p:cNvPr id="136" name="Rounded Rectangle 13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37" name="TextBox 136"/>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38" name="Group 137"/>
          <p:cNvGrpSpPr/>
          <p:nvPr/>
        </p:nvGrpSpPr>
        <p:grpSpPr>
          <a:xfrm>
            <a:off x="82264" y="3394504"/>
            <a:ext cx="2372521" cy="631898"/>
            <a:chOff x="93657" y="2534992"/>
            <a:chExt cx="2372521" cy="631898"/>
          </a:xfrm>
        </p:grpSpPr>
        <p:sp>
          <p:nvSpPr>
            <p:cNvPr id="139" name="Rounded Rectangle 13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0" name="TextBox 139"/>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41" name="Group 140"/>
          <p:cNvGrpSpPr/>
          <p:nvPr/>
        </p:nvGrpSpPr>
        <p:grpSpPr>
          <a:xfrm>
            <a:off x="82264" y="4254016"/>
            <a:ext cx="2349239" cy="631898"/>
            <a:chOff x="93657" y="2534992"/>
            <a:chExt cx="2349239" cy="631898"/>
          </a:xfrm>
        </p:grpSpPr>
        <p:sp>
          <p:nvSpPr>
            <p:cNvPr id="142" name="Rounded Rectangle 14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3" name="TextBox 142"/>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44" name="Rounded Rectangle 143"/>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45" name="Rounded Rectangle 144"/>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47" name="TextBox 146"/>
          <p:cNvSpPr txBox="1"/>
          <p:nvPr/>
        </p:nvSpPr>
        <p:spPr>
          <a:xfrm>
            <a:off x="4801780" y="1583336"/>
            <a:ext cx="3523947" cy="276999"/>
          </a:xfrm>
          <a:prstGeom prst="rect">
            <a:avLst/>
          </a:prstGeom>
          <a:noFill/>
        </p:spPr>
        <p:txBody>
          <a:bodyPr wrap="square" rtlCol="0">
            <a:spAutoFit/>
          </a:bodyPr>
          <a:lstStyle/>
          <a:p>
            <a:r>
              <a:rPr lang="en-US" sz="1200" dirty="0" smtClean="0">
                <a:solidFill>
                  <a:schemeClr val="tx1">
                    <a:lumMod val="50000"/>
                    <a:lumOff val="50000"/>
                  </a:schemeClr>
                </a:solidFill>
              </a:rPr>
              <a:t>Syntax Highlighting</a:t>
            </a:r>
          </a:p>
        </p:txBody>
      </p:sp>
      <p:sp>
        <p:nvSpPr>
          <p:cNvPr id="149" name="Rectangle 148"/>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50" name="Rounded Rectangle 149"/>
          <p:cNvSpPr/>
          <p:nvPr/>
        </p:nvSpPr>
        <p:spPr>
          <a:xfrm>
            <a:off x="6140825" y="1554876"/>
            <a:ext cx="343173" cy="34900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TextBox 150"/>
          <p:cNvSpPr txBox="1"/>
          <p:nvPr/>
        </p:nvSpPr>
        <p:spPr>
          <a:xfrm>
            <a:off x="4898111" y="2027161"/>
            <a:ext cx="2456648" cy="1569660"/>
          </a:xfrm>
          <a:prstGeom prst="rect">
            <a:avLst/>
          </a:prstGeom>
          <a:noFill/>
        </p:spPr>
        <p:txBody>
          <a:bodyPr wrap="square" rtlCol="0">
            <a:spAutoFit/>
          </a:bodyPr>
          <a:lstStyle/>
          <a:p>
            <a:r>
              <a:rPr lang="en-US" sz="1200" b="1" dirty="0" smtClean="0">
                <a:solidFill>
                  <a:srgbClr val="FF0000"/>
                </a:solidFill>
              </a:rPr>
              <a:t>Chrome Extension:</a:t>
            </a:r>
          </a:p>
          <a:p>
            <a:r>
              <a:rPr lang="en-US" sz="1200" dirty="0" smtClean="0">
                <a:solidFill>
                  <a:srgbClr val="FF0000"/>
                </a:solidFill>
              </a:rPr>
              <a:t>With syntax highlighting, words in this deck (and their synonyms) will be highlighted when browsing on other websites. Hovering over, for synonyms, will show the original word looked up. For original words, definition will be shown.</a:t>
            </a:r>
          </a:p>
        </p:txBody>
      </p:sp>
      <p:sp>
        <p:nvSpPr>
          <p:cNvPr id="152" name="TextBox 15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9885904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27746" y="54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a:solidFill>
                  <a:schemeClr val="tx1">
                    <a:lumMod val="50000"/>
                    <a:lumOff val="50000"/>
                  </a:schemeClr>
                </a:solidFill>
              </a:rPr>
              <a:t>0</a:t>
            </a:r>
            <a:r>
              <a:rPr lang="en-US" sz="1100" dirty="0" smtClean="0">
                <a:solidFill>
                  <a:schemeClr val="tx1">
                    <a:lumMod val="50000"/>
                    <a:lumOff val="50000"/>
                  </a:schemeClr>
                </a:solidFill>
              </a:rPr>
              <a:t>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New Card</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10" name="TextBox 10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Title</a:t>
            </a:r>
          </a:p>
        </p:txBody>
      </p:sp>
      <p:cxnSp>
        <p:nvCxnSpPr>
          <p:cNvPr id="114" name="Straight Connector 113"/>
          <p:cNvCxnSpPr/>
          <p:nvPr/>
        </p:nvCxnSpPr>
        <p:spPr>
          <a:xfrm flipV="1">
            <a:off x="2617421" y="2372584"/>
            <a:ext cx="4692512" cy="3012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557176" y="2447774"/>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Body</a:t>
            </a:r>
          </a:p>
        </p:txBody>
      </p:sp>
      <p:cxnSp>
        <p:nvCxnSpPr>
          <p:cNvPr id="118" name="Straight Connector 117"/>
          <p:cNvCxnSpPr/>
          <p:nvPr/>
        </p:nvCxnSpPr>
        <p:spPr>
          <a:xfrm flipV="1">
            <a:off x="2617421" y="3572244"/>
            <a:ext cx="4692512" cy="31044"/>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697209" y="2032707"/>
            <a:ext cx="3556732"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Black hole</a:t>
            </a:r>
            <a:endParaRPr lang="en-US" dirty="0">
              <a:solidFill>
                <a:srgbClr val="7F7F7F"/>
              </a:solidFill>
            </a:endParaRPr>
          </a:p>
        </p:txBody>
      </p:sp>
      <p:sp>
        <p:nvSpPr>
          <p:cNvPr id="120" name="Rectangle 119"/>
          <p:cNvSpPr/>
          <p:nvPr/>
        </p:nvSpPr>
        <p:spPr>
          <a:xfrm>
            <a:off x="3204365" y="2527522"/>
            <a:ext cx="3020873" cy="990794"/>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solidFill>
                <a:schemeClr val="bg1">
                  <a:lumMod val="75000"/>
                </a:schemeClr>
              </a:solidFill>
            </a:endParaRPr>
          </a:p>
        </p:txBody>
      </p:sp>
      <p:sp>
        <p:nvSpPr>
          <p:cNvPr id="126" name="Rounded Rectangle 125"/>
          <p:cNvSpPr/>
          <p:nvPr/>
        </p:nvSpPr>
        <p:spPr>
          <a:xfrm>
            <a:off x="6075742" y="3715757"/>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27" name="Rounded Rectangle 126"/>
          <p:cNvSpPr/>
          <p:nvPr/>
        </p:nvSpPr>
        <p:spPr>
          <a:xfrm>
            <a:off x="5161577" y="3715757"/>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28" name="Rounded Rectangle 127"/>
          <p:cNvSpPr/>
          <p:nvPr/>
        </p:nvSpPr>
        <p:spPr>
          <a:xfrm>
            <a:off x="6455150" y="2381256"/>
            <a:ext cx="911709" cy="41045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ight Arrow 128"/>
          <p:cNvSpPr/>
          <p:nvPr/>
        </p:nvSpPr>
        <p:spPr>
          <a:xfrm>
            <a:off x="7411462" y="2447774"/>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6506384" y="243359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LOOKUP</a:t>
            </a:r>
            <a:endParaRPr lang="en-US" sz="1050" dirty="0"/>
          </a:p>
        </p:txBody>
      </p:sp>
      <p:sp>
        <p:nvSpPr>
          <p:cNvPr id="60" name="TextBox 59"/>
          <p:cNvSpPr txBox="1"/>
          <p:nvPr/>
        </p:nvSpPr>
        <p:spPr>
          <a:xfrm>
            <a:off x="7422486" y="2791708"/>
            <a:ext cx="1573058" cy="830997"/>
          </a:xfrm>
          <a:prstGeom prst="rect">
            <a:avLst/>
          </a:prstGeom>
          <a:noFill/>
        </p:spPr>
        <p:txBody>
          <a:bodyPr wrap="square" rtlCol="0">
            <a:spAutoFit/>
          </a:bodyPr>
          <a:lstStyle/>
          <a:p>
            <a:r>
              <a:rPr lang="en-US" sz="1200" dirty="0" smtClean="0">
                <a:solidFill>
                  <a:srgbClr val="FF0000"/>
                </a:solidFill>
              </a:rPr>
              <a:t>Fill body with default definition/explanation from dictionary API (or create your own) </a:t>
            </a:r>
          </a:p>
        </p:txBody>
      </p:sp>
      <p:sp>
        <p:nvSpPr>
          <p:cNvPr id="61" name="Rectangle 60"/>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69"/>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1" name="TextBox 70"/>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2" name="Group 71"/>
          <p:cNvGrpSpPr/>
          <p:nvPr/>
        </p:nvGrpSpPr>
        <p:grpSpPr>
          <a:xfrm>
            <a:off x="82264" y="2534992"/>
            <a:ext cx="2372521" cy="631898"/>
            <a:chOff x="93657" y="2534992"/>
            <a:chExt cx="2372521" cy="631898"/>
          </a:xfrm>
        </p:grpSpPr>
        <p:sp>
          <p:nvSpPr>
            <p:cNvPr id="73" name="Rounded Rectangle 7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5" name="TextBox 7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8" name="Group 77"/>
          <p:cNvGrpSpPr/>
          <p:nvPr/>
        </p:nvGrpSpPr>
        <p:grpSpPr>
          <a:xfrm>
            <a:off x="82264" y="3394504"/>
            <a:ext cx="2372521" cy="631898"/>
            <a:chOff x="93657" y="2534992"/>
            <a:chExt cx="2372521" cy="631898"/>
          </a:xfrm>
        </p:grpSpPr>
        <p:sp>
          <p:nvSpPr>
            <p:cNvPr id="79" name="Rounded Rectangle 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0" name="TextBox 79"/>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81" name="Group 80"/>
          <p:cNvGrpSpPr/>
          <p:nvPr/>
        </p:nvGrpSpPr>
        <p:grpSpPr>
          <a:xfrm>
            <a:off x="82264" y="4254016"/>
            <a:ext cx="2349239" cy="631898"/>
            <a:chOff x="93657" y="2534992"/>
            <a:chExt cx="2349239" cy="631898"/>
          </a:xfrm>
        </p:grpSpPr>
        <p:sp>
          <p:nvSpPr>
            <p:cNvPr id="82" name="Rounded Rectangle 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3" name="TextBox 82"/>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4" name="Rounded Rectangle 83"/>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5" name="Rounded Rectangle 84"/>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9" name="TextBox 88"/>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85000"/>
                  </a:schemeClr>
                </a:solidFill>
              </a:rPr>
              <a:t>Syntax Highlighting</a:t>
            </a:r>
          </a:p>
        </p:txBody>
      </p:sp>
      <p:sp>
        <p:nvSpPr>
          <p:cNvPr id="90" name="Rectangle 89"/>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85000"/>
                  </a:schemeClr>
                </a:solidFill>
              </a:rPr>
              <a:t>X</a:t>
            </a:r>
            <a:endParaRPr lang="en-US" sz="1400" dirty="0">
              <a:solidFill>
                <a:schemeClr val="bg1">
                  <a:lumMod val="85000"/>
                </a:schemeClr>
              </a:solidFill>
            </a:endParaRPr>
          </a:p>
        </p:txBody>
      </p:sp>
      <p:sp>
        <p:nvSpPr>
          <p:cNvPr id="91" name="TextBox 9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41293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38667"/>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0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New Card</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10" name="TextBox 10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Title</a:t>
            </a:r>
          </a:p>
        </p:txBody>
      </p:sp>
      <p:cxnSp>
        <p:nvCxnSpPr>
          <p:cNvPr id="114" name="Straight Connector 113"/>
          <p:cNvCxnSpPr/>
          <p:nvPr/>
        </p:nvCxnSpPr>
        <p:spPr>
          <a:xfrm flipV="1">
            <a:off x="2617421" y="2372584"/>
            <a:ext cx="4692512" cy="3012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557176" y="2447774"/>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Body</a:t>
            </a:r>
          </a:p>
        </p:txBody>
      </p:sp>
      <p:cxnSp>
        <p:nvCxnSpPr>
          <p:cNvPr id="118" name="Straight Connector 117"/>
          <p:cNvCxnSpPr/>
          <p:nvPr/>
        </p:nvCxnSpPr>
        <p:spPr>
          <a:xfrm flipV="1">
            <a:off x="2617421" y="3572244"/>
            <a:ext cx="4692512" cy="31044"/>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697209" y="2032707"/>
            <a:ext cx="3556732"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Black hole</a:t>
            </a:r>
            <a:endParaRPr lang="en-US" dirty="0">
              <a:solidFill>
                <a:srgbClr val="7F7F7F"/>
              </a:solidFill>
            </a:endParaRPr>
          </a:p>
        </p:txBody>
      </p:sp>
      <p:sp>
        <p:nvSpPr>
          <p:cNvPr id="120" name="Rectangle 119"/>
          <p:cNvSpPr/>
          <p:nvPr/>
        </p:nvSpPr>
        <p:spPr>
          <a:xfrm>
            <a:off x="3204365" y="2527522"/>
            <a:ext cx="3020873" cy="990794"/>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75000"/>
                  </a:schemeClr>
                </a:solidFill>
              </a:rPr>
              <a:t>a region of space having a gravitational field so intense that no matter or radiation can escape.</a:t>
            </a:r>
          </a:p>
          <a:p>
            <a:pPr algn="ctr"/>
            <a:endParaRPr lang="en-US" dirty="0"/>
          </a:p>
        </p:txBody>
      </p:sp>
      <p:sp>
        <p:nvSpPr>
          <p:cNvPr id="126" name="Rounded Rectangle 125"/>
          <p:cNvSpPr/>
          <p:nvPr/>
        </p:nvSpPr>
        <p:spPr>
          <a:xfrm>
            <a:off x="6075742" y="3715757"/>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27" name="Rounded Rectangle 126"/>
          <p:cNvSpPr/>
          <p:nvPr/>
        </p:nvSpPr>
        <p:spPr>
          <a:xfrm>
            <a:off x="5161577" y="3715757"/>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28" name="Rounded Rectangle 127"/>
          <p:cNvSpPr/>
          <p:nvPr/>
        </p:nvSpPr>
        <p:spPr>
          <a:xfrm>
            <a:off x="6024895" y="3637326"/>
            <a:ext cx="733529"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ight Arrow 128"/>
          <p:cNvSpPr/>
          <p:nvPr/>
        </p:nvSpPr>
        <p:spPr>
          <a:xfrm>
            <a:off x="6814755" y="3739318"/>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6506384" y="243359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LOOKUP</a:t>
            </a:r>
            <a:endParaRPr lang="en-US" sz="1050" dirty="0"/>
          </a:p>
        </p:txBody>
      </p:sp>
      <p:sp>
        <p:nvSpPr>
          <p:cNvPr id="54" name="Rectangle 53"/>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1" name="TextBox 60"/>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62" name="Group 61"/>
          <p:cNvGrpSpPr/>
          <p:nvPr/>
        </p:nvGrpSpPr>
        <p:grpSpPr>
          <a:xfrm>
            <a:off x="82264" y="2534992"/>
            <a:ext cx="2372521" cy="631898"/>
            <a:chOff x="93657" y="2534992"/>
            <a:chExt cx="2372521" cy="631898"/>
          </a:xfrm>
        </p:grpSpPr>
        <p:sp>
          <p:nvSpPr>
            <p:cNvPr id="63" name="Rounded Rectangle 6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0" name="TextBox 6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1" name="Group 70"/>
          <p:cNvGrpSpPr/>
          <p:nvPr/>
        </p:nvGrpSpPr>
        <p:grpSpPr>
          <a:xfrm>
            <a:off x="82264" y="3394504"/>
            <a:ext cx="2372521" cy="631898"/>
            <a:chOff x="93657" y="2534992"/>
            <a:chExt cx="2372521" cy="631898"/>
          </a:xfrm>
        </p:grpSpPr>
        <p:sp>
          <p:nvSpPr>
            <p:cNvPr id="72" name="Rounded Rectangle 7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3" name="TextBox 7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5" name="Group 74"/>
          <p:cNvGrpSpPr/>
          <p:nvPr/>
        </p:nvGrpSpPr>
        <p:grpSpPr>
          <a:xfrm>
            <a:off x="82264" y="4254016"/>
            <a:ext cx="2349239" cy="631898"/>
            <a:chOff x="93657" y="2534992"/>
            <a:chExt cx="2349239" cy="631898"/>
          </a:xfrm>
        </p:grpSpPr>
        <p:sp>
          <p:nvSpPr>
            <p:cNvPr id="78" name="Rounded Rectangle 7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9" name="TextBox 7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0" name="Rounded Rectangle 79"/>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1" name="Rounded Rectangle 80"/>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2" name="TextBox 81"/>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85000"/>
                  </a:schemeClr>
                </a:solidFill>
              </a:rPr>
              <a:t>Syntax Highlighting</a:t>
            </a:r>
          </a:p>
        </p:txBody>
      </p:sp>
      <p:sp>
        <p:nvSpPr>
          <p:cNvPr id="83" name="Rectangle 82"/>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85000"/>
                  </a:schemeClr>
                </a:solidFill>
              </a:rPr>
              <a:t>X</a:t>
            </a:r>
            <a:endParaRPr lang="en-US" sz="1400" dirty="0">
              <a:solidFill>
                <a:schemeClr val="bg1">
                  <a:lumMod val="85000"/>
                </a:schemeClr>
              </a:solidFill>
            </a:endParaRPr>
          </a:p>
        </p:txBody>
      </p:sp>
      <p:sp>
        <p:nvSpPr>
          <p:cNvPr id="84" name="TextBox 8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3731918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5151"/>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1 Card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cxnSp>
        <p:nvCxnSpPr>
          <p:cNvPr id="74" name="Straight Connector 73"/>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46" name="TextBox 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Black hole</a:t>
            </a:r>
          </a:p>
        </p:txBody>
      </p:sp>
      <p:sp>
        <p:nvSpPr>
          <p:cNvPr id="56" name="Rounded Rectangle 55"/>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57" name="Rounded Rectangle 5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58" name="Rectangle 57"/>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3" name="TextBox 6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0" name="Group 69"/>
          <p:cNvGrpSpPr/>
          <p:nvPr/>
        </p:nvGrpSpPr>
        <p:grpSpPr>
          <a:xfrm>
            <a:off x="82264" y="2534992"/>
            <a:ext cx="2372521" cy="631898"/>
            <a:chOff x="93657" y="2534992"/>
            <a:chExt cx="2372521" cy="631898"/>
          </a:xfrm>
        </p:grpSpPr>
        <p:sp>
          <p:nvSpPr>
            <p:cNvPr id="71" name="Rounded Rectangle 7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3" name="Group 72"/>
          <p:cNvGrpSpPr/>
          <p:nvPr/>
        </p:nvGrpSpPr>
        <p:grpSpPr>
          <a:xfrm>
            <a:off x="82264" y="3394504"/>
            <a:ext cx="2372521" cy="631898"/>
            <a:chOff x="93657" y="2534992"/>
            <a:chExt cx="2372521" cy="631898"/>
          </a:xfrm>
        </p:grpSpPr>
        <p:sp>
          <p:nvSpPr>
            <p:cNvPr id="75" name="Rounded Rectangle 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8" name="TextBox 77"/>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9" name="Group 78"/>
          <p:cNvGrpSpPr/>
          <p:nvPr/>
        </p:nvGrpSpPr>
        <p:grpSpPr>
          <a:xfrm>
            <a:off x="82264" y="4254016"/>
            <a:ext cx="2349239" cy="631898"/>
            <a:chOff x="93657" y="2534992"/>
            <a:chExt cx="2349239" cy="631898"/>
          </a:xfrm>
        </p:grpSpPr>
        <p:sp>
          <p:nvSpPr>
            <p:cNvPr id="80" name="Rounded Rectangle 7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1" name="TextBox 80"/>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2" name="Rounded Rectangle 81"/>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3" name="Rounded Rectangle 82"/>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4" name="Rounded Rectangle 83"/>
          <p:cNvSpPr/>
          <p:nvPr/>
        </p:nvSpPr>
        <p:spPr>
          <a:xfrm>
            <a:off x="756710" y="2912583"/>
            <a:ext cx="643201" cy="30706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ight Arrow 84"/>
          <p:cNvSpPr/>
          <p:nvPr/>
        </p:nvSpPr>
        <p:spPr>
          <a:xfrm rot="5400000">
            <a:off x="921717" y="3263337"/>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50000"/>
                  </a:schemeClr>
                </a:solidFill>
              </a:rPr>
              <a:t>Syntax Highlighting</a:t>
            </a:r>
          </a:p>
        </p:txBody>
      </p:sp>
      <p:sp>
        <p:nvSpPr>
          <p:cNvPr id="87" name="Rectangle 86"/>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50000"/>
                  </a:schemeClr>
                </a:solidFill>
              </a:rPr>
              <a:t>X</a:t>
            </a:r>
            <a:endParaRPr lang="en-US" sz="1400" dirty="0">
              <a:solidFill>
                <a:schemeClr val="bg1">
                  <a:lumMod val="50000"/>
                </a:schemeClr>
              </a:solidFill>
            </a:endParaRPr>
          </a:p>
        </p:txBody>
      </p:sp>
      <p:sp>
        <p:nvSpPr>
          <p:cNvPr id="88" name="TextBox 8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1000545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5151"/>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58" name="Rectangle 57"/>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3" name="TextBox 6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0" name="Group 69"/>
          <p:cNvGrpSpPr/>
          <p:nvPr/>
        </p:nvGrpSpPr>
        <p:grpSpPr>
          <a:xfrm>
            <a:off x="82264" y="2534992"/>
            <a:ext cx="2372521" cy="631898"/>
            <a:chOff x="93657" y="2534992"/>
            <a:chExt cx="2372521" cy="631898"/>
          </a:xfrm>
        </p:grpSpPr>
        <p:sp>
          <p:nvSpPr>
            <p:cNvPr id="71" name="Rounded Rectangle 7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3" name="Group 72"/>
          <p:cNvGrpSpPr/>
          <p:nvPr/>
        </p:nvGrpSpPr>
        <p:grpSpPr>
          <a:xfrm>
            <a:off x="82264" y="3394504"/>
            <a:ext cx="2372521" cy="631898"/>
            <a:chOff x="93657" y="2534992"/>
            <a:chExt cx="2372521" cy="631898"/>
          </a:xfrm>
        </p:grpSpPr>
        <p:sp>
          <p:nvSpPr>
            <p:cNvPr id="75" name="Rounded Rectangle 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8" name="TextBox 77"/>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9" name="Group 78"/>
          <p:cNvGrpSpPr/>
          <p:nvPr/>
        </p:nvGrpSpPr>
        <p:grpSpPr>
          <a:xfrm>
            <a:off x="82264" y="4254016"/>
            <a:ext cx="2349239" cy="631898"/>
            <a:chOff x="93657" y="2534992"/>
            <a:chExt cx="2349239" cy="631898"/>
          </a:xfrm>
        </p:grpSpPr>
        <p:sp>
          <p:nvSpPr>
            <p:cNvPr id="80" name="Rounded Rectangle 7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1" name="TextBox 80"/>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2" name="Rounded Rectangle 81"/>
          <p:cNvSpPr/>
          <p:nvPr/>
        </p:nvSpPr>
        <p:spPr>
          <a:xfrm>
            <a:off x="801897" y="2953360"/>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3" name="Rounded Rectangle 82"/>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98" name="Rounded Rectangle 97"/>
          <p:cNvSpPr/>
          <p:nvPr/>
        </p:nvSpPr>
        <p:spPr>
          <a:xfrm>
            <a:off x="2639168" y="1773433"/>
            <a:ext cx="343173" cy="34900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531419" y="2289726"/>
            <a:ext cx="2456648" cy="1754327"/>
          </a:xfrm>
          <a:prstGeom prst="rect">
            <a:avLst/>
          </a:prstGeom>
          <a:noFill/>
        </p:spPr>
        <p:txBody>
          <a:bodyPr wrap="square" rtlCol="0">
            <a:spAutoFit/>
          </a:bodyPr>
          <a:lstStyle/>
          <a:p>
            <a:r>
              <a:rPr lang="en-US" sz="1200" b="1" dirty="0" smtClean="0">
                <a:solidFill>
                  <a:srgbClr val="FF0000"/>
                </a:solidFill>
              </a:rPr>
              <a:t>What is syntax highlighting? This is the app’s twist – When enabled, the Chrome extension will highlight concepts and any synonyms or related concepts on other web pages. Reminding a user of a word they’ve previously looked up or relating it to a word they know will help to maximize retention. </a:t>
            </a:r>
            <a:endParaRPr lang="en-US" sz="1200" dirty="0" smtClean="0">
              <a:solidFill>
                <a:srgbClr val="FF0000"/>
              </a:solidFill>
            </a:endParaRPr>
          </a:p>
        </p:txBody>
      </p:sp>
      <p:sp>
        <p:nvSpPr>
          <p:cNvPr id="114" name="TextBox 11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76" name="Rounded Rectangle 7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77" name="TextBox 76"/>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84" name="Straight Connector 8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5" name="Rounded Rectangle 84"/>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86" name="Rounded Rectangle 85"/>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88" name="Group 87"/>
          <p:cNvGrpSpPr/>
          <p:nvPr/>
        </p:nvGrpSpPr>
        <p:grpSpPr>
          <a:xfrm>
            <a:off x="2623616" y="1726978"/>
            <a:ext cx="4141003" cy="373526"/>
            <a:chOff x="2617421" y="1963046"/>
            <a:chExt cx="4141003" cy="373526"/>
          </a:xfrm>
        </p:grpSpPr>
        <p:sp>
          <p:nvSpPr>
            <p:cNvPr id="89" name="TextBox 8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90" name="Straight Connector 8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91" name="Rectangle 9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92" name="Rectangle 9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Science</a:t>
            </a:r>
            <a:endParaRPr lang="en-US" sz="2400" dirty="0">
              <a:solidFill>
                <a:srgbClr val="7F7F7F"/>
              </a:solidFill>
            </a:endParaRPr>
          </a:p>
        </p:txBody>
      </p:sp>
      <p:grpSp>
        <p:nvGrpSpPr>
          <p:cNvPr id="93" name="Group 92"/>
          <p:cNvGrpSpPr/>
          <p:nvPr/>
        </p:nvGrpSpPr>
        <p:grpSpPr>
          <a:xfrm>
            <a:off x="3426444" y="1205652"/>
            <a:ext cx="3793658" cy="373526"/>
            <a:chOff x="2617421" y="1963046"/>
            <a:chExt cx="3793658" cy="373526"/>
          </a:xfrm>
        </p:grpSpPr>
        <p:sp>
          <p:nvSpPr>
            <p:cNvPr id="94" name="TextBox 93"/>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95" name="Straight Connector 94"/>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101" name="Rectangle 100"/>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02" name="Rounded Rectangle 101"/>
          <p:cNvSpPr/>
          <p:nvPr/>
        </p:nvSpPr>
        <p:spPr>
          <a:xfrm>
            <a:off x="1139199" y="850575"/>
            <a:ext cx="1088457" cy="54818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ight Arrow 102"/>
          <p:cNvSpPr/>
          <p:nvPr/>
        </p:nvSpPr>
        <p:spPr>
          <a:xfrm rot="5400000">
            <a:off x="1760899" y="146875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1770112" y="1891206"/>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34677297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ounded Rectangle 62"/>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70" name="TextBox 6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100" name="Straight Connector 99"/>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1" name="Rounded Rectangle 100"/>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02" name="Rounded Rectangle 101"/>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104" name="Group 103"/>
          <p:cNvGrpSpPr/>
          <p:nvPr/>
        </p:nvGrpSpPr>
        <p:grpSpPr>
          <a:xfrm>
            <a:off x="2623616" y="1726978"/>
            <a:ext cx="4141003" cy="373526"/>
            <a:chOff x="2617421" y="1963046"/>
            <a:chExt cx="4141003" cy="373526"/>
          </a:xfrm>
        </p:grpSpPr>
        <p:sp>
          <p:nvSpPr>
            <p:cNvPr id="105" name="TextBox 104"/>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106" name="Straight Connector 105"/>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7" name="Rectangle 106"/>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45" name="Rectangle 44"/>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46" name="Group 45"/>
          <p:cNvGrpSpPr/>
          <p:nvPr/>
        </p:nvGrpSpPr>
        <p:grpSpPr>
          <a:xfrm>
            <a:off x="3426444" y="1205652"/>
            <a:ext cx="3793658" cy="373526"/>
            <a:chOff x="2617421" y="1963046"/>
            <a:chExt cx="3793658" cy="373526"/>
          </a:xfrm>
        </p:grpSpPr>
        <p:sp>
          <p:nvSpPr>
            <p:cNvPr id="50" name="TextBox 49"/>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51" name="Straight Connector 50"/>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54" name="Rectangle 53"/>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56" name="Rounded Rectangle 55"/>
          <p:cNvSpPr/>
          <p:nvPr/>
        </p:nvSpPr>
        <p:spPr>
          <a:xfrm>
            <a:off x="6013076" y="2134751"/>
            <a:ext cx="751544" cy="44222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6880858" y="2168053"/>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9" name="Rectangle 58"/>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1638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SUBJECT NAME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0                 Private	</a:t>
            </a:r>
          </a:p>
        </p:txBody>
      </p:sp>
      <p:sp>
        <p:nvSpPr>
          <p:cNvPr id="141" name="TextBox 140"/>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7" name="Rounded Rectangle 166"/>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78" name="Rounded Rectangle 77"/>
          <p:cNvSpPr/>
          <p:nvPr/>
        </p:nvSpPr>
        <p:spPr>
          <a:xfrm>
            <a:off x="744927" y="5477713"/>
            <a:ext cx="643201" cy="30706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ight Arrow 78"/>
          <p:cNvSpPr/>
          <p:nvPr/>
        </p:nvSpPr>
        <p:spPr>
          <a:xfrm rot="5400000">
            <a:off x="909934" y="5828467"/>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0821204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46" name="Rounded Rectangle 4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0" name="TextBox 4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54" name="Straight Connector 5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57" name="Rounded Rectangle 56"/>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58" name="Group 57"/>
          <p:cNvGrpSpPr/>
          <p:nvPr/>
        </p:nvGrpSpPr>
        <p:grpSpPr>
          <a:xfrm>
            <a:off x="2623616" y="1726978"/>
            <a:ext cx="4141003" cy="373526"/>
            <a:chOff x="2617421" y="1963046"/>
            <a:chExt cx="4141003" cy="373526"/>
          </a:xfrm>
        </p:grpSpPr>
        <p:sp>
          <p:nvSpPr>
            <p:cNvPr id="59" name="TextBox 5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60" name="Straight Connector 5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62" name="Rectangle 6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75" name="Group 74"/>
          <p:cNvGrpSpPr/>
          <p:nvPr/>
        </p:nvGrpSpPr>
        <p:grpSpPr>
          <a:xfrm>
            <a:off x="3426444" y="1205652"/>
            <a:ext cx="3793658" cy="373526"/>
            <a:chOff x="2617421" y="1963046"/>
            <a:chExt cx="3793658" cy="373526"/>
          </a:xfrm>
        </p:grpSpPr>
        <p:sp>
          <p:nvSpPr>
            <p:cNvPr id="77" name="TextBox 76"/>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80" name="Straight Connector 79"/>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1" name="Rectangle 80"/>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82" name="Rectangle 81"/>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86" name="TextBox 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0257280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a:solidFill>
                  <a:schemeClr val="bg1"/>
                </a:solidFill>
              </a:rPr>
              <a:t>[</a:t>
            </a:r>
            <a:r>
              <a:rPr lang="en-US" dirty="0" err="1">
                <a:solidFill>
                  <a:schemeClr val="bg1"/>
                </a:solidFill>
              </a:rPr>
              <a:t>Ī</a:t>
            </a:r>
            <a:r>
              <a:rPr lang="en-US" dirty="0">
                <a:solidFill>
                  <a:schemeClr val="bg1"/>
                </a:solidFill>
              </a:rPr>
              <a:t>-ri-</a:t>
            </a:r>
            <a:r>
              <a:rPr lang="en-US" b="1" dirty="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930900" y="525935"/>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Username</a:t>
            </a:r>
            <a:endParaRPr lang="en-US" sz="1200" dirty="0">
              <a:solidFill>
                <a:schemeClr val="bg1">
                  <a:lumMod val="85000"/>
                </a:schemeClr>
              </a:solidFill>
            </a:endParaRPr>
          </a:p>
        </p:txBody>
      </p:sp>
      <p:sp>
        <p:nvSpPr>
          <p:cNvPr id="57" name="Rectangle 56"/>
          <p:cNvSpPr/>
          <p:nvPr/>
        </p:nvSpPr>
        <p:spPr>
          <a:xfrm>
            <a:off x="6930900" y="788016"/>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Password</a:t>
            </a:r>
            <a:endParaRPr lang="en-US" sz="1200" dirty="0">
              <a:solidFill>
                <a:schemeClr val="bg1">
                  <a:lumMod val="85000"/>
                </a:schemeClr>
              </a:solidFill>
            </a:endParaRPr>
          </a:p>
        </p:txBody>
      </p:sp>
      <p:sp>
        <p:nvSpPr>
          <p:cNvPr id="35" name="Rounded Rectangle 34"/>
          <p:cNvSpPr/>
          <p:nvPr/>
        </p:nvSpPr>
        <p:spPr>
          <a:xfrm>
            <a:off x="6836228" y="73854"/>
            <a:ext cx="670427" cy="30244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7655650" y="1088133"/>
            <a:ext cx="783120" cy="310600"/>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Login</a:t>
            </a:r>
            <a:endParaRPr lang="en-US" sz="1100" dirty="0"/>
          </a:p>
        </p:txBody>
      </p:sp>
    </p:spTree>
    <p:extLst>
      <p:ext uri="{BB962C8B-B14F-4D97-AF65-F5344CB8AC3E}">
        <p14:creationId xmlns:p14="http://schemas.microsoft.com/office/powerpoint/2010/main" val="24749759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46" name="Rounded Rectangle 4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0" name="TextBox 4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54" name="Straight Connector 5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57" name="Rounded Rectangle 56"/>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58" name="Group 57"/>
          <p:cNvGrpSpPr/>
          <p:nvPr/>
        </p:nvGrpSpPr>
        <p:grpSpPr>
          <a:xfrm>
            <a:off x="2623616" y="1726978"/>
            <a:ext cx="4141003" cy="373526"/>
            <a:chOff x="2617421" y="1963046"/>
            <a:chExt cx="4141003" cy="373526"/>
          </a:xfrm>
        </p:grpSpPr>
        <p:sp>
          <p:nvSpPr>
            <p:cNvPr id="59" name="TextBox 5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60" name="Straight Connector 5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62" name="Rectangle 6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75" name="Group 74"/>
          <p:cNvGrpSpPr/>
          <p:nvPr/>
        </p:nvGrpSpPr>
        <p:grpSpPr>
          <a:xfrm>
            <a:off x="3426444" y="1205652"/>
            <a:ext cx="3793658" cy="373526"/>
            <a:chOff x="2617421" y="1963046"/>
            <a:chExt cx="3793658" cy="373526"/>
          </a:xfrm>
        </p:grpSpPr>
        <p:sp>
          <p:nvSpPr>
            <p:cNvPr id="77" name="TextBox 76"/>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80" name="Straight Connector 79"/>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1" name="Rectangle 80"/>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82" name="Rectangle 81"/>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52" name="Rounded Rectangle 51"/>
          <p:cNvSpPr/>
          <p:nvPr/>
        </p:nvSpPr>
        <p:spPr>
          <a:xfrm>
            <a:off x="50742" y="895744"/>
            <a:ext cx="1088457" cy="468894"/>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ight Arrow 75"/>
          <p:cNvSpPr/>
          <p:nvPr/>
        </p:nvSpPr>
        <p:spPr>
          <a:xfrm rot="5400000">
            <a:off x="728056" y="1435970"/>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8030663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bg1">
                    <a:lumMod val="85000"/>
                  </a:schemeClr>
                </a:solidFill>
              </a:rPr>
              <a:t>Enter subject or keyword</a:t>
            </a:r>
            <a:r>
              <a:rPr lang="is-IS" dirty="0" smtClean="0">
                <a:solidFill>
                  <a:schemeClr val="bg1">
                    <a:lumMod val="85000"/>
                  </a:schemeClr>
                </a:solidFill>
              </a:rPr>
              <a:t>…</a:t>
            </a:r>
            <a:endParaRPr lang="en-US" sz="2400" dirty="0">
              <a:solidFill>
                <a:schemeClr val="bg1">
                  <a:lumMod val="85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1963046"/>
            <a:ext cx="4136255" cy="338554"/>
          </a:xfrm>
          <a:prstGeom prst="rect">
            <a:avLst/>
          </a:prstGeom>
          <a:noFill/>
        </p:spPr>
        <p:txBody>
          <a:bodyPr wrap="square" rtlCol="0">
            <a:spAutoFit/>
          </a:bodyPr>
          <a:lstStyle/>
          <a:p>
            <a:r>
              <a:rPr lang="en-US" sz="1600" dirty="0" smtClean="0">
                <a:solidFill>
                  <a:srgbClr val="D9D9D9"/>
                </a:solidFill>
              </a:rPr>
              <a:t>No Matches</a:t>
            </a:r>
          </a:p>
        </p:txBody>
      </p:sp>
      <p:sp>
        <p:nvSpPr>
          <p:cNvPr id="88" name="TextBox 87"/>
          <p:cNvSpPr txBox="1"/>
          <p:nvPr/>
        </p:nvSpPr>
        <p:spPr>
          <a:xfrm>
            <a:off x="2531419" y="2683859"/>
            <a:ext cx="4136255" cy="338554"/>
          </a:xfrm>
          <a:prstGeom prst="rect">
            <a:avLst/>
          </a:prstGeom>
          <a:noFill/>
        </p:spPr>
        <p:txBody>
          <a:bodyPr wrap="square" rtlCol="0">
            <a:spAutoFit/>
          </a:bodyPr>
          <a:lstStyle/>
          <a:p>
            <a:r>
              <a:rPr lang="en-US" sz="1600" dirty="0" smtClean="0">
                <a:solidFill>
                  <a:srgbClr val="D9D9D9"/>
                </a:solidFill>
              </a:rPr>
              <a:t>No Matches</a:t>
            </a:r>
          </a:p>
        </p:txBody>
      </p:sp>
      <p:sp>
        <p:nvSpPr>
          <p:cNvPr id="89" name="TextBox 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41" name="Rectangle 40"/>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6102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4" name="Rounded Rectangle 43"/>
          <p:cNvSpPr/>
          <p:nvPr/>
        </p:nvSpPr>
        <p:spPr>
          <a:xfrm>
            <a:off x="6861536" y="3107226"/>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5" name="TextBox 44"/>
          <p:cNvSpPr txBox="1"/>
          <p:nvPr/>
        </p:nvSpPr>
        <p:spPr>
          <a:xfrm>
            <a:off x="7555763" y="2011886"/>
            <a:ext cx="1475982" cy="1015663"/>
          </a:xfrm>
          <a:prstGeom prst="rect">
            <a:avLst/>
          </a:prstGeom>
          <a:noFill/>
        </p:spPr>
        <p:txBody>
          <a:bodyPr wrap="square" rtlCol="0">
            <a:spAutoFit/>
          </a:bodyPr>
          <a:lstStyle/>
          <a:p>
            <a:r>
              <a:rPr lang="en-US" sz="1200" dirty="0" smtClean="0">
                <a:solidFill>
                  <a:srgbClr val="FF0000"/>
                </a:solidFill>
              </a:rPr>
              <a:t>Adding a subject will automatically add, while adding a deck will list some options</a:t>
            </a:r>
            <a:r>
              <a:rPr lang="is-IS" sz="1200" dirty="0" smtClean="0">
                <a:solidFill>
                  <a:srgbClr val="FF0000"/>
                </a:solidFill>
              </a:rPr>
              <a:t>…</a:t>
            </a:r>
            <a:endParaRPr lang="en-US" sz="1200" dirty="0" smtClean="0">
              <a:solidFill>
                <a:srgbClr val="FF0000"/>
              </a:solidFill>
            </a:endParaRPr>
          </a:p>
        </p:txBody>
      </p:sp>
      <p:sp>
        <p:nvSpPr>
          <p:cNvPr id="46" name="Rounded Rectangle 45"/>
          <p:cNvSpPr/>
          <p:nvPr/>
        </p:nvSpPr>
        <p:spPr>
          <a:xfrm>
            <a:off x="6815656" y="3077194"/>
            <a:ext cx="724231" cy="378264"/>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ight Arrow 49"/>
          <p:cNvSpPr/>
          <p:nvPr/>
        </p:nvSpPr>
        <p:spPr>
          <a:xfrm rot="5400000">
            <a:off x="6975383" y="352217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2" name="Rectangle 51"/>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3780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2" name="Rectangle 51"/>
          <p:cNvSpPr/>
          <p:nvPr/>
        </p:nvSpPr>
        <p:spPr>
          <a:xfrm>
            <a:off x="5291431" y="311360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Choose deck</a:t>
            </a:r>
            <a:r>
              <a:rPr lang="is-IS" sz="1200" dirty="0" smtClean="0">
                <a:solidFill>
                  <a:schemeClr val="bg1">
                    <a:lumMod val="85000"/>
                  </a:schemeClr>
                </a:solidFill>
              </a:rPr>
              <a:t>…</a:t>
            </a:r>
            <a:endParaRPr lang="en-US" sz="1600" dirty="0">
              <a:solidFill>
                <a:schemeClr val="bg1">
                  <a:lumMod val="85000"/>
                </a:schemeClr>
              </a:solidFill>
            </a:endParaRPr>
          </a:p>
        </p:txBody>
      </p:sp>
      <p:sp>
        <p:nvSpPr>
          <p:cNvPr id="54" name="Isosceles Triangle 53"/>
          <p:cNvSpPr/>
          <p:nvPr/>
        </p:nvSpPr>
        <p:spPr>
          <a:xfrm rot="10800000">
            <a:off x="7305684" y="3233016"/>
            <a:ext cx="110041" cy="77826"/>
          </a:xfrm>
          <a:prstGeom prst="triangl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7" name="Rounded Rectangle 56"/>
          <p:cNvSpPr/>
          <p:nvPr/>
        </p:nvSpPr>
        <p:spPr>
          <a:xfrm>
            <a:off x="7271230" y="3166890"/>
            <a:ext cx="184222" cy="19087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ight Arrow 57"/>
          <p:cNvSpPr/>
          <p:nvPr/>
        </p:nvSpPr>
        <p:spPr>
          <a:xfrm>
            <a:off x="7514377" y="3080685"/>
            <a:ext cx="368859" cy="36472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46" name="Rectangle 45"/>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0738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2" name="Rectangle 51"/>
          <p:cNvSpPr/>
          <p:nvPr/>
        </p:nvSpPr>
        <p:spPr>
          <a:xfrm>
            <a:off x="5291431" y="311360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44" name="Rectangle 43"/>
          <p:cNvSpPr/>
          <p:nvPr/>
        </p:nvSpPr>
        <p:spPr>
          <a:xfrm>
            <a:off x="5291431" y="3430146"/>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45" name="Rectangle 44"/>
          <p:cNvSpPr/>
          <p:nvPr/>
        </p:nvSpPr>
        <p:spPr>
          <a:xfrm>
            <a:off x="5291431" y="3755747"/>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50" name="Rectangle 49"/>
          <p:cNvSpPr/>
          <p:nvPr/>
        </p:nvSpPr>
        <p:spPr>
          <a:xfrm>
            <a:off x="5291431" y="4089715"/>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51" name="Rectangle 50"/>
          <p:cNvSpPr/>
          <p:nvPr/>
        </p:nvSpPr>
        <p:spPr>
          <a:xfrm>
            <a:off x="5291431" y="4406260"/>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56" name="Rounded Rectangle 55"/>
          <p:cNvSpPr/>
          <p:nvPr/>
        </p:nvSpPr>
        <p:spPr>
          <a:xfrm>
            <a:off x="5203126" y="4059788"/>
            <a:ext cx="2382064"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7637665" y="4017565"/>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4" name="Rectangle 53"/>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387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6" name="Rounded Rectangle 55"/>
          <p:cNvSpPr/>
          <p:nvPr/>
        </p:nvSpPr>
        <p:spPr>
          <a:xfrm>
            <a:off x="734432" y="4233024"/>
            <a:ext cx="641740"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1428647" y="419080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4" name="Rounded Rectangle 53"/>
          <p:cNvSpPr/>
          <p:nvPr/>
        </p:nvSpPr>
        <p:spPr>
          <a:xfrm>
            <a:off x="6861536" y="3107226"/>
            <a:ext cx="636511" cy="310944"/>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VIEW</a:t>
            </a:r>
            <a:endParaRPr lang="en-US" sz="1050" dirty="0"/>
          </a:p>
        </p:txBody>
      </p:sp>
      <p:sp>
        <p:nvSpPr>
          <p:cNvPr id="59" name="TextBox 58"/>
          <p:cNvSpPr txBox="1"/>
          <p:nvPr/>
        </p:nvSpPr>
        <p:spPr>
          <a:xfrm>
            <a:off x="6841218" y="3462118"/>
            <a:ext cx="1475982" cy="646331"/>
          </a:xfrm>
          <a:prstGeom prst="rect">
            <a:avLst/>
          </a:prstGeom>
          <a:noFill/>
        </p:spPr>
        <p:txBody>
          <a:bodyPr wrap="square" rtlCol="0">
            <a:spAutoFit/>
          </a:bodyPr>
          <a:lstStyle/>
          <a:p>
            <a:r>
              <a:rPr lang="en-US" sz="1200" dirty="0" smtClean="0">
                <a:solidFill>
                  <a:srgbClr val="FF0000"/>
                </a:solidFill>
              </a:rPr>
              <a:t>Deck added to user’s</a:t>
            </a:r>
          </a:p>
          <a:p>
            <a:r>
              <a:rPr lang="en-US" sz="1200" dirty="0">
                <a:solidFill>
                  <a:srgbClr val="FF0000"/>
                </a:solidFill>
              </a:rPr>
              <a:t>s</a:t>
            </a:r>
            <a:r>
              <a:rPr lang="en-US" sz="1200" dirty="0" smtClean="0">
                <a:solidFill>
                  <a:srgbClr val="FF0000"/>
                </a:solidFill>
              </a:rPr>
              <a:t>ubject, “New Subject name”</a:t>
            </a:r>
          </a:p>
        </p:txBody>
      </p:sp>
      <p:sp>
        <p:nvSpPr>
          <p:cNvPr id="11" name="Oval 10"/>
          <p:cNvSpPr/>
          <p:nvPr/>
        </p:nvSpPr>
        <p:spPr>
          <a:xfrm>
            <a:off x="1853140" y="5152641"/>
            <a:ext cx="299472" cy="29947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dirty="0">
                <a:solidFill>
                  <a:schemeClr val="bg1"/>
                </a:solidFill>
              </a:rPr>
              <a:t>+</a:t>
            </a:r>
            <a:r>
              <a:rPr lang="en-US" sz="1400" dirty="0" smtClean="0">
                <a:solidFill>
                  <a:schemeClr val="bg1"/>
                </a:solidFill>
              </a:rPr>
              <a:t>1</a:t>
            </a:r>
            <a:endParaRPr lang="en-US" sz="1400" dirty="0">
              <a:solidFill>
                <a:schemeClr val="bg1"/>
              </a:solidFill>
            </a:endParaRPr>
          </a:p>
        </p:txBody>
      </p:sp>
      <p:cxnSp>
        <p:nvCxnSpPr>
          <p:cNvPr id="14" name="Elbow Connector 13"/>
          <p:cNvCxnSpPr>
            <a:stCxn id="59" idx="1"/>
          </p:cNvCxnSpPr>
          <p:nvPr/>
        </p:nvCxnSpPr>
        <p:spPr>
          <a:xfrm rot="10800000" flipV="1">
            <a:off x="2454786" y="3785283"/>
            <a:ext cx="4386433" cy="1517093"/>
          </a:xfrm>
          <a:prstGeom prst="bentConnector3">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07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PLUG IN</a:t>
            </a:r>
          </a:p>
        </p:txBody>
      </p:sp>
      <p:sp>
        <p:nvSpPr>
          <p:cNvPr id="76" name="TextBox 75"/>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Cards Studied: 0 / 2</a:t>
            </a:r>
          </a:p>
          <a:p>
            <a:r>
              <a:rPr lang="en-US" sz="1200" dirty="0" smtClean="0">
                <a:solidFill>
                  <a:srgbClr val="E000F1"/>
                </a:solidFill>
              </a:rPr>
              <a:t>Concepts added from Plugin default to this Subject.</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Apostate</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Syncopated</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5" name="Rounded Rectangle 134"/>
          <p:cNvSpPr/>
          <p:nvPr/>
        </p:nvSpPr>
        <p:spPr>
          <a:xfrm>
            <a:off x="6824005" y="167271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326776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93571" y="415639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5" name="Rounded Rectangle 74"/>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sp>
        <p:nvSpPr>
          <p:cNvPr id="78" name="Rounded Rectangle 77"/>
          <p:cNvSpPr/>
          <p:nvPr/>
        </p:nvSpPr>
        <p:spPr>
          <a:xfrm>
            <a:off x="801897" y="4601232"/>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1" name="Rounded Rectangle 80"/>
          <p:cNvSpPr/>
          <p:nvPr/>
        </p:nvSpPr>
        <p:spPr>
          <a:xfrm>
            <a:off x="6183993" y="73500"/>
            <a:ext cx="641740"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84" name="Rounded Rectangle 83"/>
          <p:cNvSpPr/>
          <p:nvPr/>
        </p:nvSpPr>
        <p:spPr>
          <a:xfrm>
            <a:off x="5723458" y="697302"/>
            <a:ext cx="1790919" cy="511430"/>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DOWNLOAD THE CHROME EXTENSION</a:t>
            </a:r>
            <a:endParaRPr lang="en-US" sz="1400" dirty="0"/>
          </a:p>
        </p:txBody>
      </p:sp>
      <p:sp>
        <p:nvSpPr>
          <p:cNvPr id="82" name="Right Arrow 81"/>
          <p:cNvSpPr/>
          <p:nvPr/>
        </p:nvSpPr>
        <p:spPr>
          <a:xfrm rot="10800000">
            <a:off x="5663195" y="32479"/>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5315053" y="3777652"/>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90" name="Rectangle 89"/>
          <p:cNvSpPr/>
          <p:nvPr/>
        </p:nvSpPr>
        <p:spPr>
          <a:xfrm>
            <a:off x="5315053" y="4094197"/>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92" name="Rounded Rectangle 91"/>
          <p:cNvSpPr/>
          <p:nvPr/>
        </p:nvSpPr>
        <p:spPr>
          <a:xfrm>
            <a:off x="5272067" y="2429168"/>
            <a:ext cx="769129"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7597481" y="3454437"/>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Deck 1</a:t>
            </a:r>
            <a:endParaRPr lang="en-US" sz="1600" dirty="0">
              <a:solidFill>
                <a:srgbClr val="A6A6A6"/>
              </a:solidFill>
            </a:endParaRPr>
          </a:p>
        </p:txBody>
      </p:sp>
      <p:sp>
        <p:nvSpPr>
          <p:cNvPr id="94" name="Rectangle 93"/>
          <p:cNvSpPr/>
          <p:nvPr/>
        </p:nvSpPr>
        <p:spPr>
          <a:xfrm>
            <a:off x="7597481" y="3770982"/>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Deck 2</a:t>
            </a:r>
            <a:endParaRPr lang="en-US" sz="1600" dirty="0">
              <a:solidFill>
                <a:srgbClr val="A6A6A6"/>
              </a:solidFill>
            </a:endParaRPr>
          </a:p>
        </p:txBody>
      </p:sp>
      <p:sp>
        <p:nvSpPr>
          <p:cNvPr id="98" name="Rectangle 97"/>
          <p:cNvSpPr/>
          <p:nvPr/>
        </p:nvSpPr>
        <p:spPr>
          <a:xfrm>
            <a:off x="7597480" y="4105061"/>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66" name="Rectangle 65"/>
          <p:cNvSpPr/>
          <p:nvPr/>
        </p:nvSpPr>
        <p:spPr>
          <a:xfrm>
            <a:off x="2660889" y="2811991"/>
            <a:ext cx="3051737" cy="58251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Card body would be displayed here</a:t>
            </a:r>
            <a:endParaRPr lang="en-US" dirty="0">
              <a:solidFill>
                <a:srgbClr val="7F7F7F"/>
              </a:solidFill>
            </a:endParaRPr>
          </a:p>
        </p:txBody>
      </p:sp>
      <p:sp>
        <p:nvSpPr>
          <p:cNvPr id="97" name="TextBox 96"/>
          <p:cNvSpPr txBox="1"/>
          <p:nvPr/>
        </p:nvSpPr>
        <p:spPr>
          <a:xfrm>
            <a:off x="2739067" y="3461834"/>
            <a:ext cx="2456648" cy="1015663"/>
          </a:xfrm>
          <a:prstGeom prst="rect">
            <a:avLst/>
          </a:prstGeom>
          <a:noFill/>
        </p:spPr>
        <p:txBody>
          <a:bodyPr wrap="square" rtlCol="0">
            <a:spAutoFit/>
          </a:bodyPr>
          <a:lstStyle/>
          <a:p>
            <a:pPr algn="r"/>
            <a:r>
              <a:rPr lang="en-US" sz="1200" b="1" dirty="0" smtClean="0">
                <a:solidFill>
                  <a:srgbClr val="FF0000"/>
                </a:solidFill>
              </a:rPr>
              <a:t>Cards in this subject were added using the Chrome Extension. They can be moved to pre-existing decks, or form the basis of creating new ones.</a:t>
            </a:r>
            <a:endParaRPr lang="en-US" sz="1200" dirty="0" smtClean="0">
              <a:solidFill>
                <a:srgbClr val="FF0000"/>
              </a:solidFill>
            </a:endParaRPr>
          </a:p>
        </p:txBody>
      </p:sp>
      <p:sp>
        <p:nvSpPr>
          <p:cNvPr id="86" name="Rectangle 85"/>
          <p:cNvSpPr/>
          <p:nvPr/>
        </p:nvSpPr>
        <p:spPr>
          <a:xfrm>
            <a:off x="5315053" y="2801538"/>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87" name="Rectangle 86"/>
          <p:cNvSpPr/>
          <p:nvPr/>
        </p:nvSpPr>
        <p:spPr>
          <a:xfrm>
            <a:off x="5315053" y="3118083"/>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88" name="Rectangle 87"/>
          <p:cNvSpPr/>
          <p:nvPr/>
        </p:nvSpPr>
        <p:spPr>
          <a:xfrm>
            <a:off x="5315053" y="3443684"/>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91" name="Rounded Rectangle 90"/>
          <p:cNvSpPr/>
          <p:nvPr/>
        </p:nvSpPr>
        <p:spPr>
          <a:xfrm>
            <a:off x="5266350" y="3429086"/>
            <a:ext cx="2269917"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683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54" name="Rectangle 53"/>
          <p:cNvSpPr/>
          <p:nvPr/>
        </p:nvSpPr>
        <p:spPr>
          <a:xfrm>
            <a:off x="2531419" y="1708347"/>
            <a:ext cx="2206616" cy="322830"/>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85000"/>
                  </a:schemeClr>
                </a:solidFill>
              </a:rPr>
              <a:t>Choose deck</a:t>
            </a:r>
            <a:r>
              <a:rPr lang="is-IS" sz="1400" dirty="0" smtClean="0">
                <a:solidFill>
                  <a:schemeClr val="bg1">
                    <a:lumMod val="85000"/>
                  </a:schemeClr>
                </a:solidFill>
              </a:rPr>
              <a:t>…</a:t>
            </a:r>
            <a:endParaRPr lang="en-US" dirty="0">
              <a:solidFill>
                <a:schemeClr val="bg1">
                  <a:lumMod val="85000"/>
                </a:schemeClr>
              </a:solidFill>
            </a:endParaRPr>
          </a:p>
        </p:txBody>
      </p:sp>
      <p:sp>
        <p:nvSpPr>
          <p:cNvPr id="55" name="TextBox 54"/>
          <p:cNvSpPr txBox="1"/>
          <p:nvPr/>
        </p:nvSpPr>
        <p:spPr>
          <a:xfrm>
            <a:off x="2531419" y="2076734"/>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OR</a:t>
            </a:r>
          </a:p>
        </p:txBody>
      </p:sp>
      <p:sp>
        <p:nvSpPr>
          <p:cNvPr id="56" name="Rounded Rectangle 55"/>
          <p:cNvSpPr/>
          <p:nvPr/>
        </p:nvSpPr>
        <p:spPr>
          <a:xfrm>
            <a:off x="2531419" y="2373048"/>
            <a:ext cx="1072962"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ALL</a:t>
            </a:r>
            <a:endParaRPr lang="en-US" sz="1200" dirty="0"/>
          </a:p>
        </p:txBody>
      </p:sp>
      <p:sp>
        <p:nvSpPr>
          <p:cNvPr id="58" name="Rounded Rectangle 57"/>
          <p:cNvSpPr/>
          <p:nvPr/>
        </p:nvSpPr>
        <p:spPr>
          <a:xfrm>
            <a:off x="2431503" y="1631716"/>
            <a:ext cx="2394497"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ight Arrow 58"/>
          <p:cNvSpPr/>
          <p:nvPr/>
        </p:nvSpPr>
        <p:spPr>
          <a:xfrm rot="5400000">
            <a:off x="4073016" y="2172880"/>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3250047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54" name="Rectangle 53"/>
          <p:cNvSpPr/>
          <p:nvPr/>
        </p:nvSpPr>
        <p:spPr>
          <a:xfrm>
            <a:off x="2531419" y="1708347"/>
            <a:ext cx="2206616" cy="322830"/>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85000"/>
                  </a:schemeClr>
                </a:solidFill>
              </a:rPr>
              <a:t>Choose deck</a:t>
            </a:r>
            <a:r>
              <a:rPr lang="is-IS" sz="1400" dirty="0" smtClean="0">
                <a:solidFill>
                  <a:schemeClr val="bg1">
                    <a:lumMod val="85000"/>
                  </a:schemeClr>
                </a:solidFill>
              </a:rPr>
              <a:t>…</a:t>
            </a:r>
            <a:endParaRPr lang="en-US" dirty="0">
              <a:solidFill>
                <a:schemeClr val="bg1">
                  <a:lumMod val="85000"/>
                </a:schemeClr>
              </a:solidFill>
            </a:endParaRPr>
          </a:p>
        </p:txBody>
      </p:sp>
      <p:sp>
        <p:nvSpPr>
          <p:cNvPr id="55" name="TextBox 54"/>
          <p:cNvSpPr txBox="1"/>
          <p:nvPr/>
        </p:nvSpPr>
        <p:spPr>
          <a:xfrm>
            <a:off x="2531419" y="2076734"/>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OR</a:t>
            </a:r>
          </a:p>
        </p:txBody>
      </p:sp>
      <p:sp>
        <p:nvSpPr>
          <p:cNvPr id="56" name="Rounded Rectangle 55"/>
          <p:cNvSpPr/>
          <p:nvPr/>
        </p:nvSpPr>
        <p:spPr>
          <a:xfrm>
            <a:off x="2531419" y="2373048"/>
            <a:ext cx="1072962"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ALL</a:t>
            </a:r>
            <a:endParaRPr lang="en-US" sz="1200" dirty="0"/>
          </a:p>
        </p:txBody>
      </p:sp>
      <p:sp>
        <p:nvSpPr>
          <p:cNvPr id="38" name="Rectangle 37"/>
          <p:cNvSpPr/>
          <p:nvPr/>
        </p:nvSpPr>
        <p:spPr>
          <a:xfrm>
            <a:off x="2501073" y="2108025"/>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39" name="Rectangle 38"/>
          <p:cNvSpPr/>
          <p:nvPr/>
        </p:nvSpPr>
        <p:spPr>
          <a:xfrm>
            <a:off x="2501073" y="2424570"/>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41" name="Rectangle 40"/>
          <p:cNvSpPr/>
          <p:nvPr/>
        </p:nvSpPr>
        <p:spPr>
          <a:xfrm>
            <a:off x="2501073" y="275017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43" name="Rectangle 42"/>
          <p:cNvSpPr/>
          <p:nvPr/>
        </p:nvSpPr>
        <p:spPr>
          <a:xfrm>
            <a:off x="2501073" y="3084139"/>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44" name="Rectangle 43"/>
          <p:cNvSpPr/>
          <p:nvPr/>
        </p:nvSpPr>
        <p:spPr>
          <a:xfrm>
            <a:off x="2501073" y="3400684"/>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Plug In</a:t>
            </a:r>
            <a:endParaRPr lang="en-US" sz="1600" dirty="0">
              <a:solidFill>
                <a:srgbClr val="A6A6A6"/>
              </a:solidFill>
            </a:endParaRPr>
          </a:p>
        </p:txBody>
      </p:sp>
      <p:sp>
        <p:nvSpPr>
          <p:cNvPr id="45" name="Rounded Rectangle 44"/>
          <p:cNvSpPr/>
          <p:nvPr/>
        </p:nvSpPr>
        <p:spPr>
          <a:xfrm>
            <a:off x="2454785" y="2635463"/>
            <a:ext cx="2394497"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a:off x="4906939" y="2659653"/>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110970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0 / 5</a:t>
            </a:r>
          </a:p>
          <a:p>
            <a:r>
              <a:rPr lang="en-US" sz="1200" dirty="0" smtClean="0">
                <a:solidFill>
                  <a:schemeClr val="tx1">
                    <a:lumMod val="50000"/>
                    <a:lumOff val="50000"/>
                  </a:schemeClr>
                </a:solidFill>
              </a:rPr>
              <a:t>Questions Correct: 0 / 0</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Instructions</a:t>
            </a:r>
          </a:p>
        </p:txBody>
      </p:sp>
      <p:grpSp>
        <p:nvGrpSpPr>
          <p:cNvPr id="50" name="Group 49"/>
          <p:cNvGrpSpPr/>
          <p:nvPr/>
        </p:nvGrpSpPr>
        <p:grpSpPr>
          <a:xfrm>
            <a:off x="2551795" y="1960351"/>
            <a:ext cx="5082181" cy="1815882"/>
            <a:chOff x="2551795" y="1960351"/>
            <a:chExt cx="5082181" cy="1815882"/>
          </a:xfrm>
        </p:grpSpPr>
        <p:sp>
          <p:nvSpPr>
            <p:cNvPr id="53" name="TextBox 52"/>
            <p:cNvSpPr txBox="1"/>
            <p:nvPr/>
          </p:nvSpPr>
          <p:spPr>
            <a:xfrm>
              <a:off x="2551795" y="1960351"/>
              <a:ext cx="3523947" cy="1815882"/>
            </a:xfrm>
            <a:prstGeom prst="rect">
              <a:avLst/>
            </a:prstGeom>
            <a:noFill/>
          </p:spPr>
          <p:txBody>
            <a:bodyPr wrap="square" rtlCol="0">
              <a:spAutoFit/>
            </a:bodyPr>
            <a:lstStyle/>
            <a:p>
              <a:r>
                <a:rPr lang="en-US" sz="1600" dirty="0" smtClean="0">
                  <a:solidFill>
                    <a:schemeClr val="tx1">
                      <a:lumMod val="50000"/>
                      <a:lumOff val="50000"/>
                    </a:schemeClr>
                  </a:solidFill>
                </a:rPr>
                <a:t>After you click start, you will be shown a word or concept, along with a definition or explanation. Just click TRUE if the word and explanation are associated, and FALSE if not. You will have 5 seconds to respond (change this in your </a:t>
              </a:r>
              <a:r>
                <a:rPr lang="en-US" sz="1600" dirty="0" smtClean="0">
                  <a:solidFill>
                    <a:srgbClr val="E000F1"/>
                  </a:solidFill>
                </a:rPr>
                <a:t>settings</a:t>
              </a:r>
              <a:r>
                <a:rPr lang="en-US" sz="1600" dirty="0" smtClean="0">
                  <a:solidFill>
                    <a:schemeClr val="tx1">
                      <a:lumMod val="50000"/>
                      <a:lumOff val="50000"/>
                    </a:schemeClr>
                  </a:solidFill>
                </a:rPr>
                <a:t>). Ready to go?</a:t>
              </a: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59" name="Rounded Rectangle 58"/>
          <p:cNvSpPr/>
          <p:nvPr/>
        </p:nvSpPr>
        <p:spPr>
          <a:xfrm>
            <a:off x="2531419" y="3815073"/>
            <a:ext cx="895025"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START</a:t>
            </a:r>
            <a:endParaRPr lang="en-US" sz="1200" dirty="0"/>
          </a:p>
        </p:txBody>
      </p:sp>
      <p:sp>
        <p:nvSpPr>
          <p:cNvPr id="60" name="TextBox 5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7919099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a:solidFill>
                  <a:schemeClr val="bg1"/>
                </a:solidFill>
              </a:rPr>
              <a:t>[</a:t>
            </a:r>
            <a:r>
              <a:rPr lang="en-US" dirty="0" err="1">
                <a:solidFill>
                  <a:schemeClr val="bg1"/>
                </a:solidFill>
              </a:rPr>
              <a:t>Ī</a:t>
            </a:r>
            <a:r>
              <a:rPr lang="en-US" dirty="0">
                <a:solidFill>
                  <a:schemeClr val="bg1"/>
                </a:solidFill>
              </a:rPr>
              <a:t>-ri-</a:t>
            </a:r>
            <a:r>
              <a:rPr lang="en-US" b="1" dirty="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7571095" y="1418095"/>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Username</a:t>
            </a:r>
            <a:endParaRPr lang="en-US" sz="1200" dirty="0">
              <a:solidFill>
                <a:schemeClr val="bg1">
                  <a:lumMod val="85000"/>
                </a:schemeClr>
              </a:solidFill>
            </a:endParaRPr>
          </a:p>
        </p:txBody>
      </p:sp>
      <p:sp>
        <p:nvSpPr>
          <p:cNvPr id="57" name="Rectangle 56"/>
          <p:cNvSpPr/>
          <p:nvPr/>
        </p:nvSpPr>
        <p:spPr>
          <a:xfrm>
            <a:off x="7571095" y="1680176"/>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Password</a:t>
            </a:r>
            <a:endParaRPr lang="en-US" sz="1200" dirty="0">
              <a:solidFill>
                <a:schemeClr val="bg1">
                  <a:lumMod val="85000"/>
                </a:schemeClr>
              </a:solidFill>
            </a:endParaRPr>
          </a:p>
        </p:txBody>
      </p:sp>
      <p:sp>
        <p:nvSpPr>
          <p:cNvPr id="35" name="Rounded Rectangle 34"/>
          <p:cNvSpPr/>
          <p:nvPr/>
        </p:nvSpPr>
        <p:spPr>
          <a:xfrm>
            <a:off x="7581373" y="73854"/>
            <a:ext cx="670427" cy="30244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8320626" y="1991052"/>
            <a:ext cx="762130" cy="310600"/>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Sign Up</a:t>
            </a:r>
            <a:endParaRPr lang="en-US" sz="1100" dirty="0"/>
          </a:p>
        </p:txBody>
      </p:sp>
      <p:sp>
        <p:nvSpPr>
          <p:cNvPr id="39" name="Rounded Rectangle 38"/>
          <p:cNvSpPr/>
          <p:nvPr/>
        </p:nvSpPr>
        <p:spPr>
          <a:xfrm>
            <a:off x="7571095" y="528738"/>
            <a:ext cx="1507870" cy="310600"/>
          </a:xfrm>
          <a:prstGeom prst="roundRect">
            <a:avLst/>
          </a:prstGeom>
          <a:solidFill>
            <a:srgbClr val="E043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Sign Up with Gmail</a:t>
            </a:r>
            <a:endParaRPr lang="en-US" sz="1050" dirty="0"/>
          </a:p>
        </p:txBody>
      </p:sp>
      <p:sp>
        <p:nvSpPr>
          <p:cNvPr id="40" name="Rounded Rectangle 39"/>
          <p:cNvSpPr/>
          <p:nvPr/>
        </p:nvSpPr>
        <p:spPr>
          <a:xfrm>
            <a:off x="7574886" y="882756"/>
            <a:ext cx="1507870" cy="310600"/>
          </a:xfrm>
          <a:prstGeom prst="roundRect">
            <a:avLst/>
          </a:prstGeom>
          <a:solidFill>
            <a:srgbClr val="4D64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Sign Up with Facebook</a:t>
            </a:r>
            <a:endParaRPr lang="en-US" sz="1050" dirty="0"/>
          </a:p>
        </p:txBody>
      </p:sp>
      <p:sp>
        <p:nvSpPr>
          <p:cNvPr id="42" name="TextBox 41"/>
          <p:cNvSpPr txBox="1"/>
          <p:nvPr/>
        </p:nvSpPr>
        <p:spPr>
          <a:xfrm>
            <a:off x="7682427" y="1173136"/>
            <a:ext cx="1276397" cy="261610"/>
          </a:xfrm>
          <a:prstGeom prst="rect">
            <a:avLst/>
          </a:prstGeom>
          <a:noFill/>
        </p:spPr>
        <p:txBody>
          <a:bodyPr wrap="square" rtlCol="0">
            <a:spAutoFit/>
          </a:bodyPr>
          <a:lstStyle/>
          <a:p>
            <a:pPr algn="ctr"/>
            <a:r>
              <a:rPr lang="is-IS" sz="1100" dirty="0" smtClean="0">
                <a:solidFill>
                  <a:schemeClr val="bg1"/>
                </a:solidFill>
              </a:rPr>
              <a:t>…or...</a:t>
            </a:r>
            <a:endParaRPr lang="en-US" sz="1100" dirty="0" smtClean="0">
              <a:solidFill>
                <a:schemeClr val="bg1"/>
              </a:solidFill>
            </a:endParaRPr>
          </a:p>
        </p:txBody>
      </p:sp>
      <p:sp>
        <p:nvSpPr>
          <p:cNvPr id="47" name="TextBox 46"/>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960245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4 / 5</a:t>
            </a:r>
          </a:p>
          <a:p>
            <a:r>
              <a:rPr lang="en-US" sz="1200" dirty="0" smtClean="0">
                <a:solidFill>
                  <a:schemeClr val="tx1">
                    <a:lumMod val="50000"/>
                    <a:lumOff val="50000"/>
                  </a:schemeClr>
                </a:solidFill>
              </a:rPr>
              <a:t>Questions Correct: 3 / 4</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Question 5</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ounded Rectangle 38"/>
          <p:cNvSpPr/>
          <p:nvPr/>
        </p:nvSpPr>
        <p:spPr>
          <a:xfrm>
            <a:off x="2685059" y="3228936"/>
            <a:ext cx="956641" cy="37846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TRUE</a:t>
            </a:r>
            <a:endParaRPr lang="en-US" dirty="0"/>
          </a:p>
        </p:txBody>
      </p:sp>
      <p:sp>
        <p:nvSpPr>
          <p:cNvPr id="41" name="Rounded Rectangle 40"/>
          <p:cNvSpPr/>
          <p:nvPr/>
        </p:nvSpPr>
        <p:spPr>
          <a:xfrm>
            <a:off x="3770740" y="3228936"/>
            <a:ext cx="956641" cy="378468"/>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FALSE</a:t>
            </a:r>
            <a:endParaRPr lang="en-US" sz="1200" dirty="0"/>
          </a:p>
        </p:txBody>
      </p:sp>
      <p:sp>
        <p:nvSpPr>
          <p:cNvPr id="43" name="TextBox 42"/>
          <p:cNvSpPr txBox="1"/>
          <p:nvPr/>
        </p:nvSpPr>
        <p:spPr>
          <a:xfrm>
            <a:off x="2683819" y="2098850"/>
            <a:ext cx="4738667" cy="800219"/>
          </a:xfrm>
          <a:prstGeom prst="rect">
            <a:avLst/>
          </a:prstGeom>
          <a:noFill/>
        </p:spPr>
        <p:txBody>
          <a:bodyPr wrap="square" rtlCol="0">
            <a:spAutoFit/>
          </a:bodyPr>
          <a:lstStyle/>
          <a:p>
            <a:r>
              <a:rPr lang="en-US" sz="1600" i="1" dirty="0">
                <a:solidFill>
                  <a:schemeClr val="tx1">
                    <a:lumMod val="50000"/>
                    <a:lumOff val="50000"/>
                  </a:schemeClr>
                </a:solidFill>
              </a:rPr>
              <a:t>D</a:t>
            </a:r>
            <a:r>
              <a:rPr lang="en-US" sz="1600" i="1" dirty="0" smtClean="0">
                <a:solidFill>
                  <a:schemeClr val="tx1">
                    <a:lumMod val="50000"/>
                    <a:lumOff val="50000"/>
                  </a:schemeClr>
                </a:solidFill>
              </a:rPr>
              <a:t>orian mode</a:t>
            </a:r>
          </a:p>
          <a:p>
            <a:endParaRPr lang="en-US" sz="1600" i="1" dirty="0">
              <a:solidFill>
                <a:schemeClr val="tx1">
                  <a:lumMod val="50000"/>
                  <a:lumOff val="50000"/>
                </a:schemeClr>
              </a:solidFill>
            </a:endParaRPr>
          </a:p>
          <a:p>
            <a:r>
              <a:rPr lang="en-US" sz="1400" i="1" dirty="0" smtClean="0">
                <a:solidFill>
                  <a:schemeClr val="tx1">
                    <a:lumMod val="50000"/>
                    <a:lumOff val="50000"/>
                  </a:schemeClr>
                </a:solidFill>
              </a:rPr>
              <a:t>A minor mode of the major scale, beginning on the 2</a:t>
            </a:r>
            <a:r>
              <a:rPr lang="en-US" sz="1400" i="1" baseline="30000" dirty="0" smtClean="0">
                <a:solidFill>
                  <a:schemeClr val="tx1">
                    <a:lumMod val="50000"/>
                    <a:lumOff val="50000"/>
                  </a:schemeClr>
                </a:solidFill>
              </a:rPr>
              <a:t>nd</a:t>
            </a:r>
            <a:r>
              <a:rPr lang="en-US" sz="1400" i="1" dirty="0" smtClean="0">
                <a:solidFill>
                  <a:schemeClr val="tx1">
                    <a:lumMod val="50000"/>
                    <a:lumOff val="50000"/>
                  </a:schemeClr>
                </a:solidFill>
              </a:rPr>
              <a:t> note. </a:t>
            </a:r>
            <a:endParaRPr lang="en-US" sz="1200" i="1" dirty="0" smtClean="0">
              <a:solidFill>
                <a:schemeClr val="tx1">
                  <a:lumMod val="50000"/>
                  <a:lumOff val="50000"/>
                </a:schemeClr>
              </a:solidFill>
            </a:endParaRPr>
          </a:p>
        </p:txBody>
      </p:sp>
      <p:sp>
        <p:nvSpPr>
          <p:cNvPr id="44" name="Rounded Rectangle 43"/>
          <p:cNvSpPr/>
          <p:nvPr/>
        </p:nvSpPr>
        <p:spPr>
          <a:xfrm>
            <a:off x="2635439" y="3180804"/>
            <a:ext cx="1052276"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5400000">
            <a:off x="2994683" y="3733543"/>
            <a:ext cx="463347" cy="40777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6842577" y="1715731"/>
            <a:ext cx="782161" cy="276999"/>
          </a:xfrm>
          <a:prstGeom prst="rect">
            <a:avLst/>
          </a:prstGeom>
          <a:noFill/>
        </p:spPr>
        <p:txBody>
          <a:bodyPr wrap="square" rtlCol="0">
            <a:spAutoFit/>
          </a:bodyPr>
          <a:lstStyle/>
          <a:p>
            <a:pPr algn="r"/>
            <a:r>
              <a:rPr lang="en-US" sz="1200" i="1" dirty="0" smtClean="0">
                <a:solidFill>
                  <a:schemeClr val="tx1">
                    <a:lumMod val="50000"/>
                    <a:lumOff val="50000"/>
                  </a:schemeClr>
                </a:solidFill>
              </a:rPr>
              <a:t>00:03:47</a:t>
            </a:r>
          </a:p>
        </p:txBody>
      </p:sp>
      <p:sp>
        <p:nvSpPr>
          <p:cNvPr id="54" name="TextBox 5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5378376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END OF 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5 / 5</a:t>
            </a:r>
          </a:p>
          <a:p>
            <a:r>
              <a:rPr lang="en-US" sz="1200" dirty="0" smtClean="0">
                <a:solidFill>
                  <a:schemeClr val="tx1">
                    <a:lumMod val="50000"/>
                    <a:lumOff val="50000"/>
                  </a:schemeClr>
                </a:solidFill>
              </a:rPr>
              <a:t>Questions Correct: 4 / 5</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Congratulations!</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ounded Rectangle 38"/>
          <p:cNvSpPr/>
          <p:nvPr/>
        </p:nvSpPr>
        <p:spPr>
          <a:xfrm>
            <a:off x="2685059" y="3600948"/>
            <a:ext cx="1227842"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AGAIN</a:t>
            </a:r>
            <a:endParaRPr lang="en-US" dirty="0"/>
          </a:p>
        </p:txBody>
      </p:sp>
      <p:sp>
        <p:nvSpPr>
          <p:cNvPr id="43" name="TextBox 42"/>
          <p:cNvSpPr txBox="1"/>
          <p:nvPr/>
        </p:nvSpPr>
        <p:spPr>
          <a:xfrm>
            <a:off x="2683819" y="2098850"/>
            <a:ext cx="4738667" cy="1569660"/>
          </a:xfrm>
          <a:prstGeom prst="rect">
            <a:avLst/>
          </a:prstGeom>
          <a:noFill/>
        </p:spPr>
        <p:txBody>
          <a:bodyPr wrap="square" rtlCol="0">
            <a:spAutoFit/>
          </a:bodyPr>
          <a:lstStyle/>
          <a:p>
            <a:r>
              <a:rPr lang="en-US" sz="1600" dirty="0" smtClean="0">
                <a:solidFill>
                  <a:schemeClr val="tx1">
                    <a:lumMod val="50000"/>
                    <a:lumOff val="50000"/>
                  </a:schemeClr>
                </a:solidFill>
              </a:rPr>
              <a:t>Average Time: 00:03:25</a:t>
            </a:r>
          </a:p>
          <a:p>
            <a:endParaRPr lang="en-US" sz="1600" dirty="0">
              <a:solidFill>
                <a:schemeClr val="tx1">
                  <a:lumMod val="50000"/>
                  <a:lumOff val="50000"/>
                </a:schemeClr>
              </a:solidFill>
            </a:endParaRPr>
          </a:p>
          <a:p>
            <a:r>
              <a:rPr lang="en-US" sz="1600" dirty="0" smtClean="0">
                <a:solidFill>
                  <a:schemeClr val="tx1">
                    <a:lumMod val="50000"/>
                    <a:lumOff val="50000"/>
                  </a:schemeClr>
                </a:solidFill>
              </a:rPr>
              <a:t>Number Correct: 4 / 5</a:t>
            </a:r>
          </a:p>
          <a:p>
            <a:endParaRPr lang="en-US" sz="1600" dirty="0">
              <a:solidFill>
                <a:schemeClr val="tx1">
                  <a:lumMod val="50000"/>
                  <a:lumOff val="50000"/>
                </a:schemeClr>
              </a:solidFill>
            </a:endParaRPr>
          </a:p>
          <a:p>
            <a:r>
              <a:rPr lang="en-US" sz="1600" dirty="0" smtClean="0">
                <a:solidFill>
                  <a:schemeClr val="tx1">
                    <a:lumMod val="50000"/>
                    <a:lumOff val="50000"/>
                  </a:schemeClr>
                </a:solidFill>
              </a:rPr>
              <a:t>Score: 82</a:t>
            </a:r>
          </a:p>
          <a:p>
            <a:endParaRPr lang="en-US" sz="1600" dirty="0">
              <a:solidFill>
                <a:schemeClr val="tx1">
                  <a:lumMod val="50000"/>
                  <a:lumOff val="50000"/>
                </a:schemeClr>
              </a:solidFill>
            </a:endParaRPr>
          </a:p>
        </p:txBody>
      </p:sp>
      <p:sp>
        <p:nvSpPr>
          <p:cNvPr id="54" name="Rounded Rectangle 53"/>
          <p:cNvSpPr/>
          <p:nvPr/>
        </p:nvSpPr>
        <p:spPr>
          <a:xfrm>
            <a:off x="4146408" y="3600948"/>
            <a:ext cx="2422134" cy="37846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CHOOSE ANOTHER SUBJECT</a:t>
            </a:r>
            <a:endParaRPr lang="en-US" dirty="0"/>
          </a:p>
        </p:txBody>
      </p:sp>
      <p:pic>
        <p:nvPicPr>
          <p:cNvPr id="11" name="Picture 10"/>
          <p:cNvPicPr>
            <a:picLocks noChangeAspect="1"/>
          </p:cNvPicPr>
          <p:nvPr/>
        </p:nvPicPr>
        <p:blipFill>
          <a:blip r:embed="rId3"/>
          <a:stretch>
            <a:fillRect/>
          </a:stretch>
        </p:blipFill>
        <p:spPr>
          <a:xfrm>
            <a:off x="2750683" y="4539187"/>
            <a:ext cx="335961" cy="335961"/>
          </a:xfrm>
          <a:prstGeom prst="rect">
            <a:avLst/>
          </a:prstGeom>
        </p:spPr>
      </p:pic>
      <p:pic>
        <p:nvPicPr>
          <p:cNvPr id="12" name="Picture 11"/>
          <p:cNvPicPr>
            <a:picLocks noChangeAspect="1"/>
          </p:cNvPicPr>
          <p:nvPr/>
        </p:nvPicPr>
        <p:blipFill>
          <a:blip r:embed="rId4"/>
          <a:stretch>
            <a:fillRect/>
          </a:stretch>
        </p:blipFill>
        <p:spPr>
          <a:xfrm>
            <a:off x="3220194" y="4500778"/>
            <a:ext cx="412499" cy="412499"/>
          </a:xfrm>
          <a:prstGeom prst="rect">
            <a:avLst/>
          </a:prstGeom>
        </p:spPr>
      </p:pic>
      <p:sp>
        <p:nvSpPr>
          <p:cNvPr id="55" name="TextBox 54"/>
          <p:cNvSpPr txBox="1"/>
          <p:nvPr/>
        </p:nvSpPr>
        <p:spPr>
          <a:xfrm>
            <a:off x="2615940" y="4223779"/>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Share your results:</a:t>
            </a:r>
          </a:p>
        </p:txBody>
      </p:sp>
      <p:sp>
        <p:nvSpPr>
          <p:cNvPr id="56" name="Rectangle 55"/>
          <p:cNvSpPr/>
          <p:nvPr/>
        </p:nvSpPr>
        <p:spPr>
          <a:xfrm>
            <a:off x="7644560" y="462959"/>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Logout</a:t>
            </a:r>
            <a:endParaRPr lang="en-US" sz="1200" dirty="0">
              <a:solidFill>
                <a:srgbClr val="7F7F7F"/>
              </a:solidFill>
            </a:endParaRPr>
          </a:p>
        </p:txBody>
      </p:sp>
      <p:sp>
        <p:nvSpPr>
          <p:cNvPr id="57" name="Rectangle 56"/>
          <p:cNvSpPr/>
          <p:nvPr/>
        </p:nvSpPr>
        <p:spPr>
          <a:xfrm>
            <a:off x="7644560" y="725040"/>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Account Settings</a:t>
            </a:r>
            <a:endParaRPr lang="en-US" sz="1200" dirty="0">
              <a:solidFill>
                <a:srgbClr val="7F7F7F"/>
              </a:solidFill>
            </a:endParaRPr>
          </a:p>
        </p:txBody>
      </p:sp>
      <p:sp>
        <p:nvSpPr>
          <p:cNvPr id="59" name="Rounded Rectangle 58"/>
          <p:cNvSpPr/>
          <p:nvPr/>
        </p:nvSpPr>
        <p:spPr>
          <a:xfrm>
            <a:off x="8101262" y="84350"/>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7564169" y="676726"/>
            <a:ext cx="1568642"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Arrow 60"/>
          <p:cNvSpPr/>
          <p:nvPr/>
        </p:nvSpPr>
        <p:spPr>
          <a:xfrm rot="5400000">
            <a:off x="8172378" y="1066726"/>
            <a:ext cx="463347" cy="40777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4690759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b="1" dirty="0" smtClean="0">
                <a:solidFill>
                  <a:schemeClr val="tx1">
                    <a:lumMod val="50000"/>
                    <a:lumOff val="50000"/>
                  </a:schemeClr>
                </a:solidFill>
              </a:rPr>
              <a:t>iRETAIN</a:t>
            </a:r>
            <a:r>
              <a:rPr lang="en-US" sz="2400" dirty="0" smtClean="0">
                <a:solidFill>
                  <a:schemeClr val="tx1">
                    <a:lumMod val="50000"/>
                    <a:lumOff val="50000"/>
                  </a:schemeClr>
                </a:solidFill>
              </a:rPr>
              <a:t>.IO</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Account Settings</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2488803" y="2045957"/>
            <a:ext cx="4136255" cy="338554"/>
            <a:chOff x="2531419" y="2045957"/>
            <a:chExt cx="4136255" cy="338554"/>
          </a:xfrm>
        </p:grpSpPr>
        <p:sp>
          <p:nvSpPr>
            <p:cNvPr id="62" name="TextBox 61"/>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Study Session Timer</a:t>
              </a:r>
            </a:p>
          </p:txBody>
        </p:sp>
        <p:sp>
          <p:nvSpPr>
            <p:cNvPr id="63" name="Rectangle 62"/>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5 Seconds</a:t>
              </a:r>
              <a:endParaRPr lang="en-US" sz="1600" dirty="0">
                <a:solidFill>
                  <a:schemeClr val="bg1">
                    <a:lumMod val="85000"/>
                  </a:schemeClr>
                </a:solidFill>
              </a:endParaRPr>
            </a:p>
          </p:txBody>
        </p:sp>
      </p:grpSp>
      <p:grpSp>
        <p:nvGrpSpPr>
          <p:cNvPr id="74" name="Group 73"/>
          <p:cNvGrpSpPr/>
          <p:nvPr/>
        </p:nvGrpSpPr>
        <p:grpSpPr>
          <a:xfrm>
            <a:off x="2485734" y="2391068"/>
            <a:ext cx="4136255" cy="338554"/>
            <a:chOff x="2531419" y="2045957"/>
            <a:chExt cx="4136255" cy="338554"/>
          </a:xfrm>
        </p:grpSpPr>
        <p:sp>
          <p:nvSpPr>
            <p:cNvPr id="75" name="TextBox 74"/>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Number of Questions</a:t>
              </a:r>
            </a:p>
          </p:txBody>
        </p:sp>
        <p:sp>
          <p:nvSpPr>
            <p:cNvPr id="76" name="Rectangle 75"/>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a:solidFill>
                    <a:schemeClr val="bg1">
                      <a:lumMod val="85000"/>
                    </a:schemeClr>
                  </a:solidFill>
                </a:rPr>
                <a:t>5</a:t>
              </a:r>
              <a:endParaRPr lang="en-US" sz="1600" dirty="0">
                <a:solidFill>
                  <a:schemeClr val="bg1">
                    <a:lumMod val="85000"/>
                  </a:schemeClr>
                </a:solidFill>
              </a:endParaRPr>
            </a:p>
          </p:txBody>
        </p:sp>
      </p:grpSp>
      <p:grpSp>
        <p:nvGrpSpPr>
          <p:cNvPr id="77" name="Group 76"/>
          <p:cNvGrpSpPr/>
          <p:nvPr/>
        </p:nvGrpSpPr>
        <p:grpSpPr>
          <a:xfrm>
            <a:off x="2488803" y="2736179"/>
            <a:ext cx="4136255" cy="338554"/>
            <a:chOff x="2531419" y="2045957"/>
            <a:chExt cx="4136255" cy="338554"/>
          </a:xfrm>
        </p:grpSpPr>
        <p:sp>
          <p:nvSpPr>
            <p:cNvPr id="78" name="TextBox 77"/>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Default Deck  </a:t>
              </a:r>
              <a:r>
                <a:rPr lang="en-US" sz="900" dirty="0" smtClean="0">
                  <a:solidFill>
                    <a:srgbClr val="E000F1"/>
                  </a:solidFill>
                </a:rPr>
                <a:t>What’s This?</a:t>
              </a:r>
            </a:p>
          </p:txBody>
        </p:sp>
        <p:sp>
          <p:nvSpPr>
            <p:cNvPr id="79" name="Rectangle 78"/>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Plug In (Default)</a:t>
              </a:r>
              <a:endParaRPr lang="en-US" sz="1600" dirty="0">
                <a:solidFill>
                  <a:schemeClr val="bg1">
                    <a:lumMod val="85000"/>
                  </a:schemeClr>
                </a:solidFill>
              </a:endParaRPr>
            </a:p>
          </p:txBody>
        </p:sp>
      </p:grpSp>
      <p:grpSp>
        <p:nvGrpSpPr>
          <p:cNvPr id="83" name="Group 82"/>
          <p:cNvGrpSpPr/>
          <p:nvPr/>
        </p:nvGrpSpPr>
        <p:grpSpPr>
          <a:xfrm>
            <a:off x="2488803" y="3081290"/>
            <a:ext cx="4136255" cy="338554"/>
            <a:chOff x="2531419" y="2045957"/>
            <a:chExt cx="4136255" cy="338554"/>
          </a:xfrm>
        </p:grpSpPr>
        <p:sp>
          <p:nvSpPr>
            <p:cNvPr id="84" name="TextBox 83"/>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Email Address</a:t>
              </a:r>
              <a:endParaRPr lang="en-US" sz="900" dirty="0" smtClean="0">
                <a:solidFill>
                  <a:srgbClr val="E000F1"/>
                </a:solidFill>
              </a:endParaRPr>
            </a:p>
          </p:txBody>
        </p:sp>
        <p:sp>
          <p:nvSpPr>
            <p:cNvPr id="85" name="Rectangle 84"/>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None Listed</a:t>
              </a:r>
              <a:endParaRPr lang="en-US" sz="1600" dirty="0">
                <a:solidFill>
                  <a:schemeClr val="bg1">
                    <a:lumMod val="85000"/>
                  </a:schemeClr>
                </a:solidFill>
              </a:endParaRPr>
            </a:p>
          </p:txBody>
        </p:sp>
      </p:grpSp>
      <p:sp>
        <p:nvSpPr>
          <p:cNvPr id="86" name="Rounded Rectangle 85"/>
          <p:cNvSpPr/>
          <p:nvPr/>
        </p:nvSpPr>
        <p:spPr>
          <a:xfrm>
            <a:off x="3369267" y="1237975"/>
            <a:ext cx="1148630" cy="201373"/>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RESET PASSWORD</a:t>
            </a:r>
            <a:endParaRPr lang="en-US" sz="800" dirty="0"/>
          </a:p>
        </p:txBody>
      </p:sp>
      <p:sp>
        <p:nvSpPr>
          <p:cNvPr id="87" name="TextBox 86"/>
          <p:cNvSpPr txBox="1"/>
          <p:nvPr/>
        </p:nvSpPr>
        <p:spPr>
          <a:xfrm>
            <a:off x="3296277" y="971037"/>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Signed in as Michael</a:t>
            </a:r>
          </a:p>
        </p:txBody>
      </p:sp>
      <p:grpSp>
        <p:nvGrpSpPr>
          <p:cNvPr id="89" name="Group 88"/>
          <p:cNvGrpSpPr/>
          <p:nvPr/>
        </p:nvGrpSpPr>
        <p:grpSpPr>
          <a:xfrm>
            <a:off x="2488803" y="3426401"/>
            <a:ext cx="4136255" cy="338554"/>
            <a:chOff x="2531419" y="2045957"/>
            <a:chExt cx="4136255" cy="338554"/>
          </a:xfrm>
        </p:grpSpPr>
        <p:sp>
          <p:nvSpPr>
            <p:cNvPr id="90" name="TextBox 89"/>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Username</a:t>
              </a:r>
              <a:endParaRPr lang="en-US" sz="900" dirty="0" smtClean="0">
                <a:solidFill>
                  <a:srgbClr val="E000F1"/>
                </a:solidFill>
              </a:endParaRPr>
            </a:p>
          </p:txBody>
        </p:sp>
        <p:sp>
          <p:nvSpPr>
            <p:cNvPr id="91" name="Rectangle 90"/>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mvincent7891</a:t>
              </a:r>
              <a:endParaRPr lang="en-US" sz="1600" dirty="0">
                <a:solidFill>
                  <a:schemeClr val="bg1">
                    <a:lumMod val="85000"/>
                  </a:schemeClr>
                </a:solidFill>
              </a:endParaRPr>
            </a:p>
          </p:txBody>
        </p:sp>
      </p:grpSp>
      <p:grpSp>
        <p:nvGrpSpPr>
          <p:cNvPr id="92" name="Group 91"/>
          <p:cNvGrpSpPr/>
          <p:nvPr/>
        </p:nvGrpSpPr>
        <p:grpSpPr>
          <a:xfrm>
            <a:off x="2488803" y="3771512"/>
            <a:ext cx="4136255" cy="338554"/>
            <a:chOff x="2531419" y="2045957"/>
            <a:chExt cx="4136255" cy="338554"/>
          </a:xfrm>
        </p:grpSpPr>
        <p:sp>
          <p:nvSpPr>
            <p:cNvPr id="93" name="TextBox 92"/>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First  Name</a:t>
              </a:r>
              <a:endParaRPr lang="en-US" sz="900" dirty="0" smtClean="0">
                <a:solidFill>
                  <a:srgbClr val="E000F1"/>
                </a:solidFill>
              </a:endParaRPr>
            </a:p>
          </p:txBody>
        </p:sp>
        <p:sp>
          <p:nvSpPr>
            <p:cNvPr id="94" name="Rectangle 93"/>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Michael</a:t>
              </a:r>
              <a:endParaRPr lang="en-US" sz="1600" dirty="0">
                <a:solidFill>
                  <a:schemeClr val="bg1">
                    <a:lumMod val="85000"/>
                  </a:schemeClr>
                </a:solidFill>
              </a:endParaRPr>
            </a:p>
          </p:txBody>
        </p:sp>
      </p:grpSp>
      <p:grpSp>
        <p:nvGrpSpPr>
          <p:cNvPr id="95" name="Group 94"/>
          <p:cNvGrpSpPr/>
          <p:nvPr/>
        </p:nvGrpSpPr>
        <p:grpSpPr>
          <a:xfrm>
            <a:off x="2488803" y="4116620"/>
            <a:ext cx="4136255" cy="338554"/>
            <a:chOff x="2531419" y="2045957"/>
            <a:chExt cx="4136255" cy="338554"/>
          </a:xfrm>
        </p:grpSpPr>
        <p:sp>
          <p:nvSpPr>
            <p:cNvPr id="96" name="TextBox 95"/>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Last Name</a:t>
              </a:r>
              <a:endParaRPr lang="en-US" sz="900" dirty="0" smtClean="0">
                <a:solidFill>
                  <a:srgbClr val="E000F1"/>
                </a:solidFill>
              </a:endParaRPr>
            </a:p>
          </p:txBody>
        </p:sp>
        <p:sp>
          <p:nvSpPr>
            <p:cNvPr id="97" name="Rectangle 96"/>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Parlato</a:t>
              </a:r>
              <a:endParaRPr lang="en-US" sz="1600" dirty="0">
                <a:solidFill>
                  <a:schemeClr val="bg1">
                    <a:lumMod val="85000"/>
                  </a:schemeClr>
                </a:solidFill>
              </a:endParaRPr>
            </a:p>
          </p:txBody>
        </p:sp>
      </p:grpSp>
      <p:sp>
        <p:nvSpPr>
          <p:cNvPr id="16" name="Rectangular Callout 15"/>
          <p:cNvSpPr/>
          <p:nvPr/>
        </p:nvSpPr>
        <p:spPr>
          <a:xfrm>
            <a:off x="3490943" y="3267254"/>
            <a:ext cx="1689820" cy="1032442"/>
          </a:xfrm>
          <a:prstGeom prst="wedgeRectCallout">
            <a:avLst>
              <a:gd name="adj1" fmla="val -21470"/>
              <a:gd name="adj2" fmla="val -70074"/>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50000"/>
                  </a:schemeClr>
                </a:solidFill>
              </a:rPr>
              <a:t>When using the Chrome Extension, concepts you look up will default to the selected deck. </a:t>
            </a:r>
            <a:endParaRPr lang="en-US" sz="1200" dirty="0">
              <a:solidFill>
                <a:schemeClr val="bg1">
                  <a:lumMod val="50000"/>
                </a:schemeClr>
              </a:solidFill>
            </a:endParaRPr>
          </a:p>
        </p:txBody>
      </p:sp>
    </p:spTree>
    <p:extLst>
      <p:ext uri="{BB962C8B-B14F-4D97-AF65-F5344CB8AC3E}">
        <p14:creationId xmlns:p14="http://schemas.microsoft.com/office/powerpoint/2010/main" val="28715580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B0E0EB"/>
          </a:solidFill>
          <a:ln>
            <a:solidFill>
              <a:srgbClr val="B0E0EB"/>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p:txBody>
      </p:sp>
      <p:sp>
        <p:nvSpPr>
          <p:cNvPr id="35" name="Rectangle 34"/>
          <p:cNvSpPr/>
          <p:nvPr/>
        </p:nvSpPr>
        <p:spPr>
          <a:xfrm>
            <a:off x="1" y="518975"/>
            <a:ext cx="2248645" cy="943721"/>
          </a:xfrm>
          <a:prstGeom prst="rect">
            <a:avLst/>
          </a:prstGeom>
          <a:solidFill>
            <a:srgbClr val="FFFFFF"/>
          </a:solidFill>
          <a:ln w="28575" cmpd="sng">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42" name="TextBox 141"/>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4" name="TextBox 14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45" name="Straight Connector 144"/>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6" name="Rounded Rectangle 145"/>
          <p:cNvSpPr/>
          <p:nvPr/>
        </p:nvSpPr>
        <p:spPr>
          <a:xfrm>
            <a:off x="5312492" y="2025999"/>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7" name="Rounded Rectangle 146"/>
          <p:cNvSpPr/>
          <p:nvPr/>
        </p:nvSpPr>
        <p:spPr>
          <a:xfrm>
            <a:off x="6075742" y="2026000"/>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8" name="Group 147"/>
          <p:cNvGrpSpPr/>
          <p:nvPr/>
        </p:nvGrpSpPr>
        <p:grpSpPr>
          <a:xfrm>
            <a:off x="2551795" y="2400014"/>
            <a:ext cx="5082181" cy="338554"/>
            <a:chOff x="2551795" y="1960351"/>
            <a:chExt cx="5082181" cy="338554"/>
          </a:xfrm>
        </p:grpSpPr>
        <p:sp>
          <p:nvSpPr>
            <p:cNvPr id="149" name="TextBox 14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50" name="Straight Connector 14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5312492" y="2465662"/>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2" name="Rounded Rectangle 151"/>
          <p:cNvSpPr/>
          <p:nvPr/>
        </p:nvSpPr>
        <p:spPr>
          <a:xfrm>
            <a:off x="6075742" y="2465663"/>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3" name="Group 152"/>
          <p:cNvGrpSpPr/>
          <p:nvPr/>
        </p:nvGrpSpPr>
        <p:grpSpPr>
          <a:xfrm>
            <a:off x="2551795" y="2839677"/>
            <a:ext cx="5082181" cy="338554"/>
            <a:chOff x="2551795" y="1960351"/>
            <a:chExt cx="5082181" cy="338554"/>
          </a:xfrm>
        </p:grpSpPr>
        <p:sp>
          <p:nvSpPr>
            <p:cNvPr id="154" name="TextBox 15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55" name="Straight Connector 15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8" name="Group 157"/>
          <p:cNvGrpSpPr/>
          <p:nvPr/>
        </p:nvGrpSpPr>
        <p:grpSpPr>
          <a:xfrm>
            <a:off x="2551795" y="3279340"/>
            <a:ext cx="5082181" cy="338554"/>
            <a:chOff x="2551795" y="1960351"/>
            <a:chExt cx="5082181" cy="338554"/>
          </a:xfrm>
        </p:grpSpPr>
        <p:sp>
          <p:nvSpPr>
            <p:cNvPr id="159" name="TextBox 15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60" name="Straight Connector 15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1" name="Rounded Rectangle 160"/>
          <p:cNvSpPr/>
          <p:nvPr/>
        </p:nvSpPr>
        <p:spPr>
          <a:xfrm>
            <a:off x="5312492" y="3344988"/>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2" name="Rounded Rectangle 161"/>
          <p:cNvSpPr/>
          <p:nvPr/>
        </p:nvSpPr>
        <p:spPr>
          <a:xfrm>
            <a:off x="6075742" y="3344989"/>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4" name="Rounded Rectangle 163"/>
          <p:cNvSpPr/>
          <p:nvPr/>
        </p:nvSpPr>
        <p:spPr>
          <a:xfrm>
            <a:off x="7012406" y="158566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5" name="Rounded Rectangle 164"/>
          <p:cNvSpPr/>
          <p:nvPr/>
        </p:nvSpPr>
        <p:spPr>
          <a:xfrm>
            <a:off x="6828577" y="2025999"/>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6" name="Rounded Rectangle 165"/>
          <p:cNvSpPr/>
          <p:nvPr/>
        </p:nvSpPr>
        <p:spPr>
          <a:xfrm>
            <a:off x="6828577" y="2465663"/>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7" name="Rounded Rectangle 166"/>
          <p:cNvSpPr/>
          <p:nvPr/>
        </p:nvSpPr>
        <p:spPr>
          <a:xfrm>
            <a:off x="6828577" y="2899872"/>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3344988"/>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TextBox 168"/>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0" name="Rectangle 16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93657" y="1583336"/>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3" name="TextBox 17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4" name="Group 173"/>
          <p:cNvGrpSpPr/>
          <p:nvPr/>
        </p:nvGrpSpPr>
        <p:grpSpPr>
          <a:xfrm>
            <a:off x="82264" y="2534992"/>
            <a:ext cx="2372521" cy="631898"/>
            <a:chOff x="93657" y="2534992"/>
            <a:chExt cx="2372521" cy="631898"/>
          </a:xfrm>
        </p:grpSpPr>
        <p:sp>
          <p:nvSpPr>
            <p:cNvPr id="175" name="Rounded Rectangle 174"/>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6" name="TextBox 17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77" name="Group 176"/>
          <p:cNvGrpSpPr/>
          <p:nvPr/>
        </p:nvGrpSpPr>
        <p:grpSpPr>
          <a:xfrm>
            <a:off x="82264" y="3394504"/>
            <a:ext cx="2372521" cy="631898"/>
            <a:chOff x="93657" y="2534992"/>
            <a:chExt cx="2372521" cy="631898"/>
          </a:xfrm>
        </p:grpSpPr>
        <p:sp>
          <p:nvSpPr>
            <p:cNvPr id="178" name="Rounded Rectangle 177"/>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9" name="TextBox 17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0" name="Group 179"/>
          <p:cNvGrpSpPr/>
          <p:nvPr/>
        </p:nvGrpSpPr>
        <p:grpSpPr>
          <a:xfrm>
            <a:off x="82264" y="4254016"/>
            <a:ext cx="2349239" cy="631898"/>
            <a:chOff x="93657" y="2534992"/>
            <a:chExt cx="2349239" cy="631898"/>
          </a:xfrm>
        </p:grpSpPr>
        <p:sp>
          <p:nvSpPr>
            <p:cNvPr id="181" name="Rounded Rectangle 180"/>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2" name="TextBox 18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3" name="Rounded Rectangle 182"/>
          <p:cNvSpPr/>
          <p:nvPr/>
        </p:nvSpPr>
        <p:spPr>
          <a:xfrm>
            <a:off x="801897" y="2953360"/>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4" name="Rounded Rectangle 183"/>
          <p:cNvSpPr/>
          <p:nvPr/>
        </p:nvSpPr>
        <p:spPr>
          <a:xfrm>
            <a:off x="1418321" y="2953360"/>
            <a:ext cx="731520" cy="228600"/>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6" name="TextBox 1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11" name="Rounded Rectangle 10"/>
          <p:cNvSpPr/>
          <p:nvPr/>
        </p:nvSpPr>
        <p:spPr>
          <a:xfrm>
            <a:off x="2358570" y="1995966"/>
            <a:ext cx="6571877" cy="2930478"/>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r>
              <a:rPr lang="en-US" dirty="0" err="1" smtClean="0">
                <a:solidFill>
                  <a:srgbClr val="FF0000"/>
                </a:solidFill>
              </a:rPr>
              <a:t>DecksIndex</a:t>
            </a:r>
            <a:endParaRPr lang="en-US" dirty="0">
              <a:solidFill>
                <a:srgbClr val="FF0000"/>
              </a:solidFill>
            </a:endParaRPr>
          </a:p>
        </p:txBody>
      </p:sp>
      <p:sp>
        <p:nvSpPr>
          <p:cNvPr id="65" name="Rounded Rectangle 64"/>
          <p:cNvSpPr/>
          <p:nvPr/>
        </p:nvSpPr>
        <p:spPr>
          <a:xfrm>
            <a:off x="2352210" y="536617"/>
            <a:ext cx="6578237" cy="1390302"/>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a:p>
            <a:pPr algn="ctr"/>
            <a:r>
              <a:rPr lang="en-US" dirty="0" err="1" smtClean="0">
                <a:solidFill>
                  <a:srgbClr val="FF0000"/>
                </a:solidFill>
              </a:rPr>
              <a:t>SubjectHeader</a:t>
            </a:r>
            <a:endParaRPr lang="en-US" dirty="0">
              <a:solidFill>
                <a:srgbClr val="FF0000"/>
              </a:solidFill>
            </a:endParaRPr>
          </a:p>
        </p:txBody>
      </p:sp>
      <p:sp>
        <p:nvSpPr>
          <p:cNvPr id="66" name="Rounded Rectangle 65"/>
          <p:cNvSpPr/>
          <p:nvPr/>
        </p:nvSpPr>
        <p:spPr>
          <a:xfrm>
            <a:off x="213032" y="86318"/>
            <a:ext cx="8803967" cy="346703"/>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r>
              <a:rPr lang="en-US" dirty="0" err="1" smtClean="0">
                <a:solidFill>
                  <a:srgbClr val="FF0000"/>
                </a:solidFill>
              </a:rPr>
              <a:t>NavHeader</a:t>
            </a:r>
            <a:endParaRPr lang="en-US" dirty="0" smtClean="0">
              <a:solidFill>
                <a:srgbClr val="FF0000"/>
              </a:solidFill>
            </a:endParaRPr>
          </a:p>
          <a:p>
            <a:pPr algn="ctr"/>
            <a:endParaRPr lang="en-US" dirty="0">
              <a:solidFill>
                <a:srgbClr val="FF0000"/>
              </a:solidFill>
            </a:endParaRPr>
          </a:p>
        </p:txBody>
      </p:sp>
      <p:sp>
        <p:nvSpPr>
          <p:cNvPr id="67" name="Rounded Rectangle 66"/>
          <p:cNvSpPr/>
          <p:nvPr/>
        </p:nvSpPr>
        <p:spPr>
          <a:xfrm>
            <a:off x="209852" y="1557280"/>
            <a:ext cx="1889334" cy="3356445"/>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err="1" smtClean="0">
                <a:solidFill>
                  <a:srgbClr val="FF0000"/>
                </a:solidFill>
              </a:rPr>
              <a:t>SubjectsIndex</a:t>
            </a:r>
            <a:endParaRPr lang="en-US" dirty="0">
              <a:solidFill>
                <a:srgbClr val="FF0000"/>
              </a:solidFill>
            </a:endParaRPr>
          </a:p>
        </p:txBody>
      </p:sp>
      <p:sp>
        <p:nvSpPr>
          <p:cNvPr id="68" name="Rounded Rectangle 67"/>
          <p:cNvSpPr/>
          <p:nvPr/>
        </p:nvSpPr>
        <p:spPr>
          <a:xfrm>
            <a:off x="224794" y="582633"/>
            <a:ext cx="1889334" cy="843798"/>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SidebarHeader</a:t>
            </a:r>
            <a:endParaRPr lang="en-US" dirty="0">
              <a:solidFill>
                <a:srgbClr val="FF0000"/>
              </a:solidFill>
            </a:endParaRPr>
          </a:p>
        </p:txBody>
      </p:sp>
      <p:sp>
        <p:nvSpPr>
          <p:cNvPr id="69" name="Rounded Rectangle 68"/>
          <p:cNvSpPr/>
          <p:nvPr/>
        </p:nvSpPr>
        <p:spPr>
          <a:xfrm>
            <a:off x="47702" y="20226"/>
            <a:ext cx="9081356" cy="6523208"/>
          </a:xfrm>
          <a:prstGeom prst="roundRect">
            <a:avLst>
              <a:gd name="adj" fmla="val 1373"/>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err="1" smtClean="0">
                <a:solidFill>
                  <a:srgbClr val="FF0000"/>
                </a:solidFill>
              </a:rPr>
              <a:t>LibraryContainer</a:t>
            </a:r>
            <a:r>
              <a:rPr lang="en-US" dirty="0" smtClean="0">
                <a:solidFill>
                  <a:srgbClr val="FF0000"/>
                </a:solidFill>
              </a:rPr>
              <a:t> (Example Content Container)</a:t>
            </a:r>
            <a:endParaRPr lang="en-US" dirty="0">
              <a:solidFill>
                <a:srgbClr val="FF0000"/>
              </a:solidFill>
            </a:endParaRPr>
          </a:p>
        </p:txBody>
      </p:sp>
      <p:sp>
        <p:nvSpPr>
          <p:cNvPr id="70" name="Rounded Rectangle 69"/>
          <p:cNvSpPr/>
          <p:nvPr/>
        </p:nvSpPr>
        <p:spPr>
          <a:xfrm>
            <a:off x="106064" y="505465"/>
            <a:ext cx="2142581" cy="5938792"/>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r>
              <a:rPr lang="en-US" dirty="0" err="1" smtClean="0">
                <a:solidFill>
                  <a:srgbClr val="FF0000"/>
                </a:solidFill>
              </a:rPr>
              <a:t>SidebarContainer</a:t>
            </a:r>
            <a:endParaRPr lang="en-US" dirty="0">
              <a:solidFill>
                <a:srgbClr val="FF0000"/>
              </a:solidFill>
            </a:endParaRPr>
          </a:p>
        </p:txBody>
      </p:sp>
      <p:sp>
        <p:nvSpPr>
          <p:cNvPr id="72" name="Rounded Rectangle 71"/>
          <p:cNvSpPr/>
          <p:nvPr/>
        </p:nvSpPr>
        <p:spPr>
          <a:xfrm>
            <a:off x="2470434" y="2386504"/>
            <a:ext cx="5311577" cy="473654"/>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DeckIndexItem</a:t>
            </a:r>
            <a:endParaRPr lang="en-US" dirty="0">
              <a:solidFill>
                <a:srgbClr val="FF0000"/>
              </a:solidFill>
            </a:endParaRPr>
          </a:p>
        </p:txBody>
      </p:sp>
    </p:spTree>
    <p:extLst>
      <p:ext uri="{BB962C8B-B14F-4D97-AF65-F5344CB8AC3E}">
        <p14:creationId xmlns:p14="http://schemas.microsoft.com/office/powerpoint/2010/main" val="1516467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1024	</a:t>
            </a:r>
          </a:p>
        </p:txBody>
      </p:sp>
      <p:sp>
        <p:nvSpPr>
          <p:cNvPr id="141" name="TextBox 140"/>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4" name="Rounded Rectangle 143"/>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5" name="Rounded Rectangle 144"/>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9" name="Group 148"/>
          <p:cNvGrpSpPr/>
          <p:nvPr/>
        </p:nvGrpSpPr>
        <p:grpSpPr>
          <a:xfrm>
            <a:off x="2551795" y="2400014"/>
            <a:ext cx="5082181" cy="338554"/>
            <a:chOff x="2551795" y="1960351"/>
            <a:chExt cx="5082181" cy="338554"/>
          </a:xfrm>
        </p:grpSpPr>
        <p:sp>
          <p:nvSpPr>
            <p:cNvPr id="152" name="TextBox 151"/>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3" name="Straight Connector 152"/>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0" name="Rounded Rectangle 149"/>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1" name="Rounded Rectangle 150"/>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8" name="TextBox 15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9" name="Straight Connector 15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1" name="Group 160"/>
          <p:cNvGrpSpPr/>
          <p:nvPr/>
        </p:nvGrpSpPr>
        <p:grpSpPr>
          <a:xfrm>
            <a:off x="2551795" y="3279340"/>
            <a:ext cx="5082181" cy="338554"/>
            <a:chOff x="2551795" y="1960351"/>
            <a:chExt cx="5082181" cy="338554"/>
          </a:xfrm>
        </p:grpSpPr>
        <p:sp>
          <p:nvSpPr>
            <p:cNvPr id="164" name="TextBox 16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5" name="Straight Connector 16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2" name="Rounded Rectangle 161"/>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3" name="Rounded Rectangle 162"/>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7" name="Rounded Rectangle 166"/>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9" name="Rounded Rectangle 168"/>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Rounded Rectangle 170"/>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2" name="Rounded Rectangle 171"/>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5" name="Rounded Rectangle 174"/>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76" name="Rounded Rectangle 175"/>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77" name="TextBox 176"/>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3091414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506492"/>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1048</a:t>
            </a:r>
          </a:p>
        </p:txBody>
      </p:sp>
      <p:sp>
        <p:nvSpPr>
          <p:cNvPr id="60" name="Rectangle 59"/>
          <p:cNvSpPr/>
          <p:nvPr/>
        </p:nvSpPr>
        <p:spPr>
          <a:xfrm>
            <a:off x="7644560" y="462959"/>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Logout</a:t>
            </a:r>
            <a:endParaRPr lang="en-US" sz="1200" dirty="0">
              <a:solidFill>
                <a:srgbClr val="7F7F7F"/>
              </a:solidFill>
            </a:endParaRPr>
          </a:p>
        </p:txBody>
      </p:sp>
      <p:sp>
        <p:nvSpPr>
          <p:cNvPr id="61" name="Rectangle 60"/>
          <p:cNvSpPr/>
          <p:nvPr/>
        </p:nvSpPr>
        <p:spPr>
          <a:xfrm>
            <a:off x="7644560" y="725040"/>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Account Settings</a:t>
            </a:r>
            <a:endParaRPr lang="en-US" sz="1200" dirty="0">
              <a:solidFill>
                <a:srgbClr val="7F7F7F"/>
              </a:solidFill>
            </a:endParaRPr>
          </a:p>
        </p:txBody>
      </p:sp>
      <p:sp>
        <p:nvSpPr>
          <p:cNvPr id="62" name="Rounded Rectangle 61"/>
          <p:cNvSpPr/>
          <p:nvPr/>
        </p:nvSpPr>
        <p:spPr>
          <a:xfrm>
            <a:off x="8101262" y="84350"/>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5" name="Group 144"/>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8" name="Rounded Rectangle 147"/>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49" name="Rounded Rectangle 148"/>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0" name="Group 149"/>
          <p:cNvGrpSpPr/>
          <p:nvPr/>
        </p:nvGrpSpPr>
        <p:grpSpPr>
          <a:xfrm>
            <a:off x="2551795" y="2400014"/>
            <a:ext cx="5082181" cy="338554"/>
            <a:chOff x="2551795" y="1960351"/>
            <a:chExt cx="5082181" cy="338554"/>
          </a:xfrm>
        </p:grpSpPr>
        <p:sp>
          <p:nvSpPr>
            <p:cNvPr id="151" name="TextBox 15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2" name="Straight Connector 15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3" name="Rounded Rectangle 152"/>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4" name="Rounded Rectangle 153"/>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6" name="TextBox 15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7" name="Straight Connector 156"/>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8" name="Rounded Rectangle 157"/>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9" name="Rounded Rectangle 158"/>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0" name="Group 159"/>
          <p:cNvGrpSpPr/>
          <p:nvPr/>
        </p:nvGrpSpPr>
        <p:grpSpPr>
          <a:xfrm>
            <a:off x="2551795" y="3279340"/>
            <a:ext cx="5082181" cy="338554"/>
            <a:chOff x="2551795" y="1960351"/>
            <a:chExt cx="5082181" cy="338554"/>
          </a:xfrm>
        </p:grpSpPr>
        <p:sp>
          <p:nvSpPr>
            <p:cNvPr id="161" name="TextBox 16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2" name="Straight Connector 16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3" name="Rounded Rectangle 162"/>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64" name="Rounded Rectangle 163"/>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6" name="Rounded Rectangle 165"/>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7" name="Rounded Rectangle 16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Rounded Rectangle 168"/>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TextBox 170"/>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4" name="Rectangle 173"/>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7" name="TextBox 176"/>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8" name="Group 177"/>
          <p:cNvGrpSpPr/>
          <p:nvPr/>
        </p:nvGrpSpPr>
        <p:grpSpPr>
          <a:xfrm>
            <a:off x="82264" y="2534992"/>
            <a:ext cx="2372521" cy="631898"/>
            <a:chOff x="93657" y="2534992"/>
            <a:chExt cx="2372521" cy="631898"/>
          </a:xfrm>
        </p:grpSpPr>
        <p:sp>
          <p:nvSpPr>
            <p:cNvPr id="179" name="Rounded Rectangle 1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0" name="TextBox 17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81" name="Group 180"/>
          <p:cNvGrpSpPr/>
          <p:nvPr/>
        </p:nvGrpSpPr>
        <p:grpSpPr>
          <a:xfrm>
            <a:off x="82264" y="3394504"/>
            <a:ext cx="2372521" cy="631898"/>
            <a:chOff x="93657" y="2534992"/>
            <a:chExt cx="2372521" cy="631898"/>
          </a:xfrm>
        </p:grpSpPr>
        <p:sp>
          <p:nvSpPr>
            <p:cNvPr id="182" name="Rounded Rectangle 1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3" name="TextBox 18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4" name="Group 183"/>
          <p:cNvGrpSpPr/>
          <p:nvPr/>
        </p:nvGrpSpPr>
        <p:grpSpPr>
          <a:xfrm>
            <a:off x="82264" y="4254016"/>
            <a:ext cx="2349239" cy="631898"/>
            <a:chOff x="93657" y="2534992"/>
            <a:chExt cx="2349239" cy="631898"/>
          </a:xfrm>
        </p:grpSpPr>
        <p:sp>
          <p:nvSpPr>
            <p:cNvPr id="185" name="Rounded Rectangle 18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6" name="TextBox 185"/>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7" name="Rounded Rectangle 186"/>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8" name="Rounded Rectangle 187"/>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9" name="TextBox 1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3504593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506492"/>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a:t>
            </a:r>
            <a:r>
              <a:rPr lang="en-US" sz="1200" smtClean="0">
                <a:solidFill>
                  <a:schemeClr val="tx1">
                    <a:lumMod val="50000"/>
                    <a:lumOff val="50000"/>
                  </a:schemeClr>
                </a:solidFill>
              </a:rPr>
              <a:t>/ </a:t>
            </a:r>
            <a:r>
              <a:rPr lang="en-US" sz="1200" smtClean="0">
                <a:solidFill>
                  <a:schemeClr val="tx1">
                    <a:lumMod val="50000"/>
                    <a:lumOff val="50000"/>
                  </a:schemeClr>
                </a:solidFill>
              </a:rPr>
              <a:t>1024</a:t>
            </a:r>
            <a:endParaRPr lang="en-US" sz="1200" dirty="0" smtClean="0">
              <a:solidFill>
                <a:schemeClr val="tx1">
                  <a:lumMod val="50000"/>
                  <a:lumOff val="50000"/>
                </a:schemeClr>
              </a:solidFill>
            </a:endParaRPr>
          </a:p>
        </p:txBody>
      </p:sp>
      <p:sp>
        <p:nvSpPr>
          <p:cNvPr id="62" name="Rounded Rectangle 61"/>
          <p:cNvSpPr/>
          <p:nvPr/>
        </p:nvSpPr>
        <p:spPr>
          <a:xfrm>
            <a:off x="2480675" y="1996826"/>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5" name="Group 144"/>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8" name="Rounded Rectangle 147"/>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49" name="Rounded Rectangle 148"/>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0" name="Group 149"/>
          <p:cNvGrpSpPr/>
          <p:nvPr/>
        </p:nvGrpSpPr>
        <p:grpSpPr>
          <a:xfrm>
            <a:off x="2551795" y="2400014"/>
            <a:ext cx="5082181" cy="338554"/>
            <a:chOff x="2551795" y="1960351"/>
            <a:chExt cx="5082181" cy="338554"/>
          </a:xfrm>
        </p:grpSpPr>
        <p:sp>
          <p:nvSpPr>
            <p:cNvPr id="151" name="TextBox 15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2" name="Straight Connector 15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3" name="Rounded Rectangle 152"/>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4" name="Rounded Rectangle 153"/>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6" name="TextBox 15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7" name="Straight Connector 156"/>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8" name="Rounded Rectangle 157"/>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9" name="Rounded Rectangle 158"/>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0" name="Group 159"/>
          <p:cNvGrpSpPr/>
          <p:nvPr/>
        </p:nvGrpSpPr>
        <p:grpSpPr>
          <a:xfrm>
            <a:off x="2551795" y="3279340"/>
            <a:ext cx="5082181" cy="338554"/>
            <a:chOff x="2551795" y="1960351"/>
            <a:chExt cx="5082181" cy="338554"/>
          </a:xfrm>
        </p:grpSpPr>
        <p:sp>
          <p:nvSpPr>
            <p:cNvPr id="161" name="TextBox 16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2" name="Straight Connector 16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3" name="Rounded Rectangle 162"/>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64" name="Rounded Rectangle 163"/>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6" name="Rounded Rectangle 165"/>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7" name="Rounded Rectangle 16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Rounded Rectangle 168"/>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TextBox 170"/>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4" name="Rectangle 173"/>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7" name="TextBox 176"/>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8" name="Group 177"/>
          <p:cNvGrpSpPr/>
          <p:nvPr/>
        </p:nvGrpSpPr>
        <p:grpSpPr>
          <a:xfrm>
            <a:off x="82264" y="2534992"/>
            <a:ext cx="2372521" cy="631898"/>
            <a:chOff x="93657" y="2534992"/>
            <a:chExt cx="2372521" cy="631898"/>
          </a:xfrm>
        </p:grpSpPr>
        <p:sp>
          <p:nvSpPr>
            <p:cNvPr id="179" name="Rounded Rectangle 1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0" name="TextBox 17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81" name="Group 180"/>
          <p:cNvGrpSpPr/>
          <p:nvPr/>
        </p:nvGrpSpPr>
        <p:grpSpPr>
          <a:xfrm>
            <a:off x="82264" y="3394504"/>
            <a:ext cx="2372521" cy="631898"/>
            <a:chOff x="93657" y="2534992"/>
            <a:chExt cx="2372521" cy="631898"/>
          </a:xfrm>
        </p:grpSpPr>
        <p:sp>
          <p:nvSpPr>
            <p:cNvPr id="182" name="Rounded Rectangle 1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3" name="TextBox 18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4" name="Group 183"/>
          <p:cNvGrpSpPr/>
          <p:nvPr/>
        </p:nvGrpSpPr>
        <p:grpSpPr>
          <a:xfrm>
            <a:off x="82264" y="4254016"/>
            <a:ext cx="2349239" cy="631898"/>
            <a:chOff x="93657" y="2534992"/>
            <a:chExt cx="2349239" cy="631898"/>
          </a:xfrm>
        </p:grpSpPr>
        <p:sp>
          <p:nvSpPr>
            <p:cNvPr id="185" name="Rounded Rectangle 18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6" name="TextBox 185"/>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7" name="Rounded Rectangle 186"/>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8" name="Rounded Rectangle 187"/>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9" name="TextBox 1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6" name="Right Arrow 65"/>
          <p:cNvSpPr/>
          <p:nvPr/>
        </p:nvSpPr>
        <p:spPr>
          <a:xfrm>
            <a:off x="3429164" y="2011522"/>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704547" y="1937997"/>
            <a:ext cx="1395773" cy="461665"/>
          </a:xfrm>
          <a:prstGeom prst="rect">
            <a:avLst/>
          </a:prstGeom>
          <a:noFill/>
        </p:spPr>
        <p:txBody>
          <a:bodyPr wrap="square" rtlCol="0">
            <a:spAutoFit/>
          </a:bodyPr>
          <a:lstStyle/>
          <a:p>
            <a:r>
              <a:rPr lang="en-US" sz="1200" dirty="0" smtClean="0">
                <a:solidFill>
                  <a:srgbClr val="FF0000"/>
                </a:solidFill>
              </a:rPr>
              <a:t>NB: Red Arrows indicate next slide</a:t>
            </a:r>
          </a:p>
        </p:txBody>
      </p:sp>
    </p:spTree>
    <p:extLst>
      <p:ext uri="{BB962C8B-B14F-4D97-AF65-F5344CB8AC3E}">
        <p14:creationId xmlns:p14="http://schemas.microsoft.com/office/powerpoint/2010/main" val="29200839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POLITICS</a:t>
            </a:r>
          </a:p>
        </p:txBody>
      </p:sp>
      <p:sp>
        <p:nvSpPr>
          <p:cNvPr id="76" name="TextBox 75"/>
          <p:cNvSpPr txBox="1"/>
          <p:nvPr/>
        </p:nvSpPr>
        <p:spPr>
          <a:xfrm>
            <a:off x="327782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100</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1</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6824005" y="167271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152024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23736" y="1516758"/>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grpSp>
        <p:nvGrpSpPr>
          <p:cNvPr id="11" name="Group 10"/>
          <p:cNvGrpSpPr/>
          <p:nvPr/>
        </p:nvGrpSpPr>
        <p:grpSpPr>
          <a:xfrm>
            <a:off x="2531419" y="2369534"/>
            <a:ext cx="5082181" cy="338554"/>
            <a:chOff x="2551795" y="2400014"/>
            <a:chExt cx="5082181" cy="338554"/>
          </a:xfrm>
        </p:grpSpPr>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2</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75" name="Rounded Rectangle 74"/>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sp>
        <p:nvSpPr>
          <p:cNvPr id="83" name="TextBox 82"/>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grpSp>
        <p:nvGrpSpPr>
          <p:cNvPr id="80" name="Group 79"/>
          <p:cNvGrpSpPr/>
          <p:nvPr/>
        </p:nvGrpSpPr>
        <p:grpSpPr>
          <a:xfrm>
            <a:off x="2531419" y="3909488"/>
            <a:ext cx="5082181" cy="338554"/>
            <a:chOff x="2551795" y="1960351"/>
            <a:chExt cx="5082181" cy="338554"/>
          </a:xfrm>
        </p:grpSpPr>
        <p:sp>
          <p:nvSpPr>
            <p:cNvPr id="101" name="TextBox 10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4</a:t>
              </a:r>
            </a:p>
          </p:txBody>
        </p:sp>
        <p:cxnSp>
          <p:nvCxnSpPr>
            <p:cNvPr id="102" name="Straight Connector 10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4" name="Group 103"/>
          <p:cNvGrpSpPr/>
          <p:nvPr/>
        </p:nvGrpSpPr>
        <p:grpSpPr>
          <a:xfrm>
            <a:off x="2531419" y="3500191"/>
            <a:ext cx="5082181" cy="338554"/>
            <a:chOff x="2551795" y="1960351"/>
            <a:chExt cx="5082181" cy="338554"/>
          </a:xfrm>
        </p:grpSpPr>
        <p:sp>
          <p:nvSpPr>
            <p:cNvPr id="108" name="TextBox 10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3</a:t>
              </a:r>
            </a:p>
          </p:txBody>
        </p:sp>
        <p:cxnSp>
          <p:nvCxnSpPr>
            <p:cNvPr id="109" name="Straight Connector 10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531419" y="4318785"/>
            <a:ext cx="5082181" cy="338554"/>
            <a:chOff x="2551795" y="1960351"/>
            <a:chExt cx="5082181" cy="338554"/>
          </a:xfrm>
        </p:grpSpPr>
        <p:sp>
          <p:nvSpPr>
            <p:cNvPr id="115" name="TextBox 114"/>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5</a:t>
              </a:r>
            </a:p>
          </p:txBody>
        </p:sp>
        <p:cxnSp>
          <p:nvCxnSpPr>
            <p:cNvPr id="116" name="Straight Connector 115"/>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0" name="TextBox 119"/>
          <p:cNvSpPr txBox="1"/>
          <p:nvPr/>
        </p:nvSpPr>
        <p:spPr>
          <a:xfrm>
            <a:off x="2551795" y="4747762"/>
            <a:ext cx="4136255" cy="276999"/>
          </a:xfrm>
          <a:prstGeom prst="rect">
            <a:avLst/>
          </a:prstGeom>
          <a:noFill/>
        </p:spPr>
        <p:txBody>
          <a:bodyPr wrap="square" rtlCol="0">
            <a:spAutoFit/>
          </a:bodyPr>
          <a:lstStyle/>
          <a:p>
            <a:r>
              <a:rPr lang="en-US" sz="1200" u="sng" dirty="0" smtClean="0">
                <a:solidFill>
                  <a:srgbClr val="17B2FB"/>
                </a:solidFill>
              </a:rPr>
              <a:t>more</a:t>
            </a:r>
          </a:p>
        </p:txBody>
      </p:sp>
      <p:sp>
        <p:nvSpPr>
          <p:cNvPr id="125" name="Rounded Rectangle 124"/>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27" name="Rounded Rectangle 126"/>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78" name="Rectangle 77"/>
          <p:cNvSpPr/>
          <p:nvPr/>
        </p:nvSpPr>
        <p:spPr>
          <a:xfrm>
            <a:off x="2660889" y="2811991"/>
            <a:ext cx="3051737" cy="58251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Card body would be displayed here</a:t>
            </a:r>
            <a:endParaRPr lang="en-US" dirty="0">
              <a:solidFill>
                <a:srgbClr val="7F7F7F"/>
              </a:solidFill>
            </a:endParaRPr>
          </a:p>
        </p:txBody>
      </p:sp>
      <p:sp>
        <p:nvSpPr>
          <p:cNvPr id="81" name="Rounded Rectangle 80"/>
          <p:cNvSpPr/>
          <p:nvPr/>
        </p:nvSpPr>
        <p:spPr>
          <a:xfrm>
            <a:off x="2531419" y="2409176"/>
            <a:ext cx="5291128" cy="1051104"/>
          </a:xfrm>
          <a:prstGeom prst="roundRect">
            <a:avLst>
              <a:gd name="adj" fmla="val 11036"/>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816670" y="2409176"/>
            <a:ext cx="790901" cy="461665"/>
          </a:xfrm>
          <a:prstGeom prst="rect">
            <a:avLst/>
          </a:prstGeom>
          <a:noFill/>
        </p:spPr>
        <p:txBody>
          <a:bodyPr wrap="square" rtlCol="0">
            <a:spAutoFit/>
          </a:bodyPr>
          <a:lstStyle/>
          <a:p>
            <a:r>
              <a:rPr lang="en-US" sz="1200" dirty="0" smtClean="0">
                <a:solidFill>
                  <a:srgbClr val="FF0000"/>
                </a:solidFill>
              </a:rPr>
              <a:t>Selected</a:t>
            </a:r>
          </a:p>
          <a:p>
            <a:r>
              <a:rPr lang="en-US" sz="1200" dirty="0" smtClean="0">
                <a:solidFill>
                  <a:srgbClr val="FF0000"/>
                </a:solidFill>
              </a:rPr>
              <a:t>Card</a:t>
            </a:r>
            <a:endParaRPr lang="en-US" sz="1200" dirty="0" smtClean="0">
              <a:solidFill>
                <a:srgbClr val="FF0000"/>
              </a:solidFill>
            </a:endParaRPr>
          </a:p>
        </p:txBody>
      </p:sp>
    </p:spTree>
    <p:extLst>
      <p:ext uri="{BB962C8B-B14F-4D97-AF65-F5344CB8AC3E}">
        <p14:creationId xmlns:p14="http://schemas.microsoft.com/office/powerpoint/2010/main" val="1954891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42" name="TextBox 141"/>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4" name="TextBox 14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45" name="Straight Connector 144"/>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6" name="Rounded Rectangle 145"/>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7" name="Rounded Rectangle 146"/>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8" name="Group 147"/>
          <p:cNvGrpSpPr/>
          <p:nvPr/>
        </p:nvGrpSpPr>
        <p:grpSpPr>
          <a:xfrm>
            <a:off x="2551795" y="2400014"/>
            <a:ext cx="5082181" cy="338554"/>
            <a:chOff x="2551795" y="1960351"/>
            <a:chExt cx="5082181" cy="338554"/>
          </a:xfrm>
        </p:grpSpPr>
        <p:sp>
          <p:nvSpPr>
            <p:cNvPr id="149" name="TextBox 14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50" name="Straight Connector 14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2" name="Rounded Rectangle 151"/>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3" name="Group 152"/>
          <p:cNvGrpSpPr/>
          <p:nvPr/>
        </p:nvGrpSpPr>
        <p:grpSpPr>
          <a:xfrm>
            <a:off x="2551795" y="2839677"/>
            <a:ext cx="5082181" cy="338554"/>
            <a:chOff x="2551795" y="1960351"/>
            <a:chExt cx="5082181" cy="338554"/>
          </a:xfrm>
        </p:grpSpPr>
        <p:sp>
          <p:nvSpPr>
            <p:cNvPr id="154" name="TextBox 15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55" name="Straight Connector 15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8" name="Group 157"/>
          <p:cNvGrpSpPr/>
          <p:nvPr/>
        </p:nvGrpSpPr>
        <p:grpSpPr>
          <a:xfrm>
            <a:off x="2551795" y="3279340"/>
            <a:ext cx="5082181" cy="338554"/>
            <a:chOff x="2551795" y="1960351"/>
            <a:chExt cx="5082181" cy="338554"/>
          </a:xfrm>
        </p:grpSpPr>
        <p:sp>
          <p:nvSpPr>
            <p:cNvPr id="159" name="TextBox 15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60" name="Straight Connector 15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1" name="Rounded Rectangle 160"/>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2" name="Rounded Rectangle 161"/>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4" name="Rounded Rectangle 163"/>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5" name="Rounded Rectangle 164"/>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6" name="Rounded Rectangle 165"/>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7" name="Rounded Rectangle 166"/>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TextBox 168"/>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0" name="Rectangle 16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3" name="TextBox 17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4" name="Group 173"/>
          <p:cNvGrpSpPr/>
          <p:nvPr/>
        </p:nvGrpSpPr>
        <p:grpSpPr>
          <a:xfrm>
            <a:off x="82264" y="2534992"/>
            <a:ext cx="2372521" cy="631898"/>
            <a:chOff x="93657" y="2534992"/>
            <a:chExt cx="2372521" cy="631898"/>
          </a:xfrm>
        </p:grpSpPr>
        <p:sp>
          <p:nvSpPr>
            <p:cNvPr id="175" name="Rounded Rectangle 1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6" name="TextBox 17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77" name="Group 176"/>
          <p:cNvGrpSpPr/>
          <p:nvPr/>
        </p:nvGrpSpPr>
        <p:grpSpPr>
          <a:xfrm>
            <a:off x="82264" y="3394504"/>
            <a:ext cx="2372521" cy="631898"/>
            <a:chOff x="93657" y="2534992"/>
            <a:chExt cx="2372521" cy="631898"/>
          </a:xfrm>
        </p:grpSpPr>
        <p:sp>
          <p:nvSpPr>
            <p:cNvPr id="178" name="Rounded Rectangle 17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9" name="TextBox 17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0" name="Group 179"/>
          <p:cNvGrpSpPr/>
          <p:nvPr/>
        </p:nvGrpSpPr>
        <p:grpSpPr>
          <a:xfrm>
            <a:off x="82264" y="4254016"/>
            <a:ext cx="2349239" cy="631898"/>
            <a:chOff x="93657" y="2534992"/>
            <a:chExt cx="2349239" cy="631898"/>
          </a:xfrm>
        </p:grpSpPr>
        <p:sp>
          <p:nvSpPr>
            <p:cNvPr id="181" name="Rounded Rectangle 18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2" name="TextBox 18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3" name="Rounded Rectangle 182"/>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4" name="Rounded Rectangle 183"/>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6" name="TextBox 1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1375047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sp>
        <p:nvSpPr>
          <p:cNvPr id="11" name="Rounded Rectangle 10"/>
          <p:cNvSpPr/>
          <p:nvPr/>
        </p:nvSpPr>
        <p:spPr>
          <a:xfrm>
            <a:off x="6924270" y="1511039"/>
            <a:ext cx="817696"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7791347" y="1602290"/>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0" name="Rounded Rectangle 119"/>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1" name="Rounded Rectangle 120"/>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5" name="Rounded Rectangle 124"/>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7" name="Group 126"/>
          <p:cNvGrpSpPr/>
          <p:nvPr/>
        </p:nvGrpSpPr>
        <p:grpSpPr>
          <a:xfrm>
            <a:off x="2551795" y="2839677"/>
            <a:ext cx="5082181" cy="338554"/>
            <a:chOff x="2551795" y="1960351"/>
            <a:chExt cx="5082181" cy="338554"/>
          </a:xfrm>
        </p:grpSpPr>
        <p:sp>
          <p:nvSpPr>
            <p:cNvPr id="128" name="TextBox 12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29" name="Straight Connector 12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0" name="Rounded Rectangle 129"/>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1" name="Rounded Rectangle 130"/>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32" name="Group 131"/>
          <p:cNvGrpSpPr/>
          <p:nvPr/>
        </p:nvGrpSpPr>
        <p:grpSpPr>
          <a:xfrm>
            <a:off x="2551795" y="3279340"/>
            <a:ext cx="5082181" cy="338554"/>
            <a:chOff x="2551795" y="1960351"/>
            <a:chExt cx="5082181" cy="338554"/>
          </a:xfrm>
        </p:grpSpPr>
        <p:sp>
          <p:nvSpPr>
            <p:cNvPr id="133" name="TextBox 13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34" name="Straight Connector 13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6" name="Rounded Rectangle 135"/>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8" name="Rounded Rectangle 137"/>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0" name="Rounded Rectangle 139"/>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1" name="Rounded Rectangle 140"/>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2" name="Rounded Rectangle 141"/>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58" name="Rounded Rectangle 157"/>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59" name="Rounded Rectangle 158"/>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61" name="TextBox 16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5" name="TextBox 64"/>
          <p:cNvSpPr txBox="1"/>
          <p:nvPr/>
        </p:nvSpPr>
        <p:spPr>
          <a:xfrm>
            <a:off x="8101012" y="1501381"/>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31752928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1396</TotalTime>
  <Words>2132</Words>
  <Application>Microsoft Macintosh PowerPoint</Application>
  <PresentationFormat>On-screen Show (4:3)</PresentationFormat>
  <Paragraphs>1195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Glyscend,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Parlato</dc:creator>
  <cp:lastModifiedBy>Michael Parlato</cp:lastModifiedBy>
  <cp:revision>40</cp:revision>
  <dcterms:created xsi:type="dcterms:W3CDTF">2016-08-27T15:44:45Z</dcterms:created>
  <dcterms:modified xsi:type="dcterms:W3CDTF">2016-08-29T01:27:57Z</dcterms:modified>
</cp:coreProperties>
</file>