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9" r:id="rId3"/>
    <p:sldId id="280" r:id="rId4"/>
    <p:sldId id="257" r:id="rId5"/>
    <p:sldId id="264" r:id="rId6"/>
    <p:sldId id="294" r:id="rId7"/>
    <p:sldId id="295" r:id="rId8"/>
    <p:sldId id="265" r:id="rId9"/>
    <p:sldId id="266" r:id="rId10"/>
    <p:sldId id="267" r:id="rId11"/>
    <p:sldId id="268" r:id="rId12"/>
    <p:sldId id="269" r:id="rId13"/>
    <p:sldId id="270" r:id="rId14"/>
    <p:sldId id="271" r:id="rId15"/>
    <p:sldId id="272" r:id="rId16"/>
    <p:sldId id="273" r:id="rId17"/>
    <p:sldId id="276" r:id="rId18"/>
    <p:sldId id="277" r:id="rId19"/>
    <p:sldId id="278" r:id="rId20"/>
    <p:sldId id="281" r:id="rId21"/>
    <p:sldId id="282" r:id="rId22"/>
    <p:sldId id="283" r:id="rId23"/>
    <p:sldId id="284" r:id="rId24"/>
    <p:sldId id="285" r:id="rId25"/>
    <p:sldId id="296" r:id="rId26"/>
    <p:sldId id="286" r:id="rId27"/>
    <p:sldId id="287" r:id="rId28"/>
    <p:sldId id="288" r:id="rId29"/>
    <p:sldId id="289" r:id="rId30"/>
    <p:sldId id="290" r:id="rId31"/>
    <p:sldId id="291" r:id="rId32"/>
    <p:sldId id="292" r:id="rId33"/>
    <p:sldId id="293"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03E1"/>
    <a:srgbClr val="EFC5C6"/>
    <a:srgbClr val="B0E0EB"/>
    <a:srgbClr val="4D64E2"/>
    <a:srgbClr val="E0434E"/>
    <a:srgbClr val="E05058"/>
    <a:srgbClr val="EFDEBF"/>
    <a:srgbClr val="E6C487"/>
    <a:srgbClr val="E5A7EB"/>
    <a:srgbClr val="F3BB11"/>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52" autoAdjust="0"/>
    <p:restoredTop sz="99842" autoAdjust="0"/>
  </p:normalViewPr>
  <p:slideViewPr>
    <p:cSldViewPr snapToGrid="0" snapToObjects="1">
      <p:cViewPr>
        <p:scale>
          <a:sx n="125" d="100"/>
          <a:sy n="125" d="100"/>
        </p:scale>
        <p:origin x="-424"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228771-47D3-0A4E-8575-05ACA022DE95}" type="datetimeFigureOut">
              <a:rPr lang="en-US" smtClean="0"/>
              <a:t>8/28/16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1EEE5-D0DA-3E45-A603-D13501D51FB1}" type="slidenum">
              <a:rPr lang="en-US" smtClean="0"/>
              <a:t>‹#›</a:t>
            </a:fld>
            <a:endParaRPr lang="en-US"/>
          </a:p>
        </p:txBody>
      </p:sp>
    </p:spTree>
    <p:extLst>
      <p:ext uri="{BB962C8B-B14F-4D97-AF65-F5344CB8AC3E}">
        <p14:creationId xmlns:p14="http://schemas.microsoft.com/office/powerpoint/2010/main" val="1007177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228771-47D3-0A4E-8575-05ACA022DE95}" type="datetimeFigureOut">
              <a:rPr lang="en-US" smtClean="0"/>
              <a:t>8/28/16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1EEE5-D0DA-3E45-A603-D13501D51FB1}" type="slidenum">
              <a:rPr lang="en-US" smtClean="0"/>
              <a:t>‹#›</a:t>
            </a:fld>
            <a:endParaRPr lang="en-US"/>
          </a:p>
        </p:txBody>
      </p:sp>
    </p:spTree>
    <p:extLst>
      <p:ext uri="{BB962C8B-B14F-4D97-AF65-F5344CB8AC3E}">
        <p14:creationId xmlns:p14="http://schemas.microsoft.com/office/powerpoint/2010/main" val="130641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228771-47D3-0A4E-8575-05ACA022DE95}" type="datetimeFigureOut">
              <a:rPr lang="en-US" smtClean="0"/>
              <a:t>8/28/16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1EEE5-D0DA-3E45-A603-D13501D51FB1}" type="slidenum">
              <a:rPr lang="en-US" smtClean="0"/>
              <a:t>‹#›</a:t>
            </a:fld>
            <a:endParaRPr lang="en-US"/>
          </a:p>
        </p:txBody>
      </p:sp>
    </p:spTree>
    <p:extLst>
      <p:ext uri="{BB962C8B-B14F-4D97-AF65-F5344CB8AC3E}">
        <p14:creationId xmlns:p14="http://schemas.microsoft.com/office/powerpoint/2010/main" val="2565682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228771-47D3-0A4E-8575-05ACA022DE95}" type="datetimeFigureOut">
              <a:rPr lang="en-US" smtClean="0"/>
              <a:t>8/28/16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1EEE5-D0DA-3E45-A603-D13501D51FB1}" type="slidenum">
              <a:rPr lang="en-US" smtClean="0"/>
              <a:t>‹#›</a:t>
            </a:fld>
            <a:endParaRPr lang="en-US"/>
          </a:p>
        </p:txBody>
      </p:sp>
    </p:spTree>
    <p:extLst>
      <p:ext uri="{BB962C8B-B14F-4D97-AF65-F5344CB8AC3E}">
        <p14:creationId xmlns:p14="http://schemas.microsoft.com/office/powerpoint/2010/main" val="2298102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228771-47D3-0A4E-8575-05ACA022DE95}" type="datetimeFigureOut">
              <a:rPr lang="en-US" smtClean="0"/>
              <a:t>8/28/16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1EEE5-D0DA-3E45-A603-D13501D51FB1}" type="slidenum">
              <a:rPr lang="en-US" smtClean="0"/>
              <a:t>‹#›</a:t>
            </a:fld>
            <a:endParaRPr lang="en-US"/>
          </a:p>
        </p:txBody>
      </p:sp>
    </p:spTree>
    <p:extLst>
      <p:ext uri="{BB962C8B-B14F-4D97-AF65-F5344CB8AC3E}">
        <p14:creationId xmlns:p14="http://schemas.microsoft.com/office/powerpoint/2010/main" val="65931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228771-47D3-0A4E-8575-05ACA022DE95}" type="datetimeFigureOut">
              <a:rPr lang="en-US" smtClean="0"/>
              <a:t>8/28/16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21EEE5-D0DA-3E45-A603-D13501D51FB1}" type="slidenum">
              <a:rPr lang="en-US" smtClean="0"/>
              <a:t>‹#›</a:t>
            </a:fld>
            <a:endParaRPr lang="en-US"/>
          </a:p>
        </p:txBody>
      </p:sp>
    </p:spTree>
    <p:extLst>
      <p:ext uri="{BB962C8B-B14F-4D97-AF65-F5344CB8AC3E}">
        <p14:creationId xmlns:p14="http://schemas.microsoft.com/office/powerpoint/2010/main" val="383889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228771-47D3-0A4E-8575-05ACA022DE95}" type="datetimeFigureOut">
              <a:rPr lang="en-US" smtClean="0"/>
              <a:t>8/28/16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21EEE5-D0DA-3E45-A603-D13501D51FB1}" type="slidenum">
              <a:rPr lang="en-US" smtClean="0"/>
              <a:t>‹#›</a:t>
            </a:fld>
            <a:endParaRPr lang="en-US"/>
          </a:p>
        </p:txBody>
      </p:sp>
    </p:spTree>
    <p:extLst>
      <p:ext uri="{BB962C8B-B14F-4D97-AF65-F5344CB8AC3E}">
        <p14:creationId xmlns:p14="http://schemas.microsoft.com/office/powerpoint/2010/main" val="673678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228771-47D3-0A4E-8575-05ACA022DE95}" type="datetimeFigureOut">
              <a:rPr lang="en-US" smtClean="0"/>
              <a:t>8/28/16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21EEE5-D0DA-3E45-A603-D13501D51FB1}" type="slidenum">
              <a:rPr lang="en-US" smtClean="0"/>
              <a:t>‹#›</a:t>
            </a:fld>
            <a:endParaRPr lang="en-US"/>
          </a:p>
        </p:txBody>
      </p:sp>
    </p:spTree>
    <p:extLst>
      <p:ext uri="{BB962C8B-B14F-4D97-AF65-F5344CB8AC3E}">
        <p14:creationId xmlns:p14="http://schemas.microsoft.com/office/powerpoint/2010/main" val="208284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228771-47D3-0A4E-8575-05ACA022DE95}" type="datetimeFigureOut">
              <a:rPr lang="en-US" smtClean="0"/>
              <a:t>8/28/16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21EEE5-D0DA-3E45-A603-D13501D51FB1}" type="slidenum">
              <a:rPr lang="en-US" smtClean="0"/>
              <a:t>‹#›</a:t>
            </a:fld>
            <a:endParaRPr lang="en-US"/>
          </a:p>
        </p:txBody>
      </p:sp>
    </p:spTree>
    <p:extLst>
      <p:ext uri="{BB962C8B-B14F-4D97-AF65-F5344CB8AC3E}">
        <p14:creationId xmlns:p14="http://schemas.microsoft.com/office/powerpoint/2010/main" val="3820796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228771-47D3-0A4E-8575-05ACA022DE95}" type="datetimeFigureOut">
              <a:rPr lang="en-US" smtClean="0"/>
              <a:t>8/28/16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21EEE5-D0DA-3E45-A603-D13501D51FB1}" type="slidenum">
              <a:rPr lang="en-US" smtClean="0"/>
              <a:t>‹#›</a:t>
            </a:fld>
            <a:endParaRPr lang="en-US"/>
          </a:p>
        </p:txBody>
      </p:sp>
    </p:spTree>
    <p:extLst>
      <p:ext uri="{BB962C8B-B14F-4D97-AF65-F5344CB8AC3E}">
        <p14:creationId xmlns:p14="http://schemas.microsoft.com/office/powerpoint/2010/main" val="1121915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228771-47D3-0A4E-8575-05ACA022DE95}" type="datetimeFigureOut">
              <a:rPr lang="en-US" smtClean="0"/>
              <a:t>8/28/16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21EEE5-D0DA-3E45-A603-D13501D51FB1}" type="slidenum">
              <a:rPr lang="en-US" smtClean="0"/>
              <a:t>‹#›</a:t>
            </a:fld>
            <a:endParaRPr lang="en-US"/>
          </a:p>
        </p:txBody>
      </p:sp>
    </p:spTree>
    <p:extLst>
      <p:ext uri="{BB962C8B-B14F-4D97-AF65-F5344CB8AC3E}">
        <p14:creationId xmlns:p14="http://schemas.microsoft.com/office/powerpoint/2010/main" val="39844737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28771-47D3-0A4E-8575-05ACA022DE95}" type="datetimeFigureOut">
              <a:rPr lang="en-US" smtClean="0"/>
              <a:t>8/28/16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21EEE5-D0DA-3E45-A603-D13501D51FB1}" type="slidenum">
              <a:rPr lang="en-US" smtClean="0"/>
              <a:t>‹#›</a:t>
            </a:fld>
            <a:endParaRPr lang="en-US"/>
          </a:p>
        </p:txBody>
      </p:sp>
    </p:spTree>
    <p:extLst>
      <p:ext uri="{BB962C8B-B14F-4D97-AF65-F5344CB8AC3E}">
        <p14:creationId xmlns:p14="http://schemas.microsoft.com/office/powerpoint/2010/main" val="3228531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685800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8275744" y="-4603"/>
            <a:ext cx="877457" cy="461933"/>
          </a:xfrm>
          <a:prstGeom prst="rect">
            <a:avLst/>
          </a:prstGeom>
          <a:solidFill>
            <a:srgbClr val="E000F1"/>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ed Rectangle 17"/>
          <p:cNvSpPr/>
          <p:nvPr/>
        </p:nvSpPr>
        <p:spPr>
          <a:xfrm>
            <a:off x="430907" y="1009286"/>
            <a:ext cx="2766871" cy="3957738"/>
          </a:xfrm>
          <a:prstGeom prst="roundRect">
            <a:avLst/>
          </a:prstGeom>
          <a:no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4" name="TextBox 3"/>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
        <p:nvSpPr>
          <p:cNvPr id="5" name="TextBox 4"/>
          <p:cNvSpPr txBox="1"/>
          <p:nvPr/>
        </p:nvSpPr>
        <p:spPr>
          <a:xfrm>
            <a:off x="8383250" y="88806"/>
            <a:ext cx="601321" cy="276999"/>
          </a:xfrm>
          <a:prstGeom prst="rect">
            <a:avLst/>
          </a:prstGeom>
          <a:noFill/>
        </p:spPr>
        <p:txBody>
          <a:bodyPr wrap="none" rtlCol="0">
            <a:spAutoFit/>
          </a:bodyPr>
          <a:lstStyle/>
          <a:p>
            <a:r>
              <a:rPr lang="en-US" sz="1200" dirty="0" smtClean="0">
                <a:solidFill>
                  <a:schemeClr val="bg1"/>
                </a:solidFill>
              </a:rPr>
              <a:t>GUEST</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586444" cy="276999"/>
          </a:xfrm>
          <a:prstGeom prst="rect">
            <a:avLst/>
          </a:prstGeom>
          <a:noFill/>
        </p:spPr>
        <p:txBody>
          <a:bodyPr wrap="none" rtlCol="0">
            <a:spAutoFit/>
          </a:bodyPr>
          <a:lstStyle/>
          <a:p>
            <a:r>
              <a:rPr lang="en-US" sz="1200" dirty="0" smtClean="0">
                <a:solidFill>
                  <a:schemeClr val="bg1"/>
                </a:solidFill>
              </a:rPr>
              <a:t>LOGIN</a:t>
            </a:r>
          </a:p>
        </p:txBody>
      </p:sp>
      <p:sp>
        <p:nvSpPr>
          <p:cNvPr id="11" name="TextBox 10"/>
          <p:cNvSpPr txBox="1"/>
          <p:nvPr/>
        </p:nvSpPr>
        <p:spPr>
          <a:xfrm>
            <a:off x="7572157" y="88806"/>
            <a:ext cx="703588" cy="276999"/>
          </a:xfrm>
          <a:prstGeom prst="rect">
            <a:avLst/>
          </a:prstGeom>
          <a:noFill/>
        </p:spPr>
        <p:txBody>
          <a:bodyPr wrap="none" rtlCol="0">
            <a:spAutoFit/>
          </a:bodyPr>
          <a:lstStyle/>
          <a:p>
            <a:r>
              <a:rPr lang="en-US" sz="1200" dirty="0" smtClean="0">
                <a:solidFill>
                  <a:schemeClr val="bg1"/>
                </a:solidFill>
              </a:rPr>
              <a:t>SIGN UP</a:t>
            </a:r>
          </a:p>
        </p:txBody>
      </p:sp>
      <p:cxnSp>
        <p:nvCxnSpPr>
          <p:cNvPr id="13" name="Straight Connector 12"/>
          <p:cNvCxnSpPr/>
          <p:nvPr/>
        </p:nvCxnSpPr>
        <p:spPr>
          <a:xfrm>
            <a:off x="0" y="457331"/>
            <a:ext cx="9144000"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55642" y="1338146"/>
            <a:ext cx="3708062" cy="861774"/>
          </a:xfrm>
          <a:prstGeom prst="rect">
            <a:avLst/>
          </a:prstGeom>
          <a:noFill/>
        </p:spPr>
        <p:txBody>
          <a:bodyPr wrap="square" rtlCol="0">
            <a:spAutoFit/>
          </a:bodyPr>
          <a:lstStyle/>
          <a:p>
            <a:r>
              <a:rPr lang="en-US" sz="3200" b="1" dirty="0" smtClean="0">
                <a:solidFill>
                  <a:schemeClr val="bg1"/>
                </a:solidFill>
              </a:rPr>
              <a:t>iRETAIN</a:t>
            </a:r>
            <a:r>
              <a:rPr lang="en-US" sz="3200" dirty="0" smtClean="0">
                <a:solidFill>
                  <a:schemeClr val="bg1"/>
                </a:solidFill>
              </a:rPr>
              <a:t>.IO</a:t>
            </a:r>
            <a:endParaRPr lang="en-US" dirty="0" smtClean="0">
              <a:solidFill>
                <a:schemeClr val="bg1"/>
              </a:solidFill>
            </a:endParaRPr>
          </a:p>
          <a:p>
            <a:r>
              <a:rPr lang="en-US" dirty="0" smtClean="0">
                <a:solidFill>
                  <a:schemeClr val="bg1"/>
                </a:solidFill>
              </a:rPr>
              <a:t>[</a:t>
            </a:r>
            <a:r>
              <a:rPr lang="en-US" dirty="0" err="1" smtClean="0">
                <a:solidFill>
                  <a:schemeClr val="bg1"/>
                </a:solidFill>
              </a:rPr>
              <a:t>Ī</a:t>
            </a:r>
            <a:r>
              <a:rPr lang="en-US" dirty="0" smtClean="0">
                <a:solidFill>
                  <a:schemeClr val="bg1"/>
                </a:solidFill>
              </a:rPr>
              <a:t>-ri-</a:t>
            </a:r>
            <a:r>
              <a:rPr lang="en-US" b="1" dirty="0" smtClean="0">
                <a:solidFill>
                  <a:schemeClr val="bg1"/>
                </a:solidFill>
              </a:rPr>
              <a:t>teyn</a:t>
            </a:r>
            <a:r>
              <a:rPr lang="en-US" dirty="0" smtClean="0">
                <a:solidFill>
                  <a:schemeClr val="bg1"/>
                </a:solidFill>
              </a:rPr>
              <a:t>] </a:t>
            </a:r>
            <a:r>
              <a:rPr lang="en-US" i="1" dirty="0" smtClean="0">
                <a:solidFill>
                  <a:schemeClr val="bg1"/>
                </a:solidFill>
              </a:rPr>
              <a:t>application:</a:t>
            </a:r>
            <a:endParaRPr lang="en-US" i="1" dirty="0">
              <a:solidFill>
                <a:schemeClr val="bg1"/>
              </a:solidFill>
            </a:endParaRPr>
          </a:p>
        </p:txBody>
      </p:sp>
      <p:cxnSp>
        <p:nvCxnSpPr>
          <p:cNvPr id="15" name="Straight Connector 14"/>
          <p:cNvCxnSpPr/>
          <p:nvPr/>
        </p:nvCxnSpPr>
        <p:spPr>
          <a:xfrm>
            <a:off x="430907" y="2288084"/>
            <a:ext cx="2766871" cy="0"/>
          </a:xfrm>
          <a:prstGeom prst="line">
            <a:avLst/>
          </a:prstGeom>
          <a:ln w="12700" cmpd="sng">
            <a:solidFill>
              <a:schemeClr val="bg1"/>
            </a:solidFill>
            <a:prstDash val="solid"/>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510280" y="2506189"/>
            <a:ext cx="2551418" cy="2031325"/>
          </a:xfrm>
          <a:prstGeom prst="rect">
            <a:avLst/>
          </a:prstGeom>
          <a:noFill/>
        </p:spPr>
        <p:txBody>
          <a:bodyPr wrap="square" rtlCol="0">
            <a:spAutoFit/>
          </a:bodyPr>
          <a:lstStyle/>
          <a:p>
            <a:pPr marL="342900" indent="-342900">
              <a:buAutoNum type="arabicParenBoth"/>
            </a:pPr>
            <a:r>
              <a:rPr lang="en-US" sz="1400" dirty="0" smtClean="0">
                <a:solidFill>
                  <a:schemeClr val="bg1"/>
                </a:solidFill>
              </a:rPr>
              <a:t>Study and create flash card decks on a variety of subjects</a:t>
            </a:r>
          </a:p>
          <a:p>
            <a:pPr marL="342900" indent="-342900">
              <a:buAutoNum type="arabicParenBoth"/>
            </a:pPr>
            <a:endParaRPr lang="en-US" sz="1400" dirty="0">
              <a:solidFill>
                <a:schemeClr val="bg1"/>
              </a:solidFill>
            </a:endParaRPr>
          </a:p>
          <a:p>
            <a:pPr marL="342900" indent="-342900">
              <a:buAutoNum type="arabicParenBoth"/>
            </a:pPr>
            <a:r>
              <a:rPr lang="en-US" sz="1400" dirty="0" smtClean="0">
                <a:solidFill>
                  <a:schemeClr val="bg1"/>
                </a:solidFill>
              </a:rPr>
              <a:t>Transform everyday browsing into an educational experience with the iRETAIN Chrome Extension</a:t>
            </a:r>
            <a:endParaRPr lang="en-US" sz="1400" dirty="0">
              <a:solidFill>
                <a:schemeClr val="bg1"/>
              </a:solidFill>
            </a:endParaRPr>
          </a:p>
        </p:txBody>
      </p:sp>
      <p:pic>
        <p:nvPicPr>
          <p:cNvPr id="20" name="Picture 19" descr="keyboar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0004" y="1533285"/>
            <a:ext cx="1860378" cy="666635"/>
          </a:xfrm>
          <a:prstGeom prst="rect">
            <a:avLst/>
          </a:prstGeom>
        </p:spPr>
      </p:pic>
      <p:pic>
        <p:nvPicPr>
          <p:cNvPr id="21" name="Picture 20" descr="downloa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1178" y="5479860"/>
            <a:ext cx="884144" cy="884144"/>
          </a:xfrm>
          <a:prstGeom prst="rect">
            <a:avLst/>
          </a:prstGeom>
        </p:spPr>
      </p:pic>
      <p:pic>
        <p:nvPicPr>
          <p:cNvPr id="22" name="Picture 21" descr="page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1494" y="3908334"/>
            <a:ext cx="1041477" cy="1303667"/>
          </a:xfrm>
          <a:prstGeom prst="rect">
            <a:avLst/>
          </a:prstGeom>
        </p:spPr>
      </p:pic>
      <p:pic>
        <p:nvPicPr>
          <p:cNvPr id="23" name="Picture 22" descr="search.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63704" y="2424167"/>
            <a:ext cx="671728" cy="1094413"/>
          </a:xfrm>
          <a:prstGeom prst="rect">
            <a:avLst/>
          </a:prstGeom>
        </p:spPr>
      </p:pic>
      <p:cxnSp>
        <p:nvCxnSpPr>
          <p:cNvPr id="24" name="Straight Connector 23"/>
          <p:cNvCxnSpPr/>
          <p:nvPr/>
        </p:nvCxnSpPr>
        <p:spPr>
          <a:xfrm>
            <a:off x="3197778" y="1530644"/>
            <a:ext cx="2893148" cy="0"/>
          </a:xfrm>
          <a:prstGeom prst="line">
            <a:avLst/>
          </a:prstGeom>
          <a:ln>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3197778" y="3935705"/>
            <a:ext cx="2247875" cy="0"/>
          </a:xfrm>
          <a:prstGeom prst="line">
            <a:avLst/>
          </a:prstGeom>
          <a:ln>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3197778" y="2424167"/>
            <a:ext cx="1065926" cy="0"/>
          </a:xfrm>
          <a:prstGeom prst="line">
            <a:avLst/>
          </a:prstGeom>
          <a:ln>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1660607" y="5921932"/>
            <a:ext cx="6157177" cy="0"/>
          </a:xfrm>
          <a:prstGeom prst="line">
            <a:avLst/>
          </a:prstGeom>
          <a:ln>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V="1">
            <a:off x="1660607" y="4967024"/>
            <a:ext cx="0" cy="954908"/>
          </a:xfrm>
          <a:prstGeom prst="line">
            <a:avLst/>
          </a:prstGeom>
          <a:ln>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4883607" y="2424167"/>
            <a:ext cx="1276397" cy="600164"/>
          </a:xfrm>
          <a:prstGeom prst="rect">
            <a:avLst/>
          </a:prstGeom>
          <a:noFill/>
        </p:spPr>
        <p:txBody>
          <a:bodyPr wrap="square" rtlCol="0">
            <a:spAutoFit/>
          </a:bodyPr>
          <a:lstStyle/>
          <a:p>
            <a:r>
              <a:rPr lang="en-US" sz="1100" dirty="0" smtClean="0">
                <a:solidFill>
                  <a:schemeClr val="bg1"/>
                </a:solidFill>
              </a:rPr>
              <a:t>Search for topical study decks</a:t>
            </a:r>
          </a:p>
          <a:p>
            <a:endParaRPr lang="en-US" sz="1100" dirty="0" smtClean="0">
              <a:solidFill>
                <a:schemeClr val="bg1"/>
              </a:solidFill>
            </a:endParaRPr>
          </a:p>
        </p:txBody>
      </p:sp>
      <p:sp>
        <p:nvSpPr>
          <p:cNvPr id="43" name="TextBox 42"/>
          <p:cNvSpPr txBox="1"/>
          <p:nvPr/>
        </p:nvSpPr>
        <p:spPr>
          <a:xfrm>
            <a:off x="6069284" y="1077900"/>
            <a:ext cx="1276397" cy="430887"/>
          </a:xfrm>
          <a:prstGeom prst="rect">
            <a:avLst/>
          </a:prstGeom>
          <a:noFill/>
        </p:spPr>
        <p:txBody>
          <a:bodyPr wrap="square" rtlCol="0">
            <a:spAutoFit/>
          </a:bodyPr>
          <a:lstStyle/>
          <a:p>
            <a:r>
              <a:rPr lang="en-US" sz="1100" dirty="0" smtClean="0">
                <a:solidFill>
                  <a:schemeClr val="bg1"/>
                </a:solidFill>
              </a:rPr>
              <a:t>Create your own decks from scratch</a:t>
            </a:r>
          </a:p>
        </p:txBody>
      </p:sp>
      <p:sp>
        <p:nvSpPr>
          <p:cNvPr id="44" name="TextBox 43"/>
          <p:cNvSpPr txBox="1"/>
          <p:nvPr/>
        </p:nvSpPr>
        <p:spPr>
          <a:xfrm>
            <a:off x="4169256" y="3935705"/>
            <a:ext cx="1276397" cy="600164"/>
          </a:xfrm>
          <a:prstGeom prst="rect">
            <a:avLst/>
          </a:prstGeom>
          <a:noFill/>
        </p:spPr>
        <p:txBody>
          <a:bodyPr wrap="square" rtlCol="0">
            <a:spAutoFit/>
          </a:bodyPr>
          <a:lstStyle/>
          <a:p>
            <a:pPr algn="r"/>
            <a:r>
              <a:rPr lang="en-US" sz="1100" dirty="0" smtClean="0">
                <a:solidFill>
                  <a:schemeClr val="bg1"/>
                </a:solidFill>
              </a:rPr>
              <a:t>Create flash cards while browsing. Just point and click</a:t>
            </a:r>
          </a:p>
        </p:txBody>
      </p:sp>
      <p:sp>
        <p:nvSpPr>
          <p:cNvPr id="45" name="TextBox 44"/>
          <p:cNvSpPr txBox="1"/>
          <p:nvPr/>
        </p:nvSpPr>
        <p:spPr>
          <a:xfrm>
            <a:off x="5877129" y="5281254"/>
            <a:ext cx="2035736" cy="646331"/>
          </a:xfrm>
          <a:prstGeom prst="rect">
            <a:avLst/>
          </a:prstGeom>
          <a:noFill/>
        </p:spPr>
        <p:txBody>
          <a:bodyPr wrap="square" rtlCol="0">
            <a:spAutoFit/>
          </a:bodyPr>
          <a:lstStyle/>
          <a:p>
            <a:pPr algn="r"/>
            <a:r>
              <a:rPr lang="en-US" dirty="0" smtClean="0">
                <a:solidFill>
                  <a:schemeClr val="bg1"/>
                </a:solidFill>
              </a:rPr>
              <a:t>Download the Chrome Extension</a:t>
            </a:r>
          </a:p>
        </p:txBody>
      </p:sp>
      <p:cxnSp>
        <p:nvCxnSpPr>
          <p:cNvPr id="46" name="Straight Connector 45"/>
          <p:cNvCxnSpPr/>
          <p:nvPr/>
        </p:nvCxnSpPr>
        <p:spPr>
          <a:xfrm flipV="1">
            <a:off x="821450" y="4967024"/>
            <a:ext cx="0" cy="1890976"/>
          </a:xfrm>
          <a:prstGeom prst="line">
            <a:avLst/>
          </a:prstGeom>
          <a:ln>
            <a:solidFill>
              <a:srgbClr val="FFFFFF"/>
            </a:solidFill>
            <a:prstDash val="lgDash"/>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V="1">
            <a:off x="820091" y="457331"/>
            <a:ext cx="0" cy="551955"/>
          </a:xfrm>
          <a:prstGeom prst="line">
            <a:avLst/>
          </a:prstGeom>
          <a:ln>
            <a:solidFill>
              <a:srgbClr val="FFFFFF"/>
            </a:solidFill>
            <a:prstDash val="lgDash"/>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928292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2" y="518975"/>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108" name="TextBox 107"/>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109" name="Rectangle 108"/>
          <p:cNvSpPr/>
          <p:nvPr/>
        </p:nvSpPr>
        <p:spPr>
          <a:xfrm>
            <a:off x="-1" y="1541701"/>
            <a:ext cx="2248647"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Rectangle 109"/>
          <p:cNvSpPr/>
          <p:nvPr/>
        </p:nvSpPr>
        <p:spPr>
          <a:xfrm>
            <a:off x="-1" y="2430334"/>
            <a:ext cx="2305651"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Rectangle 110"/>
          <p:cNvSpPr/>
          <p:nvPr/>
        </p:nvSpPr>
        <p:spPr>
          <a:xfrm>
            <a:off x="2193571" y="2430334"/>
            <a:ext cx="249820" cy="837299"/>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Rounded Rectangle 111"/>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13" name="TextBox 112"/>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14" name="Group 113"/>
          <p:cNvGrpSpPr/>
          <p:nvPr/>
        </p:nvGrpSpPr>
        <p:grpSpPr>
          <a:xfrm>
            <a:off x="82264" y="2534992"/>
            <a:ext cx="2372521" cy="631898"/>
            <a:chOff x="93657" y="2534992"/>
            <a:chExt cx="2372521" cy="631898"/>
          </a:xfrm>
        </p:grpSpPr>
        <p:sp>
          <p:nvSpPr>
            <p:cNvPr id="115" name="Rounded Rectangle 114"/>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16" name="TextBox 115"/>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117" name="Group 116"/>
          <p:cNvGrpSpPr/>
          <p:nvPr/>
        </p:nvGrpSpPr>
        <p:grpSpPr>
          <a:xfrm>
            <a:off x="82264" y="3394504"/>
            <a:ext cx="2372521" cy="631898"/>
            <a:chOff x="93657" y="2534992"/>
            <a:chExt cx="2372521" cy="631898"/>
          </a:xfrm>
        </p:grpSpPr>
        <p:sp>
          <p:nvSpPr>
            <p:cNvPr id="118" name="Rounded Rectangle 117"/>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19" name="TextBox 118"/>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120" name="Group 119"/>
          <p:cNvGrpSpPr/>
          <p:nvPr/>
        </p:nvGrpSpPr>
        <p:grpSpPr>
          <a:xfrm>
            <a:off x="82264" y="4254016"/>
            <a:ext cx="2349239" cy="631898"/>
            <a:chOff x="93657" y="2534992"/>
            <a:chExt cx="2349239" cy="631898"/>
          </a:xfrm>
        </p:grpSpPr>
        <p:sp>
          <p:nvSpPr>
            <p:cNvPr id="121" name="Rounded Rectangle 120"/>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22" name="TextBox 121"/>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123" name="Rounded Rectangle 122"/>
          <p:cNvSpPr/>
          <p:nvPr/>
        </p:nvSpPr>
        <p:spPr>
          <a:xfrm>
            <a:off x="801897" y="2953360"/>
            <a:ext cx="548640" cy="228600"/>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EDIT</a:t>
            </a:r>
            <a:endParaRPr lang="en-US" sz="900" dirty="0"/>
          </a:p>
        </p:txBody>
      </p:sp>
      <p:sp>
        <p:nvSpPr>
          <p:cNvPr id="124" name="Rounded Rectangle 123"/>
          <p:cNvSpPr/>
          <p:nvPr/>
        </p:nvSpPr>
        <p:spPr>
          <a:xfrm>
            <a:off x="1418321" y="2953360"/>
            <a:ext cx="731520" cy="228600"/>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REMOVE</a:t>
            </a:r>
            <a:endParaRPr lang="en-US" sz="900" dirty="0"/>
          </a:p>
        </p:txBody>
      </p:sp>
      <p:sp>
        <p:nvSpPr>
          <p:cNvPr id="126" name="Rounded Rectangle 125"/>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127" name="TextBox 126"/>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SCIENCE</a:t>
            </a:r>
          </a:p>
        </p:txBody>
      </p:sp>
      <p:sp>
        <p:nvSpPr>
          <p:cNvPr id="128" name="TextBox 127"/>
          <p:cNvSpPr txBox="1"/>
          <p:nvPr/>
        </p:nvSpPr>
        <p:spPr>
          <a:xfrm>
            <a:off x="3369267" y="1058895"/>
            <a:ext cx="4136255" cy="276999"/>
          </a:xfrm>
          <a:prstGeom prst="rect">
            <a:avLst/>
          </a:prstGeom>
          <a:noFill/>
        </p:spPr>
        <p:txBody>
          <a:bodyPr wrap="square" rtlCol="0">
            <a:spAutoFit/>
          </a:bodyPr>
          <a:lstStyle/>
          <a:p>
            <a:r>
              <a:rPr lang="en-US" sz="1200" dirty="0" err="1" smtClean="0">
                <a:solidFill>
                  <a:schemeClr val="tx1">
                    <a:lumMod val="50000"/>
                    <a:lumOff val="50000"/>
                  </a:schemeClr>
                </a:solidFill>
              </a:rPr>
              <a:t>NewDeck</a:t>
            </a:r>
            <a:endParaRPr lang="en-US" sz="1200" dirty="0" smtClean="0">
              <a:solidFill>
                <a:schemeClr val="tx1">
                  <a:lumMod val="50000"/>
                  <a:lumOff val="50000"/>
                </a:schemeClr>
              </a:solidFill>
            </a:endParaRPr>
          </a:p>
        </p:txBody>
      </p:sp>
      <p:grpSp>
        <p:nvGrpSpPr>
          <p:cNvPr id="129" name="Group 128"/>
          <p:cNvGrpSpPr/>
          <p:nvPr/>
        </p:nvGrpSpPr>
        <p:grpSpPr>
          <a:xfrm>
            <a:off x="2551795" y="1963046"/>
            <a:ext cx="4206629" cy="373526"/>
            <a:chOff x="2551795" y="1963046"/>
            <a:chExt cx="4206629" cy="373526"/>
          </a:xfrm>
        </p:grpSpPr>
        <p:sp>
          <p:nvSpPr>
            <p:cNvPr id="130" name="TextBox 129"/>
            <p:cNvSpPr txBox="1"/>
            <p:nvPr/>
          </p:nvSpPr>
          <p:spPr>
            <a:xfrm>
              <a:off x="2551795" y="1998018"/>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Deck Name</a:t>
              </a:r>
            </a:p>
          </p:txBody>
        </p:sp>
        <p:cxnSp>
          <p:nvCxnSpPr>
            <p:cNvPr id="131" name="Straight Connector 130"/>
            <p:cNvCxnSpPr/>
            <p:nvPr/>
          </p:nvCxnSpPr>
          <p:spPr>
            <a:xfrm>
              <a:off x="2617421" y="1963046"/>
              <a:ext cx="4141003"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32" name="Group 131"/>
          <p:cNvGrpSpPr/>
          <p:nvPr/>
        </p:nvGrpSpPr>
        <p:grpSpPr>
          <a:xfrm>
            <a:off x="2617421" y="2402709"/>
            <a:ext cx="4141003" cy="373526"/>
            <a:chOff x="2617421" y="1963046"/>
            <a:chExt cx="4141003" cy="373526"/>
          </a:xfrm>
        </p:grpSpPr>
        <p:sp>
          <p:nvSpPr>
            <p:cNvPr id="133" name="TextBox 132"/>
            <p:cNvSpPr txBox="1"/>
            <p:nvPr/>
          </p:nvSpPr>
          <p:spPr>
            <a:xfrm>
              <a:off x="2887132" y="1998018"/>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Public             Private</a:t>
              </a:r>
            </a:p>
          </p:txBody>
        </p:sp>
        <p:cxnSp>
          <p:nvCxnSpPr>
            <p:cNvPr id="134" name="Straight Connector 133"/>
            <p:cNvCxnSpPr/>
            <p:nvPr/>
          </p:nvCxnSpPr>
          <p:spPr>
            <a:xfrm>
              <a:off x="2617421" y="1963046"/>
              <a:ext cx="4141003"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2557176" y="3279813"/>
            <a:ext cx="4201248" cy="373526"/>
            <a:chOff x="2557176" y="1963046"/>
            <a:chExt cx="4201248" cy="373526"/>
          </a:xfrm>
        </p:grpSpPr>
        <p:sp>
          <p:nvSpPr>
            <p:cNvPr id="136" name="TextBox 135"/>
            <p:cNvSpPr txBox="1"/>
            <p:nvPr/>
          </p:nvSpPr>
          <p:spPr>
            <a:xfrm>
              <a:off x="2557176" y="1998018"/>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Tags</a:t>
              </a:r>
            </a:p>
          </p:txBody>
        </p:sp>
        <p:cxnSp>
          <p:nvCxnSpPr>
            <p:cNvPr id="137" name="Straight Connector 136"/>
            <p:cNvCxnSpPr/>
            <p:nvPr/>
          </p:nvCxnSpPr>
          <p:spPr>
            <a:xfrm>
              <a:off x="2617421" y="1963046"/>
              <a:ext cx="4141003"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2617421" y="3719476"/>
            <a:ext cx="4141003"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3697209" y="2032707"/>
            <a:ext cx="3051737" cy="283015"/>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rgbClr val="7F7F7F"/>
                </a:solidFill>
              </a:rPr>
              <a:t>Astrology</a:t>
            </a:r>
            <a:endParaRPr lang="en-US" dirty="0">
              <a:solidFill>
                <a:srgbClr val="7F7F7F"/>
              </a:solidFill>
            </a:endParaRPr>
          </a:p>
        </p:txBody>
      </p:sp>
      <p:sp>
        <p:nvSpPr>
          <p:cNvPr id="140" name="Rectangle 139"/>
          <p:cNvSpPr/>
          <p:nvPr/>
        </p:nvSpPr>
        <p:spPr>
          <a:xfrm>
            <a:off x="3204365" y="3358032"/>
            <a:ext cx="3544581" cy="283015"/>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Rectangle 140"/>
          <p:cNvSpPr/>
          <p:nvPr/>
        </p:nvSpPr>
        <p:spPr>
          <a:xfrm>
            <a:off x="2692757" y="2497325"/>
            <a:ext cx="237743" cy="235261"/>
          </a:xfrm>
          <a:prstGeom prst="rect">
            <a:avLst/>
          </a:prstGeom>
          <a:solidFill>
            <a:srgbClr val="FFFFFF"/>
          </a:solidFill>
          <a:ln>
            <a:noFill/>
            <a:prstDash val="soli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7F7F7F"/>
                </a:solidFill>
              </a:rPr>
              <a:t>X</a:t>
            </a:r>
            <a:endParaRPr lang="en-US" sz="1400" dirty="0">
              <a:solidFill>
                <a:srgbClr val="7F7F7F"/>
              </a:solidFill>
            </a:endParaRPr>
          </a:p>
        </p:txBody>
      </p:sp>
      <p:sp>
        <p:nvSpPr>
          <p:cNvPr id="142" name="Rectangle 141"/>
          <p:cNvSpPr/>
          <p:nvPr/>
        </p:nvSpPr>
        <p:spPr>
          <a:xfrm>
            <a:off x="3781486" y="2497325"/>
            <a:ext cx="237743" cy="235261"/>
          </a:xfrm>
          <a:prstGeom prst="rect">
            <a:avLst/>
          </a:prstGeom>
          <a:solidFill>
            <a:srgbClr val="FFFFFF"/>
          </a:solidFill>
          <a:ln>
            <a:noFill/>
            <a:prstDash val="soli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 name="Rounded Rectangle 142"/>
          <p:cNvSpPr/>
          <p:nvPr/>
        </p:nvSpPr>
        <p:spPr>
          <a:xfrm>
            <a:off x="3284594" y="3358032"/>
            <a:ext cx="567270" cy="234112"/>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STARS</a:t>
            </a:r>
            <a:endParaRPr lang="en-US" sz="1100" dirty="0"/>
          </a:p>
        </p:txBody>
      </p:sp>
      <p:sp>
        <p:nvSpPr>
          <p:cNvPr id="144" name="Rounded Rectangle 143"/>
          <p:cNvSpPr/>
          <p:nvPr/>
        </p:nvSpPr>
        <p:spPr>
          <a:xfrm>
            <a:off x="3954130" y="3355992"/>
            <a:ext cx="816833" cy="234112"/>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ASTEROIDS</a:t>
            </a:r>
            <a:endParaRPr lang="en-US" sz="1100" dirty="0"/>
          </a:p>
        </p:txBody>
      </p:sp>
      <p:sp>
        <p:nvSpPr>
          <p:cNvPr id="145" name="Rounded Rectangle 144"/>
          <p:cNvSpPr/>
          <p:nvPr/>
        </p:nvSpPr>
        <p:spPr>
          <a:xfrm>
            <a:off x="4850165" y="3358032"/>
            <a:ext cx="530747" cy="234112"/>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NERD</a:t>
            </a:r>
            <a:endParaRPr lang="en-US" sz="1100" dirty="0"/>
          </a:p>
        </p:txBody>
      </p:sp>
      <p:sp>
        <p:nvSpPr>
          <p:cNvPr id="146" name="Rounded Rectangle 145"/>
          <p:cNvSpPr/>
          <p:nvPr/>
        </p:nvSpPr>
        <p:spPr>
          <a:xfrm>
            <a:off x="6075742" y="3831945"/>
            <a:ext cx="636511" cy="310944"/>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SAVE</a:t>
            </a:r>
            <a:endParaRPr lang="en-US" sz="1050" dirty="0"/>
          </a:p>
        </p:txBody>
      </p:sp>
      <p:sp>
        <p:nvSpPr>
          <p:cNvPr id="147" name="Rounded Rectangle 146"/>
          <p:cNvSpPr/>
          <p:nvPr/>
        </p:nvSpPr>
        <p:spPr>
          <a:xfrm>
            <a:off x="5161577" y="3831945"/>
            <a:ext cx="803549" cy="310944"/>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CANCEL</a:t>
            </a:r>
            <a:endParaRPr lang="en-US" sz="1050" dirty="0"/>
          </a:p>
        </p:txBody>
      </p:sp>
      <p:sp>
        <p:nvSpPr>
          <p:cNvPr id="148" name="Rounded Rectangle 147"/>
          <p:cNvSpPr/>
          <p:nvPr/>
        </p:nvSpPr>
        <p:spPr>
          <a:xfrm>
            <a:off x="6024895" y="3753514"/>
            <a:ext cx="733529" cy="449312"/>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Right Arrow 148"/>
          <p:cNvSpPr/>
          <p:nvPr/>
        </p:nvSpPr>
        <p:spPr>
          <a:xfrm>
            <a:off x="6814755" y="3855506"/>
            <a:ext cx="303300" cy="287383"/>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Rounded Rectangle 149"/>
          <p:cNvSpPr/>
          <p:nvPr/>
        </p:nvSpPr>
        <p:spPr>
          <a:xfrm>
            <a:off x="5463416" y="3351863"/>
            <a:ext cx="266902" cy="240281"/>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grpSp>
        <p:nvGrpSpPr>
          <p:cNvPr id="151" name="Group 150"/>
          <p:cNvGrpSpPr/>
          <p:nvPr/>
        </p:nvGrpSpPr>
        <p:grpSpPr>
          <a:xfrm>
            <a:off x="2623616" y="2838361"/>
            <a:ext cx="4141003" cy="373526"/>
            <a:chOff x="2617421" y="1963046"/>
            <a:chExt cx="4141003" cy="373526"/>
          </a:xfrm>
        </p:grpSpPr>
        <p:sp>
          <p:nvSpPr>
            <p:cNvPr id="152" name="TextBox 151"/>
            <p:cNvSpPr txBox="1"/>
            <p:nvPr/>
          </p:nvSpPr>
          <p:spPr>
            <a:xfrm>
              <a:off x="2887132" y="1998018"/>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Syntax Highlighting</a:t>
              </a:r>
            </a:p>
          </p:txBody>
        </p:sp>
        <p:cxnSp>
          <p:nvCxnSpPr>
            <p:cNvPr id="153" name="Straight Connector 152"/>
            <p:cNvCxnSpPr/>
            <p:nvPr/>
          </p:nvCxnSpPr>
          <p:spPr>
            <a:xfrm>
              <a:off x="2617421" y="1963046"/>
              <a:ext cx="4141003"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54" name="Rectangle 153"/>
          <p:cNvSpPr/>
          <p:nvPr/>
        </p:nvSpPr>
        <p:spPr>
          <a:xfrm>
            <a:off x="2692757" y="2941840"/>
            <a:ext cx="237743" cy="235261"/>
          </a:xfrm>
          <a:prstGeom prst="rect">
            <a:avLst/>
          </a:prstGeom>
          <a:solidFill>
            <a:srgbClr val="FFFFFF"/>
          </a:solidFill>
          <a:ln>
            <a:noFill/>
            <a:prstDash val="soli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7F7F7F"/>
              </a:solidFill>
            </a:endParaRPr>
          </a:p>
        </p:txBody>
      </p:sp>
      <p:sp>
        <p:nvSpPr>
          <p:cNvPr id="155" name="TextBox 154"/>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
        <p:nvSpPr>
          <p:cNvPr id="63" name="TextBox 62"/>
          <p:cNvSpPr txBox="1"/>
          <p:nvPr/>
        </p:nvSpPr>
        <p:spPr>
          <a:xfrm>
            <a:off x="7155925" y="3752756"/>
            <a:ext cx="790901" cy="461665"/>
          </a:xfrm>
          <a:prstGeom prst="rect">
            <a:avLst/>
          </a:prstGeom>
          <a:noFill/>
        </p:spPr>
        <p:txBody>
          <a:bodyPr wrap="square" rtlCol="0">
            <a:spAutoFit/>
          </a:bodyPr>
          <a:lstStyle/>
          <a:p>
            <a:r>
              <a:rPr lang="en-US" sz="1200" dirty="0" smtClean="0">
                <a:solidFill>
                  <a:srgbClr val="FF0000"/>
                </a:solidFill>
              </a:rPr>
              <a:t>Next Slide</a:t>
            </a:r>
            <a:endParaRPr lang="en-US" sz="1200" dirty="0" smtClean="0">
              <a:solidFill>
                <a:srgbClr val="FF0000"/>
              </a:solidFill>
            </a:endParaRPr>
          </a:p>
        </p:txBody>
      </p:sp>
    </p:spTree>
    <p:extLst>
      <p:ext uri="{BB962C8B-B14F-4D97-AF65-F5344CB8AC3E}">
        <p14:creationId xmlns:p14="http://schemas.microsoft.com/office/powerpoint/2010/main" val="84789170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2" y="511504"/>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51" name="Rounded Rectangle 50"/>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SCIENCE</a:t>
            </a:r>
          </a:p>
        </p:txBody>
      </p:sp>
      <p:sp>
        <p:nvSpPr>
          <p:cNvPr id="76" name="TextBox 75"/>
          <p:cNvSpPr txBox="1"/>
          <p:nvPr/>
        </p:nvSpPr>
        <p:spPr>
          <a:xfrm>
            <a:off x="3369267" y="1058895"/>
            <a:ext cx="4136255" cy="276999"/>
          </a:xfrm>
          <a:prstGeom prst="rect">
            <a:avLst/>
          </a:prstGeom>
          <a:noFill/>
        </p:spPr>
        <p:txBody>
          <a:bodyPr wrap="square" rtlCol="0">
            <a:spAutoFit/>
          </a:bodyPr>
          <a:lstStyle/>
          <a:p>
            <a:r>
              <a:rPr lang="en-US" sz="1200" dirty="0" smtClean="0">
                <a:solidFill>
                  <a:schemeClr val="tx1">
                    <a:lumMod val="50000"/>
                    <a:lumOff val="50000"/>
                  </a:schemeClr>
                </a:solidFill>
              </a:rPr>
              <a:t>Cards Studied: 0 / 2048</a:t>
            </a:r>
          </a:p>
        </p:txBody>
      </p:sp>
      <p:sp>
        <p:nvSpPr>
          <p:cNvPr id="105" name="TextBox 104"/>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Decks</a:t>
            </a:r>
          </a:p>
        </p:txBody>
      </p:sp>
      <p:grpSp>
        <p:nvGrpSpPr>
          <p:cNvPr id="108" name="Group 107"/>
          <p:cNvGrpSpPr/>
          <p:nvPr/>
        </p:nvGrpSpPr>
        <p:grpSpPr>
          <a:xfrm>
            <a:off x="2551795" y="1960351"/>
            <a:ext cx="5082181" cy="338554"/>
            <a:chOff x="2551795" y="1960351"/>
            <a:chExt cx="5082181" cy="338554"/>
          </a:xfrm>
        </p:grpSpPr>
        <p:sp>
          <p:nvSpPr>
            <p:cNvPr id="109" name="TextBox 108"/>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Biology</a:t>
              </a:r>
            </a:p>
          </p:txBody>
        </p:sp>
        <p:cxnSp>
          <p:nvCxnSpPr>
            <p:cNvPr id="110" name="Straight Connector 109"/>
            <p:cNvCxnSpPr/>
            <p:nvPr/>
          </p:nvCxnSpPr>
          <p:spPr>
            <a:xfrm>
              <a:off x="2617421" y="1963046"/>
              <a:ext cx="5016555" cy="21281"/>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11" name="Rounded Rectangle 110"/>
          <p:cNvSpPr/>
          <p:nvPr/>
        </p:nvSpPr>
        <p:spPr>
          <a:xfrm>
            <a:off x="5312492" y="2025999"/>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12" name="Rounded Rectangle 111"/>
          <p:cNvSpPr/>
          <p:nvPr/>
        </p:nvSpPr>
        <p:spPr>
          <a:xfrm>
            <a:off x="6075742" y="2026000"/>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13" name="Group 112"/>
          <p:cNvGrpSpPr/>
          <p:nvPr/>
        </p:nvGrpSpPr>
        <p:grpSpPr>
          <a:xfrm>
            <a:off x="2551795" y="2400014"/>
            <a:ext cx="5082181" cy="338554"/>
            <a:chOff x="2551795" y="1960351"/>
            <a:chExt cx="5082181" cy="338554"/>
          </a:xfrm>
        </p:grpSpPr>
        <p:sp>
          <p:nvSpPr>
            <p:cNvPr id="114" name="TextBox 113"/>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Medicine</a:t>
              </a:r>
            </a:p>
          </p:txBody>
        </p:sp>
        <p:cxnSp>
          <p:nvCxnSpPr>
            <p:cNvPr id="115" name="Straight Connector 114"/>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16" name="Rounded Rectangle 115"/>
          <p:cNvSpPr/>
          <p:nvPr/>
        </p:nvSpPr>
        <p:spPr>
          <a:xfrm>
            <a:off x="5312492" y="2465662"/>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17" name="Rounded Rectangle 116"/>
          <p:cNvSpPr/>
          <p:nvPr/>
        </p:nvSpPr>
        <p:spPr>
          <a:xfrm>
            <a:off x="6075742" y="2465663"/>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18" name="Group 117"/>
          <p:cNvGrpSpPr/>
          <p:nvPr/>
        </p:nvGrpSpPr>
        <p:grpSpPr>
          <a:xfrm>
            <a:off x="2551795" y="2839677"/>
            <a:ext cx="5082181" cy="338554"/>
            <a:chOff x="2551795" y="1960351"/>
            <a:chExt cx="5082181" cy="338554"/>
          </a:xfrm>
        </p:grpSpPr>
        <p:sp>
          <p:nvSpPr>
            <p:cNvPr id="119" name="TextBox 118"/>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Geology</a:t>
              </a:r>
            </a:p>
          </p:txBody>
        </p:sp>
        <p:cxnSp>
          <p:nvCxnSpPr>
            <p:cNvPr id="120" name="Straight Connector 119"/>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21" name="Rounded Rectangle 120"/>
          <p:cNvSpPr/>
          <p:nvPr/>
        </p:nvSpPr>
        <p:spPr>
          <a:xfrm>
            <a:off x="5312492" y="2905325"/>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22" name="Rounded Rectangle 121"/>
          <p:cNvSpPr/>
          <p:nvPr/>
        </p:nvSpPr>
        <p:spPr>
          <a:xfrm>
            <a:off x="6075742" y="2905326"/>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23" name="Group 122"/>
          <p:cNvGrpSpPr/>
          <p:nvPr/>
        </p:nvGrpSpPr>
        <p:grpSpPr>
          <a:xfrm>
            <a:off x="2551795" y="3279340"/>
            <a:ext cx="5082181" cy="338554"/>
            <a:chOff x="2551795" y="1960351"/>
            <a:chExt cx="5082181" cy="338554"/>
          </a:xfrm>
        </p:grpSpPr>
        <p:sp>
          <p:nvSpPr>
            <p:cNvPr id="124" name="TextBox 123"/>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Engineering</a:t>
              </a:r>
            </a:p>
          </p:txBody>
        </p:sp>
        <p:cxnSp>
          <p:nvCxnSpPr>
            <p:cNvPr id="125" name="Straight Connector 124"/>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26" name="Rounded Rectangle 125"/>
          <p:cNvSpPr/>
          <p:nvPr/>
        </p:nvSpPr>
        <p:spPr>
          <a:xfrm>
            <a:off x="5312492" y="3344988"/>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27" name="Rounded Rectangle 126"/>
          <p:cNvSpPr/>
          <p:nvPr/>
        </p:nvSpPr>
        <p:spPr>
          <a:xfrm>
            <a:off x="6075742" y="3344989"/>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sp>
        <p:nvSpPr>
          <p:cNvPr id="129" name="Rounded Rectangle 128"/>
          <p:cNvSpPr/>
          <p:nvPr/>
        </p:nvSpPr>
        <p:spPr>
          <a:xfrm>
            <a:off x="6828577" y="2025999"/>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30" name="Rounded Rectangle 129"/>
          <p:cNvSpPr/>
          <p:nvPr/>
        </p:nvSpPr>
        <p:spPr>
          <a:xfrm>
            <a:off x="6828577" y="2465663"/>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31" name="Rounded Rectangle 130"/>
          <p:cNvSpPr/>
          <p:nvPr/>
        </p:nvSpPr>
        <p:spPr>
          <a:xfrm>
            <a:off x="6828577" y="2899872"/>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32" name="Rounded Rectangle 131"/>
          <p:cNvSpPr/>
          <p:nvPr/>
        </p:nvSpPr>
        <p:spPr>
          <a:xfrm>
            <a:off x="6828577" y="3344988"/>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33" name="Rounded Rectangle 132"/>
          <p:cNvSpPr/>
          <p:nvPr/>
        </p:nvSpPr>
        <p:spPr>
          <a:xfrm>
            <a:off x="7012406" y="1585666"/>
            <a:ext cx="636511" cy="310944"/>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grpSp>
        <p:nvGrpSpPr>
          <p:cNvPr id="137" name="Group 136"/>
          <p:cNvGrpSpPr/>
          <p:nvPr/>
        </p:nvGrpSpPr>
        <p:grpSpPr>
          <a:xfrm>
            <a:off x="2552201" y="3711608"/>
            <a:ext cx="5082181" cy="338554"/>
            <a:chOff x="2551795" y="1960351"/>
            <a:chExt cx="5082181" cy="338554"/>
          </a:xfrm>
        </p:grpSpPr>
        <p:sp>
          <p:nvSpPr>
            <p:cNvPr id="138" name="TextBox 137"/>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Astrology</a:t>
              </a:r>
            </a:p>
          </p:txBody>
        </p:sp>
        <p:cxnSp>
          <p:nvCxnSpPr>
            <p:cNvPr id="139" name="Straight Connector 138"/>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40" name="Rounded Rectangle 139"/>
          <p:cNvSpPr/>
          <p:nvPr/>
        </p:nvSpPr>
        <p:spPr>
          <a:xfrm>
            <a:off x="5312898" y="3777256"/>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41" name="Rounded Rectangle 140"/>
          <p:cNvSpPr/>
          <p:nvPr/>
        </p:nvSpPr>
        <p:spPr>
          <a:xfrm>
            <a:off x="6076148" y="3777257"/>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sp>
        <p:nvSpPr>
          <p:cNvPr id="142" name="Rounded Rectangle 141"/>
          <p:cNvSpPr/>
          <p:nvPr/>
        </p:nvSpPr>
        <p:spPr>
          <a:xfrm>
            <a:off x="6828983" y="3777256"/>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43" name="Rounded Rectangle 142"/>
          <p:cNvSpPr/>
          <p:nvPr/>
        </p:nvSpPr>
        <p:spPr>
          <a:xfrm>
            <a:off x="6052265" y="3733463"/>
            <a:ext cx="737053" cy="342519"/>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Right Arrow 143"/>
          <p:cNvSpPr/>
          <p:nvPr/>
        </p:nvSpPr>
        <p:spPr>
          <a:xfrm rot="5400000">
            <a:off x="6271312" y="4124254"/>
            <a:ext cx="303300" cy="287383"/>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TextBox 144"/>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146" name="Rectangle 145"/>
          <p:cNvSpPr/>
          <p:nvPr/>
        </p:nvSpPr>
        <p:spPr>
          <a:xfrm>
            <a:off x="-1" y="1541701"/>
            <a:ext cx="2248647"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Rectangle 146"/>
          <p:cNvSpPr/>
          <p:nvPr/>
        </p:nvSpPr>
        <p:spPr>
          <a:xfrm>
            <a:off x="-1" y="2430334"/>
            <a:ext cx="2305651"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Rectangle 147"/>
          <p:cNvSpPr/>
          <p:nvPr/>
        </p:nvSpPr>
        <p:spPr>
          <a:xfrm>
            <a:off x="2193571" y="2430334"/>
            <a:ext cx="249820" cy="837299"/>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Rounded Rectangle 148"/>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0" name="TextBox 149"/>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51" name="Group 150"/>
          <p:cNvGrpSpPr/>
          <p:nvPr/>
        </p:nvGrpSpPr>
        <p:grpSpPr>
          <a:xfrm>
            <a:off x="82264" y="2534992"/>
            <a:ext cx="2372521" cy="631898"/>
            <a:chOff x="93657" y="2534992"/>
            <a:chExt cx="2372521" cy="631898"/>
          </a:xfrm>
        </p:grpSpPr>
        <p:sp>
          <p:nvSpPr>
            <p:cNvPr id="152" name="Rounded Rectangle 151"/>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3" name="TextBox 152"/>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154" name="Group 153"/>
          <p:cNvGrpSpPr/>
          <p:nvPr/>
        </p:nvGrpSpPr>
        <p:grpSpPr>
          <a:xfrm>
            <a:off x="82264" y="3394504"/>
            <a:ext cx="2372521" cy="631898"/>
            <a:chOff x="93657" y="2534992"/>
            <a:chExt cx="2372521" cy="631898"/>
          </a:xfrm>
        </p:grpSpPr>
        <p:sp>
          <p:nvSpPr>
            <p:cNvPr id="155" name="Rounded Rectangle 154"/>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6" name="TextBox 155"/>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157" name="Group 156"/>
          <p:cNvGrpSpPr/>
          <p:nvPr/>
        </p:nvGrpSpPr>
        <p:grpSpPr>
          <a:xfrm>
            <a:off x="82264" y="4254016"/>
            <a:ext cx="2349239" cy="631898"/>
            <a:chOff x="93657" y="2534992"/>
            <a:chExt cx="2349239" cy="631898"/>
          </a:xfrm>
        </p:grpSpPr>
        <p:sp>
          <p:nvSpPr>
            <p:cNvPr id="158" name="Rounded Rectangle 157"/>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9" name="TextBox 158"/>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160" name="Rounded Rectangle 159"/>
          <p:cNvSpPr/>
          <p:nvPr/>
        </p:nvSpPr>
        <p:spPr>
          <a:xfrm>
            <a:off x="801897" y="2953360"/>
            <a:ext cx="548640" cy="228600"/>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EDIT</a:t>
            </a:r>
            <a:endParaRPr lang="en-US" sz="900" dirty="0"/>
          </a:p>
        </p:txBody>
      </p:sp>
      <p:sp>
        <p:nvSpPr>
          <p:cNvPr id="161" name="Rounded Rectangle 160"/>
          <p:cNvSpPr/>
          <p:nvPr/>
        </p:nvSpPr>
        <p:spPr>
          <a:xfrm>
            <a:off x="1418321" y="2953360"/>
            <a:ext cx="731520" cy="228600"/>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REMOVE</a:t>
            </a:r>
            <a:endParaRPr lang="en-US" sz="900" dirty="0"/>
          </a:p>
        </p:txBody>
      </p:sp>
      <p:sp>
        <p:nvSpPr>
          <p:cNvPr id="162" name="TextBox 161"/>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
        <p:nvSpPr>
          <p:cNvPr id="71" name="Rounded Rectangle 70"/>
          <p:cNvSpPr/>
          <p:nvPr/>
        </p:nvSpPr>
        <p:spPr>
          <a:xfrm>
            <a:off x="5077385" y="947534"/>
            <a:ext cx="567270" cy="234112"/>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STARS</a:t>
            </a:r>
            <a:endParaRPr lang="en-US" sz="1100" dirty="0"/>
          </a:p>
        </p:txBody>
      </p:sp>
      <p:sp>
        <p:nvSpPr>
          <p:cNvPr id="72" name="Rounded Rectangle 71"/>
          <p:cNvSpPr/>
          <p:nvPr/>
        </p:nvSpPr>
        <p:spPr>
          <a:xfrm>
            <a:off x="5746921" y="945494"/>
            <a:ext cx="816833" cy="234112"/>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ASTEROIDS</a:t>
            </a:r>
            <a:endParaRPr lang="en-US" sz="1100" dirty="0"/>
          </a:p>
        </p:txBody>
      </p:sp>
      <p:sp>
        <p:nvSpPr>
          <p:cNvPr id="73" name="Rounded Rectangle 72"/>
          <p:cNvSpPr/>
          <p:nvPr/>
        </p:nvSpPr>
        <p:spPr>
          <a:xfrm>
            <a:off x="5077385" y="1240074"/>
            <a:ext cx="530747" cy="234112"/>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NERD</a:t>
            </a:r>
            <a:endParaRPr lang="en-US" sz="1100" dirty="0"/>
          </a:p>
        </p:txBody>
      </p:sp>
      <p:sp>
        <p:nvSpPr>
          <p:cNvPr id="74" name="TextBox 73"/>
          <p:cNvSpPr txBox="1"/>
          <p:nvPr/>
        </p:nvSpPr>
        <p:spPr>
          <a:xfrm>
            <a:off x="4995205" y="680670"/>
            <a:ext cx="1145620" cy="276999"/>
          </a:xfrm>
          <a:prstGeom prst="rect">
            <a:avLst/>
          </a:prstGeom>
          <a:noFill/>
        </p:spPr>
        <p:txBody>
          <a:bodyPr wrap="square" rtlCol="0">
            <a:spAutoFit/>
          </a:bodyPr>
          <a:lstStyle/>
          <a:p>
            <a:r>
              <a:rPr lang="en-US" sz="1200" dirty="0" smtClean="0">
                <a:solidFill>
                  <a:schemeClr val="tx1">
                    <a:lumMod val="50000"/>
                    <a:lumOff val="50000"/>
                  </a:schemeClr>
                </a:solidFill>
              </a:rPr>
              <a:t>Tags</a:t>
            </a:r>
            <a:endParaRPr lang="en-US" sz="1100" dirty="0" smtClean="0">
              <a:solidFill>
                <a:schemeClr val="tx1">
                  <a:lumMod val="50000"/>
                  <a:lumOff val="50000"/>
                </a:schemeClr>
              </a:solidFill>
            </a:endParaRPr>
          </a:p>
        </p:txBody>
      </p:sp>
      <p:sp>
        <p:nvSpPr>
          <p:cNvPr id="77" name="Rounded Rectangle 76"/>
          <p:cNvSpPr/>
          <p:nvPr/>
        </p:nvSpPr>
        <p:spPr>
          <a:xfrm>
            <a:off x="5713737" y="1240074"/>
            <a:ext cx="1164471" cy="234112"/>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PHARMACOLOGY</a:t>
            </a:r>
            <a:endParaRPr lang="en-US" sz="1100" dirty="0"/>
          </a:p>
        </p:txBody>
      </p:sp>
      <p:sp>
        <p:nvSpPr>
          <p:cNvPr id="78" name="Rounded Rectangle 77"/>
          <p:cNvSpPr/>
          <p:nvPr/>
        </p:nvSpPr>
        <p:spPr>
          <a:xfrm>
            <a:off x="4975023" y="696418"/>
            <a:ext cx="2037383" cy="886918"/>
          </a:xfrm>
          <a:prstGeom prst="roundRect">
            <a:avLst>
              <a:gd name="adj" fmla="val 11106"/>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t>
            </a:r>
            <a:endParaRPr lang="en-US" dirty="0"/>
          </a:p>
        </p:txBody>
      </p:sp>
      <p:sp>
        <p:nvSpPr>
          <p:cNvPr id="80" name="TextBox 79"/>
          <p:cNvSpPr txBox="1"/>
          <p:nvPr/>
        </p:nvSpPr>
        <p:spPr>
          <a:xfrm>
            <a:off x="7062136" y="816365"/>
            <a:ext cx="1311203" cy="646331"/>
          </a:xfrm>
          <a:prstGeom prst="rect">
            <a:avLst/>
          </a:prstGeom>
          <a:noFill/>
        </p:spPr>
        <p:txBody>
          <a:bodyPr wrap="square" rtlCol="0">
            <a:spAutoFit/>
          </a:bodyPr>
          <a:lstStyle/>
          <a:p>
            <a:r>
              <a:rPr lang="en-US" sz="1200" b="1" dirty="0" smtClean="0">
                <a:solidFill>
                  <a:srgbClr val="FF0000"/>
                </a:solidFill>
              </a:rPr>
              <a:t>Bonus Feature:</a:t>
            </a:r>
          </a:p>
          <a:p>
            <a:r>
              <a:rPr lang="en-US" sz="1200" dirty="0" smtClean="0">
                <a:solidFill>
                  <a:srgbClr val="FF0000"/>
                </a:solidFill>
              </a:rPr>
              <a:t>Filter decks in index by tag</a:t>
            </a:r>
            <a:endParaRPr lang="en-US" sz="1200" dirty="0" smtClean="0">
              <a:solidFill>
                <a:srgbClr val="FF0000"/>
              </a:solidFill>
            </a:endParaRPr>
          </a:p>
        </p:txBody>
      </p:sp>
      <p:sp>
        <p:nvSpPr>
          <p:cNvPr id="81" name="TextBox 80"/>
          <p:cNvSpPr txBox="1"/>
          <p:nvPr/>
        </p:nvSpPr>
        <p:spPr>
          <a:xfrm>
            <a:off x="6225238" y="4424249"/>
            <a:ext cx="790901" cy="461665"/>
          </a:xfrm>
          <a:prstGeom prst="rect">
            <a:avLst/>
          </a:prstGeom>
          <a:noFill/>
        </p:spPr>
        <p:txBody>
          <a:bodyPr wrap="square" rtlCol="0">
            <a:spAutoFit/>
          </a:bodyPr>
          <a:lstStyle/>
          <a:p>
            <a:r>
              <a:rPr lang="en-US" sz="1200" dirty="0" smtClean="0">
                <a:solidFill>
                  <a:srgbClr val="FF0000"/>
                </a:solidFill>
              </a:rPr>
              <a:t>Next Slide</a:t>
            </a:r>
            <a:endParaRPr lang="en-US" sz="1200" dirty="0" smtClean="0">
              <a:solidFill>
                <a:srgbClr val="FF0000"/>
              </a:solidFill>
            </a:endParaRPr>
          </a:p>
        </p:txBody>
      </p:sp>
    </p:spTree>
    <p:extLst>
      <p:ext uri="{BB962C8B-B14F-4D97-AF65-F5344CB8AC3E}">
        <p14:creationId xmlns:p14="http://schemas.microsoft.com/office/powerpoint/2010/main" val="417006367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2" y="538667"/>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51" name="Rounded Rectangle 50"/>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SCIENCE</a:t>
            </a:r>
          </a:p>
        </p:txBody>
      </p:sp>
      <p:sp>
        <p:nvSpPr>
          <p:cNvPr id="76" name="TextBox 75"/>
          <p:cNvSpPr txBox="1"/>
          <p:nvPr/>
        </p:nvSpPr>
        <p:spPr>
          <a:xfrm>
            <a:off x="3324441" y="991656"/>
            <a:ext cx="4136255" cy="477054"/>
          </a:xfrm>
          <a:prstGeom prst="rect">
            <a:avLst/>
          </a:prstGeom>
          <a:noFill/>
        </p:spPr>
        <p:txBody>
          <a:bodyPr wrap="square" rtlCol="0">
            <a:spAutoFit/>
          </a:bodyPr>
          <a:lstStyle/>
          <a:p>
            <a:r>
              <a:rPr lang="en-US" sz="1400" dirty="0" smtClean="0">
                <a:solidFill>
                  <a:schemeClr val="tx1">
                    <a:lumMod val="50000"/>
                    <a:lumOff val="50000"/>
                  </a:schemeClr>
                </a:solidFill>
              </a:rPr>
              <a:t>ASTROLOGY</a:t>
            </a:r>
          </a:p>
          <a:p>
            <a:r>
              <a:rPr lang="en-US" sz="1100" dirty="0" smtClean="0">
                <a:solidFill>
                  <a:schemeClr val="tx1">
                    <a:lumMod val="50000"/>
                    <a:lumOff val="50000"/>
                  </a:schemeClr>
                </a:solidFill>
              </a:rPr>
              <a:t>0 Cards    Public</a:t>
            </a:r>
          </a:p>
        </p:txBody>
      </p:sp>
      <p:sp>
        <p:nvSpPr>
          <p:cNvPr id="77" name="TextBox 76"/>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Cards</a:t>
            </a:r>
          </a:p>
        </p:txBody>
      </p:sp>
      <p:cxnSp>
        <p:nvCxnSpPr>
          <p:cNvPr id="74" name="Straight Connector 73"/>
          <p:cNvCxnSpPr/>
          <p:nvPr/>
        </p:nvCxnSpPr>
        <p:spPr>
          <a:xfrm>
            <a:off x="2617421" y="1963046"/>
            <a:ext cx="4692512"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00" name="Rounded Rectangle 99"/>
          <p:cNvSpPr/>
          <p:nvPr/>
        </p:nvSpPr>
        <p:spPr>
          <a:xfrm>
            <a:off x="6673422" y="1583336"/>
            <a:ext cx="636511" cy="310944"/>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101" name="Rounded Rectangle 100"/>
          <p:cNvSpPr/>
          <p:nvPr/>
        </p:nvSpPr>
        <p:spPr>
          <a:xfrm>
            <a:off x="5077385" y="947534"/>
            <a:ext cx="567270" cy="234112"/>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STARS</a:t>
            </a:r>
            <a:endParaRPr lang="en-US" sz="1100" dirty="0"/>
          </a:p>
        </p:txBody>
      </p:sp>
      <p:sp>
        <p:nvSpPr>
          <p:cNvPr id="102" name="Rounded Rectangle 101"/>
          <p:cNvSpPr/>
          <p:nvPr/>
        </p:nvSpPr>
        <p:spPr>
          <a:xfrm>
            <a:off x="5746921" y="945494"/>
            <a:ext cx="816833" cy="234112"/>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ASTEROIDS</a:t>
            </a:r>
            <a:endParaRPr lang="en-US" sz="1100" dirty="0"/>
          </a:p>
        </p:txBody>
      </p:sp>
      <p:sp>
        <p:nvSpPr>
          <p:cNvPr id="103" name="Rounded Rectangle 102"/>
          <p:cNvSpPr/>
          <p:nvPr/>
        </p:nvSpPr>
        <p:spPr>
          <a:xfrm>
            <a:off x="5077385" y="1241404"/>
            <a:ext cx="530747" cy="234112"/>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NERD</a:t>
            </a:r>
            <a:endParaRPr lang="en-US" sz="1100" dirty="0"/>
          </a:p>
        </p:txBody>
      </p:sp>
      <p:sp>
        <p:nvSpPr>
          <p:cNvPr id="104" name="TextBox 103"/>
          <p:cNvSpPr txBox="1"/>
          <p:nvPr/>
        </p:nvSpPr>
        <p:spPr>
          <a:xfrm>
            <a:off x="4995205" y="680670"/>
            <a:ext cx="1145620" cy="276999"/>
          </a:xfrm>
          <a:prstGeom prst="rect">
            <a:avLst/>
          </a:prstGeom>
          <a:noFill/>
        </p:spPr>
        <p:txBody>
          <a:bodyPr wrap="square" rtlCol="0">
            <a:spAutoFit/>
          </a:bodyPr>
          <a:lstStyle/>
          <a:p>
            <a:r>
              <a:rPr lang="en-US" sz="1200" dirty="0" smtClean="0">
                <a:solidFill>
                  <a:schemeClr val="tx1">
                    <a:lumMod val="50000"/>
                    <a:lumOff val="50000"/>
                  </a:schemeClr>
                </a:solidFill>
              </a:rPr>
              <a:t>Tags</a:t>
            </a:r>
            <a:endParaRPr lang="en-US" sz="1100" dirty="0" smtClean="0">
              <a:solidFill>
                <a:schemeClr val="tx1">
                  <a:lumMod val="50000"/>
                  <a:lumOff val="50000"/>
                </a:schemeClr>
              </a:solidFill>
            </a:endParaRPr>
          </a:p>
        </p:txBody>
      </p:sp>
      <p:sp>
        <p:nvSpPr>
          <p:cNvPr id="105" name="Rounded Rectangle 104"/>
          <p:cNvSpPr/>
          <p:nvPr/>
        </p:nvSpPr>
        <p:spPr>
          <a:xfrm>
            <a:off x="5702096" y="1235900"/>
            <a:ext cx="266902" cy="240281"/>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sp>
        <p:nvSpPr>
          <p:cNvPr id="106" name="TextBox 105"/>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107" name="Rounded Rectangle 106"/>
          <p:cNvSpPr/>
          <p:nvPr/>
        </p:nvSpPr>
        <p:spPr>
          <a:xfrm>
            <a:off x="6621614" y="1542755"/>
            <a:ext cx="733145" cy="390571"/>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Right Arrow 107"/>
          <p:cNvSpPr/>
          <p:nvPr/>
        </p:nvSpPr>
        <p:spPr>
          <a:xfrm>
            <a:off x="7415870" y="1599426"/>
            <a:ext cx="303300" cy="287383"/>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Rectangle 129"/>
          <p:cNvSpPr/>
          <p:nvPr/>
        </p:nvSpPr>
        <p:spPr>
          <a:xfrm>
            <a:off x="-1" y="1541701"/>
            <a:ext cx="2248647"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ectangle 130"/>
          <p:cNvSpPr/>
          <p:nvPr/>
        </p:nvSpPr>
        <p:spPr>
          <a:xfrm>
            <a:off x="-1" y="2430334"/>
            <a:ext cx="2305651"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Rectangle 131"/>
          <p:cNvSpPr/>
          <p:nvPr/>
        </p:nvSpPr>
        <p:spPr>
          <a:xfrm>
            <a:off x="2193571" y="2430334"/>
            <a:ext cx="249820" cy="837299"/>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Rounded Rectangle 132"/>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34" name="TextBox 133"/>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35" name="Group 134"/>
          <p:cNvGrpSpPr/>
          <p:nvPr/>
        </p:nvGrpSpPr>
        <p:grpSpPr>
          <a:xfrm>
            <a:off x="82264" y="2534992"/>
            <a:ext cx="2372521" cy="631898"/>
            <a:chOff x="93657" y="2534992"/>
            <a:chExt cx="2372521" cy="631898"/>
          </a:xfrm>
        </p:grpSpPr>
        <p:sp>
          <p:nvSpPr>
            <p:cNvPr id="136" name="Rounded Rectangle 135"/>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37" name="TextBox 136"/>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138" name="Group 137"/>
          <p:cNvGrpSpPr/>
          <p:nvPr/>
        </p:nvGrpSpPr>
        <p:grpSpPr>
          <a:xfrm>
            <a:off x="82264" y="3394504"/>
            <a:ext cx="2372521" cy="631898"/>
            <a:chOff x="93657" y="2534992"/>
            <a:chExt cx="2372521" cy="631898"/>
          </a:xfrm>
        </p:grpSpPr>
        <p:sp>
          <p:nvSpPr>
            <p:cNvPr id="139" name="Rounded Rectangle 138"/>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40" name="TextBox 139"/>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141" name="Group 140"/>
          <p:cNvGrpSpPr/>
          <p:nvPr/>
        </p:nvGrpSpPr>
        <p:grpSpPr>
          <a:xfrm>
            <a:off x="82264" y="4254016"/>
            <a:ext cx="2349239" cy="631898"/>
            <a:chOff x="93657" y="2534992"/>
            <a:chExt cx="2349239" cy="631898"/>
          </a:xfrm>
        </p:grpSpPr>
        <p:sp>
          <p:nvSpPr>
            <p:cNvPr id="142" name="Rounded Rectangle 141"/>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43" name="TextBox 142"/>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144" name="Rounded Rectangle 143"/>
          <p:cNvSpPr/>
          <p:nvPr/>
        </p:nvSpPr>
        <p:spPr>
          <a:xfrm>
            <a:off x="801897" y="2953360"/>
            <a:ext cx="548640" cy="228600"/>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EDIT</a:t>
            </a:r>
            <a:endParaRPr lang="en-US" sz="900" dirty="0"/>
          </a:p>
        </p:txBody>
      </p:sp>
      <p:sp>
        <p:nvSpPr>
          <p:cNvPr id="145" name="Rounded Rectangle 144"/>
          <p:cNvSpPr/>
          <p:nvPr/>
        </p:nvSpPr>
        <p:spPr>
          <a:xfrm>
            <a:off x="1418321" y="2953360"/>
            <a:ext cx="731520" cy="228600"/>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REMOVE</a:t>
            </a:r>
            <a:endParaRPr lang="en-US" sz="900" dirty="0"/>
          </a:p>
        </p:txBody>
      </p:sp>
      <p:sp>
        <p:nvSpPr>
          <p:cNvPr id="147" name="TextBox 146"/>
          <p:cNvSpPr txBox="1"/>
          <p:nvPr/>
        </p:nvSpPr>
        <p:spPr>
          <a:xfrm>
            <a:off x="4801780" y="1583336"/>
            <a:ext cx="3523947" cy="276999"/>
          </a:xfrm>
          <a:prstGeom prst="rect">
            <a:avLst/>
          </a:prstGeom>
          <a:noFill/>
        </p:spPr>
        <p:txBody>
          <a:bodyPr wrap="square" rtlCol="0">
            <a:spAutoFit/>
          </a:bodyPr>
          <a:lstStyle/>
          <a:p>
            <a:r>
              <a:rPr lang="en-US" sz="1200" dirty="0" smtClean="0">
                <a:solidFill>
                  <a:schemeClr val="tx1">
                    <a:lumMod val="50000"/>
                    <a:lumOff val="50000"/>
                  </a:schemeClr>
                </a:solidFill>
              </a:rPr>
              <a:t>Syntax Highlighting</a:t>
            </a:r>
          </a:p>
        </p:txBody>
      </p:sp>
      <p:sp>
        <p:nvSpPr>
          <p:cNvPr id="149" name="Rectangle 148"/>
          <p:cNvSpPr/>
          <p:nvPr/>
        </p:nvSpPr>
        <p:spPr>
          <a:xfrm>
            <a:off x="6194414" y="1611900"/>
            <a:ext cx="237743" cy="235261"/>
          </a:xfrm>
          <a:prstGeom prst="rect">
            <a:avLst/>
          </a:prstGeom>
          <a:solidFill>
            <a:srgbClr val="FFFFFF"/>
          </a:solidFill>
          <a:ln>
            <a:noFill/>
            <a:prstDash val="soli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7F7F7F"/>
                </a:solidFill>
              </a:rPr>
              <a:t>X</a:t>
            </a:r>
            <a:endParaRPr lang="en-US" sz="1400" dirty="0">
              <a:solidFill>
                <a:srgbClr val="7F7F7F"/>
              </a:solidFill>
            </a:endParaRPr>
          </a:p>
        </p:txBody>
      </p:sp>
      <p:sp>
        <p:nvSpPr>
          <p:cNvPr id="150" name="Rounded Rectangle 149"/>
          <p:cNvSpPr/>
          <p:nvPr/>
        </p:nvSpPr>
        <p:spPr>
          <a:xfrm>
            <a:off x="6140825" y="1554876"/>
            <a:ext cx="343173" cy="349006"/>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1" name="TextBox 150"/>
          <p:cNvSpPr txBox="1"/>
          <p:nvPr/>
        </p:nvSpPr>
        <p:spPr>
          <a:xfrm>
            <a:off x="4898111" y="2027161"/>
            <a:ext cx="2456648" cy="1569660"/>
          </a:xfrm>
          <a:prstGeom prst="rect">
            <a:avLst/>
          </a:prstGeom>
          <a:noFill/>
        </p:spPr>
        <p:txBody>
          <a:bodyPr wrap="square" rtlCol="0">
            <a:spAutoFit/>
          </a:bodyPr>
          <a:lstStyle/>
          <a:p>
            <a:r>
              <a:rPr lang="en-US" sz="1200" b="1" dirty="0" smtClean="0">
                <a:solidFill>
                  <a:srgbClr val="FF0000"/>
                </a:solidFill>
              </a:rPr>
              <a:t>Chrome Extension:</a:t>
            </a:r>
          </a:p>
          <a:p>
            <a:r>
              <a:rPr lang="en-US" sz="1200" dirty="0" smtClean="0">
                <a:solidFill>
                  <a:srgbClr val="FF0000"/>
                </a:solidFill>
              </a:rPr>
              <a:t>With syntax highlighting, words in this deck (and their synonyms) will be highlighted when browsing on other websites. Hovering over, for synonyms, will show the original word looked up. For original words, definition will be shown.</a:t>
            </a:r>
          </a:p>
        </p:txBody>
      </p:sp>
      <p:sp>
        <p:nvSpPr>
          <p:cNvPr id="152" name="TextBox 151"/>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Tree>
    <p:extLst>
      <p:ext uri="{BB962C8B-B14F-4D97-AF65-F5344CB8AC3E}">
        <p14:creationId xmlns:p14="http://schemas.microsoft.com/office/powerpoint/2010/main" val="98859046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27746" y="548975"/>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51" name="Rounded Rectangle 50"/>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SCIENCE</a:t>
            </a:r>
          </a:p>
        </p:txBody>
      </p:sp>
      <p:sp>
        <p:nvSpPr>
          <p:cNvPr id="76" name="TextBox 75"/>
          <p:cNvSpPr txBox="1"/>
          <p:nvPr/>
        </p:nvSpPr>
        <p:spPr>
          <a:xfrm>
            <a:off x="3324441" y="991656"/>
            <a:ext cx="4136255" cy="477054"/>
          </a:xfrm>
          <a:prstGeom prst="rect">
            <a:avLst/>
          </a:prstGeom>
          <a:noFill/>
        </p:spPr>
        <p:txBody>
          <a:bodyPr wrap="square" rtlCol="0">
            <a:spAutoFit/>
          </a:bodyPr>
          <a:lstStyle/>
          <a:p>
            <a:r>
              <a:rPr lang="en-US" sz="1400" dirty="0" smtClean="0">
                <a:solidFill>
                  <a:schemeClr val="tx1">
                    <a:lumMod val="50000"/>
                    <a:lumOff val="50000"/>
                  </a:schemeClr>
                </a:solidFill>
              </a:rPr>
              <a:t>ASTROLOGY</a:t>
            </a:r>
          </a:p>
          <a:p>
            <a:r>
              <a:rPr lang="en-US" sz="1100" dirty="0">
                <a:solidFill>
                  <a:schemeClr val="tx1">
                    <a:lumMod val="50000"/>
                    <a:lumOff val="50000"/>
                  </a:schemeClr>
                </a:solidFill>
              </a:rPr>
              <a:t>0</a:t>
            </a:r>
            <a:r>
              <a:rPr lang="en-US" sz="1100" dirty="0" smtClean="0">
                <a:solidFill>
                  <a:schemeClr val="tx1">
                    <a:lumMod val="50000"/>
                    <a:lumOff val="50000"/>
                  </a:schemeClr>
                </a:solidFill>
              </a:rPr>
              <a:t> Cards    Public</a:t>
            </a:r>
          </a:p>
        </p:txBody>
      </p:sp>
      <p:sp>
        <p:nvSpPr>
          <p:cNvPr id="77" name="TextBox 76"/>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New Card</a:t>
            </a:r>
          </a:p>
        </p:txBody>
      </p:sp>
      <p:cxnSp>
        <p:nvCxnSpPr>
          <p:cNvPr id="74" name="Straight Connector 73"/>
          <p:cNvCxnSpPr/>
          <p:nvPr/>
        </p:nvCxnSpPr>
        <p:spPr>
          <a:xfrm>
            <a:off x="2617421" y="1963046"/>
            <a:ext cx="4692512"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00" name="Rounded Rectangle 99"/>
          <p:cNvSpPr/>
          <p:nvPr/>
        </p:nvSpPr>
        <p:spPr>
          <a:xfrm>
            <a:off x="6673422" y="1583336"/>
            <a:ext cx="636511" cy="310944"/>
          </a:xfrm>
          <a:prstGeom prst="roundRect">
            <a:avLst/>
          </a:prstGeom>
          <a:solidFill>
            <a:srgbClr val="E5A7E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101" name="Rounded Rectangle 100"/>
          <p:cNvSpPr/>
          <p:nvPr/>
        </p:nvSpPr>
        <p:spPr>
          <a:xfrm>
            <a:off x="5077385" y="947534"/>
            <a:ext cx="567270" cy="234112"/>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STARS</a:t>
            </a:r>
            <a:endParaRPr lang="en-US" sz="1100" dirty="0"/>
          </a:p>
        </p:txBody>
      </p:sp>
      <p:sp>
        <p:nvSpPr>
          <p:cNvPr id="102" name="Rounded Rectangle 101"/>
          <p:cNvSpPr/>
          <p:nvPr/>
        </p:nvSpPr>
        <p:spPr>
          <a:xfrm>
            <a:off x="5746921" y="945494"/>
            <a:ext cx="816833" cy="234112"/>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ASTEROIDS</a:t>
            </a:r>
            <a:endParaRPr lang="en-US" sz="1100" dirty="0"/>
          </a:p>
        </p:txBody>
      </p:sp>
      <p:sp>
        <p:nvSpPr>
          <p:cNvPr id="103" name="Rounded Rectangle 102"/>
          <p:cNvSpPr/>
          <p:nvPr/>
        </p:nvSpPr>
        <p:spPr>
          <a:xfrm>
            <a:off x="5077385" y="1241404"/>
            <a:ext cx="530747" cy="234112"/>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NERD</a:t>
            </a:r>
            <a:endParaRPr lang="en-US" sz="1100" dirty="0"/>
          </a:p>
        </p:txBody>
      </p:sp>
      <p:sp>
        <p:nvSpPr>
          <p:cNvPr id="104" name="TextBox 103"/>
          <p:cNvSpPr txBox="1"/>
          <p:nvPr/>
        </p:nvSpPr>
        <p:spPr>
          <a:xfrm>
            <a:off x="4995205" y="680670"/>
            <a:ext cx="1145620" cy="276999"/>
          </a:xfrm>
          <a:prstGeom prst="rect">
            <a:avLst/>
          </a:prstGeom>
          <a:noFill/>
        </p:spPr>
        <p:txBody>
          <a:bodyPr wrap="square" rtlCol="0">
            <a:spAutoFit/>
          </a:bodyPr>
          <a:lstStyle/>
          <a:p>
            <a:r>
              <a:rPr lang="en-US" sz="1200" dirty="0" smtClean="0">
                <a:solidFill>
                  <a:schemeClr val="tx1">
                    <a:lumMod val="50000"/>
                    <a:lumOff val="50000"/>
                  </a:schemeClr>
                </a:solidFill>
              </a:rPr>
              <a:t>Tags</a:t>
            </a:r>
            <a:endParaRPr lang="en-US" sz="1100" dirty="0" smtClean="0">
              <a:solidFill>
                <a:schemeClr val="tx1">
                  <a:lumMod val="50000"/>
                  <a:lumOff val="50000"/>
                </a:schemeClr>
              </a:solidFill>
            </a:endParaRPr>
          </a:p>
        </p:txBody>
      </p:sp>
      <p:sp>
        <p:nvSpPr>
          <p:cNvPr id="105" name="Rounded Rectangle 104"/>
          <p:cNvSpPr/>
          <p:nvPr/>
        </p:nvSpPr>
        <p:spPr>
          <a:xfrm>
            <a:off x="5702096" y="1235900"/>
            <a:ext cx="266902" cy="240281"/>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sp>
        <p:nvSpPr>
          <p:cNvPr id="106" name="TextBox 105"/>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110" name="TextBox 109"/>
          <p:cNvSpPr txBox="1"/>
          <p:nvPr/>
        </p:nvSpPr>
        <p:spPr>
          <a:xfrm>
            <a:off x="2551795" y="1998018"/>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Title</a:t>
            </a:r>
          </a:p>
        </p:txBody>
      </p:sp>
      <p:cxnSp>
        <p:nvCxnSpPr>
          <p:cNvPr id="114" name="Straight Connector 113"/>
          <p:cNvCxnSpPr/>
          <p:nvPr/>
        </p:nvCxnSpPr>
        <p:spPr>
          <a:xfrm flipV="1">
            <a:off x="2617421" y="2372584"/>
            <a:ext cx="4692512" cy="3012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16" name="TextBox 115"/>
          <p:cNvSpPr txBox="1"/>
          <p:nvPr/>
        </p:nvSpPr>
        <p:spPr>
          <a:xfrm>
            <a:off x="2557176" y="2447774"/>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Body</a:t>
            </a:r>
          </a:p>
        </p:txBody>
      </p:sp>
      <p:cxnSp>
        <p:nvCxnSpPr>
          <p:cNvPr id="118" name="Straight Connector 117"/>
          <p:cNvCxnSpPr/>
          <p:nvPr/>
        </p:nvCxnSpPr>
        <p:spPr>
          <a:xfrm flipV="1">
            <a:off x="2617421" y="3572244"/>
            <a:ext cx="4692512" cy="31044"/>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3697209" y="2032707"/>
            <a:ext cx="3556732" cy="283015"/>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rgbClr val="7F7F7F"/>
                </a:solidFill>
              </a:rPr>
              <a:t>Black hole</a:t>
            </a:r>
            <a:endParaRPr lang="en-US" dirty="0">
              <a:solidFill>
                <a:srgbClr val="7F7F7F"/>
              </a:solidFill>
            </a:endParaRPr>
          </a:p>
        </p:txBody>
      </p:sp>
      <p:sp>
        <p:nvSpPr>
          <p:cNvPr id="120" name="Rectangle 119"/>
          <p:cNvSpPr/>
          <p:nvPr/>
        </p:nvSpPr>
        <p:spPr>
          <a:xfrm>
            <a:off x="3204365" y="2527522"/>
            <a:ext cx="3020873" cy="990794"/>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lstStyle/>
          <a:p>
            <a:endParaRPr lang="en-US" sz="1400" dirty="0">
              <a:solidFill>
                <a:schemeClr val="bg1">
                  <a:lumMod val="75000"/>
                </a:schemeClr>
              </a:solidFill>
            </a:endParaRPr>
          </a:p>
        </p:txBody>
      </p:sp>
      <p:sp>
        <p:nvSpPr>
          <p:cNvPr id="126" name="Rounded Rectangle 125"/>
          <p:cNvSpPr/>
          <p:nvPr/>
        </p:nvSpPr>
        <p:spPr>
          <a:xfrm>
            <a:off x="6075742" y="3715757"/>
            <a:ext cx="636511" cy="310944"/>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SAVE</a:t>
            </a:r>
            <a:endParaRPr lang="en-US" sz="1050" dirty="0"/>
          </a:p>
        </p:txBody>
      </p:sp>
      <p:sp>
        <p:nvSpPr>
          <p:cNvPr id="127" name="Rounded Rectangle 126"/>
          <p:cNvSpPr/>
          <p:nvPr/>
        </p:nvSpPr>
        <p:spPr>
          <a:xfrm>
            <a:off x="5161577" y="3715757"/>
            <a:ext cx="803549" cy="310944"/>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CANCEL</a:t>
            </a:r>
            <a:endParaRPr lang="en-US" sz="1050" dirty="0"/>
          </a:p>
        </p:txBody>
      </p:sp>
      <p:sp>
        <p:nvSpPr>
          <p:cNvPr id="128" name="Rounded Rectangle 127"/>
          <p:cNvSpPr/>
          <p:nvPr/>
        </p:nvSpPr>
        <p:spPr>
          <a:xfrm>
            <a:off x="6455150" y="2381256"/>
            <a:ext cx="911709" cy="410453"/>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ight Arrow 128"/>
          <p:cNvSpPr/>
          <p:nvPr/>
        </p:nvSpPr>
        <p:spPr>
          <a:xfrm>
            <a:off x="7411462" y="2447774"/>
            <a:ext cx="303300" cy="287383"/>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ounded Rectangle 57"/>
          <p:cNvSpPr/>
          <p:nvPr/>
        </p:nvSpPr>
        <p:spPr>
          <a:xfrm>
            <a:off x="6506384" y="2433599"/>
            <a:ext cx="803549" cy="310944"/>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LOOKUP</a:t>
            </a:r>
            <a:endParaRPr lang="en-US" sz="1050" dirty="0"/>
          </a:p>
        </p:txBody>
      </p:sp>
      <p:sp>
        <p:nvSpPr>
          <p:cNvPr id="60" name="TextBox 59"/>
          <p:cNvSpPr txBox="1"/>
          <p:nvPr/>
        </p:nvSpPr>
        <p:spPr>
          <a:xfrm>
            <a:off x="7422486" y="2791708"/>
            <a:ext cx="1573058" cy="830997"/>
          </a:xfrm>
          <a:prstGeom prst="rect">
            <a:avLst/>
          </a:prstGeom>
          <a:noFill/>
        </p:spPr>
        <p:txBody>
          <a:bodyPr wrap="square" rtlCol="0">
            <a:spAutoFit/>
          </a:bodyPr>
          <a:lstStyle/>
          <a:p>
            <a:r>
              <a:rPr lang="en-US" sz="1200" dirty="0" smtClean="0">
                <a:solidFill>
                  <a:srgbClr val="FF0000"/>
                </a:solidFill>
              </a:rPr>
              <a:t>Fill body with default definition/explanation from dictionary API (or create your own) </a:t>
            </a:r>
          </a:p>
        </p:txBody>
      </p:sp>
      <p:sp>
        <p:nvSpPr>
          <p:cNvPr id="61" name="Rectangle 60"/>
          <p:cNvSpPr/>
          <p:nvPr/>
        </p:nvSpPr>
        <p:spPr>
          <a:xfrm>
            <a:off x="-1" y="1541701"/>
            <a:ext cx="2248647"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p:cNvSpPr/>
          <p:nvPr/>
        </p:nvSpPr>
        <p:spPr>
          <a:xfrm>
            <a:off x="-1" y="2430334"/>
            <a:ext cx="2305651"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p:nvSpPr>
        <p:spPr>
          <a:xfrm>
            <a:off x="2193571" y="2430334"/>
            <a:ext cx="249820" cy="837299"/>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ounded Rectangle 69"/>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1" name="TextBox 70"/>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72" name="Group 71"/>
          <p:cNvGrpSpPr/>
          <p:nvPr/>
        </p:nvGrpSpPr>
        <p:grpSpPr>
          <a:xfrm>
            <a:off x="82264" y="2534992"/>
            <a:ext cx="2372521" cy="631898"/>
            <a:chOff x="93657" y="2534992"/>
            <a:chExt cx="2372521" cy="631898"/>
          </a:xfrm>
        </p:grpSpPr>
        <p:sp>
          <p:nvSpPr>
            <p:cNvPr id="73" name="Rounded Rectangle 7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5" name="TextBox 74"/>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78" name="Group 77"/>
          <p:cNvGrpSpPr/>
          <p:nvPr/>
        </p:nvGrpSpPr>
        <p:grpSpPr>
          <a:xfrm>
            <a:off x="82264" y="3394504"/>
            <a:ext cx="2372521" cy="631898"/>
            <a:chOff x="93657" y="2534992"/>
            <a:chExt cx="2372521" cy="631898"/>
          </a:xfrm>
        </p:grpSpPr>
        <p:sp>
          <p:nvSpPr>
            <p:cNvPr id="79" name="Rounded Rectangle 78"/>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80" name="TextBox 79"/>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81" name="Group 80"/>
          <p:cNvGrpSpPr/>
          <p:nvPr/>
        </p:nvGrpSpPr>
        <p:grpSpPr>
          <a:xfrm>
            <a:off x="82264" y="4254016"/>
            <a:ext cx="2349239" cy="631898"/>
            <a:chOff x="93657" y="2534992"/>
            <a:chExt cx="2349239" cy="631898"/>
          </a:xfrm>
        </p:grpSpPr>
        <p:sp>
          <p:nvSpPr>
            <p:cNvPr id="82" name="Rounded Rectangle 81"/>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83" name="TextBox 82"/>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84" name="Rounded Rectangle 83"/>
          <p:cNvSpPr/>
          <p:nvPr/>
        </p:nvSpPr>
        <p:spPr>
          <a:xfrm>
            <a:off x="801897" y="2953360"/>
            <a:ext cx="548640" cy="228600"/>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EDIT</a:t>
            </a:r>
            <a:endParaRPr lang="en-US" sz="900" dirty="0"/>
          </a:p>
        </p:txBody>
      </p:sp>
      <p:sp>
        <p:nvSpPr>
          <p:cNvPr id="85" name="Rounded Rectangle 84"/>
          <p:cNvSpPr/>
          <p:nvPr/>
        </p:nvSpPr>
        <p:spPr>
          <a:xfrm>
            <a:off x="1418321" y="2953360"/>
            <a:ext cx="731520" cy="228600"/>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REMOVE</a:t>
            </a:r>
            <a:endParaRPr lang="en-US" sz="900" dirty="0"/>
          </a:p>
        </p:txBody>
      </p:sp>
      <p:sp>
        <p:nvSpPr>
          <p:cNvPr id="89" name="TextBox 88"/>
          <p:cNvSpPr txBox="1"/>
          <p:nvPr/>
        </p:nvSpPr>
        <p:spPr>
          <a:xfrm>
            <a:off x="4801780" y="1583336"/>
            <a:ext cx="3523947" cy="276999"/>
          </a:xfrm>
          <a:prstGeom prst="rect">
            <a:avLst/>
          </a:prstGeom>
          <a:noFill/>
        </p:spPr>
        <p:txBody>
          <a:bodyPr wrap="square" rtlCol="0">
            <a:spAutoFit/>
          </a:bodyPr>
          <a:lstStyle/>
          <a:p>
            <a:r>
              <a:rPr lang="en-US" sz="1200" dirty="0" smtClean="0">
                <a:solidFill>
                  <a:schemeClr val="bg1">
                    <a:lumMod val="85000"/>
                  </a:schemeClr>
                </a:solidFill>
              </a:rPr>
              <a:t>Syntax Highlighting</a:t>
            </a:r>
          </a:p>
        </p:txBody>
      </p:sp>
      <p:sp>
        <p:nvSpPr>
          <p:cNvPr id="90" name="Rectangle 89"/>
          <p:cNvSpPr/>
          <p:nvPr/>
        </p:nvSpPr>
        <p:spPr>
          <a:xfrm>
            <a:off x="6194414" y="1611900"/>
            <a:ext cx="237743" cy="235261"/>
          </a:xfrm>
          <a:prstGeom prst="rect">
            <a:avLst/>
          </a:prstGeom>
          <a:solidFill>
            <a:srgbClr val="FFFFFF"/>
          </a:solidFill>
          <a:ln>
            <a:noFill/>
            <a:prstDash val="soli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85000"/>
                  </a:schemeClr>
                </a:solidFill>
              </a:rPr>
              <a:t>X</a:t>
            </a:r>
            <a:endParaRPr lang="en-US" sz="1400" dirty="0">
              <a:solidFill>
                <a:schemeClr val="bg1">
                  <a:lumMod val="85000"/>
                </a:schemeClr>
              </a:solidFill>
            </a:endParaRPr>
          </a:p>
        </p:txBody>
      </p:sp>
      <p:sp>
        <p:nvSpPr>
          <p:cNvPr id="91" name="TextBox 90"/>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Tree>
    <p:extLst>
      <p:ext uri="{BB962C8B-B14F-4D97-AF65-F5344CB8AC3E}">
        <p14:creationId xmlns:p14="http://schemas.microsoft.com/office/powerpoint/2010/main" val="24129301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2" y="538667"/>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51" name="Rounded Rectangle 50"/>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SCIENCE</a:t>
            </a:r>
          </a:p>
        </p:txBody>
      </p:sp>
      <p:sp>
        <p:nvSpPr>
          <p:cNvPr id="76" name="TextBox 75"/>
          <p:cNvSpPr txBox="1"/>
          <p:nvPr/>
        </p:nvSpPr>
        <p:spPr>
          <a:xfrm>
            <a:off x="3324441" y="991656"/>
            <a:ext cx="4136255" cy="477054"/>
          </a:xfrm>
          <a:prstGeom prst="rect">
            <a:avLst/>
          </a:prstGeom>
          <a:noFill/>
        </p:spPr>
        <p:txBody>
          <a:bodyPr wrap="square" rtlCol="0">
            <a:spAutoFit/>
          </a:bodyPr>
          <a:lstStyle/>
          <a:p>
            <a:r>
              <a:rPr lang="en-US" sz="1400" dirty="0" smtClean="0">
                <a:solidFill>
                  <a:schemeClr val="tx1">
                    <a:lumMod val="50000"/>
                    <a:lumOff val="50000"/>
                  </a:schemeClr>
                </a:solidFill>
              </a:rPr>
              <a:t>ASTROLOGY</a:t>
            </a:r>
          </a:p>
          <a:p>
            <a:r>
              <a:rPr lang="en-US" sz="1100" dirty="0" smtClean="0">
                <a:solidFill>
                  <a:schemeClr val="tx1">
                    <a:lumMod val="50000"/>
                    <a:lumOff val="50000"/>
                  </a:schemeClr>
                </a:solidFill>
              </a:rPr>
              <a:t>0 Cards    Public</a:t>
            </a:r>
          </a:p>
        </p:txBody>
      </p:sp>
      <p:sp>
        <p:nvSpPr>
          <p:cNvPr id="77" name="TextBox 76"/>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New Card</a:t>
            </a:r>
          </a:p>
        </p:txBody>
      </p:sp>
      <p:cxnSp>
        <p:nvCxnSpPr>
          <p:cNvPr id="74" name="Straight Connector 73"/>
          <p:cNvCxnSpPr/>
          <p:nvPr/>
        </p:nvCxnSpPr>
        <p:spPr>
          <a:xfrm>
            <a:off x="2617421" y="1963046"/>
            <a:ext cx="4692512"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00" name="Rounded Rectangle 99"/>
          <p:cNvSpPr/>
          <p:nvPr/>
        </p:nvSpPr>
        <p:spPr>
          <a:xfrm>
            <a:off x="6673422" y="1583336"/>
            <a:ext cx="636511" cy="310944"/>
          </a:xfrm>
          <a:prstGeom prst="roundRect">
            <a:avLst/>
          </a:prstGeom>
          <a:solidFill>
            <a:srgbClr val="E5A7E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101" name="Rounded Rectangle 100"/>
          <p:cNvSpPr/>
          <p:nvPr/>
        </p:nvSpPr>
        <p:spPr>
          <a:xfrm>
            <a:off x="5077385" y="947534"/>
            <a:ext cx="567270" cy="234112"/>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STARS</a:t>
            </a:r>
            <a:endParaRPr lang="en-US" sz="1100" dirty="0"/>
          </a:p>
        </p:txBody>
      </p:sp>
      <p:sp>
        <p:nvSpPr>
          <p:cNvPr id="102" name="Rounded Rectangle 101"/>
          <p:cNvSpPr/>
          <p:nvPr/>
        </p:nvSpPr>
        <p:spPr>
          <a:xfrm>
            <a:off x="5746921" y="945494"/>
            <a:ext cx="816833" cy="234112"/>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ASTEROIDS</a:t>
            </a:r>
            <a:endParaRPr lang="en-US" sz="1100" dirty="0"/>
          </a:p>
        </p:txBody>
      </p:sp>
      <p:sp>
        <p:nvSpPr>
          <p:cNvPr id="103" name="Rounded Rectangle 102"/>
          <p:cNvSpPr/>
          <p:nvPr/>
        </p:nvSpPr>
        <p:spPr>
          <a:xfrm>
            <a:off x="5077385" y="1241404"/>
            <a:ext cx="530747" cy="234112"/>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NERD</a:t>
            </a:r>
            <a:endParaRPr lang="en-US" sz="1100" dirty="0"/>
          </a:p>
        </p:txBody>
      </p:sp>
      <p:sp>
        <p:nvSpPr>
          <p:cNvPr id="104" name="TextBox 103"/>
          <p:cNvSpPr txBox="1"/>
          <p:nvPr/>
        </p:nvSpPr>
        <p:spPr>
          <a:xfrm>
            <a:off x="4995205" y="680670"/>
            <a:ext cx="1145620" cy="276999"/>
          </a:xfrm>
          <a:prstGeom prst="rect">
            <a:avLst/>
          </a:prstGeom>
          <a:noFill/>
        </p:spPr>
        <p:txBody>
          <a:bodyPr wrap="square" rtlCol="0">
            <a:spAutoFit/>
          </a:bodyPr>
          <a:lstStyle/>
          <a:p>
            <a:r>
              <a:rPr lang="en-US" sz="1200" dirty="0" smtClean="0">
                <a:solidFill>
                  <a:schemeClr val="tx1">
                    <a:lumMod val="50000"/>
                    <a:lumOff val="50000"/>
                  </a:schemeClr>
                </a:solidFill>
              </a:rPr>
              <a:t>Tags</a:t>
            </a:r>
            <a:endParaRPr lang="en-US" sz="1100" dirty="0" smtClean="0">
              <a:solidFill>
                <a:schemeClr val="tx1">
                  <a:lumMod val="50000"/>
                  <a:lumOff val="50000"/>
                </a:schemeClr>
              </a:solidFill>
            </a:endParaRPr>
          </a:p>
        </p:txBody>
      </p:sp>
      <p:sp>
        <p:nvSpPr>
          <p:cNvPr id="105" name="Rounded Rectangle 104"/>
          <p:cNvSpPr/>
          <p:nvPr/>
        </p:nvSpPr>
        <p:spPr>
          <a:xfrm>
            <a:off x="5702096" y="1235900"/>
            <a:ext cx="266902" cy="240281"/>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sp>
        <p:nvSpPr>
          <p:cNvPr id="106" name="TextBox 105"/>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110" name="TextBox 109"/>
          <p:cNvSpPr txBox="1"/>
          <p:nvPr/>
        </p:nvSpPr>
        <p:spPr>
          <a:xfrm>
            <a:off x="2551795" y="1998018"/>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Title</a:t>
            </a:r>
          </a:p>
        </p:txBody>
      </p:sp>
      <p:cxnSp>
        <p:nvCxnSpPr>
          <p:cNvPr id="114" name="Straight Connector 113"/>
          <p:cNvCxnSpPr/>
          <p:nvPr/>
        </p:nvCxnSpPr>
        <p:spPr>
          <a:xfrm flipV="1">
            <a:off x="2617421" y="2372584"/>
            <a:ext cx="4692512" cy="3012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16" name="TextBox 115"/>
          <p:cNvSpPr txBox="1"/>
          <p:nvPr/>
        </p:nvSpPr>
        <p:spPr>
          <a:xfrm>
            <a:off x="2557176" y="2447774"/>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Body</a:t>
            </a:r>
          </a:p>
        </p:txBody>
      </p:sp>
      <p:cxnSp>
        <p:nvCxnSpPr>
          <p:cNvPr id="118" name="Straight Connector 117"/>
          <p:cNvCxnSpPr/>
          <p:nvPr/>
        </p:nvCxnSpPr>
        <p:spPr>
          <a:xfrm flipV="1">
            <a:off x="2617421" y="3572244"/>
            <a:ext cx="4692512" cy="31044"/>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3697209" y="2032707"/>
            <a:ext cx="3556732" cy="283015"/>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rgbClr val="7F7F7F"/>
                </a:solidFill>
              </a:rPr>
              <a:t>Black hole</a:t>
            </a:r>
            <a:endParaRPr lang="en-US" dirty="0">
              <a:solidFill>
                <a:srgbClr val="7F7F7F"/>
              </a:solidFill>
            </a:endParaRPr>
          </a:p>
        </p:txBody>
      </p:sp>
      <p:sp>
        <p:nvSpPr>
          <p:cNvPr id="120" name="Rectangle 119"/>
          <p:cNvSpPr/>
          <p:nvPr/>
        </p:nvSpPr>
        <p:spPr>
          <a:xfrm>
            <a:off x="3204365" y="2527522"/>
            <a:ext cx="3020873" cy="990794"/>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bg1">
                    <a:lumMod val="75000"/>
                  </a:schemeClr>
                </a:solidFill>
              </a:rPr>
              <a:t>a region of space having a gravitational field so intense that no matter or radiation can escape.</a:t>
            </a:r>
          </a:p>
          <a:p>
            <a:pPr algn="ctr"/>
            <a:endParaRPr lang="en-US" dirty="0"/>
          </a:p>
        </p:txBody>
      </p:sp>
      <p:sp>
        <p:nvSpPr>
          <p:cNvPr id="126" name="Rounded Rectangle 125"/>
          <p:cNvSpPr/>
          <p:nvPr/>
        </p:nvSpPr>
        <p:spPr>
          <a:xfrm>
            <a:off x="6075742" y="3715757"/>
            <a:ext cx="636511" cy="310944"/>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SAVE</a:t>
            </a:r>
            <a:endParaRPr lang="en-US" sz="1050" dirty="0"/>
          </a:p>
        </p:txBody>
      </p:sp>
      <p:sp>
        <p:nvSpPr>
          <p:cNvPr id="127" name="Rounded Rectangle 126"/>
          <p:cNvSpPr/>
          <p:nvPr/>
        </p:nvSpPr>
        <p:spPr>
          <a:xfrm>
            <a:off x="5161577" y="3715757"/>
            <a:ext cx="803549" cy="310944"/>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CANCEL</a:t>
            </a:r>
            <a:endParaRPr lang="en-US" sz="1050" dirty="0"/>
          </a:p>
        </p:txBody>
      </p:sp>
      <p:sp>
        <p:nvSpPr>
          <p:cNvPr id="128" name="Rounded Rectangle 127"/>
          <p:cNvSpPr/>
          <p:nvPr/>
        </p:nvSpPr>
        <p:spPr>
          <a:xfrm>
            <a:off x="6024895" y="3637326"/>
            <a:ext cx="733529" cy="449312"/>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ight Arrow 128"/>
          <p:cNvSpPr/>
          <p:nvPr/>
        </p:nvSpPr>
        <p:spPr>
          <a:xfrm>
            <a:off x="6814755" y="3739318"/>
            <a:ext cx="303300" cy="287383"/>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ounded Rectangle 57"/>
          <p:cNvSpPr/>
          <p:nvPr/>
        </p:nvSpPr>
        <p:spPr>
          <a:xfrm>
            <a:off x="6506384" y="2433599"/>
            <a:ext cx="803549" cy="310944"/>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LOOKUP</a:t>
            </a:r>
            <a:endParaRPr lang="en-US" sz="1050" dirty="0"/>
          </a:p>
        </p:txBody>
      </p:sp>
      <p:sp>
        <p:nvSpPr>
          <p:cNvPr id="54" name="Rectangle 53"/>
          <p:cNvSpPr/>
          <p:nvPr/>
        </p:nvSpPr>
        <p:spPr>
          <a:xfrm>
            <a:off x="-1" y="1541701"/>
            <a:ext cx="2248647"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p:cNvSpPr/>
          <p:nvPr/>
        </p:nvSpPr>
        <p:spPr>
          <a:xfrm>
            <a:off x="-1" y="2430334"/>
            <a:ext cx="2305651"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2193571" y="2430334"/>
            <a:ext cx="249820" cy="837299"/>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ounded Rectangle 59"/>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1" name="TextBox 60"/>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62" name="Group 61"/>
          <p:cNvGrpSpPr/>
          <p:nvPr/>
        </p:nvGrpSpPr>
        <p:grpSpPr>
          <a:xfrm>
            <a:off x="82264" y="2534992"/>
            <a:ext cx="2372521" cy="631898"/>
            <a:chOff x="93657" y="2534992"/>
            <a:chExt cx="2372521" cy="631898"/>
          </a:xfrm>
        </p:grpSpPr>
        <p:sp>
          <p:nvSpPr>
            <p:cNvPr id="63" name="Rounded Rectangle 6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0" name="TextBox 69"/>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71" name="Group 70"/>
          <p:cNvGrpSpPr/>
          <p:nvPr/>
        </p:nvGrpSpPr>
        <p:grpSpPr>
          <a:xfrm>
            <a:off x="82264" y="3394504"/>
            <a:ext cx="2372521" cy="631898"/>
            <a:chOff x="93657" y="2534992"/>
            <a:chExt cx="2372521" cy="631898"/>
          </a:xfrm>
        </p:grpSpPr>
        <p:sp>
          <p:nvSpPr>
            <p:cNvPr id="72" name="Rounded Rectangle 71"/>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3" name="TextBox 72"/>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75" name="Group 74"/>
          <p:cNvGrpSpPr/>
          <p:nvPr/>
        </p:nvGrpSpPr>
        <p:grpSpPr>
          <a:xfrm>
            <a:off x="82264" y="4254016"/>
            <a:ext cx="2349239" cy="631898"/>
            <a:chOff x="93657" y="2534992"/>
            <a:chExt cx="2349239" cy="631898"/>
          </a:xfrm>
        </p:grpSpPr>
        <p:sp>
          <p:nvSpPr>
            <p:cNvPr id="78" name="Rounded Rectangle 77"/>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9" name="TextBox 78"/>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80" name="Rounded Rectangle 79"/>
          <p:cNvSpPr/>
          <p:nvPr/>
        </p:nvSpPr>
        <p:spPr>
          <a:xfrm>
            <a:off x="801897" y="2953360"/>
            <a:ext cx="548640" cy="228600"/>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EDIT</a:t>
            </a:r>
            <a:endParaRPr lang="en-US" sz="900" dirty="0"/>
          </a:p>
        </p:txBody>
      </p:sp>
      <p:sp>
        <p:nvSpPr>
          <p:cNvPr id="81" name="Rounded Rectangle 80"/>
          <p:cNvSpPr/>
          <p:nvPr/>
        </p:nvSpPr>
        <p:spPr>
          <a:xfrm>
            <a:off x="1418321" y="2953360"/>
            <a:ext cx="731520" cy="228600"/>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REMOVE</a:t>
            </a:r>
            <a:endParaRPr lang="en-US" sz="900" dirty="0"/>
          </a:p>
        </p:txBody>
      </p:sp>
      <p:sp>
        <p:nvSpPr>
          <p:cNvPr id="82" name="TextBox 81"/>
          <p:cNvSpPr txBox="1"/>
          <p:nvPr/>
        </p:nvSpPr>
        <p:spPr>
          <a:xfrm>
            <a:off x="4801780" y="1583336"/>
            <a:ext cx="3523947" cy="276999"/>
          </a:xfrm>
          <a:prstGeom prst="rect">
            <a:avLst/>
          </a:prstGeom>
          <a:noFill/>
        </p:spPr>
        <p:txBody>
          <a:bodyPr wrap="square" rtlCol="0">
            <a:spAutoFit/>
          </a:bodyPr>
          <a:lstStyle/>
          <a:p>
            <a:r>
              <a:rPr lang="en-US" sz="1200" dirty="0" smtClean="0">
                <a:solidFill>
                  <a:schemeClr val="bg1">
                    <a:lumMod val="85000"/>
                  </a:schemeClr>
                </a:solidFill>
              </a:rPr>
              <a:t>Syntax Highlighting</a:t>
            </a:r>
          </a:p>
        </p:txBody>
      </p:sp>
      <p:sp>
        <p:nvSpPr>
          <p:cNvPr id="83" name="Rectangle 82"/>
          <p:cNvSpPr/>
          <p:nvPr/>
        </p:nvSpPr>
        <p:spPr>
          <a:xfrm>
            <a:off x="6194414" y="1611900"/>
            <a:ext cx="237743" cy="235261"/>
          </a:xfrm>
          <a:prstGeom prst="rect">
            <a:avLst/>
          </a:prstGeom>
          <a:solidFill>
            <a:srgbClr val="FFFFFF"/>
          </a:solidFill>
          <a:ln>
            <a:noFill/>
            <a:prstDash val="soli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85000"/>
                  </a:schemeClr>
                </a:solidFill>
              </a:rPr>
              <a:t>X</a:t>
            </a:r>
            <a:endParaRPr lang="en-US" sz="1400" dirty="0">
              <a:solidFill>
                <a:schemeClr val="bg1">
                  <a:lumMod val="85000"/>
                </a:schemeClr>
              </a:solidFill>
            </a:endParaRPr>
          </a:p>
        </p:txBody>
      </p:sp>
      <p:sp>
        <p:nvSpPr>
          <p:cNvPr id="84" name="TextBox 83"/>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Tree>
    <p:extLst>
      <p:ext uri="{BB962C8B-B14F-4D97-AF65-F5344CB8AC3E}">
        <p14:creationId xmlns:p14="http://schemas.microsoft.com/office/powerpoint/2010/main" val="237319182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2" y="515151"/>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51" name="Rounded Rectangle 50"/>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SCIENCE</a:t>
            </a:r>
          </a:p>
        </p:txBody>
      </p:sp>
      <p:sp>
        <p:nvSpPr>
          <p:cNvPr id="76" name="TextBox 75"/>
          <p:cNvSpPr txBox="1"/>
          <p:nvPr/>
        </p:nvSpPr>
        <p:spPr>
          <a:xfrm>
            <a:off x="3324441" y="991656"/>
            <a:ext cx="4136255" cy="477054"/>
          </a:xfrm>
          <a:prstGeom prst="rect">
            <a:avLst/>
          </a:prstGeom>
          <a:noFill/>
        </p:spPr>
        <p:txBody>
          <a:bodyPr wrap="square" rtlCol="0">
            <a:spAutoFit/>
          </a:bodyPr>
          <a:lstStyle/>
          <a:p>
            <a:r>
              <a:rPr lang="en-US" sz="1400" dirty="0" smtClean="0">
                <a:solidFill>
                  <a:schemeClr val="tx1">
                    <a:lumMod val="50000"/>
                    <a:lumOff val="50000"/>
                  </a:schemeClr>
                </a:solidFill>
              </a:rPr>
              <a:t>ASTROLOGY</a:t>
            </a:r>
          </a:p>
          <a:p>
            <a:r>
              <a:rPr lang="en-US" sz="1100" dirty="0" smtClean="0">
                <a:solidFill>
                  <a:schemeClr val="tx1">
                    <a:lumMod val="50000"/>
                    <a:lumOff val="50000"/>
                  </a:schemeClr>
                </a:solidFill>
              </a:rPr>
              <a:t>1 Card    Public</a:t>
            </a:r>
          </a:p>
        </p:txBody>
      </p:sp>
      <p:sp>
        <p:nvSpPr>
          <p:cNvPr id="77" name="TextBox 76"/>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Cards</a:t>
            </a:r>
          </a:p>
        </p:txBody>
      </p:sp>
      <p:cxnSp>
        <p:nvCxnSpPr>
          <p:cNvPr id="74" name="Straight Connector 73"/>
          <p:cNvCxnSpPr/>
          <p:nvPr/>
        </p:nvCxnSpPr>
        <p:spPr>
          <a:xfrm>
            <a:off x="2617421" y="1963046"/>
            <a:ext cx="4896956"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00" name="Rounded Rectangle 99"/>
          <p:cNvSpPr/>
          <p:nvPr/>
        </p:nvSpPr>
        <p:spPr>
          <a:xfrm>
            <a:off x="6673422" y="1583336"/>
            <a:ext cx="636511" cy="310944"/>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101" name="Rounded Rectangle 100"/>
          <p:cNvSpPr/>
          <p:nvPr/>
        </p:nvSpPr>
        <p:spPr>
          <a:xfrm>
            <a:off x="5077385" y="947534"/>
            <a:ext cx="567270" cy="234112"/>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STARS</a:t>
            </a:r>
            <a:endParaRPr lang="en-US" sz="1100" dirty="0"/>
          </a:p>
        </p:txBody>
      </p:sp>
      <p:sp>
        <p:nvSpPr>
          <p:cNvPr id="102" name="Rounded Rectangle 101"/>
          <p:cNvSpPr/>
          <p:nvPr/>
        </p:nvSpPr>
        <p:spPr>
          <a:xfrm>
            <a:off x="5746921" y="945494"/>
            <a:ext cx="816833" cy="234112"/>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ASTEROIDS</a:t>
            </a:r>
            <a:endParaRPr lang="en-US" sz="1100" dirty="0"/>
          </a:p>
        </p:txBody>
      </p:sp>
      <p:sp>
        <p:nvSpPr>
          <p:cNvPr id="103" name="Rounded Rectangle 102"/>
          <p:cNvSpPr/>
          <p:nvPr/>
        </p:nvSpPr>
        <p:spPr>
          <a:xfrm>
            <a:off x="5077385" y="1241404"/>
            <a:ext cx="530747" cy="234112"/>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NERD</a:t>
            </a:r>
            <a:endParaRPr lang="en-US" sz="1100" dirty="0"/>
          </a:p>
        </p:txBody>
      </p:sp>
      <p:sp>
        <p:nvSpPr>
          <p:cNvPr id="104" name="TextBox 103"/>
          <p:cNvSpPr txBox="1"/>
          <p:nvPr/>
        </p:nvSpPr>
        <p:spPr>
          <a:xfrm>
            <a:off x="4995205" y="680670"/>
            <a:ext cx="1145620" cy="276999"/>
          </a:xfrm>
          <a:prstGeom prst="rect">
            <a:avLst/>
          </a:prstGeom>
          <a:noFill/>
        </p:spPr>
        <p:txBody>
          <a:bodyPr wrap="square" rtlCol="0">
            <a:spAutoFit/>
          </a:bodyPr>
          <a:lstStyle/>
          <a:p>
            <a:r>
              <a:rPr lang="en-US" sz="1200" dirty="0" smtClean="0">
                <a:solidFill>
                  <a:schemeClr val="tx1">
                    <a:lumMod val="50000"/>
                    <a:lumOff val="50000"/>
                  </a:schemeClr>
                </a:solidFill>
              </a:rPr>
              <a:t>Tags</a:t>
            </a:r>
            <a:endParaRPr lang="en-US" sz="1100" dirty="0" smtClean="0">
              <a:solidFill>
                <a:schemeClr val="tx1">
                  <a:lumMod val="50000"/>
                  <a:lumOff val="50000"/>
                </a:schemeClr>
              </a:solidFill>
            </a:endParaRPr>
          </a:p>
        </p:txBody>
      </p:sp>
      <p:sp>
        <p:nvSpPr>
          <p:cNvPr id="105" name="Rounded Rectangle 104"/>
          <p:cNvSpPr/>
          <p:nvPr/>
        </p:nvSpPr>
        <p:spPr>
          <a:xfrm>
            <a:off x="5702096" y="1235900"/>
            <a:ext cx="266902" cy="240281"/>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sp>
        <p:nvSpPr>
          <p:cNvPr id="106" name="TextBox 105"/>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46" name="TextBox 45"/>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Black hole</a:t>
            </a:r>
          </a:p>
        </p:txBody>
      </p:sp>
      <p:sp>
        <p:nvSpPr>
          <p:cNvPr id="56" name="Rounded Rectangle 55"/>
          <p:cNvSpPr/>
          <p:nvPr/>
        </p:nvSpPr>
        <p:spPr>
          <a:xfrm>
            <a:off x="6075742" y="2026000"/>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sp>
        <p:nvSpPr>
          <p:cNvPr id="57" name="Rounded Rectangle 56"/>
          <p:cNvSpPr/>
          <p:nvPr/>
        </p:nvSpPr>
        <p:spPr>
          <a:xfrm>
            <a:off x="6828577" y="2025999"/>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58" name="Rectangle 57"/>
          <p:cNvSpPr/>
          <p:nvPr/>
        </p:nvSpPr>
        <p:spPr>
          <a:xfrm>
            <a:off x="-1" y="1541701"/>
            <a:ext cx="2248647"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1" y="2430334"/>
            <a:ext cx="2305651"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2193571" y="2430334"/>
            <a:ext cx="249820" cy="837299"/>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ounded Rectangle 61"/>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3" name="TextBox 62"/>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70" name="Group 69"/>
          <p:cNvGrpSpPr/>
          <p:nvPr/>
        </p:nvGrpSpPr>
        <p:grpSpPr>
          <a:xfrm>
            <a:off x="82264" y="2534992"/>
            <a:ext cx="2372521" cy="631898"/>
            <a:chOff x="93657" y="2534992"/>
            <a:chExt cx="2372521" cy="631898"/>
          </a:xfrm>
        </p:grpSpPr>
        <p:sp>
          <p:nvSpPr>
            <p:cNvPr id="71" name="Rounded Rectangle 70"/>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2" name="TextBox 71"/>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73" name="Group 72"/>
          <p:cNvGrpSpPr/>
          <p:nvPr/>
        </p:nvGrpSpPr>
        <p:grpSpPr>
          <a:xfrm>
            <a:off x="82264" y="3394504"/>
            <a:ext cx="2372521" cy="631898"/>
            <a:chOff x="93657" y="2534992"/>
            <a:chExt cx="2372521" cy="631898"/>
          </a:xfrm>
        </p:grpSpPr>
        <p:sp>
          <p:nvSpPr>
            <p:cNvPr id="75" name="Rounded Rectangle 74"/>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8" name="TextBox 77"/>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79" name="Group 78"/>
          <p:cNvGrpSpPr/>
          <p:nvPr/>
        </p:nvGrpSpPr>
        <p:grpSpPr>
          <a:xfrm>
            <a:off x="82264" y="4254016"/>
            <a:ext cx="2349239" cy="631898"/>
            <a:chOff x="93657" y="2534992"/>
            <a:chExt cx="2349239" cy="631898"/>
          </a:xfrm>
        </p:grpSpPr>
        <p:sp>
          <p:nvSpPr>
            <p:cNvPr id="80" name="Rounded Rectangle 79"/>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81" name="TextBox 80"/>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82" name="Rounded Rectangle 81"/>
          <p:cNvSpPr/>
          <p:nvPr/>
        </p:nvSpPr>
        <p:spPr>
          <a:xfrm>
            <a:off x="801897" y="2953360"/>
            <a:ext cx="548640" cy="228600"/>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EDIT</a:t>
            </a:r>
            <a:endParaRPr lang="en-US" sz="900" dirty="0"/>
          </a:p>
        </p:txBody>
      </p:sp>
      <p:sp>
        <p:nvSpPr>
          <p:cNvPr id="83" name="Rounded Rectangle 82"/>
          <p:cNvSpPr/>
          <p:nvPr/>
        </p:nvSpPr>
        <p:spPr>
          <a:xfrm>
            <a:off x="1418321" y="2953360"/>
            <a:ext cx="731520" cy="228600"/>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REMOVE</a:t>
            </a:r>
            <a:endParaRPr lang="en-US" sz="900" dirty="0"/>
          </a:p>
        </p:txBody>
      </p:sp>
      <p:sp>
        <p:nvSpPr>
          <p:cNvPr id="84" name="Rounded Rectangle 83"/>
          <p:cNvSpPr/>
          <p:nvPr/>
        </p:nvSpPr>
        <p:spPr>
          <a:xfrm>
            <a:off x="756710" y="2912583"/>
            <a:ext cx="643201" cy="307063"/>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ight Arrow 84"/>
          <p:cNvSpPr/>
          <p:nvPr/>
        </p:nvSpPr>
        <p:spPr>
          <a:xfrm rot="5400000">
            <a:off x="921717" y="3263337"/>
            <a:ext cx="303300" cy="287383"/>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TextBox 85"/>
          <p:cNvSpPr txBox="1"/>
          <p:nvPr/>
        </p:nvSpPr>
        <p:spPr>
          <a:xfrm>
            <a:off x="4801780" y="1583336"/>
            <a:ext cx="3523947" cy="276999"/>
          </a:xfrm>
          <a:prstGeom prst="rect">
            <a:avLst/>
          </a:prstGeom>
          <a:noFill/>
        </p:spPr>
        <p:txBody>
          <a:bodyPr wrap="square" rtlCol="0">
            <a:spAutoFit/>
          </a:bodyPr>
          <a:lstStyle/>
          <a:p>
            <a:r>
              <a:rPr lang="en-US" sz="1200" dirty="0" smtClean="0">
                <a:solidFill>
                  <a:schemeClr val="bg1">
                    <a:lumMod val="50000"/>
                  </a:schemeClr>
                </a:solidFill>
              </a:rPr>
              <a:t>Syntax Highlighting</a:t>
            </a:r>
          </a:p>
        </p:txBody>
      </p:sp>
      <p:sp>
        <p:nvSpPr>
          <p:cNvPr id="87" name="Rectangle 86"/>
          <p:cNvSpPr/>
          <p:nvPr/>
        </p:nvSpPr>
        <p:spPr>
          <a:xfrm>
            <a:off x="6194414" y="1611900"/>
            <a:ext cx="237743" cy="235261"/>
          </a:xfrm>
          <a:prstGeom prst="rect">
            <a:avLst/>
          </a:prstGeom>
          <a:solidFill>
            <a:srgbClr val="FFFFFF"/>
          </a:solidFill>
          <a:ln>
            <a:noFill/>
            <a:prstDash val="soli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50000"/>
                  </a:schemeClr>
                </a:solidFill>
              </a:rPr>
              <a:t>X</a:t>
            </a:r>
            <a:endParaRPr lang="en-US" sz="1400" dirty="0">
              <a:solidFill>
                <a:schemeClr val="bg1">
                  <a:lumMod val="50000"/>
                </a:schemeClr>
              </a:solidFill>
            </a:endParaRPr>
          </a:p>
        </p:txBody>
      </p:sp>
      <p:sp>
        <p:nvSpPr>
          <p:cNvPr id="88" name="TextBox 87"/>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Tree>
    <p:extLst>
      <p:ext uri="{BB962C8B-B14F-4D97-AF65-F5344CB8AC3E}">
        <p14:creationId xmlns:p14="http://schemas.microsoft.com/office/powerpoint/2010/main" val="410005458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2" y="515151"/>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106" name="TextBox 105"/>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58" name="Rectangle 57"/>
          <p:cNvSpPr/>
          <p:nvPr/>
        </p:nvSpPr>
        <p:spPr>
          <a:xfrm>
            <a:off x="-1" y="1541701"/>
            <a:ext cx="2248647"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1" y="2430334"/>
            <a:ext cx="2305651"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2193571" y="2430334"/>
            <a:ext cx="249820" cy="837299"/>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ounded Rectangle 61"/>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3" name="TextBox 62"/>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70" name="Group 69"/>
          <p:cNvGrpSpPr/>
          <p:nvPr/>
        </p:nvGrpSpPr>
        <p:grpSpPr>
          <a:xfrm>
            <a:off x="82264" y="2534992"/>
            <a:ext cx="2372521" cy="631898"/>
            <a:chOff x="93657" y="2534992"/>
            <a:chExt cx="2372521" cy="631898"/>
          </a:xfrm>
        </p:grpSpPr>
        <p:sp>
          <p:nvSpPr>
            <p:cNvPr id="71" name="Rounded Rectangle 70"/>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2" name="TextBox 71"/>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73" name="Group 72"/>
          <p:cNvGrpSpPr/>
          <p:nvPr/>
        </p:nvGrpSpPr>
        <p:grpSpPr>
          <a:xfrm>
            <a:off x="82264" y="3394504"/>
            <a:ext cx="2372521" cy="631898"/>
            <a:chOff x="93657" y="2534992"/>
            <a:chExt cx="2372521" cy="631898"/>
          </a:xfrm>
        </p:grpSpPr>
        <p:sp>
          <p:nvSpPr>
            <p:cNvPr id="75" name="Rounded Rectangle 74"/>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8" name="TextBox 77"/>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79" name="Group 78"/>
          <p:cNvGrpSpPr/>
          <p:nvPr/>
        </p:nvGrpSpPr>
        <p:grpSpPr>
          <a:xfrm>
            <a:off x="82264" y="4254016"/>
            <a:ext cx="2349239" cy="631898"/>
            <a:chOff x="93657" y="2534992"/>
            <a:chExt cx="2349239" cy="631898"/>
          </a:xfrm>
        </p:grpSpPr>
        <p:sp>
          <p:nvSpPr>
            <p:cNvPr id="80" name="Rounded Rectangle 79"/>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81" name="TextBox 80"/>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82" name="Rounded Rectangle 81"/>
          <p:cNvSpPr/>
          <p:nvPr/>
        </p:nvSpPr>
        <p:spPr>
          <a:xfrm>
            <a:off x="801897" y="2953360"/>
            <a:ext cx="548640" cy="228600"/>
          </a:xfrm>
          <a:prstGeom prst="roundRect">
            <a:avLst/>
          </a:prstGeom>
          <a:solidFill>
            <a:srgbClr val="EFDEBF"/>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EDIT</a:t>
            </a:r>
            <a:endParaRPr lang="en-US" sz="900" dirty="0"/>
          </a:p>
        </p:txBody>
      </p:sp>
      <p:sp>
        <p:nvSpPr>
          <p:cNvPr id="83" name="Rounded Rectangle 82"/>
          <p:cNvSpPr/>
          <p:nvPr/>
        </p:nvSpPr>
        <p:spPr>
          <a:xfrm>
            <a:off x="1418321" y="2953360"/>
            <a:ext cx="731520" cy="228600"/>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REMOVE</a:t>
            </a:r>
            <a:endParaRPr lang="en-US" sz="900" dirty="0"/>
          </a:p>
        </p:txBody>
      </p:sp>
      <p:sp>
        <p:nvSpPr>
          <p:cNvPr id="98" name="Rounded Rectangle 97"/>
          <p:cNvSpPr/>
          <p:nvPr/>
        </p:nvSpPr>
        <p:spPr>
          <a:xfrm>
            <a:off x="2639168" y="1773433"/>
            <a:ext cx="343173" cy="349006"/>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TextBox 112"/>
          <p:cNvSpPr txBox="1"/>
          <p:nvPr/>
        </p:nvSpPr>
        <p:spPr>
          <a:xfrm>
            <a:off x="2531419" y="2289726"/>
            <a:ext cx="2456648" cy="1754327"/>
          </a:xfrm>
          <a:prstGeom prst="rect">
            <a:avLst/>
          </a:prstGeom>
          <a:noFill/>
        </p:spPr>
        <p:txBody>
          <a:bodyPr wrap="square" rtlCol="0">
            <a:spAutoFit/>
          </a:bodyPr>
          <a:lstStyle/>
          <a:p>
            <a:r>
              <a:rPr lang="en-US" sz="1200" b="1" dirty="0" smtClean="0">
                <a:solidFill>
                  <a:srgbClr val="FF0000"/>
                </a:solidFill>
              </a:rPr>
              <a:t>What </a:t>
            </a:r>
            <a:r>
              <a:rPr lang="en-US" sz="1200" b="1" dirty="0" smtClean="0">
                <a:solidFill>
                  <a:srgbClr val="FF0000"/>
                </a:solidFill>
              </a:rPr>
              <a:t>is syntax highlighting</a:t>
            </a:r>
            <a:r>
              <a:rPr lang="en-US" sz="1200" b="1" dirty="0" smtClean="0">
                <a:solidFill>
                  <a:srgbClr val="FF0000"/>
                </a:solidFill>
              </a:rPr>
              <a:t>? </a:t>
            </a:r>
            <a:r>
              <a:rPr lang="en-US" sz="1200" b="1" dirty="0" smtClean="0">
                <a:solidFill>
                  <a:srgbClr val="FF0000"/>
                </a:solidFill>
              </a:rPr>
              <a:t>This is the app’s twist – When enabled</a:t>
            </a:r>
            <a:r>
              <a:rPr lang="en-US" sz="1200" b="1" dirty="0" smtClean="0">
                <a:solidFill>
                  <a:srgbClr val="FF0000"/>
                </a:solidFill>
              </a:rPr>
              <a:t>, the </a:t>
            </a:r>
            <a:r>
              <a:rPr lang="en-US" sz="1200" b="1" dirty="0" smtClean="0">
                <a:solidFill>
                  <a:srgbClr val="FF0000"/>
                </a:solidFill>
              </a:rPr>
              <a:t>Chrome extension will highlight concepts and any synonyms or related concepts </a:t>
            </a:r>
            <a:r>
              <a:rPr lang="en-US" sz="1200" b="1" dirty="0" smtClean="0">
                <a:solidFill>
                  <a:srgbClr val="FF0000"/>
                </a:solidFill>
              </a:rPr>
              <a:t>on other web pages. </a:t>
            </a:r>
            <a:r>
              <a:rPr lang="en-US" sz="1200" b="1" dirty="0" smtClean="0">
                <a:solidFill>
                  <a:srgbClr val="FF0000"/>
                </a:solidFill>
              </a:rPr>
              <a:t>Reminding a user of a word they’ve previously looked up or relating it to a word they know will help to maximize retention. </a:t>
            </a:r>
            <a:endParaRPr lang="en-US" sz="1200" dirty="0" smtClean="0">
              <a:solidFill>
                <a:srgbClr val="FF0000"/>
              </a:solidFill>
            </a:endParaRPr>
          </a:p>
        </p:txBody>
      </p:sp>
      <p:sp>
        <p:nvSpPr>
          <p:cNvPr id="114" name="TextBox 113"/>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
        <p:nvSpPr>
          <p:cNvPr id="76" name="Rounded Rectangle 75"/>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77" name="TextBox 76"/>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Name</a:t>
            </a:r>
          </a:p>
        </p:txBody>
      </p:sp>
      <p:cxnSp>
        <p:nvCxnSpPr>
          <p:cNvPr id="84" name="Straight Connector 83"/>
          <p:cNvCxnSpPr/>
          <p:nvPr/>
        </p:nvCxnSpPr>
        <p:spPr>
          <a:xfrm>
            <a:off x="2617421" y="2156250"/>
            <a:ext cx="4141003"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85" name="Rounded Rectangle 84"/>
          <p:cNvSpPr/>
          <p:nvPr/>
        </p:nvSpPr>
        <p:spPr>
          <a:xfrm>
            <a:off x="6075742" y="2216849"/>
            <a:ext cx="636511" cy="310944"/>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SAVE</a:t>
            </a:r>
            <a:endParaRPr lang="en-US" sz="1050" dirty="0"/>
          </a:p>
        </p:txBody>
      </p:sp>
      <p:sp>
        <p:nvSpPr>
          <p:cNvPr id="86" name="Rounded Rectangle 85"/>
          <p:cNvSpPr/>
          <p:nvPr/>
        </p:nvSpPr>
        <p:spPr>
          <a:xfrm>
            <a:off x="5161577" y="2216849"/>
            <a:ext cx="803549" cy="310944"/>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CANCEL</a:t>
            </a:r>
            <a:endParaRPr lang="en-US" sz="1050" dirty="0"/>
          </a:p>
        </p:txBody>
      </p:sp>
      <p:grpSp>
        <p:nvGrpSpPr>
          <p:cNvPr id="88" name="Group 87"/>
          <p:cNvGrpSpPr/>
          <p:nvPr/>
        </p:nvGrpSpPr>
        <p:grpSpPr>
          <a:xfrm>
            <a:off x="2623616" y="1726978"/>
            <a:ext cx="4141003" cy="373526"/>
            <a:chOff x="2617421" y="1963046"/>
            <a:chExt cx="4141003" cy="373526"/>
          </a:xfrm>
        </p:grpSpPr>
        <p:sp>
          <p:nvSpPr>
            <p:cNvPr id="89" name="TextBox 88"/>
            <p:cNvSpPr txBox="1"/>
            <p:nvPr/>
          </p:nvSpPr>
          <p:spPr>
            <a:xfrm>
              <a:off x="2887132" y="1998018"/>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Syntax Highlighting</a:t>
              </a:r>
            </a:p>
          </p:txBody>
        </p:sp>
        <p:cxnSp>
          <p:nvCxnSpPr>
            <p:cNvPr id="90" name="Straight Connector 89"/>
            <p:cNvCxnSpPr/>
            <p:nvPr/>
          </p:nvCxnSpPr>
          <p:spPr>
            <a:xfrm>
              <a:off x="2617421" y="1963046"/>
              <a:ext cx="4141003"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91" name="Rectangle 90"/>
          <p:cNvSpPr/>
          <p:nvPr/>
        </p:nvSpPr>
        <p:spPr>
          <a:xfrm>
            <a:off x="2692757" y="1830457"/>
            <a:ext cx="237743" cy="235261"/>
          </a:xfrm>
          <a:prstGeom prst="rect">
            <a:avLst/>
          </a:prstGeom>
          <a:solidFill>
            <a:srgbClr val="FFFFFF"/>
          </a:solidFill>
          <a:ln>
            <a:noFill/>
            <a:prstDash val="soli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7F7F7F"/>
              </a:solidFill>
            </a:endParaRPr>
          </a:p>
        </p:txBody>
      </p:sp>
      <p:sp>
        <p:nvSpPr>
          <p:cNvPr id="92" name="Rectangle 91"/>
          <p:cNvSpPr/>
          <p:nvPr/>
        </p:nvSpPr>
        <p:spPr>
          <a:xfrm>
            <a:off x="4230369" y="713938"/>
            <a:ext cx="2565844" cy="355615"/>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7F7F7F"/>
                </a:solidFill>
              </a:rPr>
              <a:t>Science</a:t>
            </a:r>
            <a:endParaRPr lang="en-US" sz="2400" dirty="0">
              <a:solidFill>
                <a:srgbClr val="7F7F7F"/>
              </a:solidFill>
            </a:endParaRPr>
          </a:p>
        </p:txBody>
      </p:sp>
      <p:grpSp>
        <p:nvGrpSpPr>
          <p:cNvPr id="93" name="Group 92"/>
          <p:cNvGrpSpPr/>
          <p:nvPr/>
        </p:nvGrpSpPr>
        <p:grpSpPr>
          <a:xfrm>
            <a:off x="3426444" y="1205652"/>
            <a:ext cx="3793658" cy="373526"/>
            <a:chOff x="2617421" y="1963046"/>
            <a:chExt cx="3793658" cy="373526"/>
          </a:xfrm>
        </p:grpSpPr>
        <p:sp>
          <p:nvSpPr>
            <p:cNvPr id="94" name="TextBox 93"/>
            <p:cNvSpPr txBox="1"/>
            <p:nvPr/>
          </p:nvSpPr>
          <p:spPr>
            <a:xfrm>
              <a:off x="2887132" y="1998018"/>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Public             Private</a:t>
              </a:r>
            </a:p>
          </p:txBody>
        </p:sp>
        <p:cxnSp>
          <p:nvCxnSpPr>
            <p:cNvPr id="95" name="Straight Connector 94"/>
            <p:cNvCxnSpPr/>
            <p:nvPr/>
          </p:nvCxnSpPr>
          <p:spPr>
            <a:xfrm>
              <a:off x="2617421" y="1963046"/>
              <a:ext cx="3331980"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468424" y="1299564"/>
            <a:ext cx="237743" cy="235261"/>
          </a:xfrm>
          <a:prstGeom prst="rect">
            <a:avLst/>
          </a:prstGeom>
          <a:solidFill>
            <a:srgbClr val="FFFFFF"/>
          </a:solidFill>
          <a:ln>
            <a:noFill/>
            <a:prstDash val="soli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7F7F7F"/>
              </a:solidFill>
            </a:endParaRPr>
          </a:p>
        </p:txBody>
      </p:sp>
      <p:sp>
        <p:nvSpPr>
          <p:cNvPr id="101" name="Rectangle 100"/>
          <p:cNvSpPr/>
          <p:nvPr/>
        </p:nvSpPr>
        <p:spPr>
          <a:xfrm>
            <a:off x="4557153" y="1299564"/>
            <a:ext cx="237743" cy="235261"/>
          </a:xfrm>
          <a:prstGeom prst="rect">
            <a:avLst/>
          </a:prstGeom>
          <a:solidFill>
            <a:srgbClr val="FFFFFF"/>
          </a:solidFill>
          <a:ln>
            <a:noFill/>
            <a:prstDash val="soli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7F7F7F"/>
                </a:solidFill>
              </a:rPr>
              <a:t>X</a:t>
            </a:r>
            <a:endParaRPr lang="en-US" sz="1400" dirty="0">
              <a:solidFill>
                <a:srgbClr val="7F7F7F"/>
              </a:solidFill>
            </a:endParaRPr>
          </a:p>
        </p:txBody>
      </p:sp>
      <p:sp>
        <p:nvSpPr>
          <p:cNvPr id="102" name="Rounded Rectangle 101"/>
          <p:cNvSpPr/>
          <p:nvPr/>
        </p:nvSpPr>
        <p:spPr>
          <a:xfrm>
            <a:off x="1139199" y="850575"/>
            <a:ext cx="1088457" cy="548187"/>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Right Arrow 102"/>
          <p:cNvSpPr/>
          <p:nvPr/>
        </p:nvSpPr>
        <p:spPr>
          <a:xfrm rot="5400000">
            <a:off x="1760899" y="1468751"/>
            <a:ext cx="463347" cy="430917"/>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TextBox 103"/>
          <p:cNvSpPr txBox="1"/>
          <p:nvPr/>
        </p:nvSpPr>
        <p:spPr>
          <a:xfrm>
            <a:off x="1770112" y="1891206"/>
            <a:ext cx="790901" cy="461665"/>
          </a:xfrm>
          <a:prstGeom prst="rect">
            <a:avLst/>
          </a:prstGeom>
          <a:noFill/>
        </p:spPr>
        <p:txBody>
          <a:bodyPr wrap="square" rtlCol="0">
            <a:spAutoFit/>
          </a:bodyPr>
          <a:lstStyle/>
          <a:p>
            <a:r>
              <a:rPr lang="en-US" sz="1200" dirty="0" smtClean="0">
                <a:solidFill>
                  <a:srgbClr val="FF0000"/>
                </a:solidFill>
              </a:rPr>
              <a:t>Next Slide</a:t>
            </a:r>
            <a:endParaRPr lang="en-US" sz="1200" dirty="0" smtClean="0">
              <a:solidFill>
                <a:srgbClr val="FF0000"/>
              </a:solidFill>
            </a:endParaRPr>
          </a:p>
        </p:txBody>
      </p:sp>
    </p:spTree>
    <p:extLst>
      <p:ext uri="{BB962C8B-B14F-4D97-AF65-F5344CB8AC3E}">
        <p14:creationId xmlns:p14="http://schemas.microsoft.com/office/powerpoint/2010/main" val="346772971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0" y="518975"/>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5A7E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48" name="Rounded Rectangle 47"/>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49" name="TextBox 48"/>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2" name="Group 11"/>
          <p:cNvGrpSpPr/>
          <p:nvPr/>
        </p:nvGrpSpPr>
        <p:grpSpPr>
          <a:xfrm>
            <a:off x="82264" y="2534992"/>
            <a:ext cx="2372521" cy="631898"/>
            <a:chOff x="93657" y="2534992"/>
            <a:chExt cx="2372521" cy="631898"/>
          </a:xfrm>
        </p:grpSpPr>
        <p:sp>
          <p:nvSpPr>
            <p:cNvPr id="53" name="Rounded Rectangle 5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55" name="TextBox 54"/>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64" name="Group 63"/>
          <p:cNvGrpSpPr/>
          <p:nvPr/>
        </p:nvGrpSpPr>
        <p:grpSpPr>
          <a:xfrm>
            <a:off x="82264" y="3394504"/>
            <a:ext cx="2372521" cy="631898"/>
            <a:chOff x="93657" y="2534992"/>
            <a:chExt cx="2372521" cy="631898"/>
          </a:xfrm>
        </p:grpSpPr>
        <p:sp>
          <p:nvSpPr>
            <p:cNvPr id="65" name="Rounded Rectangle 64"/>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6" name="TextBox 65"/>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67" name="Group 66"/>
          <p:cNvGrpSpPr/>
          <p:nvPr/>
        </p:nvGrpSpPr>
        <p:grpSpPr>
          <a:xfrm>
            <a:off x="82264" y="4254016"/>
            <a:ext cx="2349239" cy="631898"/>
            <a:chOff x="93657" y="2534992"/>
            <a:chExt cx="2349239" cy="631898"/>
          </a:xfrm>
        </p:grpSpPr>
        <p:sp>
          <p:nvSpPr>
            <p:cNvPr id="68" name="Rounded Rectangle 67"/>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9" name="TextBox 68"/>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174" name="TextBox 173"/>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63" name="Rounded Rectangle 62"/>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70" name="TextBox 69"/>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Name</a:t>
            </a:r>
          </a:p>
        </p:txBody>
      </p:sp>
      <p:cxnSp>
        <p:nvCxnSpPr>
          <p:cNvPr id="100" name="Straight Connector 99"/>
          <p:cNvCxnSpPr/>
          <p:nvPr/>
        </p:nvCxnSpPr>
        <p:spPr>
          <a:xfrm>
            <a:off x="2617421" y="2156250"/>
            <a:ext cx="4141003"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01" name="Rounded Rectangle 100"/>
          <p:cNvSpPr/>
          <p:nvPr/>
        </p:nvSpPr>
        <p:spPr>
          <a:xfrm>
            <a:off x="6075742" y="2216849"/>
            <a:ext cx="636511" cy="310944"/>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SAVE</a:t>
            </a:r>
            <a:endParaRPr lang="en-US" sz="1050" dirty="0"/>
          </a:p>
        </p:txBody>
      </p:sp>
      <p:sp>
        <p:nvSpPr>
          <p:cNvPr id="102" name="Rounded Rectangle 101"/>
          <p:cNvSpPr/>
          <p:nvPr/>
        </p:nvSpPr>
        <p:spPr>
          <a:xfrm>
            <a:off x="5161577" y="2216849"/>
            <a:ext cx="803549" cy="310944"/>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CANCEL</a:t>
            </a:r>
            <a:endParaRPr lang="en-US" sz="1050" dirty="0"/>
          </a:p>
        </p:txBody>
      </p:sp>
      <p:grpSp>
        <p:nvGrpSpPr>
          <p:cNvPr id="104" name="Group 103"/>
          <p:cNvGrpSpPr/>
          <p:nvPr/>
        </p:nvGrpSpPr>
        <p:grpSpPr>
          <a:xfrm>
            <a:off x="2623616" y="1726978"/>
            <a:ext cx="4141003" cy="373526"/>
            <a:chOff x="2617421" y="1963046"/>
            <a:chExt cx="4141003" cy="373526"/>
          </a:xfrm>
        </p:grpSpPr>
        <p:sp>
          <p:nvSpPr>
            <p:cNvPr id="105" name="TextBox 104"/>
            <p:cNvSpPr txBox="1"/>
            <p:nvPr/>
          </p:nvSpPr>
          <p:spPr>
            <a:xfrm>
              <a:off x="2887132" y="1998018"/>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Syntax Highlighting</a:t>
              </a:r>
            </a:p>
          </p:txBody>
        </p:sp>
        <p:cxnSp>
          <p:nvCxnSpPr>
            <p:cNvPr id="106" name="Straight Connector 105"/>
            <p:cNvCxnSpPr/>
            <p:nvPr/>
          </p:nvCxnSpPr>
          <p:spPr>
            <a:xfrm>
              <a:off x="2617421" y="1963046"/>
              <a:ext cx="4141003"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07" name="Rectangle 106"/>
          <p:cNvSpPr/>
          <p:nvPr/>
        </p:nvSpPr>
        <p:spPr>
          <a:xfrm>
            <a:off x="2692757" y="1830457"/>
            <a:ext cx="237743" cy="235261"/>
          </a:xfrm>
          <a:prstGeom prst="rect">
            <a:avLst/>
          </a:prstGeom>
          <a:solidFill>
            <a:srgbClr val="FFFFFF"/>
          </a:solidFill>
          <a:ln>
            <a:noFill/>
            <a:prstDash val="soli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7F7F7F"/>
              </a:solidFill>
            </a:endParaRPr>
          </a:p>
        </p:txBody>
      </p:sp>
      <p:sp>
        <p:nvSpPr>
          <p:cNvPr id="45" name="Rectangle 44"/>
          <p:cNvSpPr/>
          <p:nvPr/>
        </p:nvSpPr>
        <p:spPr>
          <a:xfrm>
            <a:off x="4230369" y="713938"/>
            <a:ext cx="2565844" cy="355615"/>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7F7F7F"/>
                </a:solidFill>
              </a:rPr>
              <a:t>New Subject Name</a:t>
            </a:r>
            <a:endParaRPr lang="en-US" sz="2400" dirty="0">
              <a:solidFill>
                <a:srgbClr val="7F7F7F"/>
              </a:solidFill>
            </a:endParaRPr>
          </a:p>
        </p:txBody>
      </p:sp>
      <p:grpSp>
        <p:nvGrpSpPr>
          <p:cNvPr id="46" name="Group 45"/>
          <p:cNvGrpSpPr/>
          <p:nvPr/>
        </p:nvGrpSpPr>
        <p:grpSpPr>
          <a:xfrm>
            <a:off x="3426444" y="1205652"/>
            <a:ext cx="3793658" cy="373526"/>
            <a:chOff x="2617421" y="1963046"/>
            <a:chExt cx="3793658" cy="373526"/>
          </a:xfrm>
        </p:grpSpPr>
        <p:sp>
          <p:nvSpPr>
            <p:cNvPr id="50" name="TextBox 49"/>
            <p:cNvSpPr txBox="1"/>
            <p:nvPr/>
          </p:nvSpPr>
          <p:spPr>
            <a:xfrm>
              <a:off x="2887132" y="1998018"/>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Public             Private</a:t>
              </a:r>
            </a:p>
          </p:txBody>
        </p:sp>
        <p:cxnSp>
          <p:nvCxnSpPr>
            <p:cNvPr id="51" name="Straight Connector 50"/>
            <p:cNvCxnSpPr/>
            <p:nvPr/>
          </p:nvCxnSpPr>
          <p:spPr>
            <a:xfrm>
              <a:off x="2617421" y="1963046"/>
              <a:ext cx="3331980"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52" name="Rectangle 51"/>
          <p:cNvSpPr/>
          <p:nvPr/>
        </p:nvSpPr>
        <p:spPr>
          <a:xfrm>
            <a:off x="3468424" y="1299564"/>
            <a:ext cx="237743" cy="235261"/>
          </a:xfrm>
          <a:prstGeom prst="rect">
            <a:avLst/>
          </a:prstGeom>
          <a:solidFill>
            <a:srgbClr val="FFFFFF"/>
          </a:solidFill>
          <a:ln>
            <a:noFill/>
            <a:prstDash val="soli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7F7F7F"/>
              </a:solidFill>
            </a:endParaRPr>
          </a:p>
        </p:txBody>
      </p:sp>
      <p:sp>
        <p:nvSpPr>
          <p:cNvPr id="54" name="Rectangle 53"/>
          <p:cNvSpPr/>
          <p:nvPr/>
        </p:nvSpPr>
        <p:spPr>
          <a:xfrm>
            <a:off x="4557153" y="1299564"/>
            <a:ext cx="237743" cy="235261"/>
          </a:xfrm>
          <a:prstGeom prst="rect">
            <a:avLst/>
          </a:prstGeom>
          <a:solidFill>
            <a:srgbClr val="FFFFFF"/>
          </a:solidFill>
          <a:ln>
            <a:noFill/>
            <a:prstDash val="soli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7F7F7F"/>
                </a:solidFill>
              </a:rPr>
              <a:t>X</a:t>
            </a:r>
            <a:endParaRPr lang="en-US" sz="1400" dirty="0">
              <a:solidFill>
                <a:srgbClr val="7F7F7F"/>
              </a:solidFill>
            </a:endParaRPr>
          </a:p>
        </p:txBody>
      </p:sp>
      <p:sp>
        <p:nvSpPr>
          <p:cNvPr id="56" name="Rounded Rectangle 55"/>
          <p:cNvSpPr/>
          <p:nvPr/>
        </p:nvSpPr>
        <p:spPr>
          <a:xfrm>
            <a:off x="6013076" y="2134751"/>
            <a:ext cx="751544" cy="442225"/>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ight Arrow 56"/>
          <p:cNvSpPr/>
          <p:nvPr/>
        </p:nvSpPr>
        <p:spPr>
          <a:xfrm>
            <a:off x="6880858" y="2168053"/>
            <a:ext cx="463347" cy="430917"/>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TextBox 57"/>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
        <p:nvSpPr>
          <p:cNvPr id="59" name="Rectangle 58"/>
          <p:cNvSpPr/>
          <p:nvPr/>
        </p:nvSpPr>
        <p:spPr>
          <a:xfrm>
            <a:off x="2203730" y="518406"/>
            <a:ext cx="237932" cy="942661"/>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316384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0" y="518975"/>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52475" y="4112456"/>
            <a:ext cx="2305652"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48" name="Rounded Rectangle 47"/>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49" name="TextBox 48"/>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sp>
        <p:nvSpPr>
          <p:cNvPr id="51" name="Rounded Rectangle 50"/>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NEW SUBJECT NAME</a:t>
            </a:r>
          </a:p>
        </p:txBody>
      </p:sp>
      <p:grpSp>
        <p:nvGrpSpPr>
          <p:cNvPr id="12" name="Group 11"/>
          <p:cNvGrpSpPr/>
          <p:nvPr/>
        </p:nvGrpSpPr>
        <p:grpSpPr>
          <a:xfrm>
            <a:off x="82264" y="2534992"/>
            <a:ext cx="2372521" cy="631898"/>
            <a:chOff x="93657" y="2534992"/>
            <a:chExt cx="2372521" cy="631898"/>
          </a:xfrm>
        </p:grpSpPr>
        <p:sp>
          <p:nvSpPr>
            <p:cNvPr id="53" name="Rounded Rectangle 5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55" name="TextBox 54"/>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64" name="Group 63"/>
          <p:cNvGrpSpPr/>
          <p:nvPr/>
        </p:nvGrpSpPr>
        <p:grpSpPr>
          <a:xfrm>
            <a:off x="82264" y="3394504"/>
            <a:ext cx="2372521" cy="631898"/>
            <a:chOff x="93657" y="2534992"/>
            <a:chExt cx="2372521" cy="631898"/>
          </a:xfrm>
        </p:grpSpPr>
        <p:sp>
          <p:nvSpPr>
            <p:cNvPr id="65" name="Rounded Rectangle 64"/>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6" name="TextBox 65"/>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67" name="Group 66"/>
          <p:cNvGrpSpPr/>
          <p:nvPr/>
        </p:nvGrpSpPr>
        <p:grpSpPr>
          <a:xfrm>
            <a:off x="82264" y="4254016"/>
            <a:ext cx="2349239" cy="631898"/>
            <a:chOff x="93657" y="2534992"/>
            <a:chExt cx="2349239" cy="631898"/>
          </a:xfrm>
        </p:grpSpPr>
        <p:sp>
          <p:nvSpPr>
            <p:cNvPr id="68" name="Rounded Rectangle 67"/>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9" name="TextBox 68"/>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76" name="TextBox 75"/>
          <p:cNvSpPr txBox="1"/>
          <p:nvPr/>
        </p:nvSpPr>
        <p:spPr>
          <a:xfrm>
            <a:off x="3369267" y="1058895"/>
            <a:ext cx="4136255" cy="276999"/>
          </a:xfrm>
          <a:prstGeom prst="rect">
            <a:avLst/>
          </a:prstGeom>
          <a:noFill/>
        </p:spPr>
        <p:txBody>
          <a:bodyPr wrap="square" rtlCol="0">
            <a:spAutoFit/>
          </a:bodyPr>
          <a:lstStyle/>
          <a:p>
            <a:r>
              <a:rPr lang="en-US" sz="1200" dirty="0" smtClean="0">
                <a:solidFill>
                  <a:schemeClr val="tx1">
                    <a:lumMod val="50000"/>
                    <a:lumOff val="50000"/>
                  </a:schemeClr>
                </a:solidFill>
              </a:rPr>
              <a:t>Cards Studied: 0 / 0                 Private	</a:t>
            </a:r>
          </a:p>
        </p:txBody>
      </p:sp>
      <p:sp>
        <p:nvSpPr>
          <p:cNvPr id="141" name="TextBox 140"/>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Decks</a:t>
            </a:r>
          </a:p>
        </p:txBody>
      </p:sp>
      <p:grpSp>
        <p:nvGrpSpPr>
          <p:cNvPr id="143" name="Group 142"/>
          <p:cNvGrpSpPr/>
          <p:nvPr/>
        </p:nvGrpSpPr>
        <p:grpSpPr>
          <a:xfrm>
            <a:off x="2551795" y="1960351"/>
            <a:ext cx="5082181" cy="338554"/>
            <a:chOff x="2551795" y="1960351"/>
            <a:chExt cx="5082181" cy="338554"/>
          </a:xfrm>
        </p:grpSpPr>
        <p:sp>
          <p:nvSpPr>
            <p:cNvPr id="146" name="TextBox 145"/>
            <p:cNvSpPr txBox="1"/>
            <p:nvPr/>
          </p:nvSpPr>
          <p:spPr>
            <a:xfrm>
              <a:off x="2551795" y="1960351"/>
              <a:ext cx="3523947" cy="338554"/>
            </a:xfrm>
            <a:prstGeom prst="rect">
              <a:avLst/>
            </a:prstGeom>
            <a:noFill/>
          </p:spPr>
          <p:txBody>
            <a:bodyPr wrap="square" rtlCol="0">
              <a:spAutoFit/>
            </a:bodyPr>
            <a:lstStyle/>
            <a:p>
              <a:endParaRPr lang="en-US" sz="1600" dirty="0" smtClean="0">
                <a:solidFill>
                  <a:schemeClr val="tx1">
                    <a:lumMod val="50000"/>
                    <a:lumOff val="50000"/>
                  </a:schemeClr>
                </a:solidFill>
              </a:endParaRPr>
            </a:p>
          </p:txBody>
        </p:sp>
        <p:cxnSp>
          <p:nvCxnSpPr>
            <p:cNvPr id="147" name="Straight Connector 146"/>
            <p:cNvCxnSpPr/>
            <p:nvPr/>
          </p:nvCxnSpPr>
          <p:spPr>
            <a:xfrm>
              <a:off x="2617421" y="1963046"/>
              <a:ext cx="5016555" cy="21281"/>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67" name="Rounded Rectangle 166"/>
          <p:cNvSpPr/>
          <p:nvPr/>
        </p:nvSpPr>
        <p:spPr>
          <a:xfrm>
            <a:off x="7012406" y="1585666"/>
            <a:ext cx="636511" cy="310944"/>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174" name="TextBox 173"/>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63" name="Rectangle 62"/>
          <p:cNvSpPr/>
          <p:nvPr/>
        </p:nvSpPr>
        <p:spPr>
          <a:xfrm>
            <a:off x="-6034" y="4989159"/>
            <a:ext cx="2305652"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p:cNvSpPr/>
          <p:nvPr/>
        </p:nvSpPr>
        <p:spPr>
          <a:xfrm>
            <a:off x="2187537" y="5002297"/>
            <a:ext cx="249820" cy="807807"/>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ounded Rectangle 70"/>
          <p:cNvSpPr/>
          <p:nvPr/>
        </p:nvSpPr>
        <p:spPr>
          <a:xfrm>
            <a:off x="87623" y="5094535"/>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2" name="TextBox 71"/>
          <p:cNvSpPr txBox="1"/>
          <p:nvPr/>
        </p:nvSpPr>
        <p:spPr>
          <a:xfrm>
            <a:off x="728398" y="5056520"/>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NEW SUBJECT NAME</a:t>
            </a:r>
          </a:p>
        </p:txBody>
      </p:sp>
      <p:sp>
        <p:nvSpPr>
          <p:cNvPr id="73" name="Rounded Rectangle 72"/>
          <p:cNvSpPr/>
          <p:nvPr/>
        </p:nvSpPr>
        <p:spPr>
          <a:xfrm>
            <a:off x="795863" y="5512185"/>
            <a:ext cx="548640" cy="228600"/>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EDIT</a:t>
            </a:r>
            <a:endParaRPr lang="en-US" sz="900" dirty="0"/>
          </a:p>
        </p:txBody>
      </p:sp>
      <p:sp>
        <p:nvSpPr>
          <p:cNvPr id="74" name="Rounded Rectangle 73"/>
          <p:cNvSpPr/>
          <p:nvPr/>
        </p:nvSpPr>
        <p:spPr>
          <a:xfrm>
            <a:off x="1412287" y="5512185"/>
            <a:ext cx="731520" cy="228600"/>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REMOVE</a:t>
            </a:r>
            <a:endParaRPr lang="en-US" sz="900" dirty="0"/>
          </a:p>
        </p:txBody>
      </p:sp>
      <p:sp>
        <p:nvSpPr>
          <p:cNvPr id="78" name="Rounded Rectangle 77"/>
          <p:cNvSpPr/>
          <p:nvPr/>
        </p:nvSpPr>
        <p:spPr>
          <a:xfrm>
            <a:off x="744927" y="5477713"/>
            <a:ext cx="643201" cy="307063"/>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ight Arrow 78"/>
          <p:cNvSpPr/>
          <p:nvPr/>
        </p:nvSpPr>
        <p:spPr>
          <a:xfrm rot="5400000">
            <a:off x="909934" y="5828467"/>
            <a:ext cx="303300" cy="287383"/>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TextBox 79"/>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Tree>
    <p:extLst>
      <p:ext uri="{BB962C8B-B14F-4D97-AF65-F5344CB8AC3E}">
        <p14:creationId xmlns:p14="http://schemas.microsoft.com/office/powerpoint/2010/main" val="408212049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0" y="518975"/>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52475" y="4112456"/>
            <a:ext cx="2305652"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48" name="Rounded Rectangle 47"/>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49" name="TextBox 48"/>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2" name="Group 11"/>
          <p:cNvGrpSpPr/>
          <p:nvPr/>
        </p:nvGrpSpPr>
        <p:grpSpPr>
          <a:xfrm>
            <a:off x="82264" y="2534992"/>
            <a:ext cx="2372521" cy="631898"/>
            <a:chOff x="93657" y="2534992"/>
            <a:chExt cx="2372521" cy="631898"/>
          </a:xfrm>
        </p:grpSpPr>
        <p:sp>
          <p:nvSpPr>
            <p:cNvPr id="53" name="Rounded Rectangle 5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55" name="TextBox 54"/>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64" name="Group 63"/>
          <p:cNvGrpSpPr/>
          <p:nvPr/>
        </p:nvGrpSpPr>
        <p:grpSpPr>
          <a:xfrm>
            <a:off x="82264" y="3394504"/>
            <a:ext cx="2372521" cy="631898"/>
            <a:chOff x="93657" y="2534992"/>
            <a:chExt cx="2372521" cy="631898"/>
          </a:xfrm>
        </p:grpSpPr>
        <p:sp>
          <p:nvSpPr>
            <p:cNvPr id="65" name="Rounded Rectangle 64"/>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6" name="TextBox 65"/>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67" name="Group 66"/>
          <p:cNvGrpSpPr/>
          <p:nvPr/>
        </p:nvGrpSpPr>
        <p:grpSpPr>
          <a:xfrm>
            <a:off x="82264" y="4254016"/>
            <a:ext cx="2349239" cy="631898"/>
            <a:chOff x="93657" y="2534992"/>
            <a:chExt cx="2349239" cy="631898"/>
          </a:xfrm>
        </p:grpSpPr>
        <p:sp>
          <p:nvSpPr>
            <p:cNvPr id="68" name="Rounded Rectangle 67"/>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9" name="TextBox 68"/>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174" name="TextBox 173"/>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63" name="Rectangle 62"/>
          <p:cNvSpPr/>
          <p:nvPr/>
        </p:nvSpPr>
        <p:spPr>
          <a:xfrm>
            <a:off x="-6034" y="4989159"/>
            <a:ext cx="2305652"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p:cNvSpPr/>
          <p:nvPr/>
        </p:nvSpPr>
        <p:spPr>
          <a:xfrm>
            <a:off x="2187537" y="5002297"/>
            <a:ext cx="249820" cy="807807"/>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ounded Rectangle 70"/>
          <p:cNvSpPr/>
          <p:nvPr/>
        </p:nvSpPr>
        <p:spPr>
          <a:xfrm>
            <a:off x="87623" y="5094535"/>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2" name="TextBox 71"/>
          <p:cNvSpPr txBox="1"/>
          <p:nvPr/>
        </p:nvSpPr>
        <p:spPr>
          <a:xfrm>
            <a:off x="728398" y="5056520"/>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NEW SUBJECT NAME</a:t>
            </a:r>
          </a:p>
        </p:txBody>
      </p:sp>
      <p:sp>
        <p:nvSpPr>
          <p:cNvPr id="73" name="Rounded Rectangle 72"/>
          <p:cNvSpPr/>
          <p:nvPr/>
        </p:nvSpPr>
        <p:spPr>
          <a:xfrm>
            <a:off x="795863" y="5512185"/>
            <a:ext cx="548640" cy="228600"/>
          </a:xfrm>
          <a:prstGeom prst="roundRect">
            <a:avLst/>
          </a:prstGeom>
          <a:solidFill>
            <a:srgbClr val="EFDEBF"/>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EDIT</a:t>
            </a:r>
            <a:endParaRPr lang="en-US" sz="900" dirty="0"/>
          </a:p>
        </p:txBody>
      </p:sp>
      <p:sp>
        <p:nvSpPr>
          <p:cNvPr id="74" name="Rounded Rectangle 73"/>
          <p:cNvSpPr/>
          <p:nvPr/>
        </p:nvSpPr>
        <p:spPr>
          <a:xfrm>
            <a:off x="1412287" y="5512185"/>
            <a:ext cx="731520" cy="228600"/>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REMOVE</a:t>
            </a:r>
            <a:endParaRPr lang="en-US" sz="900" dirty="0"/>
          </a:p>
        </p:txBody>
      </p:sp>
      <p:sp>
        <p:nvSpPr>
          <p:cNvPr id="46" name="Rounded Rectangle 45"/>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0" name="TextBox 49"/>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Name</a:t>
            </a:r>
          </a:p>
        </p:txBody>
      </p:sp>
      <p:cxnSp>
        <p:nvCxnSpPr>
          <p:cNvPr id="54" name="Straight Connector 53"/>
          <p:cNvCxnSpPr/>
          <p:nvPr/>
        </p:nvCxnSpPr>
        <p:spPr>
          <a:xfrm>
            <a:off x="2617421" y="2156250"/>
            <a:ext cx="4141003"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56" name="Rounded Rectangle 55"/>
          <p:cNvSpPr/>
          <p:nvPr/>
        </p:nvSpPr>
        <p:spPr>
          <a:xfrm>
            <a:off x="6075742" y="2216849"/>
            <a:ext cx="636511" cy="310944"/>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SAVE</a:t>
            </a:r>
            <a:endParaRPr lang="en-US" sz="1050" dirty="0"/>
          </a:p>
        </p:txBody>
      </p:sp>
      <p:sp>
        <p:nvSpPr>
          <p:cNvPr id="57" name="Rounded Rectangle 56"/>
          <p:cNvSpPr/>
          <p:nvPr/>
        </p:nvSpPr>
        <p:spPr>
          <a:xfrm>
            <a:off x="5161577" y="2216849"/>
            <a:ext cx="803549" cy="310944"/>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CANCEL</a:t>
            </a:r>
            <a:endParaRPr lang="en-US" sz="1050" dirty="0"/>
          </a:p>
        </p:txBody>
      </p:sp>
      <p:grpSp>
        <p:nvGrpSpPr>
          <p:cNvPr id="58" name="Group 57"/>
          <p:cNvGrpSpPr/>
          <p:nvPr/>
        </p:nvGrpSpPr>
        <p:grpSpPr>
          <a:xfrm>
            <a:off x="2623616" y="1726978"/>
            <a:ext cx="4141003" cy="373526"/>
            <a:chOff x="2617421" y="1963046"/>
            <a:chExt cx="4141003" cy="373526"/>
          </a:xfrm>
        </p:grpSpPr>
        <p:sp>
          <p:nvSpPr>
            <p:cNvPr id="59" name="TextBox 58"/>
            <p:cNvSpPr txBox="1"/>
            <p:nvPr/>
          </p:nvSpPr>
          <p:spPr>
            <a:xfrm>
              <a:off x="2887132" y="1998018"/>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Syntax Highlighting</a:t>
              </a:r>
            </a:p>
          </p:txBody>
        </p:sp>
        <p:cxnSp>
          <p:nvCxnSpPr>
            <p:cNvPr id="60" name="Straight Connector 59"/>
            <p:cNvCxnSpPr/>
            <p:nvPr/>
          </p:nvCxnSpPr>
          <p:spPr>
            <a:xfrm>
              <a:off x="2617421" y="1963046"/>
              <a:ext cx="4141003"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61" name="Rectangle 60"/>
          <p:cNvSpPr/>
          <p:nvPr/>
        </p:nvSpPr>
        <p:spPr>
          <a:xfrm>
            <a:off x="2692757" y="1830457"/>
            <a:ext cx="237743" cy="235261"/>
          </a:xfrm>
          <a:prstGeom prst="rect">
            <a:avLst/>
          </a:prstGeom>
          <a:solidFill>
            <a:srgbClr val="FFFFFF"/>
          </a:solidFill>
          <a:ln>
            <a:noFill/>
            <a:prstDash val="soli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7F7F7F"/>
              </a:solidFill>
            </a:endParaRPr>
          </a:p>
        </p:txBody>
      </p:sp>
      <p:sp>
        <p:nvSpPr>
          <p:cNvPr id="62" name="Rectangle 61"/>
          <p:cNvSpPr/>
          <p:nvPr/>
        </p:nvSpPr>
        <p:spPr>
          <a:xfrm>
            <a:off x="4230369" y="713938"/>
            <a:ext cx="2565844" cy="355615"/>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7F7F7F"/>
                </a:solidFill>
              </a:rPr>
              <a:t>New Subject Name</a:t>
            </a:r>
            <a:endParaRPr lang="en-US" sz="2400" dirty="0">
              <a:solidFill>
                <a:srgbClr val="7F7F7F"/>
              </a:solidFill>
            </a:endParaRPr>
          </a:p>
        </p:txBody>
      </p:sp>
      <p:grpSp>
        <p:nvGrpSpPr>
          <p:cNvPr id="75" name="Group 74"/>
          <p:cNvGrpSpPr/>
          <p:nvPr/>
        </p:nvGrpSpPr>
        <p:grpSpPr>
          <a:xfrm>
            <a:off x="3426444" y="1205652"/>
            <a:ext cx="3793658" cy="373526"/>
            <a:chOff x="2617421" y="1963046"/>
            <a:chExt cx="3793658" cy="373526"/>
          </a:xfrm>
        </p:grpSpPr>
        <p:sp>
          <p:nvSpPr>
            <p:cNvPr id="77" name="TextBox 76"/>
            <p:cNvSpPr txBox="1"/>
            <p:nvPr/>
          </p:nvSpPr>
          <p:spPr>
            <a:xfrm>
              <a:off x="2887132" y="1998018"/>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Public             Private</a:t>
              </a:r>
            </a:p>
          </p:txBody>
        </p:sp>
        <p:cxnSp>
          <p:nvCxnSpPr>
            <p:cNvPr id="80" name="Straight Connector 79"/>
            <p:cNvCxnSpPr/>
            <p:nvPr/>
          </p:nvCxnSpPr>
          <p:spPr>
            <a:xfrm>
              <a:off x="2617421" y="1963046"/>
              <a:ext cx="3331980"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81" name="Rectangle 80"/>
          <p:cNvSpPr/>
          <p:nvPr/>
        </p:nvSpPr>
        <p:spPr>
          <a:xfrm>
            <a:off x="3468424" y="1299564"/>
            <a:ext cx="237743" cy="235261"/>
          </a:xfrm>
          <a:prstGeom prst="rect">
            <a:avLst/>
          </a:prstGeom>
          <a:solidFill>
            <a:srgbClr val="FFFFFF"/>
          </a:solidFill>
          <a:ln>
            <a:noFill/>
            <a:prstDash val="soli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7F7F7F"/>
              </a:solidFill>
            </a:endParaRPr>
          </a:p>
        </p:txBody>
      </p:sp>
      <p:sp>
        <p:nvSpPr>
          <p:cNvPr id="82" name="Rectangle 81"/>
          <p:cNvSpPr/>
          <p:nvPr/>
        </p:nvSpPr>
        <p:spPr>
          <a:xfrm>
            <a:off x="4557153" y="1299564"/>
            <a:ext cx="237743" cy="235261"/>
          </a:xfrm>
          <a:prstGeom prst="rect">
            <a:avLst/>
          </a:prstGeom>
          <a:solidFill>
            <a:srgbClr val="FFFFFF"/>
          </a:solidFill>
          <a:ln>
            <a:noFill/>
            <a:prstDash val="soli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7F7F7F"/>
                </a:solidFill>
              </a:rPr>
              <a:t>X</a:t>
            </a:r>
            <a:endParaRPr lang="en-US" sz="1400" dirty="0">
              <a:solidFill>
                <a:srgbClr val="7F7F7F"/>
              </a:solidFill>
            </a:endParaRPr>
          </a:p>
        </p:txBody>
      </p:sp>
      <p:sp>
        <p:nvSpPr>
          <p:cNvPr id="86" name="TextBox 85"/>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Tree>
    <p:extLst>
      <p:ext uri="{BB962C8B-B14F-4D97-AF65-F5344CB8AC3E}">
        <p14:creationId xmlns:p14="http://schemas.microsoft.com/office/powerpoint/2010/main" val="402572808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685800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8275744" y="-4603"/>
            <a:ext cx="877457" cy="461933"/>
          </a:xfrm>
          <a:prstGeom prst="rect">
            <a:avLst/>
          </a:prstGeom>
          <a:solidFill>
            <a:srgbClr val="E000F1"/>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ed Rectangle 17"/>
          <p:cNvSpPr/>
          <p:nvPr/>
        </p:nvSpPr>
        <p:spPr>
          <a:xfrm>
            <a:off x="430907" y="1009286"/>
            <a:ext cx="2766871" cy="3957738"/>
          </a:xfrm>
          <a:prstGeom prst="roundRect">
            <a:avLst/>
          </a:prstGeom>
          <a:no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4" name="TextBox 3"/>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
        <p:nvSpPr>
          <p:cNvPr id="5" name="TextBox 4"/>
          <p:cNvSpPr txBox="1"/>
          <p:nvPr/>
        </p:nvSpPr>
        <p:spPr>
          <a:xfrm>
            <a:off x="8383250" y="88806"/>
            <a:ext cx="601321" cy="276999"/>
          </a:xfrm>
          <a:prstGeom prst="rect">
            <a:avLst/>
          </a:prstGeom>
          <a:noFill/>
        </p:spPr>
        <p:txBody>
          <a:bodyPr wrap="none" rtlCol="0">
            <a:spAutoFit/>
          </a:bodyPr>
          <a:lstStyle/>
          <a:p>
            <a:r>
              <a:rPr lang="en-US" sz="1200" dirty="0" smtClean="0">
                <a:solidFill>
                  <a:schemeClr val="bg1"/>
                </a:solidFill>
              </a:rPr>
              <a:t>GUEST</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586444" cy="276999"/>
          </a:xfrm>
          <a:prstGeom prst="rect">
            <a:avLst/>
          </a:prstGeom>
          <a:noFill/>
        </p:spPr>
        <p:txBody>
          <a:bodyPr wrap="none" rtlCol="0">
            <a:spAutoFit/>
          </a:bodyPr>
          <a:lstStyle/>
          <a:p>
            <a:r>
              <a:rPr lang="en-US" sz="1200" dirty="0" smtClean="0">
                <a:solidFill>
                  <a:schemeClr val="bg1"/>
                </a:solidFill>
              </a:rPr>
              <a:t>LOGIN</a:t>
            </a:r>
          </a:p>
        </p:txBody>
      </p:sp>
      <p:sp>
        <p:nvSpPr>
          <p:cNvPr id="11" name="TextBox 10"/>
          <p:cNvSpPr txBox="1"/>
          <p:nvPr/>
        </p:nvSpPr>
        <p:spPr>
          <a:xfrm>
            <a:off x="7572157" y="88806"/>
            <a:ext cx="703588" cy="276999"/>
          </a:xfrm>
          <a:prstGeom prst="rect">
            <a:avLst/>
          </a:prstGeom>
          <a:noFill/>
        </p:spPr>
        <p:txBody>
          <a:bodyPr wrap="none" rtlCol="0">
            <a:spAutoFit/>
          </a:bodyPr>
          <a:lstStyle/>
          <a:p>
            <a:r>
              <a:rPr lang="en-US" sz="1200" dirty="0" smtClean="0">
                <a:solidFill>
                  <a:schemeClr val="bg1"/>
                </a:solidFill>
              </a:rPr>
              <a:t>SIGN UP</a:t>
            </a:r>
          </a:p>
        </p:txBody>
      </p:sp>
      <p:cxnSp>
        <p:nvCxnSpPr>
          <p:cNvPr id="13" name="Straight Connector 12"/>
          <p:cNvCxnSpPr/>
          <p:nvPr/>
        </p:nvCxnSpPr>
        <p:spPr>
          <a:xfrm>
            <a:off x="0" y="457331"/>
            <a:ext cx="9144000"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55642" y="1338146"/>
            <a:ext cx="3708062" cy="861774"/>
          </a:xfrm>
          <a:prstGeom prst="rect">
            <a:avLst/>
          </a:prstGeom>
          <a:noFill/>
        </p:spPr>
        <p:txBody>
          <a:bodyPr wrap="square" rtlCol="0">
            <a:spAutoFit/>
          </a:bodyPr>
          <a:lstStyle/>
          <a:p>
            <a:r>
              <a:rPr lang="en-US" sz="3200" b="1" dirty="0" smtClean="0">
                <a:solidFill>
                  <a:schemeClr val="bg1"/>
                </a:solidFill>
              </a:rPr>
              <a:t>iRETAIN</a:t>
            </a:r>
            <a:r>
              <a:rPr lang="en-US" sz="3200" dirty="0" smtClean="0">
                <a:solidFill>
                  <a:schemeClr val="bg1"/>
                </a:solidFill>
              </a:rPr>
              <a:t>.IO</a:t>
            </a:r>
            <a:endParaRPr lang="en-US" dirty="0" smtClean="0">
              <a:solidFill>
                <a:schemeClr val="bg1"/>
              </a:solidFill>
            </a:endParaRPr>
          </a:p>
          <a:p>
            <a:r>
              <a:rPr lang="en-US" dirty="0">
                <a:solidFill>
                  <a:schemeClr val="bg1"/>
                </a:solidFill>
              </a:rPr>
              <a:t>[</a:t>
            </a:r>
            <a:r>
              <a:rPr lang="en-US" dirty="0" err="1">
                <a:solidFill>
                  <a:schemeClr val="bg1"/>
                </a:solidFill>
              </a:rPr>
              <a:t>Ī</a:t>
            </a:r>
            <a:r>
              <a:rPr lang="en-US" dirty="0">
                <a:solidFill>
                  <a:schemeClr val="bg1"/>
                </a:solidFill>
              </a:rPr>
              <a:t>-ri-</a:t>
            </a:r>
            <a:r>
              <a:rPr lang="en-US" b="1" dirty="0">
                <a:solidFill>
                  <a:schemeClr val="bg1"/>
                </a:solidFill>
              </a:rPr>
              <a:t>teyn</a:t>
            </a:r>
            <a:r>
              <a:rPr lang="en-US" dirty="0" smtClean="0">
                <a:solidFill>
                  <a:schemeClr val="bg1"/>
                </a:solidFill>
              </a:rPr>
              <a:t>] </a:t>
            </a:r>
            <a:r>
              <a:rPr lang="en-US" i="1" dirty="0" smtClean="0">
                <a:solidFill>
                  <a:schemeClr val="bg1"/>
                </a:solidFill>
              </a:rPr>
              <a:t>application:</a:t>
            </a:r>
            <a:endParaRPr lang="en-US" i="1" dirty="0">
              <a:solidFill>
                <a:schemeClr val="bg1"/>
              </a:solidFill>
            </a:endParaRPr>
          </a:p>
        </p:txBody>
      </p:sp>
      <p:cxnSp>
        <p:nvCxnSpPr>
          <p:cNvPr id="15" name="Straight Connector 14"/>
          <p:cNvCxnSpPr/>
          <p:nvPr/>
        </p:nvCxnSpPr>
        <p:spPr>
          <a:xfrm>
            <a:off x="430907" y="2288084"/>
            <a:ext cx="2766871" cy="0"/>
          </a:xfrm>
          <a:prstGeom prst="line">
            <a:avLst/>
          </a:prstGeom>
          <a:ln w="12700" cmpd="sng">
            <a:solidFill>
              <a:schemeClr val="bg1"/>
            </a:solidFill>
            <a:prstDash val="solid"/>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510280" y="2506189"/>
            <a:ext cx="2551418" cy="2031325"/>
          </a:xfrm>
          <a:prstGeom prst="rect">
            <a:avLst/>
          </a:prstGeom>
          <a:noFill/>
        </p:spPr>
        <p:txBody>
          <a:bodyPr wrap="square" rtlCol="0">
            <a:spAutoFit/>
          </a:bodyPr>
          <a:lstStyle/>
          <a:p>
            <a:pPr marL="342900" indent="-342900">
              <a:buAutoNum type="arabicParenBoth"/>
            </a:pPr>
            <a:r>
              <a:rPr lang="en-US" sz="1400" dirty="0" smtClean="0">
                <a:solidFill>
                  <a:schemeClr val="bg1"/>
                </a:solidFill>
              </a:rPr>
              <a:t>Study and create flash card decks on a variety of subjects</a:t>
            </a:r>
          </a:p>
          <a:p>
            <a:pPr marL="342900" indent="-342900">
              <a:buAutoNum type="arabicParenBoth"/>
            </a:pPr>
            <a:endParaRPr lang="en-US" sz="1400" dirty="0">
              <a:solidFill>
                <a:schemeClr val="bg1"/>
              </a:solidFill>
            </a:endParaRPr>
          </a:p>
          <a:p>
            <a:pPr marL="342900" indent="-342900">
              <a:buAutoNum type="arabicParenBoth"/>
            </a:pPr>
            <a:r>
              <a:rPr lang="en-US" sz="1400" dirty="0" smtClean="0">
                <a:solidFill>
                  <a:schemeClr val="bg1"/>
                </a:solidFill>
              </a:rPr>
              <a:t>Transform everyday browsing into an educational experience with the iRETAIN Chrome Extension</a:t>
            </a:r>
            <a:endParaRPr lang="en-US" sz="1400" dirty="0">
              <a:solidFill>
                <a:schemeClr val="bg1"/>
              </a:solidFill>
            </a:endParaRPr>
          </a:p>
        </p:txBody>
      </p:sp>
      <p:pic>
        <p:nvPicPr>
          <p:cNvPr id="20" name="Picture 19" descr="keyboar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0004" y="1533285"/>
            <a:ext cx="1860378" cy="666635"/>
          </a:xfrm>
          <a:prstGeom prst="rect">
            <a:avLst/>
          </a:prstGeom>
        </p:spPr>
      </p:pic>
      <p:pic>
        <p:nvPicPr>
          <p:cNvPr id="21" name="Picture 20" descr="downloa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1178" y="5479860"/>
            <a:ext cx="884144" cy="884144"/>
          </a:xfrm>
          <a:prstGeom prst="rect">
            <a:avLst/>
          </a:prstGeom>
        </p:spPr>
      </p:pic>
      <p:pic>
        <p:nvPicPr>
          <p:cNvPr id="22" name="Picture 21" descr="page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1494" y="3908334"/>
            <a:ext cx="1041477" cy="1303667"/>
          </a:xfrm>
          <a:prstGeom prst="rect">
            <a:avLst/>
          </a:prstGeom>
        </p:spPr>
      </p:pic>
      <p:pic>
        <p:nvPicPr>
          <p:cNvPr id="23" name="Picture 22" descr="search.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63704" y="2424167"/>
            <a:ext cx="671728" cy="1094413"/>
          </a:xfrm>
          <a:prstGeom prst="rect">
            <a:avLst/>
          </a:prstGeom>
        </p:spPr>
      </p:pic>
      <p:cxnSp>
        <p:nvCxnSpPr>
          <p:cNvPr id="24" name="Straight Connector 23"/>
          <p:cNvCxnSpPr/>
          <p:nvPr/>
        </p:nvCxnSpPr>
        <p:spPr>
          <a:xfrm>
            <a:off x="3197778" y="1530644"/>
            <a:ext cx="2893148" cy="0"/>
          </a:xfrm>
          <a:prstGeom prst="line">
            <a:avLst/>
          </a:prstGeom>
          <a:ln>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3197778" y="3935705"/>
            <a:ext cx="2247875" cy="0"/>
          </a:xfrm>
          <a:prstGeom prst="line">
            <a:avLst/>
          </a:prstGeom>
          <a:ln>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3197778" y="2424167"/>
            <a:ext cx="1065926" cy="0"/>
          </a:xfrm>
          <a:prstGeom prst="line">
            <a:avLst/>
          </a:prstGeom>
          <a:ln>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1660607" y="5921932"/>
            <a:ext cx="6157177" cy="0"/>
          </a:xfrm>
          <a:prstGeom prst="line">
            <a:avLst/>
          </a:prstGeom>
          <a:ln>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V="1">
            <a:off x="1660607" y="4967024"/>
            <a:ext cx="0" cy="954908"/>
          </a:xfrm>
          <a:prstGeom prst="line">
            <a:avLst/>
          </a:prstGeom>
          <a:ln>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4883607" y="2424167"/>
            <a:ext cx="1276397" cy="600164"/>
          </a:xfrm>
          <a:prstGeom prst="rect">
            <a:avLst/>
          </a:prstGeom>
          <a:noFill/>
        </p:spPr>
        <p:txBody>
          <a:bodyPr wrap="square" rtlCol="0">
            <a:spAutoFit/>
          </a:bodyPr>
          <a:lstStyle/>
          <a:p>
            <a:r>
              <a:rPr lang="en-US" sz="1100" dirty="0" smtClean="0">
                <a:solidFill>
                  <a:schemeClr val="bg1"/>
                </a:solidFill>
              </a:rPr>
              <a:t>Search for topical study decks</a:t>
            </a:r>
          </a:p>
          <a:p>
            <a:endParaRPr lang="en-US" sz="1100" dirty="0" smtClean="0">
              <a:solidFill>
                <a:schemeClr val="bg1"/>
              </a:solidFill>
            </a:endParaRPr>
          </a:p>
        </p:txBody>
      </p:sp>
      <p:sp>
        <p:nvSpPr>
          <p:cNvPr id="43" name="TextBox 42"/>
          <p:cNvSpPr txBox="1"/>
          <p:nvPr/>
        </p:nvSpPr>
        <p:spPr>
          <a:xfrm>
            <a:off x="6069284" y="1077900"/>
            <a:ext cx="1276397" cy="430887"/>
          </a:xfrm>
          <a:prstGeom prst="rect">
            <a:avLst/>
          </a:prstGeom>
          <a:noFill/>
        </p:spPr>
        <p:txBody>
          <a:bodyPr wrap="square" rtlCol="0">
            <a:spAutoFit/>
          </a:bodyPr>
          <a:lstStyle/>
          <a:p>
            <a:r>
              <a:rPr lang="en-US" sz="1100" dirty="0" smtClean="0">
                <a:solidFill>
                  <a:schemeClr val="bg1"/>
                </a:solidFill>
              </a:rPr>
              <a:t>Create your own decks from scratch</a:t>
            </a:r>
          </a:p>
        </p:txBody>
      </p:sp>
      <p:sp>
        <p:nvSpPr>
          <p:cNvPr id="44" name="TextBox 43"/>
          <p:cNvSpPr txBox="1"/>
          <p:nvPr/>
        </p:nvSpPr>
        <p:spPr>
          <a:xfrm>
            <a:off x="4169256" y="3935705"/>
            <a:ext cx="1276397" cy="600164"/>
          </a:xfrm>
          <a:prstGeom prst="rect">
            <a:avLst/>
          </a:prstGeom>
          <a:noFill/>
        </p:spPr>
        <p:txBody>
          <a:bodyPr wrap="square" rtlCol="0">
            <a:spAutoFit/>
          </a:bodyPr>
          <a:lstStyle/>
          <a:p>
            <a:pPr algn="r"/>
            <a:r>
              <a:rPr lang="en-US" sz="1100" dirty="0" smtClean="0">
                <a:solidFill>
                  <a:schemeClr val="bg1"/>
                </a:solidFill>
              </a:rPr>
              <a:t>Create flash cards while browsing. Just point and click</a:t>
            </a:r>
          </a:p>
        </p:txBody>
      </p:sp>
      <p:sp>
        <p:nvSpPr>
          <p:cNvPr id="45" name="TextBox 44"/>
          <p:cNvSpPr txBox="1"/>
          <p:nvPr/>
        </p:nvSpPr>
        <p:spPr>
          <a:xfrm>
            <a:off x="5877129" y="5281254"/>
            <a:ext cx="2035736" cy="646331"/>
          </a:xfrm>
          <a:prstGeom prst="rect">
            <a:avLst/>
          </a:prstGeom>
          <a:noFill/>
        </p:spPr>
        <p:txBody>
          <a:bodyPr wrap="square" rtlCol="0">
            <a:spAutoFit/>
          </a:bodyPr>
          <a:lstStyle/>
          <a:p>
            <a:pPr algn="r"/>
            <a:r>
              <a:rPr lang="en-US" dirty="0" smtClean="0">
                <a:solidFill>
                  <a:schemeClr val="bg1"/>
                </a:solidFill>
              </a:rPr>
              <a:t>Download the Chrome Extension</a:t>
            </a:r>
          </a:p>
        </p:txBody>
      </p:sp>
      <p:cxnSp>
        <p:nvCxnSpPr>
          <p:cNvPr id="46" name="Straight Connector 45"/>
          <p:cNvCxnSpPr/>
          <p:nvPr/>
        </p:nvCxnSpPr>
        <p:spPr>
          <a:xfrm flipV="1">
            <a:off x="821450" y="4967024"/>
            <a:ext cx="0" cy="1890976"/>
          </a:xfrm>
          <a:prstGeom prst="line">
            <a:avLst/>
          </a:prstGeom>
          <a:ln>
            <a:solidFill>
              <a:srgbClr val="FFFFFF"/>
            </a:solidFill>
            <a:prstDash val="lgDash"/>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V="1">
            <a:off x="820091" y="457331"/>
            <a:ext cx="0" cy="551955"/>
          </a:xfrm>
          <a:prstGeom prst="line">
            <a:avLst/>
          </a:prstGeom>
          <a:ln>
            <a:solidFill>
              <a:srgbClr val="FFFFFF"/>
            </a:solidFill>
            <a:prstDash val="lgDash"/>
          </a:ln>
          <a:effectLst/>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6930900" y="525935"/>
            <a:ext cx="1507870" cy="219362"/>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chemeClr val="bg1">
                    <a:lumMod val="85000"/>
                  </a:schemeClr>
                </a:solidFill>
              </a:rPr>
              <a:t>Username</a:t>
            </a:r>
            <a:endParaRPr lang="en-US" sz="1200" dirty="0">
              <a:solidFill>
                <a:schemeClr val="bg1">
                  <a:lumMod val="85000"/>
                </a:schemeClr>
              </a:solidFill>
            </a:endParaRPr>
          </a:p>
        </p:txBody>
      </p:sp>
      <p:sp>
        <p:nvSpPr>
          <p:cNvPr id="57" name="Rectangle 56"/>
          <p:cNvSpPr/>
          <p:nvPr/>
        </p:nvSpPr>
        <p:spPr>
          <a:xfrm>
            <a:off x="6930900" y="788016"/>
            <a:ext cx="1507870" cy="219362"/>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chemeClr val="bg1">
                    <a:lumMod val="85000"/>
                  </a:schemeClr>
                </a:solidFill>
              </a:rPr>
              <a:t>Password</a:t>
            </a:r>
            <a:endParaRPr lang="en-US" sz="1200" dirty="0">
              <a:solidFill>
                <a:schemeClr val="bg1">
                  <a:lumMod val="85000"/>
                </a:schemeClr>
              </a:solidFill>
            </a:endParaRPr>
          </a:p>
        </p:txBody>
      </p:sp>
      <p:sp>
        <p:nvSpPr>
          <p:cNvPr id="35" name="Rounded Rectangle 34"/>
          <p:cNvSpPr/>
          <p:nvPr/>
        </p:nvSpPr>
        <p:spPr>
          <a:xfrm>
            <a:off x="6836228" y="73854"/>
            <a:ext cx="670427" cy="302447"/>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ounded Rectangle 36"/>
          <p:cNvSpPr/>
          <p:nvPr/>
        </p:nvSpPr>
        <p:spPr>
          <a:xfrm>
            <a:off x="7655650" y="1088133"/>
            <a:ext cx="783120" cy="310600"/>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Login</a:t>
            </a:r>
            <a:endParaRPr lang="en-US" sz="1100" dirty="0"/>
          </a:p>
        </p:txBody>
      </p:sp>
    </p:spTree>
    <p:extLst>
      <p:ext uri="{BB962C8B-B14F-4D97-AF65-F5344CB8AC3E}">
        <p14:creationId xmlns:p14="http://schemas.microsoft.com/office/powerpoint/2010/main" val="247497595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0" y="518975"/>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52475" y="4112456"/>
            <a:ext cx="2305652"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48" name="Rounded Rectangle 47"/>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49" name="TextBox 48"/>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2" name="Group 11"/>
          <p:cNvGrpSpPr/>
          <p:nvPr/>
        </p:nvGrpSpPr>
        <p:grpSpPr>
          <a:xfrm>
            <a:off x="82264" y="2534992"/>
            <a:ext cx="2372521" cy="631898"/>
            <a:chOff x="93657" y="2534992"/>
            <a:chExt cx="2372521" cy="631898"/>
          </a:xfrm>
        </p:grpSpPr>
        <p:sp>
          <p:nvSpPr>
            <p:cNvPr id="53" name="Rounded Rectangle 5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55" name="TextBox 54"/>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64" name="Group 63"/>
          <p:cNvGrpSpPr/>
          <p:nvPr/>
        </p:nvGrpSpPr>
        <p:grpSpPr>
          <a:xfrm>
            <a:off x="82264" y="3394504"/>
            <a:ext cx="2372521" cy="631898"/>
            <a:chOff x="93657" y="2534992"/>
            <a:chExt cx="2372521" cy="631898"/>
          </a:xfrm>
        </p:grpSpPr>
        <p:sp>
          <p:nvSpPr>
            <p:cNvPr id="65" name="Rounded Rectangle 64"/>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6" name="TextBox 65"/>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67" name="Group 66"/>
          <p:cNvGrpSpPr/>
          <p:nvPr/>
        </p:nvGrpSpPr>
        <p:grpSpPr>
          <a:xfrm>
            <a:off x="82264" y="4254016"/>
            <a:ext cx="2349239" cy="631898"/>
            <a:chOff x="93657" y="2534992"/>
            <a:chExt cx="2349239" cy="631898"/>
          </a:xfrm>
        </p:grpSpPr>
        <p:sp>
          <p:nvSpPr>
            <p:cNvPr id="68" name="Rounded Rectangle 67"/>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9" name="TextBox 68"/>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174" name="TextBox 173"/>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63" name="Rectangle 62"/>
          <p:cNvSpPr/>
          <p:nvPr/>
        </p:nvSpPr>
        <p:spPr>
          <a:xfrm>
            <a:off x="-6034" y="4989159"/>
            <a:ext cx="2305652"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p:cNvSpPr/>
          <p:nvPr/>
        </p:nvSpPr>
        <p:spPr>
          <a:xfrm>
            <a:off x="2187537" y="5002297"/>
            <a:ext cx="249820" cy="807807"/>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ounded Rectangle 70"/>
          <p:cNvSpPr/>
          <p:nvPr/>
        </p:nvSpPr>
        <p:spPr>
          <a:xfrm>
            <a:off x="87623" y="5094535"/>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2" name="TextBox 71"/>
          <p:cNvSpPr txBox="1"/>
          <p:nvPr/>
        </p:nvSpPr>
        <p:spPr>
          <a:xfrm>
            <a:off x="728398" y="5056520"/>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NEW SUBJECT NAME</a:t>
            </a:r>
          </a:p>
        </p:txBody>
      </p:sp>
      <p:sp>
        <p:nvSpPr>
          <p:cNvPr id="73" name="Rounded Rectangle 72"/>
          <p:cNvSpPr/>
          <p:nvPr/>
        </p:nvSpPr>
        <p:spPr>
          <a:xfrm>
            <a:off x="795863" y="5512185"/>
            <a:ext cx="548640" cy="228600"/>
          </a:xfrm>
          <a:prstGeom prst="roundRect">
            <a:avLst/>
          </a:prstGeom>
          <a:solidFill>
            <a:srgbClr val="EFDEBF"/>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EDIT</a:t>
            </a:r>
            <a:endParaRPr lang="en-US" sz="900" dirty="0"/>
          </a:p>
        </p:txBody>
      </p:sp>
      <p:sp>
        <p:nvSpPr>
          <p:cNvPr id="74" name="Rounded Rectangle 73"/>
          <p:cNvSpPr/>
          <p:nvPr/>
        </p:nvSpPr>
        <p:spPr>
          <a:xfrm>
            <a:off x="1412287" y="5512185"/>
            <a:ext cx="731520" cy="228600"/>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REMOVE</a:t>
            </a:r>
            <a:endParaRPr lang="en-US" sz="900" dirty="0"/>
          </a:p>
        </p:txBody>
      </p:sp>
      <p:sp>
        <p:nvSpPr>
          <p:cNvPr id="46" name="Rounded Rectangle 45"/>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0" name="TextBox 49"/>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Name</a:t>
            </a:r>
          </a:p>
        </p:txBody>
      </p:sp>
      <p:cxnSp>
        <p:nvCxnSpPr>
          <p:cNvPr id="54" name="Straight Connector 53"/>
          <p:cNvCxnSpPr/>
          <p:nvPr/>
        </p:nvCxnSpPr>
        <p:spPr>
          <a:xfrm>
            <a:off x="2617421" y="2156250"/>
            <a:ext cx="4141003"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56" name="Rounded Rectangle 55"/>
          <p:cNvSpPr/>
          <p:nvPr/>
        </p:nvSpPr>
        <p:spPr>
          <a:xfrm>
            <a:off x="6075742" y="2216849"/>
            <a:ext cx="636511" cy="310944"/>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SAVE</a:t>
            </a:r>
            <a:endParaRPr lang="en-US" sz="1050" dirty="0"/>
          </a:p>
        </p:txBody>
      </p:sp>
      <p:sp>
        <p:nvSpPr>
          <p:cNvPr id="57" name="Rounded Rectangle 56"/>
          <p:cNvSpPr/>
          <p:nvPr/>
        </p:nvSpPr>
        <p:spPr>
          <a:xfrm>
            <a:off x="5161577" y="2216849"/>
            <a:ext cx="803549" cy="310944"/>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CANCEL</a:t>
            </a:r>
            <a:endParaRPr lang="en-US" sz="1050" dirty="0"/>
          </a:p>
        </p:txBody>
      </p:sp>
      <p:grpSp>
        <p:nvGrpSpPr>
          <p:cNvPr id="58" name="Group 57"/>
          <p:cNvGrpSpPr/>
          <p:nvPr/>
        </p:nvGrpSpPr>
        <p:grpSpPr>
          <a:xfrm>
            <a:off x="2623616" y="1726978"/>
            <a:ext cx="4141003" cy="373526"/>
            <a:chOff x="2617421" y="1963046"/>
            <a:chExt cx="4141003" cy="373526"/>
          </a:xfrm>
        </p:grpSpPr>
        <p:sp>
          <p:nvSpPr>
            <p:cNvPr id="59" name="TextBox 58"/>
            <p:cNvSpPr txBox="1"/>
            <p:nvPr/>
          </p:nvSpPr>
          <p:spPr>
            <a:xfrm>
              <a:off x="2887132" y="1998018"/>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Syntax Highlighting</a:t>
              </a:r>
            </a:p>
          </p:txBody>
        </p:sp>
        <p:cxnSp>
          <p:nvCxnSpPr>
            <p:cNvPr id="60" name="Straight Connector 59"/>
            <p:cNvCxnSpPr/>
            <p:nvPr/>
          </p:nvCxnSpPr>
          <p:spPr>
            <a:xfrm>
              <a:off x="2617421" y="1963046"/>
              <a:ext cx="4141003"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61" name="Rectangle 60"/>
          <p:cNvSpPr/>
          <p:nvPr/>
        </p:nvSpPr>
        <p:spPr>
          <a:xfrm>
            <a:off x="2692757" y="1830457"/>
            <a:ext cx="237743" cy="235261"/>
          </a:xfrm>
          <a:prstGeom prst="rect">
            <a:avLst/>
          </a:prstGeom>
          <a:solidFill>
            <a:srgbClr val="FFFFFF"/>
          </a:solidFill>
          <a:ln>
            <a:noFill/>
            <a:prstDash val="soli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7F7F7F"/>
              </a:solidFill>
            </a:endParaRPr>
          </a:p>
        </p:txBody>
      </p:sp>
      <p:sp>
        <p:nvSpPr>
          <p:cNvPr id="62" name="Rectangle 61"/>
          <p:cNvSpPr/>
          <p:nvPr/>
        </p:nvSpPr>
        <p:spPr>
          <a:xfrm>
            <a:off x="4230369" y="713938"/>
            <a:ext cx="2565844" cy="355615"/>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7F7F7F"/>
                </a:solidFill>
              </a:rPr>
              <a:t>New Subject Name</a:t>
            </a:r>
            <a:endParaRPr lang="en-US" sz="2400" dirty="0">
              <a:solidFill>
                <a:srgbClr val="7F7F7F"/>
              </a:solidFill>
            </a:endParaRPr>
          </a:p>
        </p:txBody>
      </p:sp>
      <p:grpSp>
        <p:nvGrpSpPr>
          <p:cNvPr id="75" name="Group 74"/>
          <p:cNvGrpSpPr/>
          <p:nvPr/>
        </p:nvGrpSpPr>
        <p:grpSpPr>
          <a:xfrm>
            <a:off x="3426444" y="1205652"/>
            <a:ext cx="3793658" cy="373526"/>
            <a:chOff x="2617421" y="1963046"/>
            <a:chExt cx="3793658" cy="373526"/>
          </a:xfrm>
        </p:grpSpPr>
        <p:sp>
          <p:nvSpPr>
            <p:cNvPr id="77" name="TextBox 76"/>
            <p:cNvSpPr txBox="1"/>
            <p:nvPr/>
          </p:nvSpPr>
          <p:spPr>
            <a:xfrm>
              <a:off x="2887132" y="1998018"/>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Public             Private</a:t>
              </a:r>
            </a:p>
          </p:txBody>
        </p:sp>
        <p:cxnSp>
          <p:nvCxnSpPr>
            <p:cNvPr id="80" name="Straight Connector 79"/>
            <p:cNvCxnSpPr/>
            <p:nvPr/>
          </p:nvCxnSpPr>
          <p:spPr>
            <a:xfrm>
              <a:off x="2617421" y="1963046"/>
              <a:ext cx="3331980"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81" name="Rectangle 80"/>
          <p:cNvSpPr/>
          <p:nvPr/>
        </p:nvSpPr>
        <p:spPr>
          <a:xfrm>
            <a:off x="3468424" y="1299564"/>
            <a:ext cx="237743" cy="235261"/>
          </a:xfrm>
          <a:prstGeom prst="rect">
            <a:avLst/>
          </a:prstGeom>
          <a:solidFill>
            <a:srgbClr val="FFFFFF"/>
          </a:solidFill>
          <a:ln>
            <a:noFill/>
            <a:prstDash val="soli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7F7F7F"/>
              </a:solidFill>
            </a:endParaRPr>
          </a:p>
        </p:txBody>
      </p:sp>
      <p:sp>
        <p:nvSpPr>
          <p:cNvPr id="82" name="Rectangle 81"/>
          <p:cNvSpPr/>
          <p:nvPr/>
        </p:nvSpPr>
        <p:spPr>
          <a:xfrm>
            <a:off x="4557153" y="1299564"/>
            <a:ext cx="237743" cy="235261"/>
          </a:xfrm>
          <a:prstGeom prst="rect">
            <a:avLst/>
          </a:prstGeom>
          <a:solidFill>
            <a:srgbClr val="FFFFFF"/>
          </a:solidFill>
          <a:ln>
            <a:noFill/>
            <a:prstDash val="soli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7F7F7F"/>
                </a:solidFill>
              </a:rPr>
              <a:t>X</a:t>
            </a:r>
            <a:endParaRPr lang="en-US" sz="1400" dirty="0">
              <a:solidFill>
                <a:srgbClr val="7F7F7F"/>
              </a:solidFill>
            </a:endParaRPr>
          </a:p>
        </p:txBody>
      </p:sp>
      <p:sp>
        <p:nvSpPr>
          <p:cNvPr id="52" name="Rounded Rectangle 51"/>
          <p:cNvSpPr/>
          <p:nvPr/>
        </p:nvSpPr>
        <p:spPr>
          <a:xfrm>
            <a:off x="50742" y="895744"/>
            <a:ext cx="1088457" cy="468894"/>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ight Arrow 75"/>
          <p:cNvSpPr/>
          <p:nvPr/>
        </p:nvSpPr>
        <p:spPr>
          <a:xfrm rot="5400000">
            <a:off x="728056" y="1435970"/>
            <a:ext cx="463347" cy="430917"/>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TextBox 78"/>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Tree>
    <p:extLst>
      <p:ext uri="{BB962C8B-B14F-4D97-AF65-F5344CB8AC3E}">
        <p14:creationId xmlns:p14="http://schemas.microsoft.com/office/powerpoint/2010/main" val="280306632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0" y="525656"/>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EFDE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48" name="Rounded Rectangle 47"/>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49" name="TextBox 48"/>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2" name="Group 11"/>
          <p:cNvGrpSpPr/>
          <p:nvPr/>
        </p:nvGrpSpPr>
        <p:grpSpPr>
          <a:xfrm>
            <a:off x="82264" y="2534992"/>
            <a:ext cx="2372521" cy="631898"/>
            <a:chOff x="93657" y="2534992"/>
            <a:chExt cx="2372521" cy="631898"/>
          </a:xfrm>
        </p:grpSpPr>
        <p:sp>
          <p:nvSpPr>
            <p:cNvPr id="53" name="Rounded Rectangle 5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55" name="TextBox 54"/>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64" name="Group 63"/>
          <p:cNvGrpSpPr/>
          <p:nvPr/>
        </p:nvGrpSpPr>
        <p:grpSpPr>
          <a:xfrm>
            <a:off x="82264" y="3394504"/>
            <a:ext cx="2372521" cy="631898"/>
            <a:chOff x="93657" y="2534992"/>
            <a:chExt cx="2372521" cy="631898"/>
          </a:xfrm>
        </p:grpSpPr>
        <p:sp>
          <p:nvSpPr>
            <p:cNvPr id="65" name="Rounded Rectangle 64"/>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6" name="TextBox 65"/>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67" name="Group 66"/>
          <p:cNvGrpSpPr/>
          <p:nvPr/>
        </p:nvGrpSpPr>
        <p:grpSpPr>
          <a:xfrm>
            <a:off x="82264" y="4254016"/>
            <a:ext cx="2349239" cy="631898"/>
            <a:chOff x="93657" y="2534992"/>
            <a:chExt cx="2349239" cy="631898"/>
          </a:xfrm>
        </p:grpSpPr>
        <p:sp>
          <p:nvSpPr>
            <p:cNvPr id="68" name="Rounded Rectangle 67"/>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9" name="TextBox 68"/>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174" name="TextBox 173"/>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71" name="Rounded Rectangle 70"/>
          <p:cNvSpPr/>
          <p:nvPr/>
        </p:nvSpPr>
        <p:spPr>
          <a:xfrm>
            <a:off x="87623" y="5094535"/>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2" name="TextBox 71"/>
          <p:cNvSpPr txBox="1"/>
          <p:nvPr/>
        </p:nvSpPr>
        <p:spPr>
          <a:xfrm>
            <a:off x="728398" y="5056520"/>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NEW SUBJECT NAME</a:t>
            </a:r>
          </a:p>
        </p:txBody>
      </p:sp>
      <p:sp>
        <p:nvSpPr>
          <p:cNvPr id="62" name="Rectangle 61"/>
          <p:cNvSpPr/>
          <p:nvPr/>
        </p:nvSpPr>
        <p:spPr>
          <a:xfrm>
            <a:off x="2819354" y="713938"/>
            <a:ext cx="2989733" cy="355615"/>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chemeClr val="bg1">
                    <a:lumMod val="85000"/>
                  </a:schemeClr>
                </a:solidFill>
              </a:rPr>
              <a:t>Enter subject or keyword</a:t>
            </a:r>
            <a:r>
              <a:rPr lang="is-IS" dirty="0" smtClean="0">
                <a:solidFill>
                  <a:schemeClr val="bg1">
                    <a:lumMod val="85000"/>
                  </a:schemeClr>
                </a:solidFill>
              </a:rPr>
              <a:t>…</a:t>
            </a:r>
            <a:endParaRPr lang="en-US" sz="2400" dirty="0">
              <a:solidFill>
                <a:schemeClr val="bg1">
                  <a:lumMod val="85000"/>
                </a:schemeClr>
              </a:solidFill>
            </a:endParaRPr>
          </a:p>
        </p:txBody>
      </p:sp>
      <p:pic>
        <p:nvPicPr>
          <p:cNvPr id="78" name="Picture 77" descr="search.png"/>
          <p:cNvPicPr>
            <a:picLocks noChangeAspect="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476309" y="761907"/>
            <a:ext cx="192764" cy="314061"/>
          </a:xfrm>
          <a:prstGeom prst="rect">
            <a:avLst/>
          </a:prstGeom>
        </p:spPr>
      </p:pic>
      <p:sp>
        <p:nvSpPr>
          <p:cNvPr id="79" name="TextBox 78"/>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Subjects</a:t>
            </a:r>
          </a:p>
        </p:txBody>
      </p:sp>
      <p:cxnSp>
        <p:nvCxnSpPr>
          <p:cNvPr id="83" name="Straight Connector 82"/>
          <p:cNvCxnSpPr/>
          <p:nvPr/>
        </p:nvCxnSpPr>
        <p:spPr>
          <a:xfrm>
            <a:off x="2617421" y="1963046"/>
            <a:ext cx="4896956"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84" name="TextBox 83"/>
          <p:cNvSpPr txBox="1"/>
          <p:nvPr/>
        </p:nvSpPr>
        <p:spPr>
          <a:xfrm>
            <a:off x="2531419" y="2305030"/>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Decks</a:t>
            </a:r>
          </a:p>
        </p:txBody>
      </p:sp>
      <p:cxnSp>
        <p:nvCxnSpPr>
          <p:cNvPr id="86" name="Straight Connector 85"/>
          <p:cNvCxnSpPr/>
          <p:nvPr/>
        </p:nvCxnSpPr>
        <p:spPr>
          <a:xfrm>
            <a:off x="2617421" y="2683859"/>
            <a:ext cx="4896956"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2531419" y="1963046"/>
            <a:ext cx="4136255" cy="338554"/>
          </a:xfrm>
          <a:prstGeom prst="rect">
            <a:avLst/>
          </a:prstGeom>
          <a:noFill/>
        </p:spPr>
        <p:txBody>
          <a:bodyPr wrap="square" rtlCol="0">
            <a:spAutoFit/>
          </a:bodyPr>
          <a:lstStyle/>
          <a:p>
            <a:r>
              <a:rPr lang="en-US" sz="1600" dirty="0" smtClean="0">
                <a:solidFill>
                  <a:srgbClr val="D9D9D9"/>
                </a:solidFill>
              </a:rPr>
              <a:t>No Matches</a:t>
            </a:r>
          </a:p>
        </p:txBody>
      </p:sp>
      <p:sp>
        <p:nvSpPr>
          <p:cNvPr id="88" name="TextBox 87"/>
          <p:cNvSpPr txBox="1"/>
          <p:nvPr/>
        </p:nvSpPr>
        <p:spPr>
          <a:xfrm>
            <a:off x="2531419" y="2683859"/>
            <a:ext cx="4136255" cy="338554"/>
          </a:xfrm>
          <a:prstGeom prst="rect">
            <a:avLst/>
          </a:prstGeom>
          <a:noFill/>
        </p:spPr>
        <p:txBody>
          <a:bodyPr wrap="square" rtlCol="0">
            <a:spAutoFit/>
          </a:bodyPr>
          <a:lstStyle/>
          <a:p>
            <a:r>
              <a:rPr lang="en-US" sz="1600" dirty="0" smtClean="0">
                <a:solidFill>
                  <a:srgbClr val="D9D9D9"/>
                </a:solidFill>
              </a:rPr>
              <a:t>No Matches</a:t>
            </a:r>
          </a:p>
        </p:txBody>
      </p:sp>
      <p:sp>
        <p:nvSpPr>
          <p:cNvPr id="89" name="TextBox 88"/>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
        <p:nvSpPr>
          <p:cNvPr id="41" name="Rectangle 40"/>
          <p:cNvSpPr/>
          <p:nvPr/>
        </p:nvSpPr>
        <p:spPr>
          <a:xfrm>
            <a:off x="2203730" y="518406"/>
            <a:ext cx="237932" cy="942661"/>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061020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0" y="525656"/>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EFDE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48" name="Rounded Rectangle 47"/>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49" name="TextBox 48"/>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2" name="Group 11"/>
          <p:cNvGrpSpPr/>
          <p:nvPr/>
        </p:nvGrpSpPr>
        <p:grpSpPr>
          <a:xfrm>
            <a:off x="82264" y="2534992"/>
            <a:ext cx="2372521" cy="631898"/>
            <a:chOff x="93657" y="2534992"/>
            <a:chExt cx="2372521" cy="631898"/>
          </a:xfrm>
        </p:grpSpPr>
        <p:sp>
          <p:nvSpPr>
            <p:cNvPr id="53" name="Rounded Rectangle 5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55" name="TextBox 54"/>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64" name="Group 63"/>
          <p:cNvGrpSpPr/>
          <p:nvPr/>
        </p:nvGrpSpPr>
        <p:grpSpPr>
          <a:xfrm>
            <a:off x="82264" y="3394504"/>
            <a:ext cx="2372521" cy="631898"/>
            <a:chOff x="93657" y="2534992"/>
            <a:chExt cx="2372521" cy="631898"/>
          </a:xfrm>
        </p:grpSpPr>
        <p:sp>
          <p:nvSpPr>
            <p:cNvPr id="65" name="Rounded Rectangle 64"/>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6" name="TextBox 65"/>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67" name="Group 66"/>
          <p:cNvGrpSpPr/>
          <p:nvPr/>
        </p:nvGrpSpPr>
        <p:grpSpPr>
          <a:xfrm>
            <a:off x="82264" y="4254016"/>
            <a:ext cx="2349239" cy="631898"/>
            <a:chOff x="93657" y="2534992"/>
            <a:chExt cx="2349239" cy="631898"/>
          </a:xfrm>
        </p:grpSpPr>
        <p:sp>
          <p:nvSpPr>
            <p:cNvPr id="68" name="Rounded Rectangle 67"/>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9" name="TextBox 68"/>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174" name="TextBox 173"/>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71" name="Rounded Rectangle 70"/>
          <p:cNvSpPr/>
          <p:nvPr/>
        </p:nvSpPr>
        <p:spPr>
          <a:xfrm>
            <a:off x="87623" y="5094535"/>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2" name="TextBox 71"/>
          <p:cNvSpPr txBox="1"/>
          <p:nvPr/>
        </p:nvSpPr>
        <p:spPr>
          <a:xfrm>
            <a:off x="728398" y="5056520"/>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NEW SUBJECT NAME</a:t>
            </a:r>
          </a:p>
        </p:txBody>
      </p:sp>
      <p:sp>
        <p:nvSpPr>
          <p:cNvPr id="62" name="Rectangle 61"/>
          <p:cNvSpPr/>
          <p:nvPr/>
        </p:nvSpPr>
        <p:spPr>
          <a:xfrm>
            <a:off x="2819354" y="713938"/>
            <a:ext cx="2989733" cy="355615"/>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2400" dirty="0" smtClean="0">
                <a:solidFill>
                  <a:schemeClr val="bg1">
                    <a:lumMod val="50000"/>
                  </a:schemeClr>
                </a:solidFill>
              </a:rPr>
              <a:t>Literature</a:t>
            </a:r>
            <a:endParaRPr lang="en-US" sz="2400" dirty="0">
              <a:solidFill>
                <a:schemeClr val="bg1">
                  <a:lumMod val="50000"/>
                </a:schemeClr>
              </a:solidFill>
            </a:endParaRPr>
          </a:p>
        </p:txBody>
      </p:sp>
      <p:pic>
        <p:nvPicPr>
          <p:cNvPr id="78" name="Picture 77" descr="search.png"/>
          <p:cNvPicPr>
            <a:picLocks noChangeAspect="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476309" y="761907"/>
            <a:ext cx="192764" cy="314061"/>
          </a:xfrm>
          <a:prstGeom prst="rect">
            <a:avLst/>
          </a:prstGeom>
        </p:spPr>
      </p:pic>
      <p:sp>
        <p:nvSpPr>
          <p:cNvPr id="79" name="TextBox 78"/>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Subjects</a:t>
            </a:r>
          </a:p>
        </p:txBody>
      </p:sp>
      <p:cxnSp>
        <p:nvCxnSpPr>
          <p:cNvPr id="83" name="Straight Connector 82"/>
          <p:cNvCxnSpPr/>
          <p:nvPr/>
        </p:nvCxnSpPr>
        <p:spPr>
          <a:xfrm>
            <a:off x="2617421" y="1963046"/>
            <a:ext cx="4896956"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84" name="TextBox 83"/>
          <p:cNvSpPr txBox="1"/>
          <p:nvPr/>
        </p:nvSpPr>
        <p:spPr>
          <a:xfrm>
            <a:off x="2531419" y="2305030"/>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Decks</a:t>
            </a:r>
          </a:p>
        </p:txBody>
      </p:sp>
      <p:cxnSp>
        <p:nvCxnSpPr>
          <p:cNvPr id="86" name="Straight Connector 85"/>
          <p:cNvCxnSpPr/>
          <p:nvPr/>
        </p:nvCxnSpPr>
        <p:spPr>
          <a:xfrm>
            <a:off x="2617421" y="2683859"/>
            <a:ext cx="4896956"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2531419" y="2001530"/>
            <a:ext cx="4136255" cy="338554"/>
          </a:xfrm>
          <a:prstGeom prst="rect">
            <a:avLst/>
          </a:prstGeom>
          <a:noFill/>
        </p:spPr>
        <p:txBody>
          <a:bodyPr wrap="square" rtlCol="0">
            <a:spAutoFit/>
          </a:bodyPr>
          <a:lstStyle/>
          <a:p>
            <a:r>
              <a:rPr lang="en-US" sz="1600" dirty="0" smtClean="0">
                <a:solidFill>
                  <a:srgbClr val="7F7F7F"/>
                </a:solidFill>
              </a:rPr>
              <a:t>Literature</a:t>
            </a:r>
          </a:p>
        </p:txBody>
      </p:sp>
      <p:sp>
        <p:nvSpPr>
          <p:cNvPr id="88" name="TextBox 87"/>
          <p:cNvSpPr txBox="1"/>
          <p:nvPr/>
        </p:nvSpPr>
        <p:spPr>
          <a:xfrm>
            <a:off x="2531419" y="2726201"/>
            <a:ext cx="4136255" cy="338554"/>
          </a:xfrm>
          <a:prstGeom prst="rect">
            <a:avLst/>
          </a:prstGeom>
          <a:noFill/>
        </p:spPr>
        <p:txBody>
          <a:bodyPr wrap="square" rtlCol="0">
            <a:spAutoFit/>
          </a:bodyPr>
          <a:lstStyle/>
          <a:p>
            <a:r>
              <a:rPr lang="en-US" sz="1600" dirty="0" smtClean="0">
                <a:solidFill>
                  <a:srgbClr val="7F7F7F"/>
                </a:solidFill>
              </a:rPr>
              <a:t>18</a:t>
            </a:r>
            <a:r>
              <a:rPr lang="en-US" sz="1600" baseline="30000" dirty="0" smtClean="0">
                <a:solidFill>
                  <a:srgbClr val="7F7F7F"/>
                </a:solidFill>
              </a:rPr>
              <a:t>th</a:t>
            </a:r>
            <a:r>
              <a:rPr lang="en-US" sz="1600" dirty="0" smtClean="0">
                <a:solidFill>
                  <a:srgbClr val="7F7F7F"/>
                </a:solidFill>
              </a:rPr>
              <a:t> Century English Authors</a:t>
            </a:r>
          </a:p>
        </p:txBody>
      </p:sp>
      <p:sp>
        <p:nvSpPr>
          <p:cNvPr id="39" name="TextBox 38"/>
          <p:cNvSpPr txBox="1"/>
          <p:nvPr/>
        </p:nvSpPr>
        <p:spPr>
          <a:xfrm>
            <a:off x="2531419" y="3080685"/>
            <a:ext cx="4136255" cy="338554"/>
          </a:xfrm>
          <a:prstGeom prst="rect">
            <a:avLst/>
          </a:prstGeom>
          <a:noFill/>
        </p:spPr>
        <p:txBody>
          <a:bodyPr wrap="square" rtlCol="0">
            <a:spAutoFit/>
          </a:bodyPr>
          <a:lstStyle/>
          <a:p>
            <a:r>
              <a:rPr lang="en-US" sz="1600" dirty="0" smtClean="0">
                <a:solidFill>
                  <a:srgbClr val="7F7F7F"/>
                </a:solidFill>
              </a:rPr>
              <a:t>Modern Science Fiction</a:t>
            </a:r>
          </a:p>
        </p:txBody>
      </p:sp>
      <p:sp>
        <p:nvSpPr>
          <p:cNvPr id="41" name="Rounded Rectangle 40"/>
          <p:cNvSpPr/>
          <p:nvPr/>
        </p:nvSpPr>
        <p:spPr>
          <a:xfrm>
            <a:off x="6861536" y="2032642"/>
            <a:ext cx="636511" cy="310944"/>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43" name="Rounded Rectangle 42"/>
          <p:cNvSpPr/>
          <p:nvPr/>
        </p:nvSpPr>
        <p:spPr>
          <a:xfrm>
            <a:off x="6861536" y="2749953"/>
            <a:ext cx="636511" cy="310944"/>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44" name="Rounded Rectangle 43"/>
          <p:cNvSpPr/>
          <p:nvPr/>
        </p:nvSpPr>
        <p:spPr>
          <a:xfrm>
            <a:off x="6861536" y="3107226"/>
            <a:ext cx="636511" cy="310944"/>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45" name="TextBox 44"/>
          <p:cNvSpPr txBox="1"/>
          <p:nvPr/>
        </p:nvSpPr>
        <p:spPr>
          <a:xfrm>
            <a:off x="7555763" y="2011886"/>
            <a:ext cx="1475982" cy="1015663"/>
          </a:xfrm>
          <a:prstGeom prst="rect">
            <a:avLst/>
          </a:prstGeom>
          <a:noFill/>
        </p:spPr>
        <p:txBody>
          <a:bodyPr wrap="square" rtlCol="0">
            <a:spAutoFit/>
          </a:bodyPr>
          <a:lstStyle/>
          <a:p>
            <a:r>
              <a:rPr lang="en-US" sz="1200" dirty="0" smtClean="0">
                <a:solidFill>
                  <a:srgbClr val="FF0000"/>
                </a:solidFill>
              </a:rPr>
              <a:t>Adding a subject will automatically add, while adding a deck will list some options</a:t>
            </a:r>
            <a:r>
              <a:rPr lang="is-IS" sz="1200" dirty="0" smtClean="0">
                <a:solidFill>
                  <a:srgbClr val="FF0000"/>
                </a:solidFill>
              </a:rPr>
              <a:t>…</a:t>
            </a:r>
            <a:endParaRPr lang="en-US" sz="1200" dirty="0" smtClean="0">
              <a:solidFill>
                <a:srgbClr val="FF0000"/>
              </a:solidFill>
            </a:endParaRPr>
          </a:p>
        </p:txBody>
      </p:sp>
      <p:sp>
        <p:nvSpPr>
          <p:cNvPr id="46" name="Rounded Rectangle 45"/>
          <p:cNvSpPr/>
          <p:nvPr/>
        </p:nvSpPr>
        <p:spPr>
          <a:xfrm>
            <a:off x="6815656" y="3077194"/>
            <a:ext cx="724231" cy="378264"/>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ight Arrow 49"/>
          <p:cNvSpPr/>
          <p:nvPr/>
        </p:nvSpPr>
        <p:spPr>
          <a:xfrm rot="5400000">
            <a:off x="6975383" y="3522171"/>
            <a:ext cx="463347" cy="430917"/>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
        <p:nvSpPr>
          <p:cNvPr id="52" name="Rectangle 51"/>
          <p:cNvSpPr/>
          <p:nvPr/>
        </p:nvSpPr>
        <p:spPr>
          <a:xfrm>
            <a:off x="2203730" y="518406"/>
            <a:ext cx="237932" cy="942661"/>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537809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0" y="525656"/>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EFDE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48" name="Rounded Rectangle 47"/>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49" name="TextBox 48"/>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2" name="Group 11"/>
          <p:cNvGrpSpPr/>
          <p:nvPr/>
        </p:nvGrpSpPr>
        <p:grpSpPr>
          <a:xfrm>
            <a:off x="82264" y="2534992"/>
            <a:ext cx="2372521" cy="631898"/>
            <a:chOff x="93657" y="2534992"/>
            <a:chExt cx="2372521" cy="631898"/>
          </a:xfrm>
        </p:grpSpPr>
        <p:sp>
          <p:nvSpPr>
            <p:cNvPr id="53" name="Rounded Rectangle 5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55" name="TextBox 54"/>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64" name="Group 63"/>
          <p:cNvGrpSpPr/>
          <p:nvPr/>
        </p:nvGrpSpPr>
        <p:grpSpPr>
          <a:xfrm>
            <a:off x="82264" y="3394504"/>
            <a:ext cx="2372521" cy="631898"/>
            <a:chOff x="93657" y="2534992"/>
            <a:chExt cx="2372521" cy="631898"/>
          </a:xfrm>
        </p:grpSpPr>
        <p:sp>
          <p:nvSpPr>
            <p:cNvPr id="65" name="Rounded Rectangle 64"/>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6" name="TextBox 65"/>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67" name="Group 66"/>
          <p:cNvGrpSpPr/>
          <p:nvPr/>
        </p:nvGrpSpPr>
        <p:grpSpPr>
          <a:xfrm>
            <a:off x="82264" y="4254016"/>
            <a:ext cx="2349239" cy="631898"/>
            <a:chOff x="93657" y="2534992"/>
            <a:chExt cx="2349239" cy="631898"/>
          </a:xfrm>
        </p:grpSpPr>
        <p:sp>
          <p:nvSpPr>
            <p:cNvPr id="68" name="Rounded Rectangle 67"/>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9" name="TextBox 68"/>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174" name="TextBox 173"/>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71" name="Rounded Rectangle 70"/>
          <p:cNvSpPr/>
          <p:nvPr/>
        </p:nvSpPr>
        <p:spPr>
          <a:xfrm>
            <a:off x="87623" y="5094535"/>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2" name="TextBox 71"/>
          <p:cNvSpPr txBox="1"/>
          <p:nvPr/>
        </p:nvSpPr>
        <p:spPr>
          <a:xfrm>
            <a:off x="728398" y="5056520"/>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NEW SUBJECT NAME</a:t>
            </a:r>
          </a:p>
        </p:txBody>
      </p:sp>
      <p:sp>
        <p:nvSpPr>
          <p:cNvPr id="62" name="Rectangle 61"/>
          <p:cNvSpPr/>
          <p:nvPr/>
        </p:nvSpPr>
        <p:spPr>
          <a:xfrm>
            <a:off x="2819354" y="713938"/>
            <a:ext cx="2989733" cy="355615"/>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2400" dirty="0" smtClean="0">
                <a:solidFill>
                  <a:schemeClr val="bg1">
                    <a:lumMod val="50000"/>
                  </a:schemeClr>
                </a:solidFill>
              </a:rPr>
              <a:t>Literature</a:t>
            </a:r>
            <a:endParaRPr lang="en-US" sz="2400" dirty="0">
              <a:solidFill>
                <a:schemeClr val="bg1">
                  <a:lumMod val="50000"/>
                </a:schemeClr>
              </a:solidFill>
            </a:endParaRPr>
          </a:p>
        </p:txBody>
      </p:sp>
      <p:pic>
        <p:nvPicPr>
          <p:cNvPr id="78" name="Picture 77" descr="search.png"/>
          <p:cNvPicPr>
            <a:picLocks noChangeAspect="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476309" y="761907"/>
            <a:ext cx="192764" cy="314061"/>
          </a:xfrm>
          <a:prstGeom prst="rect">
            <a:avLst/>
          </a:prstGeom>
        </p:spPr>
      </p:pic>
      <p:sp>
        <p:nvSpPr>
          <p:cNvPr id="79" name="TextBox 78"/>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Subjects</a:t>
            </a:r>
          </a:p>
        </p:txBody>
      </p:sp>
      <p:cxnSp>
        <p:nvCxnSpPr>
          <p:cNvPr id="83" name="Straight Connector 82"/>
          <p:cNvCxnSpPr/>
          <p:nvPr/>
        </p:nvCxnSpPr>
        <p:spPr>
          <a:xfrm>
            <a:off x="2617421" y="1963046"/>
            <a:ext cx="4896956"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84" name="TextBox 83"/>
          <p:cNvSpPr txBox="1"/>
          <p:nvPr/>
        </p:nvSpPr>
        <p:spPr>
          <a:xfrm>
            <a:off x="2531419" y="2305030"/>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Decks</a:t>
            </a:r>
          </a:p>
        </p:txBody>
      </p:sp>
      <p:cxnSp>
        <p:nvCxnSpPr>
          <p:cNvPr id="86" name="Straight Connector 85"/>
          <p:cNvCxnSpPr/>
          <p:nvPr/>
        </p:nvCxnSpPr>
        <p:spPr>
          <a:xfrm>
            <a:off x="2617421" y="2683859"/>
            <a:ext cx="4896956"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2531419" y="2001530"/>
            <a:ext cx="4136255" cy="338554"/>
          </a:xfrm>
          <a:prstGeom prst="rect">
            <a:avLst/>
          </a:prstGeom>
          <a:noFill/>
        </p:spPr>
        <p:txBody>
          <a:bodyPr wrap="square" rtlCol="0">
            <a:spAutoFit/>
          </a:bodyPr>
          <a:lstStyle/>
          <a:p>
            <a:r>
              <a:rPr lang="en-US" sz="1600" dirty="0" smtClean="0">
                <a:solidFill>
                  <a:srgbClr val="7F7F7F"/>
                </a:solidFill>
              </a:rPr>
              <a:t>Literature</a:t>
            </a:r>
          </a:p>
        </p:txBody>
      </p:sp>
      <p:sp>
        <p:nvSpPr>
          <p:cNvPr id="88" name="TextBox 87"/>
          <p:cNvSpPr txBox="1"/>
          <p:nvPr/>
        </p:nvSpPr>
        <p:spPr>
          <a:xfrm>
            <a:off x="2531419" y="2726201"/>
            <a:ext cx="4136255" cy="338554"/>
          </a:xfrm>
          <a:prstGeom prst="rect">
            <a:avLst/>
          </a:prstGeom>
          <a:noFill/>
        </p:spPr>
        <p:txBody>
          <a:bodyPr wrap="square" rtlCol="0">
            <a:spAutoFit/>
          </a:bodyPr>
          <a:lstStyle/>
          <a:p>
            <a:r>
              <a:rPr lang="en-US" sz="1600" dirty="0" smtClean="0">
                <a:solidFill>
                  <a:srgbClr val="7F7F7F"/>
                </a:solidFill>
              </a:rPr>
              <a:t>18</a:t>
            </a:r>
            <a:r>
              <a:rPr lang="en-US" sz="1600" baseline="30000" dirty="0" smtClean="0">
                <a:solidFill>
                  <a:srgbClr val="7F7F7F"/>
                </a:solidFill>
              </a:rPr>
              <a:t>th</a:t>
            </a:r>
            <a:r>
              <a:rPr lang="en-US" sz="1600" dirty="0" smtClean="0">
                <a:solidFill>
                  <a:srgbClr val="7F7F7F"/>
                </a:solidFill>
              </a:rPr>
              <a:t> Century English Authors</a:t>
            </a:r>
          </a:p>
        </p:txBody>
      </p:sp>
      <p:sp>
        <p:nvSpPr>
          <p:cNvPr id="39" name="TextBox 38"/>
          <p:cNvSpPr txBox="1"/>
          <p:nvPr/>
        </p:nvSpPr>
        <p:spPr>
          <a:xfrm>
            <a:off x="2531419" y="3080685"/>
            <a:ext cx="4136255" cy="338554"/>
          </a:xfrm>
          <a:prstGeom prst="rect">
            <a:avLst/>
          </a:prstGeom>
          <a:noFill/>
        </p:spPr>
        <p:txBody>
          <a:bodyPr wrap="square" rtlCol="0">
            <a:spAutoFit/>
          </a:bodyPr>
          <a:lstStyle/>
          <a:p>
            <a:r>
              <a:rPr lang="en-US" sz="1600" dirty="0" smtClean="0">
                <a:solidFill>
                  <a:srgbClr val="7F7F7F"/>
                </a:solidFill>
              </a:rPr>
              <a:t>Modern Science Fiction</a:t>
            </a:r>
          </a:p>
        </p:txBody>
      </p:sp>
      <p:sp>
        <p:nvSpPr>
          <p:cNvPr id="41" name="Rounded Rectangle 40"/>
          <p:cNvSpPr/>
          <p:nvPr/>
        </p:nvSpPr>
        <p:spPr>
          <a:xfrm>
            <a:off x="6861536" y="2032642"/>
            <a:ext cx="636511" cy="310944"/>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43" name="Rounded Rectangle 42"/>
          <p:cNvSpPr/>
          <p:nvPr/>
        </p:nvSpPr>
        <p:spPr>
          <a:xfrm>
            <a:off x="6861536" y="2749953"/>
            <a:ext cx="636511" cy="310944"/>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52" name="Rectangle 51"/>
          <p:cNvSpPr/>
          <p:nvPr/>
        </p:nvSpPr>
        <p:spPr>
          <a:xfrm>
            <a:off x="5291431" y="3113601"/>
            <a:ext cx="2206616"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chemeClr val="bg1">
                    <a:lumMod val="85000"/>
                  </a:schemeClr>
                </a:solidFill>
              </a:rPr>
              <a:t>Choose deck</a:t>
            </a:r>
            <a:r>
              <a:rPr lang="is-IS" sz="1200" dirty="0" smtClean="0">
                <a:solidFill>
                  <a:schemeClr val="bg1">
                    <a:lumMod val="85000"/>
                  </a:schemeClr>
                </a:solidFill>
              </a:rPr>
              <a:t>…</a:t>
            </a:r>
            <a:endParaRPr lang="en-US" sz="1600" dirty="0">
              <a:solidFill>
                <a:schemeClr val="bg1">
                  <a:lumMod val="85000"/>
                </a:schemeClr>
              </a:solidFill>
            </a:endParaRPr>
          </a:p>
        </p:txBody>
      </p:sp>
      <p:sp>
        <p:nvSpPr>
          <p:cNvPr id="54" name="Isosceles Triangle 53"/>
          <p:cNvSpPr/>
          <p:nvPr/>
        </p:nvSpPr>
        <p:spPr>
          <a:xfrm rot="10800000">
            <a:off x="7305684" y="3233016"/>
            <a:ext cx="110041" cy="77826"/>
          </a:xfrm>
          <a:prstGeom prst="triangle">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65000"/>
                </a:schemeClr>
              </a:solidFill>
            </a:endParaRPr>
          </a:p>
        </p:txBody>
      </p:sp>
      <p:sp>
        <p:nvSpPr>
          <p:cNvPr id="57" name="Rounded Rectangle 56"/>
          <p:cNvSpPr/>
          <p:nvPr/>
        </p:nvSpPr>
        <p:spPr>
          <a:xfrm>
            <a:off x="7271230" y="3166890"/>
            <a:ext cx="184222" cy="190876"/>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ight Arrow 57"/>
          <p:cNvSpPr/>
          <p:nvPr/>
        </p:nvSpPr>
        <p:spPr>
          <a:xfrm>
            <a:off x="7514377" y="3080685"/>
            <a:ext cx="368859" cy="364728"/>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Box 58"/>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
        <p:nvSpPr>
          <p:cNvPr id="46" name="Rectangle 45"/>
          <p:cNvSpPr/>
          <p:nvPr/>
        </p:nvSpPr>
        <p:spPr>
          <a:xfrm>
            <a:off x="2203730" y="518406"/>
            <a:ext cx="237932" cy="942661"/>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607388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0" y="525656"/>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EFDE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48" name="Rounded Rectangle 47"/>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49" name="TextBox 48"/>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2" name="Group 11"/>
          <p:cNvGrpSpPr/>
          <p:nvPr/>
        </p:nvGrpSpPr>
        <p:grpSpPr>
          <a:xfrm>
            <a:off x="82264" y="2534992"/>
            <a:ext cx="2372521" cy="631898"/>
            <a:chOff x="93657" y="2534992"/>
            <a:chExt cx="2372521" cy="631898"/>
          </a:xfrm>
        </p:grpSpPr>
        <p:sp>
          <p:nvSpPr>
            <p:cNvPr id="53" name="Rounded Rectangle 5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55" name="TextBox 54"/>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64" name="Group 63"/>
          <p:cNvGrpSpPr/>
          <p:nvPr/>
        </p:nvGrpSpPr>
        <p:grpSpPr>
          <a:xfrm>
            <a:off x="82264" y="3394504"/>
            <a:ext cx="2372521" cy="631898"/>
            <a:chOff x="93657" y="2534992"/>
            <a:chExt cx="2372521" cy="631898"/>
          </a:xfrm>
        </p:grpSpPr>
        <p:sp>
          <p:nvSpPr>
            <p:cNvPr id="65" name="Rounded Rectangle 64"/>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6" name="TextBox 65"/>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67" name="Group 66"/>
          <p:cNvGrpSpPr/>
          <p:nvPr/>
        </p:nvGrpSpPr>
        <p:grpSpPr>
          <a:xfrm>
            <a:off x="82264" y="4254016"/>
            <a:ext cx="2349239" cy="631898"/>
            <a:chOff x="93657" y="2534992"/>
            <a:chExt cx="2349239" cy="631898"/>
          </a:xfrm>
        </p:grpSpPr>
        <p:sp>
          <p:nvSpPr>
            <p:cNvPr id="68" name="Rounded Rectangle 67"/>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9" name="TextBox 68"/>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174" name="TextBox 173"/>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71" name="Rounded Rectangle 70"/>
          <p:cNvSpPr/>
          <p:nvPr/>
        </p:nvSpPr>
        <p:spPr>
          <a:xfrm>
            <a:off x="87623" y="5094535"/>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2" name="TextBox 71"/>
          <p:cNvSpPr txBox="1"/>
          <p:nvPr/>
        </p:nvSpPr>
        <p:spPr>
          <a:xfrm>
            <a:off x="728398" y="5056520"/>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NEW SUBJECT NAME</a:t>
            </a:r>
          </a:p>
        </p:txBody>
      </p:sp>
      <p:sp>
        <p:nvSpPr>
          <p:cNvPr id="62" name="Rectangle 61"/>
          <p:cNvSpPr/>
          <p:nvPr/>
        </p:nvSpPr>
        <p:spPr>
          <a:xfrm>
            <a:off x="2819354" y="713938"/>
            <a:ext cx="2989733" cy="355615"/>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2400" dirty="0" smtClean="0">
                <a:solidFill>
                  <a:schemeClr val="bg1">
                    <a:lumMod val="50000"/>
                  </a:schemeClr>
                </a:solidFill>
              </a:rPr>
              <a:t>Literature</a:t>
            </a:r>
            <a:endParaRPr lang="en-US" sz="2400" dirty="0">
              <a:solidFill>
                <a:schemeClr val="bg1">
                  <a:lumMod val="50000"/>
                </a:schemeClr>
              </a:solidFill>
            </a:endParaRPr>
          </a:p>
        </p:txBody>
      </p:sp>
      <p:pic>
        <p:nvPicPr>
          <p:cNvPr id="78" name="Picture 77" descr="search.png"/>
          <p:cNvPicPr>
            <a:picLocks noChangeAspect="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476309" y="761907"/>
            <a:ext cx="192764" cy="314061"/>
          </a:xfrm>
          <a:prstGeom prst="rect">
            <a:avLst/>
          </a:prstGeom>
        </p:spPr>
      </p:pic>
      <p:sp>
        <p:nvSpPr>
          <p:cNvPr id="79" name="TextBox 78"/>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Subjects</a:t>
            </a:r>
          </a:p>
        </p:txBody>
      </p:sp>
      <p:cxnSp>
        <p:nvCxnSpPr>
          <p:cNvPr id="83" name="Straight Connector 82"/>
          <p:cNvCxnSpPr/>
          <p:nvPr/>
        </p:nvCxnSpPr>
        <p:spPr>
          <a:xfrm>
            <a:off x="2617421" y="1963046"/>
            <a:ext cx="4896956"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84" name="TextBox 83"/>
          <p:cNvSpPr txBox="1"/>
          <p:nvPr/>
        </p:nvSpPr>
        <p:spPr>
          <a:xfrm>
            <a:off x="2531419" y="2305030"/>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Decks</a:t>
            </a:r>
          </a:p>
        </p:txBody>
      </p:sp>
      <p:cxnSp>
        <p:nvCxnSpPr>
          <p:cNvPr id="86" name="Straight Connector 85"/>
          <p:cNvCxnSpPr/>
          <p:nvPr/>
        </p:nvCxnSpPr>
        <p:spPr>
          <a:xfrm>
            <a:off x="2617421" y="2683859"/>
            <a:ext cx="4896956"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2531419" y="2001530"/>
            <a:ext cx="4136255" cy="338554"/>
          </a:xfrm>
          <a:prstGeom prst="rect">
            <a:avLst/>
          </a:prstGeom>
          <a:noFill/>
        </p:spPr>
        <p:txBody>
          <a:bodyPr wrap="square" rtlCol="0">
            <a:spAutoFit/>
          </a:bodyPr>
          <a:lstStyle/>
          <a:p>
            <a:r>
              <a:rPr lang="en-US" sz="1600" dirty="0" smtClean="0">
                <a:solidFill>
                  <a:srgbClr val="7F7F7F"/>
                </a:solidFill>
              </a:rPr>
              <a:t>Literature</a:t>
            </a:r>
          </a:p>
        </p:txBody>
      </p:sp>
      <p:sp>
        <p:nvSpPr>
          <p:cNvPr id="88" name="TextBox 87"/>
          <p:cNvSpPr txBox="1"/>
          <p:nvPr/>
        </p:nvSpPr>
        <p:spPr>
          <a:xfrm>
            <a:off x="2531419" y="2726201"/>
            <a:ext cx="4136255" cy="338554"/>
          </a:xfrm>
          <a:prstGeom prst="rect">
            <a:avLst/>
          </a:prstGeom>
          <a:noFill/>
        </p:spPr>
        <p:txBody>
          <a:bodyPr wrap="square" rtlCol="0">
            <a:spAutoFit/>
          </a:bodyPr>
          <a:lstStyle/>
          <a:p>
            <a:r>
              <a:rPr lang="en-US" sz="1600" dirty="0" smtClean="0">
                <a:solidFill>
                  <a:srgbClr val="7F7F7F"/>
                </a:solidFill>
              </a:rPr>
              <a:t>18</a:t>
            </a:r>
            <a:r>
              <a:rPr lang="en-US" sz="1600" baseline="30000" dirty="0" smtClean="0">
                <a:solidFill>
                  <a:srgbClr val="7F7F7F"/>
                </a:solidFill>
              </a:rPr>
              <a:t>th</a:t>
            </a:r>
            <a:r>
              <a:rPr lang="en-US" sz="1600" dirty="0" smtClean="0">
                <a:solidFill>
                  <a:srgbClr val="7F7F7F"/>
                </a:solidFill>
              </a:rPr>
              <a:t> Century English Authors</a:t>
            </a:r>
          </a:p>
        </p:txBody>
      </p:sp>
      <p:sp>
        <p:nvSpPr>
          <p:cNvPr id="39" name="TextBox 38"/>
          <p:cNvSpPr txBox="1"/>
          <p:nvPr/>
        </p:nvSpPr>
        <p:spPr>
          <a:xfrm>
            <a:off x="2531419" y="3080685"/>
            <a:ext cx="4136255" cy="338554"/>
          </a:xfrm>
          <a:prstGeom prst="rect">
            <a:avLst/>
          </a:prstGeom>
          <a:noFill/>
        </p:spPr>
        <p:txBody>
          <a:bodyPr wrap="square" rtlCol="0">
            <a:spAutoFit/>
          </a:bodyPr>
          <a:lstStyle/>
          <a:p>
            <a:r>
              <a:rPr lang="en-US" sz="1600" dirty="0" smtClean="0">
                <a:solidFill>
                  <a:srgbClr val="7F7F7F"/>
                </a:solidFill>
              </a:rPr>
              <a:t>Modern Science Fiction</a:t>
            </a:r>
          </a:p>
        </p:txBody>
      </p:sp>
      <p:sp>
        <p:nvSpPr>
          <p:cNvPr id="41" name="Rounded Rectangle 40"/>
          <p:cNvSpPr/>
          <p:nvPr/>
        </p:nvSpPr>
        <p:spPr>
          <a:xfrm>
            <a:off x="6861536" y="2032642"/>
            <a:ext cx="636511" cy="310944"/>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43" name="Rounded Rectangle 42"/>
          <p:cNvSpPr/>
          <p:nvPr/>
        </p:nvSpPr>
        <p:spPr>
          <a:xfrm>
            <a:off x="6861536" y="2749953"/>
            <a:ext cx="636511" cy="310944"/>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52" name="Rectangle 51"/>
          <p:cNvSpPr/>
          <p:nvPr/>
        </p:nvSpPr>
        <p:spPr>
          <a:xfrm>
            <a:off x="5291431" y="3113601"/>
            <a:ext cx="2206616"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A6A6A6"/>
                </a:solidFill>
              </a:rPr>
              <a:t>General Knowledge</a:t>
            </a:r>
            <a:endParaRPr lang="en-US" sz="1600" dirty="0">
              <a:solidFill>
                <a:srgbClr val="A6A6A6"/>
              </a:solidFill>
            </a:endParaRPr>
          </a:p>
        </p:txBody>
      </p:sp>
      <p:sp>
        <p:nvSpPr>
          <p:cNvPr id="44" name="Rectangle 43"/>
          <p:cNvSpPr/>
          <p:nvPr/>
        </p:nvSpPr>
        <p:spPr>
          <a:xfrm>
            <a:off x="5291431" y="3430146"/>
            <a:ext cx="2206616"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A6A6A6"/>
                </a:solidFill>
              </a:rPr>
              <a:t>Science</a:t>
            </a:r>
            <a:endParaRPr lang="en-US" sz="1600" dirty="0">
              <a:solidFill>
                <a:srgbClr val="A6A6A6"/>
              </a:solidFill>
            </a:endParaRPr>
          </a:p>
        </p:txBody>
      </p:sp>
      <p:sp>
        <p:nvSpPr>
          <p:cNvPr id="45" name="Rectangle 44"/>
          <p:cNvSpPr/>
          <p:nvPr/>
        </p:nvSpPr>
        <p:spPr>
          <a:xfrm>
            <a:off x="5291431" y="3755747"/>
            <a:ext cx="2206616"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A6A6A6"/>
                </a:solidFill>
              </a:rPr>
              <a:t>Music</a:t>
            </a:r>
            <a:endParaRPr lang="en-US" sz="1600" dirty="0">
              <a:solidFill>
                <a:srgbClr val="A6A6A6"/>
              </a:solidFill>
            </a:endParaRPr>
          </a:p>
        </p:txBody>
      </p:sp>
      <p:sp>
        <p:nvSpPr>
          <p:cNvPr id="50" name="Rectangle 49"/>
          <p:cNvSpPr/>
          <p:nvPr/>
        </p:nvSpPr>
        <p:spPr>
          <a:xfrm>
            <a:off x="5291431" y="4089715"/>
            <a:ext cx="2206616"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A6A6A6"/>
                </a:solidFill>
              </a:rPr>
              <a:t>New Subject Name</a:t>
            </a:r>
            <a:endParaRPr lang="en-US" sz="1600" dirty="0">
              <a:solidFill>
                <a:srgbClr val="A6A6A6"/>
              </a:solidFill>
            </a:endParaRPr>
          </a:p>
        </p:txBody>
      </p:sp>
      <p:sp>
        <p:nvSpPr>
          <p:cNvPr id="51" name="Rectangle 50"/>
          <p:cNvSpPr/>
          <p:nvPr/>
        </p:nvSpPr>
        <p:spPr>
          <a:xfrm>
            <a:off x="5291431" y="4406260"/>
            <a:ext cx="2206616"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A6A6A6"/>
                </a:solidFill>
              </a:rPr>
              <a:t>CREATE NEW</a:t>
            </a:r>
            <a:endParaRPr lang="en-US" sz="1600" dirty="0">
              <a:solidFill>
                <a:srgbClr val="A6A6A6"/>
              </a:solidFill>
            </a:endParaRPr>
          </a:p>
        </p:txBody>
      </p:sp>
      <p:sp>
        <p:nvSpPr>
          <p:cNvPr id="56" name="Rounded Rectangle 55"/>
          <p:cNvSpPr/>
          <p:nvPr/>
        </p:nvSpPr>
        <p:spPr>
          <a:xfrm>
            <a:off x="5203126" y="4059788"/>
            <a:ext cx="2382064" cy="327155"/>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ight Arrow 56"/>
          <p:cNvSpPr/>
          <p:nvPr/>
        </p:nvSpPr>
        <p:spPr>
          <a:xfrm>
            <a:off x="7637665" y="4017565"/>
            <a:ext cx="463347" cy="430917"/>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TextBox 57"/>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
        <p:nvSpPr>
          <p:cNvPr id="54" name="Rectangle 53"/>
          <p:cNvSpPr/>
          <p:nvPr/>
        </p:nvSpPr>
        <p:spPr>
          <a:xfrm>
            <a:off x="2203730" y="518406"/>
            <a:ext cx="237932" cy="942661"/>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83879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0" y="525656"/>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EFDE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48" name="Rounded Rectangle 47"/>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49" name="TextBox 48"/>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2" name="Group 11"/>
          <p:cNvGrpSpPr/>
          <p:nvPr/>
        </p:nvGrpSpPr>
        <p:grpSpPr>
          <a:xfrm>
            <a:off x="82264" y="2534992"/>
            <a:ext cx="2372521" cy="631898"/>
            <a:chOff x="93657" y="2534992"/>
            <a:chExt cx="2372521" cy="631898"/>
          </a:xfrm>
        </p:grpSpPr>
        <p:sp>
          <p:nvSpPr>
            <p:cNvPr id="53" name="Rounded Rectangle 5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55" name="TextBox 54"/>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64" name="Group 63"/>
          <p:cNvGrpSpPr/>
          <p:nvPr/>
        </p:nvGrpSpPr>
        <p:grpSpPr>
          <a:xfrm>
            <a:off x="82264" y="3394504"/>
            <a:ext cx="2372521" cy="631898"/>
            <a:chOff x="93657" y="2534992"/>
            <a:chExt cx="2372521" cy="631898"/>
          </a:xfrm>
        </p:grpSpPr>
        <p:sp>
          <p:nvSpPr>
            <p:cNvPr id="65" name="Rounded Rectangle 64"/>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6" name="TextBox 65"/>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67" name="Group 66"/>
          <p:cNvGrpSpPr/>
          <p:nvPr/>
        </p:nvGrpSpPr>
        <p:grpSpPr>
          <a:xfrm>
            <a:off x="82264" y="4254016"/>
            <a:ext cx="2349239" cy="631898"/>
            <a:chOff x="93657" y="2534992"/>
            <a:chExt cx="2349239" cy="631898"/>
          </a:xfrm>
        </p:grpSpPr>
        <p:sp>
          <p:nvSpPr>
            <p:cNvPr id="68" name="Rounded Rectangle 67"/>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9" name="TextBox 68"/>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174" name="TextBox 173"/>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71" name="Rounded Rectangle 70"/>
          <p:cNvSpPr/>
          <p:nvPr/>
        </p:nvSpPr>
        <p:spPr>
          <a:xfrm>
            <a:off x="87623" y="5094535"/>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2" name="TextBox 71"/>
          <p:cNvSpPr txBox="1"/>
          <p:nvPr/>
        </p:nvSpPr>
        <p:spPr>
          <a:xfrm>
            <a:off x="728398" y="5056520"/>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NEW SUBJECT NAME</a:t>
            </a:r>
          </a:p>
        </p:txBody>
      </p:sp>
      <p:sp>
        <p:nvSpPr>
          <p:cNvPr id="62" name="Rectangle 61"/>
          <p:cNvSpPr/>
          <p:nvPr/>
        </p:nvSpPr>
        <p:spPr>
          <a:xfrm>
            <a:off x="2819354" y="713938"/>
            <a:ext cx="2989733" cy="355615"/>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2400" dirty="0" smtClean="0">
                <a:solidFill>
                  <a:schemeClr val="bg1">
                    <a:lumMod val="50000"/>
                  </a:schemeClr>
                </a:solidFill>
              </a:rPr>
              <a:t>Literature</a:t>
            </a:r>
            <a:endParaRPr lang="en-US" sz="2400" dirty="0">
              <a:solidFill>
                <a:schemeClr val="bg1">
                  <a:lumMod val="50000"/>
                </a:schemeClr>
              </a:solidFill>
            </a:endParaRPr>
          </a:p>
        </p:txBody>
      </p:sp>
      <p:pic>
        <p:nvPicPr>
          <p:cNvPr id="78" name="Picture 77" descr="search.png"/>
          <p:cNvPicPr>
            <a:picLocks noChangeAspect="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476309" y="761907"/>
            <a:ext cx="192764" cy="314061"/>
          </a:xfrm>
          <a:prstGeom prst="rect">
            <a:avLst/>
          </a:prstGeom>
        </p:spPr>
      </p:pic>
      <p:sp>
        <p:nvSpPr>
          <p:cNvPr id="79" name="TextBox 78"/>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Subjects</a:t>
            </a:r>
          </a:p>
        </p:txBody>
      </p:sp>
      <p:cxnSp>
        <p:nvCxnSpPr>
          <p:cNvPr id="83" name="Straight Connector 82"/>
          <p:cNvCxnSpPr/>
          <p:nvPr/>
        </p:nvCxnSpPr>
        <p:spPr>
          <a:xfrm>
            <a:off x="2617421" y="1963046"/>
            <a:ext cx="4896956"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84" name="TextBox 83"/>
          <p:cNvSpPr txBox="1"/>
          <p:nvPr/>
        </p:nvSpPr>
        <p:spPr>
          <a:xfrm>
            <a:off x="2531419" y="2305030"/>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Decks</a:t>
            </a:r>
          </a:p>
        </p:txBody>
      </p:sp>
      <p:cxnSp>
        <p:nvCxnSpPr>
          <p:cNvPr id="86" name="Straight Connector 85"/>
          <p:cNvCxnSpPr/>
          <p:nvPr/>
        </p:nvCxnSpPr>
        <p:spPr>
          <a:xfrm>
            <a:off x="2617421" y="2683859"/>
            <a:ext cx="4896956"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2531419" y="2001530"/>
            <a:ext cx="4136255" cy="338554"/>
          </a:xfrm>
          <a:prstGeom prst="rect">
            <a:avLst/>
          </a:prstGeom>
          <a:noFill/>
        </p:spPr>
        <p:txBody>
          <a:bodyPr wrap="square" rtlCol="0">
            <a:spAutoFit/>
          </a:bodyPr>
          <a:lstStyle/>
          <a:p>
            <a:r>
              <a:rPr lang="en-US" sz="1600" dirty="0" smtClean="0">
                <a:solidFill>
                  <a:srgbClr val="7F7F7F"/>
                </a:solidFill>
              </a:rPr>
              <a:t>Literature</a:t>
            </a:r>
          </a:p>
        </p:txBody>
      </p:sp>
      <p:sp>
        <p:nvSpPr>
          <p:cNvPr id="88" name="TextBox 87"/>
          <p:cNvSpPr txBox="1"/>
          <p:nvPr/>
        </p:nvSpPr>
        <p:spPr>
          <a:xfrm>
            <a:off x="2531419" y="2726201"/>
            <a:ext cx="4136255" cy="338554"/>
          </a:xfrm>
          <a:prstGeom prst="rect">
            <a:avLst/>
          </a:prstGeom>
          <a:noFill/>
        </p:spPr>
        <p:txBody>
          <a:bodyPr wrap="square" rtlCol="0">
            <a:spAutoFit/>
          </a:bodyPr>
          <a:lstStyle/>
          <a:p>
            <a:r>
              <a:rPr lang="en-US" sz="1600" dirty="0" smtClean="0">
                <a:solidFill>
                  <a:srgbClr val="7F7F7F"/>
                </a:solidFill>
              </a:rPr>
              <a:t>18</a:t>
            </a:r>
            <a:r>
              <a:rPr lang="en-US" sz="1600" baseline="30000" dirty="0" smtClean="0">
                <a:solidFill>
                  <a:srgbClr val="7F7F7F"/>
                </a:solidFill>
              </a:rPr>
              <a:t>th</a:t>
            </a:r>
            <a:r>
              <a:rPr lang="en-US" sz="1600" dirty="0" smtClean="0">
                <a:solidFill>
                  <a:srgbClr val="7F7F7F"/>
                </a:solidFill>
              </a:rPr>
              <a:t> Century English Authors</a:t>
            </a:r>
          </a:p>
        </p:txBody>
      </p:sp>
      <p:sp>
        <p:nvSpPr>
          <p:cNvPr id="39" name="TextBox 38"/>
          <p:cNvSpPr txBox="1"/>
          <p:nvPr/>
        </p:nvSpPr>
        <p:spPr>
          <a:xfrm>
            <a:off x="2531419" y="3080685"/>
            <a:ext cx="4136255" cy="338554"/>
          </a:xfrm>
          <a:prstGeom prst="rect">
            <a:avLst/>
          </a:prstGeom>
          <a:noFill/>
        </p:spPr>
        <p:txBody>
          <a:bodyPr wrap="square" rtlCol="0">
            <a:spAutoFit/>
          </a:bodyPr>
          <a:lstStyle/>
          <a:p>
            <a:r>
              <a:rPr lang="en-US" sz="1600" dirty="0" smtClean="0">
                <a:solidFill>
                  <a:srgbClr val="7F7F7F"/>
                </a:solidFill>
              </a:rPr>
              <a:t>Modern Science Fiction</a:t>
            </a:r>
          </a:p>
        </p:txBody>
      </p:sp>
      <p:sp>
        <p:nvSpPr>
          <p:cNvPr id="41" name="Rounded Rectangle 40"/>
          <p:cNvSpPr/>
          <p:nvPr/>
        </p:nvSpPr>
        <p:spPr>
          <a:xfrm>
            <a:off x="6861536" y="2032642"/>
            <a:ext cx="636511" cy="310944"/>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43" name="Rounded Rectangle 42"/>
          <p:cNvSpPr/>
          <p:nvPr/>
        </p:nvSpPr>
        <p:spPr>
          <a:xfrm>
            <a:off x="6861536" y="2749953"/>
            <a:ext cx="636511" cy="310944"/>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56" name="Rounded Rectangle 55"/>
          <p:cNvSpPr/>
          <p:nvPr/>
        </p:nvSpPr>
        <p:spPr>
          <a:xfrm>
            <a:off x="734432" y="4233024"/>
            <a:ext cx="641740" cy="327155"/>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ight Arrow 56"/>
          <p:cNvSpPr/>
          <p:nvPr/>
        </p:nvSpPr>
        <p:spPr>
          <a:xfrm>
            <a:off x="1428647" y="4190801"/>
            <a:ext cx="463347" cy="430917"/>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TextBox 57"/>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
        <p:nvSpPr>
          <p:cNvPr id="54" name="Rounded Rectangle 53"/>
          <p:cNvSpPr/>
          <p:nvPr/>
        </p:nvSpPr>
        <p:spPr>
          <a:xfrm>
            <a:off x="6861536" y="3107226"/>
            <a:ext cx="636511" cy="310944"/>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VIEW</a:t>
            </a:r>
            <a:endParaRPr lang="en-US" sz="1050" dirty="0"/>
          </a:p>
        </p:txBody>
      </p:sp>
      <p:sp>
        <p:nvSpPr>
          <p:cNvPr id="59" name="TextBox 58"/>
          <p:cNvSpPr txBox="1"/>
          <p:nvPr/>
        </p:nvSpPr>
        <p:spPr>
          <a:xfrm>
            <a:off x="6841218" y="3462118"/>
            <a:ext cx="1475982" cy="646331"/>
          </a:xfrm>
          <a:prstGeom prst="rect">
            <a:avLst/>
          </a:prstGeom>
          <a:noFill/>
        </p:spPr>
        <p:txBody>
          <a:bodyPr wrap="square" rtlCol="0">
            <a:spAutoFit/>
          </a:bodyPr>
          <a:lstStyle/>
          <a:p>
            <a:r>
              <a:rPr lang="en-US" sz="1200" dirty="0" smtClean="0">
                <a:solidFill>
                  <a:srgbClr val="FF0000"/>
                </a:solidFill>
              </a:rPr>
              <a:t>Deck added to user’s</a:t>
            </a:r>
          </a:p>
          <a:p>
            <a:r>
              <a:rPr lang="en-US" sz="1200" dirty="0">
                <a:solidFill>
                  <a:srgbClr val="FF0000"/>
                </a:solidFill>
              </a:rPr>
              <a:t>s</a:t>
            </a:r>
            <a:r>
              <a:rPr lang="en-US" sz="1200" dirty="0" smtClean="0">
                <a:solidFill>
                  <a:srgbClr val="FF0000"/>
                </a:solidFill>
              </a:rPr>
              <a:t>ubject, “New Subject name”</a:t>
            </a:r>
            <a:endParaRPr lang="en-US" sz="1200" dirty="0" smtClean="0">
              <a:solidFill>
                <a:srgbClr val="FF0000"/>
              </a:solidFill>
            </a:endParaRPr>
          </a:p>
        </p:txBody>
      </p:sp>
      <p:sp>
        <p:nvSpPr>
          <p:cNvPr id="11" name="Oval 10"/>
          <p:cNvSpPr/>
          <p:nvPr/>
        </p:nvSpPr>
        <p:spPr>
          <a:xfrm>
            <a:off x="1853140" y="5152641"/>
            <a:ext cx="299472" cy="299472"/>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n-US" sz="1400" dirty="0">
                <a:solidFill>
                  <a:schemeClr val="bg1"/>
                </a:solidFill>
              </a:rPr>
              <a:t>+</a:t>
            </a:r>
            <a:r>
              <a:rPr lang="en-US" sz="1400" dirty="0" smtClean="0">
                <a:solidFill>
                  <a:schemeClr val="bg1"/>
                </a:solidFill>
              </a:rPr>
              <a:t>1</a:t>
            </a:r>
            <a:endParaRPr lang="en-US" sz="1400" dirty="0">
              <a:solidFill>
                <a:schemeClr val="bg1"/>
              </a:solidFill>
            </a:endParaRPr>
          </a:p>
        </p:txBody>
      </p:sp>
      <p:cxnSp>
        <p:nvCxnSpPr>
          <p:cNvPr id="14" name="Elbow Connector 13"/>
          <p:cNvCxnSpPr>
            <a:stCxn id="59" idx="1"/>
          </p:cNvCxnSpPr>
          <p:nvPr/>
        </p:nvCxnSpPr>
        <p:spPr>
          <a:xfrm rot="10800000" flipV="1">
            <a:off x="2454786" y="3785283"/>
            <a:ext cx="4386433" cy="1517093"/>
          </a:xfrm>
          <a:prstGeom prst="bentConnector3">
            <a:avLst/>
          </a:prstGeom>
          <a:ln>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2203730" y="518406"/>
            <a:ext cx="237932" cy="942661"/>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11070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1" y="4156244"/>
            <a:ext cx="2248647"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2" y="518975"/>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51" name="Rounded Rectangle 50"/>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PLUG IN</a:t>
            </a:r>
          </a:p>
        </p:txBody>
      </p:sp>
      <p:sp>
        <p:nvSpPr>
          <p:cNvPr id="76" name="TextBox 75"/>
          <p:cNvSpPr txBox="1"/>
          <p:nvPr/>
        </p:nvSpPr>
        <p:spPr>
          <a:xfrm>
            <a:off x="3369267" y="1058895"/>
            <a:ext cx="4136255" cy="461665"/>
          </a:xfrm>
          <a:prstGeom prst="rect">
            <a:avLst/>
          </a:prstGeom>
          <a:noFill/>
        </p:spPr>
        <p:txBody>
          <a:bodyPr wrap="square" rtlCol="0">
            <a:spAutoFit/>
          </a:bodyPr>
          <a:lstStyle/>
          <a:p>
            <a:r>
              <a:rPr lang="en-US" sz="1200" dirty="0" smtClean="0">
                <a:solidFill>
                  <a:schemeClr val="tx1">
                    <a:lumMod val="50000"/>
                    <a:lumOff val="50000"/>
                  </a:schemeClr>
                </a:solidFill>
              </a:rPr>
              <a:t>Cards Studied: 0 / 2</a:t>
            </a:r>
          </a:p>
          <a:p>
            <a:r>
              <a:rPr lang="en-US" sz="1200" dirty="0" smtClean="0">
                <a:solidFill>
                  <a:srgbClr val="E000F1"/>
                </a:solidFill>
              </a:rPr>
              <a:t>Concepts added from Plugin default to this Subject.</a:t>
            </a:r>
          </a:p>
        </p:txBody>
      </p:sp>
      <p:sp>
        <p:nvSpPr>
          <p:cNvPr id="77" name="TextBox 76"/>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CARDS</a:t>
            </a:r>
          </a:p>
        </p:txBody>
      </p:sp>
      <p:grpSp>
        <p:nvGrpSpPr>
          <p:cNvPr id="117" name="Group 116"/>
          <p:cNvGrpSpPr/>
          <p:nvPr/>
        </p:nvGrpSpPr>
        <p:grpSpPr>
          <a:xfrm>
            <a:off x="2551795" y="1960351"/>
            <a:ext cx="5082181" cy="338554"/>
            <a:chOff x="2551795" y="1960351"/>
            <a:chExt cx="5082181" cy="338554"/>
          </a:xfrm>
        </p:grpSpPr>
        <p:sp>
          <p:nvSpPr>
            <p:cNvPr id="118" name="TextBox 117"/>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Apostate</a:t>
              </a:r>
            </a:p>
          </p:txBody>
        </p:sp>
        <p:cxnSp>
          <p:nvCxnSpPr>
            <p:cNvPr id="119" name="Straight Connector 118"/>
            <p:cNvCxnSpPr/>
            <p:nvPr/>
          </p:nvCxnSpPr>
          <p:spPr>
            <a:xfrm>
              <a:off x="2617421" y="1963046"/>
              <a:ext cx="5016555" cy="21281"/>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21" name="Rounded Rectangle 120"/>
          <p:cNvSpPr/>
          <p:nvPr/>
        </p:nvSpPr>
        <p:spPr>
          <a:xfrm>
            <a:off x="6075742" y="2026000"/>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22" name="Group 121"/>
          <p:cNvGrpSpPr/>
          <p:nvPr/>
        </p:nvGrpSpPr>
        <p:grpSpPr>
          <a:xfrm>
            <a:off x="2551795" y="2400014"/>
            <a:ext cx="5082181" cy="338554"/>
            <a:chOff x="2551795" y="1960351"/>
            <a:chExt cx="5082181" cy="338554"/>
          </a:xfrm>
        </p:grpSpPr>
        <p:sp>
          <p:nvSpPr>
            <p:cNvPr id="123" name="TextBox 122"/>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Syncopated</a:t>
              </a:r>
            </a:p>
          </p:txBody>
        </p:sp>
        <p:cxnSp>
          <p:nvCxnSpPr>
            <p:cNvPr id="124" name="Straight Connector 123"/>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26" name="Rounded Rectangle 125"/>
          <p:cNvSpPr/>
          <p:nvPr/>
        </p:nvSpPr>
        <p:spPr>
          <a:xfrm>
            <a:off x="6075742" y="2465663"/>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sp>
        <p:nvSpPr>
          <p:cNvPr id="135" name="Rounded Rectangle 134"/>
          <p:cNvSpPr/>
          <p:nvPr/>
        </p:nvSpPr>
        <p:spPr>
          <a:xfrm>
            <a:off x="6824005" y="1672719"/>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38" name="Rounded Rectangle 137"/>
          <p:cNvSpPr/>
          <p:nvPr/>
        </p:nvSpPr>
        <p:spPr>
          <a:xfrm>
            <a:off x="6828577" y="2025999"/>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39" name="Rounded Rectangle 138"/>
          <p:cNvSpPr/>
          <p:nvPr/>
        </p:nvSpPr>
        <p:spPr>
          <a:xfrm>
            <a:off x="6828577" y="2465663"/>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43" name="TextBox 142"/>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144" name="Rectangle 143"/>
          <p:cNvSpPr/>
          <p:nvPr/>
        </p:nvSpPr>
        <p:spPr>
          <a:xfrm>
            <a:off x="-1" y="3267761"/>
            <a:ext cx="2248647"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Rectangle 145"/>
          <p:cNvSpPr/>
          <p:nvPr/>
        </p:nvSpPr>
        <p:spPr>
          <a:xfrm>
            <a:off x="2193571" y="4156394"/>
            <a:ext cx="249820" cy="837299"/>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Rounded Rectangle 146"/>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48" name="TextBox 147"/>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49" name="Group 148"/>
          <p:cNvGrpSpPr/>
          <p:nvPr/>
        </p:nvGrpSpPr>
        <p:grpSpPr>
          <a:xfrm>
            <a:off x="82264" y="2534992"/>
            <a:ext cx="2372521" cy="631898"/>
            <a:chOff x="93657" y="2534992"/>
            <a:chExt cx="2372521" cy="631898"/>
          </a:xfrm>
        </p:grpSpPr>
        <p:sp>
          <p:nvSpPr>
            <p:cNvPr id="150" name="Rounded Rectangle 149"/>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1" name="TextBox 150"/>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152" name="Group 151"/>
          <p:cNvGrpSpPr/>
          <p:nvPr/>
        </p:nvGrpSpPr>
        <p:grpSpPr>
          <a:xfrm>
            <a:off x="82264" y="3394504"/>
            <a:ext cx="2372521" cy="631898"/>
            <a:chOff x="93657" y="2534992"/>
            <a:chExt cx="2372521" cy="631898"/>
          </a:xfrm>
        </p:grpSpPr>
        <p:sp>
          <p:nvSpPr>
            <p:cNvPr id="153" name="Rounded Rectangle 15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4" name="TextBox 153"/>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155" name="Group 154"/>
          <p:cNvGrpSpPr/>
          <p:nvPr/>
        </p:nvGrpSpPr>
        <p:grpSpPr>
          <a:xfrm>
            <a:off x="82264" y="4254016"/>
            <a:ext cx="2349239" cy="631898"/>
            <a:chOff x="93657" y="2534992"/>
            <a:chExt cx="2349239" cy="631898"/>
          </a:xfrm>
        </p:grpSpPr>
        <p:sp>
          <p:nvSpPr>
            <p:cNvPr id="156" name="Rounded Rectangle 155"/>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7" name="TextBox 156"/>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71" name="Rounded Rectangle 70"/>
          <p:cNvSpPr/>
          <p:nvPr/>
        </p:nvSpPr>
        <p:spPr>
          <a:xfrm>
            <a:off x="87623" y="5094535"/>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2" name="TextBox 71"/>
          <p:cNvSpPr txBox="1"/>
          <p:nvPr/>
        </p:nvSpPr>
        <p:spPr>
          <a:xfrm>
            <a:off x="728398" y="5056520"/>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NEW SUBJECT NAME</a:t>
            </a:r>
          </a:p>
        </p:txBody>
      </p:sp>
      <p:sp>
        <p:nvSpPr>
          <p:cNvPr id="74" name="Rounded Rectangle 73"/>
          <p:cNvSpPr/>
          <p:nvPr/>
        </p:nvSpPr>
        <p:spPr>
          <a:xfrm>
            <a:off x="5315053" y="2026000"/>
            <a:ext cx="685800" cy="252529"/>
          </a:xfrm>
          <a:prstGeom prst="roundRect">
            <a:avLst/>
          </a:prstGeom>
          <a:solidFill>
            <a:srgbClr val="19C7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MOVE</a:t>
            </a:r>
            <a:endParaRPr lang="en-US" sz="1050" dirty="0"/>
          </a:p>
        </p:txBody>
      </p:sp>
      <p:sp>
        <p:nvSpPr>
          <p:cNvPr id="75" name="Rounded Rectangle 74"/>
          <p:cNvSpPr/>
          <p:nvPr/>
        </p:nvSpPr>
        <p:spPr>
          <a:xfrm>
            <a:off x="5315053" y="2465663"/>
            <a:ext cx="685800" cy="252529"/>
          </a:xfrm>
          <a:prstGeom prst="roundRect">
            <a:avLst/>
          </a:prstGeom>
          <a:solidFill>
            <a:srgbClr val="19C7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MOVE</a:t>
            </a:r>
            <a:endParaRPr lang="en-US" sz="1050" dirty="0"/>
          </a:p>
        </p:txBody>
      </p:sp>
      <p:sp>
        <p:nvSpPr>
          <p:cNvPr id="78" name="Rounded Rectangle 77"/>
          <p:cNvSpPr/>
          <p:nvPr/>
        </p:nvSpPr>
        <p:spPr>
          <a:xfrm>
            <a:off x="801897" y="4601232"/>
            <a:ext cx="548640" cy="228600"/>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EDIT</a:t>
            </a:r>
            <a:endParaRPr lang="en-US" sz="900" dirty="0"/>
          </a:p>
        </p:txBody>
      </p:sp>
      <p:sp>
        <p:nvSpPr>
          <p:cNvPr id="81" name="Rounded Rectangle 80"/>
          <p:cNvSpPr/>
          <p:nvPr/>
        </p:nvSpPr>
        <p:spPr>
          <a:xfrm>
            <a:off x="6183993" y="73500"/>
            <a:ext cx="641740" cy="327155"/>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TextBox 82"/>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
        <p:nvSpPr>
          <p:cNvPr id="84" name="Rounded Rectangle 83"/>
          <p:cNvSpPr/>
          <p:nvPr/>
        </p:nvSpPr>
        <p:spPr>
          <a:xfrm>
            <a:off x="5723458" y="697302"/>
            <a:ext cx="1790919" cy="511430"/>
          </a:xfrm>
          <a:prstGeom prst="roundRect">
            <a:avLst/>
          </a:prstGeom>
          <a:solidFill>
            <a:srgbClr val="19C7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DOWNLOAD THE CHROME EXTENSION</a:t>
            </a:r>
            <a:endParaRPr lang="en-US" sz="1400" dirty="0"/>
          </a:p>
        </p:txBody>
      </p:sp>
      <p:sp>
        <p:nvSpPr>
          <p:cNvPr id="82" name="Right Arrow 81"/>
          <p:cNvSpPr/>
          <p:nvPr/>
        </p:nvSpPr>
        <p:spPr>
          <a:xfrm rot="10800000">
            <a:off x="5663195" y="32479"/>
            <a:ext cx="463347" cy="430917"/>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85"/>
          <p:cNvSpPr/>
          <p:nvPr/>
        </p:nvSpPr>
        <p:spPr>
          <a:xfrm>
            <a:off x="5315053" y="2801538"/>
            <a:ext cx="2206616" cy="265023"/>
          </a:xfrm>
          <a:prstGeom prst="rect">
            <a:avLst/>
          </a:prstGeom>
          <a:solidFill>
            <a:schemeClr val="bg1">
              <a:lumMod val="95000"/>
            </a:schemeClr>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A6A6A6"/>
                </a:solidFill>
              </a:rPr>
              <a:t>General Knowledge</a:t>
            </a:r>
            <a:endParaRPr lang="en-US" sz="1600" dirty="0">
              <a:solidFill>
                <a:srgbClr val="A6A6A6"/>
              </a:solidFill>
            </a:endParaRPr>
          </a:p>
        </p:txBody>
      </p:sp>
      <p:sp>
        <p:nvSpPr>
          <p:cNvPr id="87" name="Rectangle 86"/>
          <p:cNvSpPr/>
          <p:nvPr/>
        </p:nvSpPr>
        <p:spPr>
          <a:xfrm>
            <a:off x="5315053" y="3118083"/>
            <a:ext cx="2206616" cy="265023"/>
          </a:xfrm>
          <a:prstGeom prst="rect">
            <a:avLst/>
          </a:prstGeom>
          <a:solidFill>
            <a:schemeClr val="bg1">
              <a:lumMod val="95000"/>
            </a:schemeClr>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A6A6A6"/>
                </a:solidFill>
              </a:rPr>
              <a:t>Science</a:t>
            </a:r>
            <a:endParaRPr lang="en-US" sz="1600" dirty="0">
              <a:solidFill>
                <a:srgbClr val="A6A6A6"/>
              </a:solidFill>
            </a:endParaRPr>
          </a:p>
        </p:txBody>
      </p:sp>
      <p:sp>
        <p:nvSpPr>
          <p:cNvPr id="88" name="Rectangle 87"/>
          <p:cNvSpPr/>
          <p:nvPr/>
        </p:nvSpPr>
        <p:spPr>
          <a:xfrm>
            <a:off x="5315053" y="3443684"/>
            <a:ext cx="2206616"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A6A6A6"/>
                </a:solidFill>
              </a:rPr>
              <a:t>Music</a:t>
            </a:r>
            <a:endParaRPr lang="en-US" sz="1600" dirty="0">
              <a:solidFill>
                <a:srgbClr val="A6A6A6"/>
              </a:solidFill>
            </a:endParaRPr>
          </a:p>
        </p:txBody>
      </p:sp>
      <p:sp>
        <p:nvSpPr>
          <p:cNvPr id="89" name="Rectangle 88"/>
          <p:cNvSpPr/>
          <p:nvPr/>
        </p:nvSpPr>
        <p:spPr>
          <a:xfrm>
            <a:off x="5315053" y="3777652"/>
            <a:ext cx="2206616" cy="265023"/>
          </a:xfrm>
          <a:prstGeom prst="rect">
            <a:avLst/>
          </a:prstGeom>
          <a:solidFill>
            <a:schemeClr val="bg1">
              <a:lumMod val="95000"/>
            </a:schemeClr>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A6A6A6"/>
                </a:solidFill>
              </a:rPr>
              <a:t>New Subject Name</a:t>
            </a:r>
            <a:endParaRPr lang="en-US" sz="1600" dirty="0">
              <a:solidFill>
                <a:srgbClr val="A6A6A6"/>
              </a:solidFill>
            </a:endParaRPr>
          </a:p>
        </p:txBody>
      </p:sp>
      <p:sp>
        <p:nvSpPr>
          <p:cNvPr id="90" name="Rectangle 89"/>
          <p:cNvSpPr/>
          <p:nvPr/>
        </p:nvSpPr>
        <p:spPr>
          <a:xfrm>
            <a:off x="5315053" y="4094197"/>
            <a:ext cx="2206616" cy="265023"/>
          </a:xfrm>
          <a:prstGeom prst="rect">
            <a:avLst/>
          </a:prstGeom>
          <a:solidFill>
            <a:schemeClr val="bg1">
              <a:lumMod val="95000"/>
            </a:schemeClr>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A6A6A6"/>
                </a:solidFill>
              </a:rPr>
              <a:t>CREATE NEW</a:t>
            </a:r>
            <a:endParaRPr lang="en-US" sz="1600" dirty="0">
              <a:solidFill>
                <a:srgbClr val="A6A6A6"/>
              </a:solidFill>
            </a:endParaRPr>
          </a:p>
        </p:txBody>
      </p:sp>
      <p:sp>
        <p:nvSpPr>
          <p:cNvPr id="91" name="Rounded Rectangle 90"/>
          <p:cNvSpPr/>
          <p:nvPr/>
        </p:nvSpPr>
        <p:spPr>
          <a:xfrm>
            <a:off x="5266350" y="3429086"/>
            <a:ext cx="2269917" cy="327155"/>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ounded Rectangle 91"/>
          <p:cNvSpPr/>
          <p:nvPr/>
        </p:nvSpPr>
        <p:spPr>
          <a:xfrm>
            <a:off x="5272067" y="2429168"/>
            <a:ext cx="769129" cy="327155"/>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7597481" y="3454437"/>
            <a:ext cx="1410755"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A6A6A6"/>
                </a:solidFill>
              </a:rPr>
              <a:t>Deck 1</a:t>
            </a:r>
            <a:endParaRPr lang="en-US" sz="1600" dirty="0">
              <a:solidFill>
                <a:srgbClr val="A6A6A6"/>
              </a:solidFill>
            </a:endParaRPr>
          </a:p>
        </p:txBody>
      </p:sp>
      <p:sp>
        <p:nvSpPr>
          <p:cNvPr id="94" name="Rectangle 93"/>
          <p:cNvSpPr/>
          <p:nvPr/>
        </p:nvSpPr>
        <p:spPr>
          <a:xfrm>
            <a:off x="7597481" y="3770982"/>
            <a:ext cx="1410755"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A6A6A6"/>
                </a:solidFill>
              </a:rPr>
              <a:t>Deck 2</a:t>
            </a:r>
            <a:endParaRPr lang="en-US" sz="1600" dirty="0">
              <a:solidFill>
                <a:srgbClr val="A6A6A6"/>
              </a:solidFill>
            </a:endParaRPr>
          </a:p>
        </p:txBody>
      </p:sp>
      <p:sp>
        <p:nvSpPr>
          <p:cNvPr id="97" name="TextBox 96"/>
          <p:cNvSpPr txBox="1"/>
          <p:nvPr/>
        </p:nvSpPr>
        <p:spPr>
          <a:xfrm>
            <a:off x="2739067" y="2910338"/>
            <a:ext cx="2456648" cy="1015663"/>
          </a:xfrm>
          <a:prstGeom prst="rect">
            <a:avLst/>
          </a:prstGeom>
          <a:noFill/>
        </p:spPr>
        <p:txBody>
          <a:bodyPr wrap="square" rtlCol="0">
            <a:spAutoFit/>
          </a:bodyPr>
          <a:lstStyle/>
          <a:p>
            <a:pPr algn="r"/>
            <a:r>
              <a:rPr lang="en-US" sz="1200" b="1" dirty="0" smtClean="0">
                <a:solidFill>
                  <a:srgbClr val="FF0000"/>
                </a:solidFill>
              </a:rPr>
              <a:t>Cards in this subject were added using the Chrome Extension. They can be moved to pre-existing decks, or form the basis of creating new ones.</a:t>
            </a:r>
            <a:endParaRPr lang="en-US" sz="1200" dirty="0" smtClean="0">
              <a:solidFill>
                <a:srgbClr val="FF0000"/>
              </a:solidFill>
            </a:endParaRPr>
          </a:p>
        </p:txBody>
      </p:sp>
      <p:sp>
        <p:nvSpPr>
          <p:cNvPr id="98" name="Rectangle 97"/>
          <p:cNvSpPr/>
          <p:nvPr/>
        </p:nvSpPr>
        <p:spPr>
          <a:xfrm>
            <a:off x="7597480" y="4105061"/>
            <a:ext cx="1410755"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A6A6A6"/>
                </a:solidFill>
              </a:rPr>
              <a:t>CREATE NEW</a:t>
            </a:r>
            <a:endParaRPr lang="en-US" sz="1600" dirty="0">
              <a:solidFill>
                <a:srgbClr val="A6A6A6"/>
              </a:solidFill>
            </a:endParaRPr>
          </a:p>
        </p:txBody>
      </p:sp>
    </p:spTree>
    <p:extLst>
      <p:ext uri="{BB962C8B-B14F-4D97-AF65-F5344CB8AC3E}">
        <p14:creationId xmlns:p14="http://schemas.microsoft.com/office/powerpoint/2010/main" val="190426832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1" y="4156244"/>
            <a:ext cx="2248647" cy="837300"/>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2" y="525656"/>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51" name="Rounded Rectangle 50"/>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NEW STUDY SESSION</a:t>
            </a:r>
          </a:p>
        </p:txBody>
      </p:sp>
      <p:sp>
        <p:nvSpPr>
          <p:cNvPr id="143" name="TextBox 142"/>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147" name="Rounded Rectangle 146"/>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48" name="TextBox 147"/>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49" name="Group 148"/>
          <p:cNvGrpSpPr/>
          <p:nvPr/>
        </p:nvGrpSpPr>
        <p:grpSpPr>
          <a:xfrm>
            <a:off x="82264" y="2534992"/>
            <a:ext cx="2372521" cy="631898"/>
            <a:chOff x="93657" y="2534992"/>
            <a:chExt cx="2372521" cy="631898"/>
          </a:xfrm>
        </p:grpSpPr>
        <p:sp>
          <p:nvSpPr>
            <p:cNvPr id="150" name="Rounded Rectangle 149"/>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1" name="TextBox 150"/>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152" name="Group 151"/>
          <p:cNvGrpSpPr/>
          <p:nvPr/>
        </p:nvGrpSpPr>
        <p:grpSpPr>
          <a:xfrm>
            <a:off x="82264" y="3394504"/>
            <a:ext cx="2372521" cy="631898"/>
            <a:chOff x="93657" y="2534992"/>
            <a:chExt cx="2372521" cy="631898"/>
          </a:xfrm>
        </p:grpSpPr>
        <p:sp>
          <p:nvSpPr>
            <p:cNvPr id="153" name="Rounded Rectangle 15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4" name="TextBox 153"/>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155" name="Group 154"/>
          <p:cNvGrpSpPr/>
          <p:nvPr/>
        </p:nvGrpSpPr>
        <p:grpSpPr>
          <a:xfrm>
            <a:off x="82264" y="4254016"/>
            <a:ext cx="2349239" cy="631898"/>
            <a:chOff x="93657" y="2534992"/>
            <a:chExt cx="2349239" cy="631898"/>
          </a:xfrm>
        </p:grpSpPr>
        <p:sp>
          <p:nvSpPr>
            <p:cNvPr id="156" name="Rounded Rectangle 155"/>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7" name="TextBox 156"/>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71" name="Rounded Rectangle 70"/>
          <p:cNvSpPr/>
          <p:nvPr/>
        </p:nvSpPr>
        <p:spPr>
          <a:xfrm>
            <a:off x="87623" y="5094535"/>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2" name="TextBox 71"/>
          <p:cNvSpPr txBox="1"/>
          <p:nvPr/>
        </p:nvSpPr>
        <p:spPr>
          <a:xfrm>
            <a:off x="728398" y="5056520"/>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NEW SUBJECT NAME</a:t>
            </a:r>
          </a:p>
        </p:txBody>
      </p:sp>
      <p:sp>
        <p:nvSpPr>
          <p:cNvPr id="54" name="Rectangle 53"/>
          <p:cNvSpPr/>
          <p:nvPr/>
        </p:nvSpPr>
        <p:spPr>
          <a:xfrm>
            <a:off x="2531419" y="1708347"/>
            <a:ext cx="2206616" cy="322830"/>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bg1">
                    <a:lumMod val="85000"/>
                  </a:schemeClr>
                </a:solidFill>
              </a:rPr>
              <a:t>Choose deck</a:t>
            </a:r>
            <a:r>
              <a:rPr lang="is-IS" sz="1400" dirty="0" smtClean="0">
                <a:solidFill>
                  <a:schemeClr val="bg1">
                    <a:lumMod val="85000"/>
                  </a:schemeClr>
                </a:solidFill>
              </a:rPr>
              <a:t>…</a:t>
            </a:r>
            <a:endParaRPr lang="en-US" dirty="0">
              <a:solidFill>
                <a:schemeClr val="bg1">
                  <a:lumMod val="85000"/>
                </a:schemeClr>
              </a:solidFill>
            </a:endParaRPr>
          </a:p>
        </p:txBody>
      </p:sp>
      <p:sp>
        <p:nvSpPr>
          <p:cNvPr id="55" name="TextBox 54"/>
          <p:cNvSpPr txBox="1"/>
          <p:nvPr/>
        </p:nvSpPr>
        <p:spPr>
          <a:xfrm>
            <a:off x="2531419" y="2076734"/>
            <a:ext cx="4136255" cy="276999"/>
          </a:xfrm>
          <a:prstGeom prst="rect">
            <a:avLst/>
          </a:prstGeom>
          <a:noFill/>
        </p:spPr>
        <p:txBody>
          <a:bodyPr wrap="square" rtlCol="0">
            <a:spAutoFit/>
          </a:bodyPr>
          <a:lstStyle/>
          <a:p>
            <a:r>
              <a:rPr lang="en-US" sz="1200" dirty="0" smtClean="0">
                <a:solidFill>
                  <a:schemeClr val="tx1">
                    <a:lumMod val="50000"/>
                    <a:lumOff val="50000"/>
                  </a:schemeClr>
                </a:solidFill>
              </a:rPr>
              <a:t>OR</a:t>
            </a:r>
          </a:p>
        </p:txBody>
      </p:sp>
      <p:sp>
        <p:nvSpPr>
          <p:cNvPr id="56" name="Rounded Rectangle 55"/>
          <p:cNvSpPr/>
          <p:nvPr/>
        </p:nvSpPr>
        <p:spPr>
          <a:xfrm>
            <a:off x="2531419" y="2373048"/>
            <a:ext cx="1072962"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STUDY ALL</a:t>
            </a:r>
            <a:endParaRPr lang="en-US" sz="1200" dirty="0"/>
          </a:p>
        </p:txBody>
      </p:sp>
      <p:sp>
        <p:nvSpPr>
          <p:cNvPr id="58" name="Rounded Rectangle 57"/>
          <p:cNvSpPr/>
          <p:nvPr/>
        </p:nvSpPr>
        <p:spPr>
          <a:xfrm>
            <a:off x="2431503" y="1631716"/>
            <a:ext cx="2394497" cy="479288"/>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ight Arrow 58"/>
          <p:cNvSpPr/>
          <p:nvPr/>
        </p:nvSpPr>
        <p:spPr>
          <a:xfrm rot="5400000">
            <a:off x="4073016" y="2172880"/>
            <a:ext cx="463347" cy="430917"/>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TextBox 59"/>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Tree>
    <p:extLst>
      <p:ext uri="{BB962C8B-B14F-4D97-AF65-F5344CB8AC3E}">
        <p14:creationId xmlns:p14="http://schemas.microsoft.com/office/powerpoint/2010/main" val="132500475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1" y="4156244"/>
            <a:ext cx="2248647" cy="837300"/>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2" y="525656"/>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51" name="Rounded Rectangle 50"/>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NEW STUDY SESSION</a:t>
            </a:r>
          </a:p>
        </p:txBody>
      </p:sp>
      <p:sp>
        <p:nvSpPr>
          <p:cNvPr id="143" name="TextBox 142"/>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147" name="Rounded Rectangle 146"/>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48" name="TextBox 147"/>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49" name="Group 148"/>
          <p:cNvGrpSpPr/>
          <p:nvPr/>
        </p:nvGrpSpPr>
        <p:grpSpPr>
          <a:xfrm>
            <a:off x="82264" y="2534992"/>
            <a:ext cx="2372521" cy="631898"/>
            <a:chOff x="93657" y="2534992"/>
            <a:chExt cx="2372521" cy="631898"/>
          </a:xfrm>
        </p:grpSpPr>
        <p:sp>
          <p:nvSpPr>
            <p:cNvPr id="150" name="Rounded Rectangle 149"/>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1" name="TextBox 150"/>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152" name="Group 151"/>
          <p:cNvGrpSpPr/>
          <p:nvPr/>
        </p:nvGrpSpPr>
        <p:grpSpPr>
          <a:xfrm>
            <a:off x="82264" y="3394504"/>
            <a:ext cx="2372521" cy="631898"/>
            <a:chOff x="93657" y="2534992"/>
            <a:chExt cx="2372521" cy="631898"/>
          </a:xfrm>
        </p:grpSpPr>
        <p:sp>
          <p:nvSpPr>
            <p:cNvPr id="153" name="Rounded Rectangle 15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4" name="TextBox 153"/>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155" name="Group 154"/>
          <p:cNvGrpSpPr/>
          <p:nvPr/>
        </p:nvGrpSpPr>
        <p:grpSpPr>
          <a:xfrm>
            <a:off x="82264" y="4254016"/>
            <a:ext cx="2349239" cy="631898"/>
            <a:chOff x="93657" y="2534992"/>
            <a:chExt cx="2349239" cy="631898"/>
          </a:xfrm>
        </p:grpSpPr>
        <p:sp>
          <p:nvSpPr>
            <p:cNvPr id="156" name="Rounded Rectangle 155"/>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7" name="TextBox 156"/>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71" name="Rounded Rectangle 70"/>
          <p:cNvSpPr/>
          <p:nvPr/>
        </p:nvSpPr>
        <p:spPr>
          <a:xfrm>
            <a:off x="87623" y="5094535"/>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2" name="TextBox 71"/>
          <p:cNvSpPr txBox="1"/>
          <p:nvPr/>
        </p:nvSpPr>
        <p:spPr>
          <a:xfrm>
            <a:off x="728398" y="5056520"/>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NEW SUBJECT NAME</a:t>
            </a:r>
          </a:p>
        </p:txBody>
      </p:sp>
      <p:sp>
        <p:nvSpPr>
          <p:cNvPr id="54" name="Rectangle 53"/>
          <p:cNvSpPr/>
          <p:nvPr/>
        </p:nvSpPr>
        <p:spPr>
          <a:xfrm>
            <a:off x="2531419" y="1708347"/>
            <a:ext cx="2206616" cy="322830"/>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bg1">
                    <a:lumMod val="85000"/>
                  </a:schemeClr>
                </a:solidFill>
              </a:rPr>
              <a:t>Choose deck</a:t>
            </a:r>
            <a:r>
              <a:rPr lang="is-IS" sz="1400" dirty="0" smtClean="0">
                <a:solidFill>
                  <a:schemeClr val="bg1">
                    <a:lumMod val="85000"/>
                  </a:schemeClr>
                </a:solidFill>
              </a:rPr>
              <a:t>…</a:t>
            </a:r>
            <a:endParaRPr lang="en-US" dirty="0">
              <a:solidFill>
                <a:schemeClr val="bg1">
                  <a:lumMod val="85000"/>
                </a:schemeClr>
              </a:solidFill>
            </a:endParaRPr>
          </a:p>
        </p:txBody>
      </p:sp>
      <p:sp>
        <p:nvSpPr>
          <p:cNvPr id="55" name="TextBox 54"/>
          <p:cNvSpPr txBox="1"/>
          <p:nvPr/>
        </p:nvSpPr>
        <p:spPr>
          <a:xfrm>
            <a:off x="2531419" y="2076734"/>
            <a:ext cx="4136255" cy="276999"/>
          </a:xfrm>
          <a:prstGeom prst="rect">
            <a:avLst/>
          </a:prstGeom>
          <a:noFill/>
        </p:spPr>
        <p:txBody>
          <a:bodyPr wrap="square" rtlCol="0">
            <a:spAutoFit/>
          </a:bodyPr>
          <a:lstStyle/>
          <a:p>
            <a:r>
              <a:rPr lang="en-US" sz="1200" dirty="0" smtClean="0">
                <a:solidFill>
                  <a:schemeClr val="tx1">
                    <a:lumMod val="50000"/>
                    <a:lumOff val="50000"/>
                  </a:schemeClr>
                </a:solidFill>
              </a:rPr>
              <a:t>OR</a:t>
            </a:r>
          </a:p>
        </p:txBody>
      </p:sp>
      <p:sp>
        <p:nvSpPr>
          <p:cNvPr id="56" name="Rounded Rectangle 55"/>
          <p:cNvSpPr/>
          <p:nvPr/>
        </p:nvSpPr>
        <p:spPr>
          <a:xfrm>
            <a:off x="2531419" y="2373048"/>
            <a:ext cx="1072962"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STUDY ALL</a:t>
            </a:r>
            <a:endParaRPr lang="en-US" sz="1200" dirty="0"/>
          </a:p>
        </p:txBody>
      </p:sp>
      <p:sp>
        <p:nvSpPr>
          <p:cNvPr id="38" name="Rectangle 37"/>
          <p:cNvSpPr/>
          <p:nvPr/>
        </p:nvSpPr>
        <p:spPr>
          <a:xfrm>
            <a:off x="2501073" y="2108025"/>
            <a:ext cx="2206616"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A6A6A6"/>
                </a:solidFill>
              </a:rPr>
              <a:t>General Knowledge</a:t>
            </a:r>
            <a:endParaRPr lang="en-US" sz="1600" dirty="0">
              <a:solidFill>
                <a:srgbClr val="A6A6A6"/>
              </a:solidFill>
            </a:endParaRPr>
          </a:p>
        </p:txBody>
      </p:sp>
      <p:sp>
        <p:nvSpPr>
          <p:cNvPr id="39" name="Rectangle 38"/>
          <p:cNvSpPr/>
          <p:nvPr/>
        </p:nvSpPr>
        <p:spPr>
          <a:xfrm>
            <a:off x="2501073" y="2424570"/>
            <a:ext cx="2206616"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A6A6A6"/>
                </a:solidFill>
              </a:rPr>
              <a:t>Science</a:t>
            </a:r>
            <a:endParaRPr lang="en-US" sz="1600" dirty="0">
              <a:solidFill>
                <a:srgbClr val="A6A6A6"/>
              </a:solidFill>
            </a:endParaRPr>
          </a:p>
        </p:txBody>
      </p:sp>
      <p:sp>
        <p:nvSpPr>
          <p:cNvPr id="41" name="Rectangle 40"/>
          <p:cNvSpPr/>
          <p:nvPr/>
        </p:nvSpPr>
        <p:spPr>
          <a:xfrm>
            <a:off x="2501073" y="2750171"/>
            <a:ext cx="2206616"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A6A6A6"/>
                </a:solidFill>
              </a:rPr>
              <a:t>Music</a:t>
            </a:r>
            <a:endParaRPr lang="en-US" sz="1600" dirty="0">
              <a:solidFill>
                <a:srgbClr val="A6A6A6"/>
              </a:solidFill>
            </a:endParaRPr>
          </a:p>
        </p:txBody>
      </p:sp>
      <p:sp>
        <p:nvSpPr>
          <p:cNvPr id="43" name="Rectangle 42"/>
          <p:cNvSpPr/>
          <p:nvPr/>
        </p:nvSpPr>
        <p:spPr>
          <a:xfrm>
            <a:off x="2501073" y="3084139"/>
            <a:ext cx="2206616"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A6A6A6"/>
                </a:solidFill>
              </a:rPr>
              <a:t>New Subject Name</a:t>
            </a:r>
            <a:endParaRPr lang="en-US" sz="1600" dirty="0">
              <a:solidFill>
                <a:srgbClr val="A6A6A6"/>
              </a:solidFill>
            </a:endParaRPr>
          </a:p>
        </p:txBody>
      </p:sp>
      <p:sp>
        <p:nvSpPr>
          <p:cNvPr id="44" name="Rectangle 43"/>
          <p:cNvSpPr/>
          <p:nvPr/>
        </p:nvSpPr>
        <p:spPr>
          <a:xfrm>
            <a:off x="2501073" y="3400684"/>
            <a:ext cx="2206616"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A6A6A6"/>
                </a:solidFill>
              </a:rPr>
              <a:t>Plug In</a:t>
            </a:r>
            <a:endParaRPr lang="en-US" sz="1600" dirty="0">
              <a:solidFill>
                <a:srgbClr val="A6A6A6"/>
              </a:solidFill>
            </a:endParaRPr>
          </a:p>
        </p:txBody>
      </p:sp>
      <p:sp>
        <p:nvSpPr>
          <p:cNvPr id="45" name="Rounded Rectangle 44"/>
          <p:cNvSpPr/>
          <p:nvPr/>
        </p:nvSpPr>
        <p:spPr>
          <a:xfrm>
            <a:off x="2454785" y="2635463"/>
            <a:ext cx="2394497" cy="479288"/>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ight Arrow 45"/>
          <p:cNvSpPr/>
          <p:nvPr/>
        </p:nvSpPr>
        <p:spPr>
          <a:xfrm>
            <a:off x="4906939" y="2659653"/>
            <a:ext cx="463347" cy="430917"/>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Tree>
    <p:extLst>
      <p:ext uri="{BB962C8B-B14F-4D97-AF65-F5344CB8AC3E}">
        <p14:creationId xmlns:p14="http://schemas.microsoft.com/office/powerpoint/2010/main" val="31109702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1" y="4156244"/>
            <a:ext cx="2248647" cy="837300"/>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2" y="525656"/>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51" name="Rounded Rectangle 50"/>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MUSIC STUDY SESSION</a:t>
            </a:r>
          </a:p>
        </p:txBody>
      </p:sp>
      <p:sp>
        <p:nvSpPr>
          <p:cNvPr id="143" name="TextBox 142"/>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147" name="Rounded Rectangle 146"/>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48" name="TextBox 147"/>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49" name="Group 148"/>
          <p:cNvGrpSpPr/>
          <p:nvPr/>
        </p:nvGrpSpPr>
        <p:grpSpPr>
          <a:xfrm>
            <a:off x="82264" y="2534992"/>
            <a:ext cx="2372521" cy="631898"/>
            <a:chOff x="93657" y="2534992"/>
            <a:chExt cx="2372521" cy="631898"/>
          </a:xfrm>
        </p:grpSpPr>
        <p:sp>
          <p:nvSpPr>
            <p:cNvPr id="150" name="Rounded Rectangle 149"/>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1" name="TextBox 150"/>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152" name="Group 151"/>
          <p:cNvGrpSpPr/>
          <p:nvPr/>
        </p:nvGrpSpPr>
        <p:grpSpPr>
          <a:xfrm>
            <a:off x="82264" y="3394504"/>
            <a:ext cx="2372521" cy="631898"/>
            <a:chOff x="93657" y="2534992"/>
            <a:chExt cx="2372521" cy="631898"/>
          </a:xfrm>
        </p:grpSpPr>
        <p:sp>
          <p:nvSpPr>
            <p:cNvPr id="153" name="Rounded Rectangle 15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4" name="TextBox 153"/>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155" name="Group 154"/>
          <p:cNvGrpSpPr/>
          <p:nvPr/>
        </p:nvGrpSpPr>
        <p:grpSpPr>
          <a:xfrm>
            <a:off x="82264" y="4254016"/>
            <a:ext cx="2349239" cy="631898"/>
            <a:chOff x="93657" y="2534992"/>
            <a:chExt cx="2349239" cy="631898"/>
          </a:xfrm>
        </p:grpSpPr>
        <p:sp>
          <p:nvSpPr>
            <p:cNvPr id="156" name="Rounded Rectangle 155"/>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7" name="TextBox 156"/>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71" name="Rounded Rectangle 70"/>
          <p:cNvSpPr/>
          <p:nvPr/>
        </p:nvSpPr>
        <p:spPr>
          <a:xfrm>
            <a:off x="87623" y="5094535"/>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2" name="TextBox 71"/>
          <p:cNvSpPr txBox="1"/>
          <p:nvPr/>
        </p:nvSpPr>
        <p:spPr>
          <a:xfrm>
            <a:off x="728398" y="5056520"/>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NEW SUBJECT NAME</a:t>
            </a:r>
          </a:p>
        </p:txBody>
      </p:sp>
      <p:sp>
        <p:nvSpPr>
          <p:cNvPr id="48" name="TextBox 47"/>
          <p:cNvSpPr txBox="1"/>
          <p:nvPr/>
        </p:nvSpPr>
        <p:spPr>
          <a:xfrm>
            <a:off x="3369267" y="1058895"/>
            <a:ext cx="4136255" cy="461665"/>
          </a:xfrm>
          <a:prstGeom prst="rect">
            <a:avLst/>
          </a:prstGeom>
          <a:noFill/>
        </p:spPr>
        <p:txBody>
          <a:bodyPr wrap="square" rtlCol="0">
            <a:spAutoFit/>
          </a:bodyPr>
          <a:lstStyle/>
          <a:p>
            <a:r>
              <a:rPr lang="en-US" sz="1200" dirty="0" smtClean="0">
                <a:solidFill>
                  <a:schemeClr val="tx1">
                    <a:lumMod val="50000"/>
                    <a:lumOff val="50000"/>
                  </a:schemeClr>
                </a:solidFill>
              </a:rPr>
              <a:t>Questions Completed: 0 / 5</a:t>
            </a:r>
          </a:p>
          <a:p>
            <a:r>
              <a:rPr lang="en-US" sz="1200" dirty="0" smtClean="0">
                <a:solidFill>
                  <a:schemeClr val="tx1">
                    <a:lumMod val="50000"/>
                    <a:lumOff val="50000"/>
                  </a:schemeClr>
                </a:solidFill>
              </a:rPr>
              <a:t>Questions Correct: 0 / 0</a:t>
            </a:r>
          </a:p>
        </p:txBody>
      </p:sp>
      <p:sp>
        <p:nvSpPr>
          <p:cNvPr id="49" name="TextBox 48"/>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Instructions</a:t>
            </a:r>
          </a:p>
        </p:txBody>
      </p:sp>
      <p:grpSp>
        <p:nvGrpSpPr>
          <p:cNvPr id="50" name="Group 49"/>
          <p:cNvGrpSpPr/>
          <p:nvPr/>
        </p:nvGrpSpPr>
        <p:grpSpPr>
          <a:xfrm>
            <a:off x="2551795" y="1960351"/>
            <a:ext cx="5082181" cy="1815882"/>
            <a:chOff x="2551795" y="1960351"/>
            <a:chExt cx="5082181" cy="1815882"/>
          </a:xfrm>
        </p:grpSpPr>
        <p:sp>
          <p:nvSpPr>
            <p:cNvPr id="53" name="TextBox 52"/>
            <p:cNvSpPr txBox="1"/>
            <p:nvPr/>
          </p:nvSpPr>
          <p:spPr>
            <a:xfrm>
              <a:off x="2551795" y="1960351"/>
              <a:ext cx="3523947" cy="1815882"/>
            </a:xfrm>
            <a:prstGeom prst="rect">
              <a:avLst/>
            </a:prstGeom>
            <a:noFill/>
          </p:spPr>
          <p:txBody>
            <a:bodyPr wrap="square" rtlCol="0">
              <a:spAutoFit/>
            </a:bodyPr>
            <a:lstStyle/>
            <a:p>
              <a:r>
                <a:rPr lang="en-US" sz="1600" dirty="0" smtClean="0">
                  <a:solidFill>
                    <a:schemeClr val="tx1">
                      <a:lumMod val="50000"/>
                      <a:lumOff val="50000"/>
                    </a:schemeClr>
                  </a:solidFill>
                </a:rPr>
                <a:t>After you click start, you will be shown a word or concept, along with a definition or explanation. Just click TRUE if the word and explanation are associated, and FALSE if not. You will have 5 seconds to respond (change this in your </a:t>
              </a:r>
              <a:r>
                <a:rPr lang="en-US" sz="1600" dirty="0" smtClean="0">
                  <a:solidFill>
                    <a:srgbClr val="E000F1"/>
                  </a:solidFill>
                </a:rPr>
                <a:t>settings</a:t>
              </a:r>
              <a:r>
                <a:rPr lang="en-US" sz="1600" dirty="0" smtClean="0">
                  <a:solidFill>
                    <a:schemeClr val="tx1">
                      <a:lumMod val="50000"/>
                      <a:lumOff val="50000"/>
                    </a:schemeClr>
                  </a:solidFill>
                </a:rPr>
                <a:t>). Ready to go?</a:t>
              </a:r>
            </a:p>
          </p:txBody>
        </p:sp>
        <p:cxnSp>
          <p:nvCxnSpPr>
            <p:cNvPr id="58" name="Straight Connector 57"/>
            <p:cNvCxnSpPr/>
            <p:nvPr/>
          </p:nvCxnSpPr>
          <p:spPr>
            <a:xfrm>
              <a:off x="2617421" y="1963046"/>
              <a:ext cx="5016555" cy="21281"/>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59" name="Rounded Rectangle 58"/>
          <p:cNvSpPr/>
          <p:nvPr/>
        </p:nvSpPr>
        <p:spPr>
          <a:xfrm>
            <a:off x="2531419" y="3815073"/>
            <a:ext cx="895025"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START</a:t>
            </a:r>
            <a:endParaRPr lang="en-US" sz="1200" dirty="0"/>
          </a:p>
        </p:txBody>
      </p:sp>
      <p:sp>
        <p:nvSpPr>
          <p:cNvPr id="60" name="TextBox 59"/>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Tree>
    <p:extLst>
      <p:ext uri="{BB962C8B-B14F-4D97-AF65-F5344CB8AC3E}">
        <p14:creationId xmlns:p14="http://schemas.microsoft.com/office/powerpoint/2010/main" val="379190994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685800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8275744" y="-4603"/>
            <a:ext cx="877457" cy="461933"/>
          </a:xfrm>
          <a:prstGeom prst="rect">
            <a:avLst/>
          </a:prstGeom>
          <a:solidFill>
            <a:srgbClr val="E000F1"/>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ed Rectangle 17"/>
          <p:cNvSpPr/>
          <p:nvPr/>
        </p:nvSpPr>
        <p:spPr>
          <a:xfrm>
            <a:off x="430907" y="1009286"/>
            <a:ext cx="2766871" cy="3957738"/>
          </a:xfrm>
          <a:prstGeom prst="roundRect">
            <a:avLst/>
          </a:prstGeom>
          <a:no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8383250" y="88806"/>
            <a:ext cx="601321" cy="276999"/>
          </a:xfrm>
          <a:prstGeom prst="rect">
            <a:avLst/>
          </a:prstGeom>
          <a:noFill/>
        </p:spPr>
        <p:txBody>
          <a:bodyPr wrap="none" rtlCol="0">
            <a:spAutoFit/>
          </a:bodyPr>
          <a:lstStyle/>
          <a:p>
            <a:r>
              <a:rPr lang="en-US" sz="1200" dirty="0" smtClean="0">
                <a:solidFill>
                  <a:schemeClr val="bg1"/>
                </a:solidFill>
              </a:rPr>
              <a:t>GUEST</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586444" cy="276999"/>
          </a:xfrm>
          <a:prstGeom prst="rect">
            <a:avLst/>
          </a:prstGeom>
          <a:noFill/>
        </p:spPr>
        <p:txBody>
          <a:bodyPr wrap="none" rtlCol="0">
            <a:spAutoFit/>
          </a:bodyPr>
          <a:lstStyle/>
          <a:p>
            <a:r>
              <a:rPr lang="en-US" sz="1200" dirty="0" smtClean="0">
                <a:solidFill>
                  <a:schemeClr val="bg1"/>
                </a:solidFill>
              </a:rPr>
              <a:t>LOGIN</a:t>
            </a:r>
          </a:p>
        </p:txBody>
      </p:sp>
      <p:sp>
        <p:nvSpPr>
          <p:cNvPr id="11" name="TextBox 10"/>
          <p:cNvSpPr txBox="1"/>
          <p:nvPr/>
        </p:nvSpPr>
        <p:spPr>
          <a:xfrm>
            <a:off x="7572157" y="88806"/>
            <a:ext cx="703588" cy="276999"/>
          </a:xfrm>
          <a:prstGeom prst="rect">
            <a:avLst/>
          </a:prstGeom>
          <a:noFill/>
        </p:spPr>
        <p:txBody>
          <a:bodyPr wrap="none" rtlCol="0">
            <a:spAutoFit/>
          </a:bodyPr>
          <a:lstStyle/>
          <a:p>
            <a:r>
              <a:rPr lang="en-US" sz="1200" dirty="0" smtClean="0">
                <a:solidFill>
                  <a:schemeClr val="bg1"/>
                </a:solidFill>
              </a:rPr>
              <a:t>SIGN UP</a:t>
            </a:r>
          </a:p>
        </p:txBody>
      </p:sp>
      <p:cxnSp>
        <p:nvCxnSpPr>
          <p:cNvPr id="13" name="Straight Connector 12"/>
          <p:cNvCxnSpPr/>
          <p:nvPr/>
        </p:nvCxnSpPr>
        <p:spPr>
          <a:xfrm>
            <a:off x="0" y="457331"/>
            <a:ext cx="9144000"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55642" y="1338146"/>
            <a:ext cx="3708062" cy="861774"/>
          </a:xfrm>
          <a:prstGeom prst="rect">
            <a:avLst/>
          </a:prstGeom>
          <a:noFill/>
        </p:spPr>
        <p:txBody>
          <a:bodyPr wrap="square" rtlCol="0">
            <a:spAutoFit/>
          </a:bodyPr>
          <a:lstStyle/>
          <a:p>
            <a:r>
              <a:rPr lang="en-US" sz="3200" b="1" dirty="0" smtClean="0">
                <a:solidFill>
                  <a:schemeClr val="bg1"/>
                </a:solidFill>
              </a:rPr>
              <a:t>iRETAIN</a:t>
            </a:r>
            <a:r>
              <a:rPr lang="en-US" sz="3200" dirty="0" smtClean="0">
                <a:solidFill>
                  <a:schemeClr val="bg1"/>
                </a:solidFill>
              </a:rPr>
              <a:t>.IO</a:t>
            </a:r>
            <a:endParaRPr lang="en-US" dirty="0" smtClean="0">
              <a:solidFill>
                <a:schemeClr val="bg1"/>
              </a:solidFill>
            </a:endParaRPr>
          </a:p>
          <a:p>
            <a:r>
              <a:rPr lang="en-US" dirty="0">
                <a:solidFill>
                  <a:schemeClr val="bg1"/>
                </a:solidFill>
              </a:rPr>
              <a:t>[</a:t>
            </a:r>
            <a:r>
              <a:rPr lang="en-US" dirty="0" err="1">
                <a:solidFill>
                  <a:schemeClr val="bg1"/>
                </a:solidFill>
              </a:rPr>
              <a:t>Ī</a:t>
            </a:r>
            <a:r>
              <a:rPr lang="en-US" dirty="0">
                <a:solidFill>
                  <a:schemeClr val="bg1"/>
                </a:solidFill>
              </a:rPr>
              <a:t>-ri-</a:t>
            </a:r>
            <a:r>
              <a:rPr lang="en-US" b="1" dirty="0">
                <a:solidFill>
                  <a:schemeClr val="bg1"/>
                </a:solidFill>
              </a:rPr>
              <a:t>teyn</a:t>
            </a:r>
            <a:r>
              <a:rPr lang="en-US" dirty="0" smtClean="0">
                <a:solidFill>
                  <a:schemeClr val="bg1"/>
                </a:solidFill>
              </a:rPr>
              <a:t>] </a:t>
            </a:r>
            <a:r>
              <a:rPr lang="en-US" i="1" dirty="0" smtClean="0">
                <a:solidFill>
                  <a:schemeClr val="bg1"/>
                </a:solidFill>
              </a:rPr>
              <a:t>application:</a:t>
            </a:r>
            <a:endParaRPr lang="en-US" i="1" dirty="0">
              <a:solidFill>
                <a:schemeClr val="bg1"/>
              </a:solidFill>
            </a:endParaRPr>
          </a:p>
        </p:txBody>
      </p:sp>
      <p:cxnSp>
        <p:nvCxnSpPr>
          <p:cNvPr id="15" name="Straight Connector 14"/>
          <p:cNvCxnSpPr/>
          <p:nvPr/>
        </p:nvCxnSpPr>
        <p:spPr>
          <a:xfrm>
            <a:off x="430907" y="2288084"/>
            <a:ext cx="2766871" cy="0"/>
          </a:xfrm>
          <a:prstGeom prst="line">
            <a:avLst/>
          </a:prstGeom>
          <a:ln w="12700" cmpd="sng">
            <a:solidFill>
              <a:schemeClr val="bg1"/>
            </a:solidFill>
            <a:prstDash val="solid"/>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510280" y="2506189"/>
            <a:ext cx="2551418" cy="2031325"/>
          </a:xfrm>
          <a:prstGeom prst="rect">
            <a:avLst/>
          </a:prstGeom>
          <a:noFill/>
        </p:spPr>
        <p:txBody>
          <a:bodyPr wrap="square" rtlCol="0">
            <a:spAutoFit/>
          </a:bodyPr>
          <a:lstStyle/>
          <a:p>
            <a:pPr marL="342900" indent="-342900">
              <a:buAutoNum type="arabicParenBoth"/>
            </a:pPr>
            <a:r>
              <a:rPr lang="en-US" sz="1400" dirty="0" smtClean="0">
                <a:solidFill>
                  <a:schemeClr val="bg1"/>
                </a:solidFill>
              </a:rPr>
              <a:t>Study and create flash card decks on a variety of subjects</a:t>
            </a:r>
          </a:p>
          <a:p>
            <a:pPr marL="342900" indent="-342900">
              <a:buAutoNum type="arabicParenBoth"/>
            </a:pPr>
            <a:endParaRPr lang="en-US" sz="1400" dirty="0">
              <a:solidFill>
                <a:schemeClr val="bg1"/>
              </a:solidFill>
            </a:endParaRPr>
          </a:p>
          <a:p>
            <a:pPr marL="342900" indent="-342900">
              <a:buAutoNum type="arabicParenBoth"/>
            </a:pPr>
            <a:r>
              <a:rPr lang="en-US" sz="1400" dirty="0" smtClean="0">
                <a:solidFill>
                  <a:schemeClr val="bg1"/>
                </a:solidFill>
              </a:rPr>
              <a:t>Transform everyday browsing into an educational experience with the iRETAIN Chrome Extension</a:t>
            </a:r>
            <a:endParaRPr lang="en-US" sz="1400" dirty="0">
              <a:solidFill>
                <a:schemeClr val="bg1"/>
              </a:solidFill>
            </a:endParaRPr>
          </a:p>
        </p:txBody>
      </p:sp>
      <p:pic>
        <p:nvPicPr>
          <p:cNvPr id="20" name="Picture 19" descr="keyboar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0004" y="1533285"/>
            <a:ext cx="1860378" cy="666635"/>
          </a:xfrm>
          <a:prstGeom prst="rect">
            <a:avLst/>
          </a:prstGeom>
        </p:spPr>
      </p:pic>
      <p:pic>
        <p:nvPicPr>
          <p:cNvPr id="21" name="Picture 20" descr="downloa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1178" y="5479860"/>
            <a:ext cx="884144" cy="884144"/>
          </a:xfrm>
          <a:prstGeom prst="rect">
            <a:avLst/>
          </a:prstGeom>
        </p:spPr>
      </p:pic>
      <p:pic>
        <p:nvPicPr>
          <p:cNvPr id="22" name="Picture 21" descr="page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1494" y="3908334"/>
            <a:ext cx="1041477" cy="1303667"/>
          </a:xfrm>
          <a:prstGeom prst="rect">
            <a:avLst/>
          </a:prstGeom>
        </p:spPr>
      </p:pic>
      <p:pic>
        <p:nvPicPr>
          <p:cNvPr id="23" name="Picture 22" descr="search.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63704" y="2424167"/>
            <a:ext cx="671728" cy="1094413"/>
          </a:xfrm>
          <a:prstGeom prst="rect">
            <a:avLst/>
          </a:prstGeom>
        </p:spPr>
      </p:pic>
      <p:cxnSp>
        <p:nvCxnSpPr>
          <p:cNvPr id="24" name="Straight Connector 23"/>
          <p:cNvCxnSpPr/>
          <p:nvPr/>
        </p:nvCxnSpPr>
        <p:spPr>
          <a:xfrm>
            <a:off x="3197778" y="1530644"/>
            <a:ext cx="2893148" cy="0"/>
          </a:xfrm>
          <a:prstGeom prst="line">
            <a:avLst/>
          </a:prstGeom>
          <a:ln>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3197778" y="3935705"/>
            <a:ext cx="2247875" cy="0"/>
          </a:xfrm>
          <a:prstGeom prst="line">
            <a:avLst/>
          </a:prstGeom>
          <a:ln>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3197778" y="2424167"/>
            <a:ext cx="1065926" cy="0"/>
          </a:xfrm>
          <a:prstGeom prst="line">
            <a:avLst/>
          </a:prstGeom>
          <a:ln>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1660607" y="5921932"/>
            <a:ext cx="6157177" cy="0"/>
          </a:xfrm>
          <a:prstGeom prst="line">
            <a:avLst/>
          </a:prstGeom>
          <a:ln>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V="1">
            <a:off x="1660607" y="4967024"/>
            <a:ext cx="0" cy="954908"/>
          </a:xfrm>
          <a:prstGeom prst="line">
            <a:avLst/>
          </a:prstGeom>
          <a:ln>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4883607" y="2424167"/>
            <a:ext cx="1276397" cy="600164"/>
          </a:xfrm>
          <a:prstGeom prst="rect">
            <a:avLst/>
          </a:prstGeom>
          <a:noFill/>
        </p:spPr>
        <p:txBody>
          <a:bodyPr wrap="square" rtlCol="0">
            <a:spAutoFit/>
          </a:bodyPr>
          <a:lstStyle/>
          <a:p>
            <a:r>
              <a:rPr lang="en-US" sz="1100" dirty="0" smtClean="0">
                <a:solidFill>
                  <a:schemeClr val="bg1"/>
                </a:solidFill>
              </a:rPr>
              <a:t>Search for topical study decks</a:t>
            </a:r>
          </a:p>
          <a:p>
            <a:endParaRPr lang="en-US" sz="1100" dirty="0" smtClean="0">
              <a:solidFill>
                <a:schemeClr val="bg1"/>
              </a:solidFill>
            </a:endParaRPr>
          </a:p>
        </p:txBody>
      </p:sp>
      <p:sp>
        <p:nvSpPr>
          <p:cNvPr id="43" name="TextBox 42"/>
          <p:cNvSpPr txBox="1"/>
          <p:nvPr/>
        </p:nvSpPr>
        <p:spPr>
          <a:xfrm>
            <a:off x="6069284" y="1077900"/>
            <a:ext cx="1276397" cy="430887"/>
          </a:xfrm>
          <a:prstGeom prst="rect">
            <a:avLst/>
          </a:prstGeom>
          <a:noFill/>
        </p:spPr>
        <p:txBody>
          <a:bodyPr wrap="square" rtlCol="0">
            <a:spAutoFit/>
          </a:bodyPr>
          <a:lstStyle/>
          <a:p>
            <a:r>
              <a:rPr lang="en-US" sz="1100" dirty="0" smtClean="0">
                <a:solidFill>
                  <a:schemeClr val="bg1"/>
                </a:solidFill>
              </a:rPr>
              <a:t>Create your own decks from scratch</a:t>
            </a:r>
          </a:p>
        </p:txBody>
      </p:sp>
      <p:sp>
        <p:nvSpPr>
          <p:cNvPr id="44" name="TextBox 43"/>
          <p:cNvSpPr txBox="1"/>
          <p:nvPr/>
        </p:nvSpPr>
        <p:spPr>
          <a:xfrm>
            <a:off x="4169256" y="3935705"/>
            <a:ext cx="1276397" cy="600164"/>
          </a:xfrm>
          <a:prstGeom prst="rect">
            <a:avLst/>
          </a:prstGeom>
          <a:noFill/>
        </p:spPr>
        <p:txBody>
          <a:bodyPr wrap="square" rtlCol="0">
            <a:spAutoFit/>
          </a:bodyPr>
          <a:lstStyle/>
          <a:p>
            <a:pPr algn="r"/>
            <a:r>
              <a:rPr lang="en-US" sz="1100" dirty="0" smtClean="0">
                <a:solidFill>
                  <a:schemeClr val="bg1"/>
                </a:solidFill>
              </a:rPr>
              <a:t>Create flash cards while browsing. Just point and click</a:t>
            </a:r>
          </a:p>
        </p:txBody>
      </p:sp>
      <p:sp>
        <p:nvSpPr>
          <p:cNvPr id="45" name="TextBox 44"/>
          <p:cNvSpPr txBox="1"/>
          <p:nvPr/>
        </p:nvSpPr>
        <p:spPr>
          <a:xfrm>
            <a:off x="5877129" y="5281254"/>
            <a:ext cx="2035736" cy="646331"/>
          </a:xfrm>
          <a:prstGeom prst="rect">
            <a:avLst/>
          </a:prstGeom>
          <a:noFill/>
        </p:spPr>
        <p:txBody>
          <a:bodyPr wrap="square" rtlCol="0">
            <a:spAutoFit/>
          </a:bodyPr>
          <a:lstStyle/>
          <a:p>
            <a:pPr algn="r"/>
            <a:r>
              <a:rPr lang="en-US" dirty="0" smtClean="0">
                <a:solidFill>
                  <a:schemeClr val="bg1"/>
                </a:solidFill>
              </a:rPr>
              <a:t>Download the Chrome Extension</a:t>
            </a:r>
          </a:p>
        </p:txBody>
      </p:sp>
      <p:cxnSp>
        <p:nvCxnSpPr>
          <p:cNvPr id="46" name="Straight Connector 45"/>
          <p:cNvCxnSpPr/>
          <p:nvPr/>
        </p:nvCxnSpPr>
        <p:spPr>
          <a:xfrm flipV="1">
            <a:off x="821450" y="4967024"/>
            <a:ext cx="0" cy="1890976"/>
          </a:xfrm>
          <a:prstGeom prst="line">
            <a:avLst/>
          </a:prstGeom>
          <a:ln>
            <a:solidFill>
              <a:srgbClr val="FFFFFF"/>
            </a:solidFill>
            <a:prstDash val="lgDash"/>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V="1">
            <a:off x="820091" y="457331"/>
            <a:ext cx="0" cy="551955"/>
          </a:xfrm>
          <a:prstGeom prst="line">
            <a:avLst/>
          </a:prstGeom>
          <a:ln>
            <a:solidFill>
              <a:srgbClr val="FFFFFF"/>
            </a:solidFill>
            <a:prstDash val="lgDash"/>
          </a:ln>
          <a:effectLst/>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7571095" y="1418095"/>
            <a:ext cx="1507870" cy="219362"/>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chemeClr val="bg1">
                    <a:lumMod val="85000"/>
                  </a:schemeClr>
                </a:solidFill>
              </a:rPr>
              <a:t>Username</a:t>
            </a:r>
            <a:endParaRPr lang="en-US" sz="1200" dirty="0">
              <a:solidFill>
                <a:schemeClr val="bg1">
                  <a:lumMod val="85000"/>
                </a:schemeClr>
              </a:solidFill>
            </a:endParaRPr>
          </a:p>
        </p:txBody>
      </p:sp>
      <p:sp>
        <p:nvSpPr>
          <p:cNvPr id="57" name="Rectangle 56"/>
          <p:cNvSpPr/>
          <p:nvPr/>
        </p:nvSpPr>
        <p:spPr>
          <a:xfrm>
            <a:off x="7571095" y="1680176"/>
            <a:ext cx="1507870" cy="219362"/>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chemeClr val="bg1">
                    <a:lumMod val="85000"/>
                  </a:schemeClr>
                </a:solidFill>
              </a:rPr>
              <a:t>Password</a:t>
            </a:r>
            <a:endParaRPr lang="en-US" sz="1200" dirty="0">
              <a:solidFill>
                <a:schemeClr val="bg1">
                  <a:lumMod val="85000"/>
                </a:schemeClr>
              </a:solidFill>
            </a:endParaRPr>
          </a:p>
        </p:txBody>
      </p:sp>
      <p:sp>
        <p:nvSpPr>
          <p:cNvPr id="35" name="Rounded Rectangle 34"/>
          <p:cNvSpPr/>
          <p:nvPr/>
        </p:nvSpPr>
        <p:spPr>
          <a:xfrm>
            <a:off x="7581373" y="73854"/>
            <a:ext cx="670427" cy="302447"/>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ounded Rectangle 36"/>
          <p:cNvSpPr/>
          <p:nvPr/>
        </p:nvSpPr>
        <p:spPr>
          <a:xfrm>
            <a:off x="8320626" y="1991052"/>
            <a:ext cx="762130" cy="310600"/>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Sign Up</a:t>
            </a:r>
            <a:endParaRPr lang="en-US" sz="1100" dirty="0"/>
          </a:p>
        </p:txBody>
      </p:sp>
      <p:sp>
        <p:nvSpPr>
          <p:cNvPr id="39" name="Rounded Rectangle 38"/>
          <p:cNvSpPr/>
          <p:nvPr/>
        </p:nvSpPr>
        <p:spPr>
          <a:xfrm>
            <a:off x="7571095" y="528738"/>
            <a:ext cx="1507870" cy="310600"/>
          </a:xfrm>
          <a:prstGeom prst="roundRect">
            <a:avLst/>
          </a:prstGeom>
          <a:solidFill>
            <a:srgbClr val="E0434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Sign Up with Gmail</a:t>
            </a:r>
            <a:endParaRPr lang="en-US" sz="1050" dirty="0"/>
          </a:p>
        </p:txBody>
      </p:sp>
      <p:sp>
        <p:nvSpPr>
          <p:cNvPr id="40" name="Rounded Rectangle 39"/>
          <p:cNvSpPr/>
          <p:nvPr/>
        </p:nvSpPr>
        <p:spPr>
          <a:xfrm>
            <a:off x="7574886" y="882756"/>
            <a:ext cx="1507870" cy="310600"/>
          </a:xfrm>
          <a:prstGeom prst="roundRect">
            <a:avLst/>
          </a:prstGeom>
          <a:solidFill>
            <a:srgbClr val="4D64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Sign Up with Facebook</a:t>
            </a:r>
            <a:endParaRPr lang="en-US" sz="1050" dirty="0"/>
          </a:p>
        </p:txBody>
      </p:sp>
      <p:sp>
        <p:nvSpPr>
          <p:cNvPr id="42" name="TextBox 41"/>
          <p:cNvSpPr txBox="1"/>
          <p:nvPr/>
        </p:nvSpPr>
        <p:spPr>
          <a:xfrm>
            <a:off x="7682427" y="1173136"/>
            <a:ext cx="1276397" cy="261610"/>
          </a:xfrm>
          <a:prstGeom prst="rect">
            <a:avLst/>
          </a:prstGeom>
          <a:noFill/>
        </p:spPr>
        <p:txBody>
          <a:bodyPr wrap="square" rtlCol="0">
            <a:spAutoFit/>
          </a:bodyPr>
          <a:lstStyle/>
          <a:p>
            <a:pPr algn="ctr"/>
            <a:r>
              <a:rPr lang="is-IS" sz="1100" dirty="0" smtClean="0">
                <a:solidFill>
                  <a:schemeClr val="bg1"/>
                </a:solidFill>
              </a:rPr>
              <a:t>…or...</a:t>
            </a:r>
            <a:endParaRPr lang="en-US" sz="1100" dirty="0" smtClean="0">
              <a:solidFill>
                <a:schemeClr val="bg1"/>
              </a:solidFill>
            </a:endParaRPr>
          </a:p>
        </p:txBody>
      </p:sp>
      <p:sp>
        <p:nvSpPr>
          <p:cNvPr id="47" name="TextBox 46"/>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Tree>
    <p:extLst>
      <p:ext uri="{BB962C8B-B14F-4D97-AF65-F5344CB8AC3E}">
        <p14:creationId xmlns:p14="http://schemas.microsoft.com/office/powerpoint/2010/main" val="39602453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1" y="4156244"/>
            <a:ext cx="2248647" cy="837300"/>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2" y="525656"/>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51" name="Rounded Rectangle 50"/>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MUSIC STUDY SESSION</a:t>
            </a:r>
          </a:p>
        </p:txBody>
      </p:sp>
      <p:sp>
        <p:nvSpPr>
          <p:cNvPr id="143" name="TextBox 142"/>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147" name="Rounded Rectangle 146"/>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48" name="TextBox 147"/>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49" name="Group 148"/>
          <p:cNvGrpSpPr/>
          <p:nvPr/>
        </p:nvGrpSpPr>
        <p:grpSpPr>
          <a:xfrm>
            <a:off x="82264" y="2534992"/>
            <a:ext cx="2372521" cy="631898"/>
            <a:chOff x="93657" y="2534992"/>
            <a:chExt cx="2372521" cy="631898"/>
          </a:xfrm>
        </p:grpSpPr>
        <p:sp>
          <p:nvSpPr>
            <p:cNvPr id="150" name="Rounded Rectangle 149"/>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1" name="TextBox 150"/>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152" name="Group 151"/>
          <p:cNvGrpSpPr/>
          <p:nvPr/>
        </p:nvGrpSpPr>
        <p:grpSpPr>
          <a:xfrm>
            <a:off x="82264" y="3394504"/>
            <a:ext cx="2372521" cy="631898"/>
            <a:chOff x="93657" y="2534992"/>
            <a:chExt cx="2372521" cy="631898"/>
          </a:xfrm>
        </p:grpSpPr>
        <p:sp>
          <p:nvSpPr>
            <p:cNvPr id="153" name="Rounded Rectangle 15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4" name="TextBox 153"/>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155" name="Group 154"/>
          <p:cNvGrpSpPr/>
          <p:nvPr/>
        </p:nvGrpSpPr>
        <p:grpSpPr>
          <a:xfrm>
            <a:off x="82264" y="4254016"/>
            <a:ext cx="2349239" cy="631898"/>
            <a:chOff x="93657" y="2534992"/>
            <a:chExt cx="2349239" cy="631898"/>
          </a:xfrm>
        </p:grpSpPr>
        <p:sp>
          <p:nvSpPr>
            <p:cNvPr id="156" name="Rounded Rectangle 155"/>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7" name="TextBox 156"/>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71" name="Rounded Rectangle 70"/>
          <p:cNvSpPr/>
          <p:nvPr/>
        </p:nvSpPr>
        <p:spPr>
          <a:xfrm>
            <a:off x="87623" y="5094535"/>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2" name="TextBox 71"/>
          <p:cNvSpPr txBox="1"/>
          <p:nvPr/>
        </p:nvSpPr>
        <p:spPr>
          <a:xfrm>
            <a:off x="728398" y="5056520"/>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NEW SUBJECT NAME</a:t>
            </a:r>
          </a:p>
        </p:txBody>
      </p:sp>
      <p:sp>
        <p:nvSpPr>
          <p:cNvPr id="48" name="TextBox 47"/>
          <p:cNvSpPr txBox="1"/>
          <p:nvPr/>
        </p:nvSpPr>
        <p:spPr>
          <a:xfrm>
            <a:off x="3369267" y="1058895"/>
            <a:ext cx="4136255" cy="461665"/>
          </a:xfrm>
          <a:prstGeom prst="rect">
            <a:avLst/>
          </a:prstGeom>
          <a:noFill/>
        </p:spPr>
        <p:txBody>
          <a:bodyPr wrap="square" rtlCol="0">
            <a:spAutoFit/>
          </a:bodyPr>
          <a:lstStyle/>
          <a:p>
            <a:r>
              <a:rPr lang="en-US" sz="1200" dirty="0" smtClean="0">
                <a:solidFill>
                  <a:schemeClr val="tx1">
                    <a:lumMod val="50000"/>
                    <a:lumOff val="50000"/>
                  </a:schemeClr>
                </a:solidFill>
              </a:rPr>
              <a:t>Questions Completed: 4 / 5</a:t>
            </a:r>
          </a:p>
          <a:p>
            <a:r>
              <a:rPr lang="en-US" sz="1200" dirty="0" smtClean="0">
                <a:solidFill>
                  <a:schemeClr val="tx1">
                    <a:lumMod val="50000"/>
                    <a:lumOff val="50000"/>
                  </a:schemeClr>
                </a:solidFill>
              </a:rPr>
              <a:t>Questions Correct: 3 / 4</a:t>
            </a:r>
          </a:p>
        </p:txBody>
      </p:sp>
      <p:sp>
        <p:nvSpPr>
          <p:cNvPr id="49" name="TextBox 48"/>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Question 5</a:t>
            </a:r>
          </a:p>
        </p:txBody>
      </p:sp>
      <p:grpSp>
        <p:nvGrpSpPr>
          <p:cNvPr id="50" name="Group 49"/>
          <p:cNvGrpSpPr/>
          <p:nvPr/>
        </p:nvGrpSpPr>
        <p:grpSpPr>
          <a:xfrm>
            <a:off x="2551795" y="1960351"/>
            <a:ext cx="5082181" cy="338554"/>
            <a:chOff x="2551795" y="1960351"/>
            <a:chExt cx="5082181" cy="338554"/>
          </a:xfrm>
        </p:grpSpPr>
        <p:sp>
          <p:nvSpPr>
            <p:cNvPr id="53" name="TextBox 52"/>
            <p:cNvSpPr txBox="1"/>
            <p:nvPr/>
          </p:nvSpPr>
          <p:spPr>
            <a:xfrm>
              <a:off x="2551795" y="1960351"/>
              <a:ext cx="3523947" cy="338554"/>
            </a:xfrm>
            <a:prstGeom prst="rect">
              <a:avLst/>
            </a:prstGeom>
            <a:noFill/>
          </p:spPr>
          <p:txBody>
            <a:bodyPr wrap="square" rtlCol="0">
              <a:spAutoFit/>
            </a:bodyPr>
            <a:lstStyle/>
            <a:p>
              <a:endParaRPr lang="en-US" sz="1600" dirty="0" smtClean="0">
                <a:solidFill>
                  <a:schemeClr val="tx1">
                    <a:lumMod val="50000"/>
                    <a:lumOff val="50000"/>
                  </a:schemeClr>
                </a:solidFill>
              </a:endParaRPr>
            </a:p>
          </p:txBody>
        </p:sp>
        <p:cxnSp>
          <p:nvCxnSpPr>
            <p:cNvPr id="58" name="Straight Connector 57"/>
            <p:cNvCxnSpPr/>
            <p:nvPr/>
          </p:nvCxnSpPr>
          <p:spPr>
            <a:xfrm>
              <a:off x="2617421" y="1963046"/>
              <a:ext cx="5016555" cy="21281"/>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39" name="Rounded Rectangle 38"/>
          <p:cNvSpPr/>
          <p:nvPr/>
        </p:nvSpPr>
        <p:spPr>
          <a:xfrm>
            <a:off x="2685059" y="3228936"/>
            <a:ext cx="956641" cy="37846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TRUE</a:t>
            </a:r>
            <a:endParaRPr lang="en-US" dirty="0"/>
          </a:p>
        </p:txBody>
      </p:sp>
      <p:sp>
        <p:nvSpPr>
          <p:cNvPr id="41" name="Rounded Rectangle 40"/>
          <p:cNvSpPr/>
          <p:nvPr/>
        </p:nvSpPr>
        <p:spPr>
          <a:xfrm>
            <a:off x="3770740" y="3228936"/>
            <a:ext cx="956641" cy="378468"/>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FALSE</a:t>
            </a:r>
            <a:endParaRPr lang="en-US" sz="1200" dirty="0"/>
          </a:p>
        </p:txBody>
      </p:sp>
      <p:sp>
        <p:nvSpPr>
          <p:cNvPr id="43" name="TextBox 42"/>
          <p:cNvSpPr txBox="1"/>
          <p:nvPr/>
        </p:nvSpPr>
        <p:spPr>
          <a:xfrm>
            <a:off x="2683819" y="2098850"/>
            <a:ext cx="4738667" cy="800219"/>
          </a:xfrm>
          <a:prstGeom prst="rect">
            <a:avLst/>
          </a:prstGeom>
          <a:noFill/>
        </p:spPr>
        <p:txBody>
          <a:bodyPr wrap="square" rtlCol="0">
            <a:spAutoFit/>
          </a:bodyPr>
          <a:lstStyle/>
          <a:p>
            <a:r>
              <a:rPr lang="en-US" sz="1600" i="1" dirty="0">
                <a:solidFill>
                  <a:schemeClr val="tx1">
                    <a:lumMod val="50000"/>
                    <a:lumOff val="50000"/>
                  </a:schemeClr>
                </a:solidFill>
              </a:rPr>
              <a:t>D</a:t>
            </a:r>
            <a:r>
              <a:rPr lang="en-US" sz="1600" i="1" dirty="0" smtClean="0">
                <a:solidFill>
                  <a:schemeClr val="tx1">
                    <a:lumMod val="50000"/>
                    <a:lumOff val="50000"/>
                  </a:schemeClr>
                </a:solidFill>
              </a:rPr>
              <a:t>orian mode</a:t>
            </a:r>
          </a:p>
          <a:p>
            <a:endParaRPr lang="en-US" sz="1600" i="1" dirty="0">
              <a:solidFill>
                <a:schemeClr val="tx1">
                  <a:lumMod val="50000"/>
                  <a:lumOff val="50000"/>
                </a:schemeClr>
              </a:solidFill>
            </a:endParaRPr>
          </a:p>
          <a:p>
            <a:r>
              <a:rPr lang="en-US" sz="1400" i="1" dirty="0" smtClean="0">
                <a:solidFill>
                  <a:schemeClr val="tx1">
                    <a:lumMod val="50000"/>
                    <a:lumOff val="50000"/>
                  </a:schemeClr>
                </a:solidFill>
              </a:rPr>
              <a:t>A minor mode of the major scale, beginning on the 2</a:t>
            </a:r>
            <a:r>
              <a:rPr lang="en-US" sz="1400" i="1" baseline="30000" dirty="0" smtClean="0">
                <a:solidFill>
                  <a:schemeClr val="tx1">
                    <a:lumMod val="50000"/>
                    <a:lumOff val="50000"/>
                  </a:schemeClr>
                </a:solidFill>
              </a:rPr>
              <a:t>nd</a:t>
            </a:r>
            <a:r>
              <a:rPr lang="en-US" sz="1400" i="1" dirty="0" smtClean="0">
                <a:solidFill>
                  <a:schemeClr val="tx1">
                    <a:lumMod val="50000"/>
                    <a:lumOff val="50000"/>
                  </a:schemeClr>
                </a:solidFill>
              </a:rPr>
              <a:t> note. </a:t>
            </a:r>
            <a:endParaRPr lang="en-US" sz="1200" i="1" dirty="0" smtClean="0">
              <a:solidFill>
                <a:schemeClr val="tx1">
                  <a:lumMod val="50000"/>
                  <a:lumOff val="50000"/>
                </a:schemeClr>
              </a:solidFill>
            </a:endParaRPr>
          </a:p>
        </p:txBody>
      </p:sp>
      <p:sp>
        <p:nvSpPr>
          <p:cNvPr id="44" name="Rounded Rectangle 43"/>
          <p:cNvSpPr/>
          <p:nvPr/>
        </p:nvSpPr>
        <p:spPr>
          <a:xfrm>
            <a:off x="2635439" y="3180804"/>
            <a:ext cx="1052276" cy="479288"/>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ight Arrow 44"/>
          <p:cNvSpPr/>
          <p:nvPr/>
        </p:nvSpPr>
        <p:spPr>
          <a:xfrm rot="5400000">
            <a:off x="2994683" y="3733543"/>
            <a:ext cx="463347" cy="407770"/>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6842577" y="1715731"/>
            <a:ext cx="782161" cy="276999"/>
          </a:xfrm>
          <a:prstGeom prst="rect">
            <a:avLst/>
          </a:prstGeom>
          <a:noFill/>
        </p:spPr>
        <p:txBody>
          <a:bodyPr wrap="square" rtlCol="0">
            <a:spAutoFit/>
          </a:bodyPr>
          <a:lstStyle/>
          <a:p>
            <a:pPr algn="r"/>
            <a:r>
              <a:rPr lang="en-US" sz="1200" i="1" dirty="0" smtClean="0">
                <a:solidFill>
                  <a:schemeClr val="tx1">
                    <a:lumMod val="50000"/>
                    <a:lumOff val="50000"/>
                  </a:schemeClr>
                </a:solidFill>
              </a:rPr>
              <a:t>00:03:47</a:t>
            </a:r>
          </a:p>
        </p:txBody>
      </p:sp>
      <p:sp>
        <p:nvSpPr>
          <p:cNvPr id="54" name="TextBox 53"/>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Tree>
    <p:extLst>
      <p:ext uri="{BB962C8B-B14F-4D97-AF65-F5344CB8AC3E}">
        <p14:creationId xmlns:p14="http://schemas.microsoft.com/office/powerpoint/2010/main" val="253783763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1" y="4156244"/>
            <a:ext cx="2248647" cy="837300"/>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2" y="525656"/>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51" name="Rounded Rectangle 50"/>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END OF MUSIC STUDY SESSION</a:t>
            </a:r>
          </a:p>
        </p:txBody>
      </p:sp>
      <p:sp>
        <p:nvSpPr>
          <p:cNvPr id="143" name="TextBox 142"/>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147" name="Rounded Rectangle 146"/>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48" name="TextBox 147"/>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49" name="Group 148"/>
          <p:cNvGrpSpPr/>
          <p:nvPr/>
        </p:nvGrpSpPr>
        <p:grpSpPr>
          <a:xfrm>
            <a:off x="82264" y="2534992"/>
            <a:ext cx="2372521" cy="631898"/>
            <a:chOff x="93657" y="2534992"/>
            <a:chExt cx="2372521" cy="631898"/>
          </a:xfrm>
        </p:grpSpPr>
        <p:sp>
          <p:nvSpPr>
            <p:cNvPr id="150" name="Rounded Rectangle 149"/>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1" name="TextBox 150"/>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152" name="Group 151"/>
          <p:cNvGrpSpPr/>
          <p:nvPr/>
        </p:nvGrpSpPr>
        <p:grpSpPr>
          <a:xfrm>
            <a:off x="82264" y="3394504"/>
            <a:ext cx="2372521" cy="631898"/>
            <a:chOff x="93657" y="2534992"/>
            <a:chExt cx="2372521" cy="631898"/>
          </a:xfrm>
        </p:grpSpPr>
        <p:sp>
          <p:nvSpPr>
            <p:cNvPr id="153" name="Rounded Rectangle 15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4" name="TextBox 153"/>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155" name="Group 154"/>
          <p:cNvGrpSpPr/>
          <p:nvPr/>
        </p:nvGrpSpPr>
        <p:grpSpPr>
          <a:xfrm>
            <a:off x="82264" y="4254016"/>
            <a:ext cx="2349239" cy="631898"/>
            <a:chOff x="93657" y="2534992"/>
            <a:chExt cx="2349239" cy="631898"/>
          </a:xfrm>
        </p:grpSpPr>
        <p:sp>
          <p:nvSpPr>
            <p:cNvPr id="156" name="Rounded Rectangle 155"/>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7" name="TextBox 156"/>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71" name="Rounded Rectangle 70"/>
          <p:cNvSpPr/>
          <p:nvPr/>
        </p:nvSpPr>
        <p:spPr>
          <a:xfrm>
            <a:off x="87623" y="5094535"/>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2" name="TextBox 71"/>
          <p:cNvSpPr txBox="1"/>
          <p:nvPr/>
        </p:nvSpPr>
        <p:spPr>
          <a:xfrm>
            <a:off x="728398" y="5056520"/>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NEW SUBJECT NAME</a:t>
            </a:r>
          </a:p>
        </p:txBody>
      </p:sp>
      <p:sp>
        <p:nvSpPr>
          <p:cNvPr id="48" name="TextBox 47"/>
          <p:cNvSpPr txBox="1"/>
          <p:nvPr/>
        </p:nvSpPr>
        <p:spPr>
          <a:xfrm>
            <a:off x="3369267" y="1058895"/>
            <a:ext cx="4136255" cy="461665"/>
          </a:xfrm>
          <a:prstGeom prst="rect">
            <a:avLst/>
          </a:prstGeom>
          <a:noFill/>
        </p:spPr>
        <p:txBody>
          <a:bodyPr wrap="square" rtlCol="0">
            <a:spAutoFit/>
          </a:bodyPr>
          <a:lstStyle/>
          <a:p>
            <a:r>
              <a:rPr lang="en-US" sz="1200" dirty="0" smtClean="0">
                <a:solidFill>
                  <a:schemeClr val="tx1">
                    <a:lumMod val="50000"/>
                    <a:lumOff val="50000"/>
                  </a:schemeClr>
                </a:solidFill>
              </a:rPr>
              <a:t>Questions Completed: 5 / 5</a:t>
            </a:r>
          </a:p>
          <a:p>
            <a:r>
              <a:rPr lang="en-US" sz="1200" dirty="0" smtClean="0">
                <a:solidFill>
                  <a:schemeClr val="tx1">
                    <a:lumMod val="50000"/>
                    <a:lumOff val="50000"/>
                  </a:schemeClr>
                </a:solidFill>
              </a:rPr>
              <a:t>Questions Correct: 4 / 5</a:t>
            </a:r>
          </a:p>
        </p:txBody>
      </p:sp>
      <p:sp>
        <p:nvSpPr>
          <p:cNvPr id="49" name="TextBox 48"/>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Congratulations!</a:t>
            </a:r>
          </a:p>
        </p:txBody>
      </p:sp>
      <p:grpSp>
        <p:nvGrpSpPr>
          <p:cNvPr id="50" name="Group 49"/>
          <p:cNvGrpSpPr/>
          <p:nvPr/>
        </p:nvGrpSpPr>
        <p:grpSpPr>
          <a:xfrm>
            <a:off x="2551795" y="1960351"/>
            <a:ext cx="5082181" cy="338554"/>
            <a:chOff x="2551795" y="1960351"/>
            <a:chExt cx="5082181" cy="338554"/>
          </a:xfrm>
        </p:grpSpPr>
        <p:sp>
          <p:nvSpPr>
            <p:cNvPr id="53" name="TextBox 52"/>
            <p:cNvSpPr txBox="1"/>
            <p:nvPr/>
          </p:nvSpPr>
          <p:spPr>
            <a:xfrm>
              <a:off x="2551795" y="1960351"/>
              <a:ext cx="3523947" cy="338554"/>
            </a:xfrm>
            <a:prstGeom prst="rect">
              <a:avLst/>
            </a:prstGeom>
            <a:noFill/>
          </p:spPr>
          <p:txBody>
            <a:bodyPr wrap="square" rtlCol="0">
              <a:spAutoFit/>
            </a:bodyPr>
            <a:lstStyle/>
            <a:p>
              <a:endParaRPr lang="en-US" sz="1600" dirty="0" smtClean="0">
                <a:solidFill>
                  <a:schemeClr val="tx1">
                    <a:lumMod val="50000"/>
                    <a:lumOff val="50000"/>
                  </a:schemeClr>
                </a:solidFill>
              </a:endParaRPr>
            </a:p>
          </p:txBody>
        </p:sp>
        <p:cxnSp>
          <p:nvCxnSpPr>
            <p:cNvPr id="58" name="Straight Connector 57"/>
            <p:cNvCxnSpPr/>
            <p:nvPr/>
          </p:nvCxnSpPr>
          <p:spPr>
            <a:xfrm>
              <a:off x="2617421" y="1963046"/>
              <a:ext cx="5016555" cy="21281"/>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39" name="Rounded Rectangle 38"/>
          <p:cNvSpPr/>
          <p:nvPr/>
        </p:nvSpPr>
        <p:spPr>
          <a:xfrm>
            <a:off x="2685059" y="3600948"/>
            <a:ext cx="1227842"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STUDY AGAIN</a:t>
            </a:r>
            <a:endParaRPr lang="en-US" dirty="0"/>
          </a:p>
        </p:txBody>
      </p:sp>
      <p:sp>
        <p:nvSpPr>
          <p:cNvPr id="43" name="TextBox 42"/>
          <p:cNvSpPr txBox="1"/>
          <p:nvPr/>
        </p:nvSpPr>
        <p:spPr>
          <a:xfrm>
            <a:off x="2683819" y="2098850"/>
            <a:ext cx="4738667" cy="1569660"/>
          </a:xfrm>
          <a:prstGeom prst="rect">
            <a:avLst/>
          </a:prstGeom>
          <a:noFill/>
        </p:spPr>
        <p:txBody>
          <a:bodyPr wrap="square" rtlCol="0">
            <a:spAutoFit/>
          </a:bodyPr>
          <a:lstStyle/>
          <a:p>
            <a:r>
              <a:rPr lang="en-US" sz="1600" dirty="0" smtClean="0">
                <a:solidFill>
                  <a:schemeClr val="tx1">
                    <a:lumMod val="50000"/>
                    <a:lumOff val="50000"/>
                  </a:schemeClr>
                </a:solidFill>
              </a:rPr>
              <a:t>Average Time: 00:03:25</a:t>
            </a:r>
          </a:p>
          <a:p>
            <a:endParaRPr lang="en-US" sz="1600" dirty="0">
              <a:solidFill>
                <a:schemeClr val="tx1">
                  <a:lumMod val="50000"/>
                  <a:lumOff val="50000"/>
                </a:schemeClr>
              </a:solidFill>
            </a:endParaRPr>
          </a:p>
          <a:p>
            <a:r>
              <a:rPr lang="en-US" sz="1600" dirty="0" smtClean="0">
                <a:solidFill>
                  <a:schemeClr val="tx1">
                    <a:lumMod val="50000"/>
                    <a:lumOff val="50000"/>
                  </a:schemeClr>
                </a:solidFill>
              </a:rPr>
              <a:t>Number Correct: 4 / 5</a:t>
            </a:r>
          </a:p>
          <a:p>
            <a:endParaRPr lang="en-US" sz="1600" dirty="0">
              <a:solidFill>
                <a:schemeClr val="tx1">
                  <a:lumMod val="50000"/>
                  <a:lumOff val="50000"/>
                </a:schemeClr>
              </a:solidFill>
            </a:endParaRPr>
          </a:p>
          <a:p>
            <a:r>
              <a:rPr lang="en-US" sz="1600" dirty="0" smtClean="0">
                <a:solidFill>
                  <a:schemeClr val="tx1">
                    <a:lumMod val="50000"/>
                    <a:lumOff val="50000"/>
                  </a:schemeClr>
                </a:solidFill>
              </a:rPr>
              <a:t>Score: 82</a:t>
            </a:r>
          </a:p>
          <a:p>
            <a:endParaRPr lang="en-US" sz="1600" dirty="0">
              <a:solidFill>
                <a:schemeClr val="tx1">
                  <a:lumMod val="50000"/>
                  <a:lumOff val="50000"/>
                </a:schemeClr>
              </a:solidFill>
            </a:endParaRPr>
          </a:p>
        </p:txBody>
      </p:sp>
      <p:sp>
        <p:nvSpPr>
          <p:cNvPr id="54" name="Rounded Rectangle 53"/>
          <p:cNvSpPr/>
          <p:nvPr/>
        </p:nvSpPr>
        <p:spPr>
          <a:xfrm>
            <a:off x="4146408" y="3600948"/>
            <a:ext cx="2422134" cy="37846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CHOOSE ANOTHER SUBJECT</a:t>
            </a:r>
            <a:endParaRPr lang="en-US" dirty="0"/>
          </a:p>
        </p:txBody>
      </p:sp>
      <p:pic>
        <p:nvPicPr>
          <p:cNvPr id="11" name="Picture 10"/>
          <p:cNvPicPr>
            <a:picLocks noChangeAspect="1"/>
          </p:cNvPicPr>
          <p:nvPr/>
        </p:nvPicPr>
        <p:blipFill>
          <a:blip r:embed="rId3"/>
          <a:stretch>
            <a:fillRect/>
          </a:stretch>
        </p:blipFill>
        <p:spPr>
          <a:xfrm>
            <a:off x="2750683" y="4539187"/>
            <a:ext cx="335961" cy="335961"/>
          </a:xfrm>
          <a:prstGeom prst="rect">
            <a:avLst/>
          </a:prstGeom>
        </p:spPr>
      </p:pic>
      <p:pic>
        <p:nvPicPr>
          <p:cNvPr id="12" name="Picture 11"/>
          <p:cNvPicPr>
            <a:picLocks noChangeAspect="1"/>
          </p:cNvPicPr>
          <p:nvPr/>
        </p:nvPicPr>
        <p:blipFill>
          <a:blip r:embed="rId4"/>
          <a:stretch>
            <a:fillRect/>
          </a:stretch>
        </p:blipFill>
        <p:spPr>
          <a:xfrm>
            <a:off x="3220194" y="4500778"/>
            <a:ext cx="412499" cy="412499"/>
          </a:xfrm>
          <a:prstGeom prst="rect">
            <a:avLst/>
          </a:prstGeom>
        </p:spPr>
      </p:pic>
      <p:sp>
        <p:nvSpPr>
          <p:cNvPr id="55" name="TextBox 54"/>
          <p:cNvSpPr txBox="1"/>
          <p:nvPr/>
        </p:nvSpPr>
        <p:spPr>
          <a:xfrm>
            <a:off x="2615940" y="4223779"/>
            <a:ext cx="4136255" cy="276999"/>
          </a:xfrm>
          <a:prstGeom prst="rect">
            <a:avLst/>
          </a:prstGeom>
          <a:noFill/>
        </p:spPr>
        <p:txBody>
          <a:bodyPr wrap="square" rtlCol="0">
            <a:spAutoFit/>
          </a:bodyPr>
          <a:lstStyle/>
          <a:p>
            <a:r>
              <a:rPr lang="en-US" sz="1200" dirty="0" smtClean="0">
                <a:solidFill>
                  <a:schemeClr val="tx1">
                    <a:lumMod val="50000"/>
                    <a:lumOff val="50000"/>
                  </a:schemeClr>
                </a:solidFill>
              </a:rPr>
              <a:t>Share your results:</a:t>
            </a:r>
          </a:p>
        </p:txBody>
      </p:sp>
      <p:sp>
        <p:nvSpPr>
          <p:cNvPr id="56" name="Rectangle 55"/>
          <p:cNvSpPr/>
          <p:nvPr/>
        </p:nvSpPr>
        <p:spPr>
          <a:xfrm>
            <a:off x="7644560" y="462959"/>
            <a:ext cx="1507870" cy="219362"/>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7F7F7F"/>
                </a:solidFill>
              </a:rPr>
              <a:t>Logout</a:t>
            </a:r>
            <a:endParaRPr lang="en-US" sz="1200" dirty="0">
              <a:solidFill>
                <a:srgbClr val="7F7F7F"/>
              </a:solidFill>
            </a:endParaRPr>
          </a:p>
        </p:txBody>
      </p:sp>
      <p:sp>
        <p:nvSpPr>
          <p:cNvPr id="57" name="Rectangle 56"/>
          <p:cNvSpPr/>
          <p:nvPr/>
        </p:nvSpPr>
        <p:spPr>
          <a:xfrm>
            <a:off x="7644560" y="725040"/>
            <a:ext cx="1507870" cy="219362"/>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7F7F7F"/>
                </a:solidFill>
              </a:rPr>
              <a:t>Account Settings</a:t>
            </a:r>
            <a:endParaRPr lang="en-US" sz="1200" dirty="0">
              <a:solidFill>
                <a:srgbClr val="7F7F7F"/>
              </a:solidFill>
            </a:endParaRPr>
          </a:p>
        </p:txBody>
      </p:sp>
      <p:sp>
        <p:nvSpPr>
          <p:cNvPr id="59" name="Rounded Rectangle 58"/>
          <p:cNvSpPr/>
          <p:nvPr/>
        </p:nvSpPr>
        <p:spPr>
          <a:xfrm>
            <a:off x="8101262" y="84350"/>
            <a:ext cx="895683" cy="330471"/>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ounded Rectangle 59"/>
          <p:cNvSpPr/>
          <p:nvPr/>
        </p:nvSpPr>
        <p:spPr>
          <a:xfrm>
            <a:off x="7564169" y="676726"/>
            <a:ext cx="1568642" cy="330471"/>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ight Arrow 60"/>
          <p:cNvSpPr/>
          <p:nvPr/>
        </p:nvSpPr>
        <p:spPr>
          <a:xfrm rot="5400000">
            <a:off x="8172378" y="1066726"/>
            <a:ext cx="463347" cy="407770"/>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Tree>
    <p:extLst>
      <p:ext uri="{BB962C8B-B14F-4D97-AF65-F5344CB8AC3E}">
        <p14:creationId xmlns:p14="http://schemas.microsoft.com/office/powerpoint/2010/main" val="146907590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1" y="4156244"/>
            <a:ext cx="2248647" cy="837300"/>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2" y="525656"/>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51" name="Rounded Rectangle 50"/>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b="1" dirty="0" smtClean="0">
                <a:solidFill>
                  <a:schemeClr val="tx1">
                    <a:lumMod val="50000"/>
                    <a:lumOff val="50000"/>
                  </a:schemeClr>
                </a:solidFill>
              </a:rPr>
              <a:t>iRETAIN</a:t>
            </a:r>
            <a:r>
              <a:rPr lang="en-US" sz="2400" dirty="0" smtClean="0">
                <a:solidFill>
                  <a:schemeClr val="tx1">
                    <a:lumMod val="50000"/>
                    <a:lumOff val="50000"/>
                  </a:schemeClr>
                </a:solidFill>
              </a:rPr>
              <a:t>.IO</a:t>
            </a:r>
          </a:p>
        </p:txBody>
      </p:sp>
      <p:sp>
        <p:nvSpPr>
          <p:cNvPr id="143" name="TextBox 142"/>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147" name="Rounded Rectangle 146"/>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48" name="TextBox 147"/>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49" name="Group 148"/>
          <p:cNvGrpSpPr/>
          <p:nvPr/>
        </p:nvGrpSpPr>
        <p:grpSpPr>
          <a:xfrm>
            <a:off x="82264" y="2534992"/>
            <a:ext cx="2372521" cy="631898"/>
            <a:chOff x="93657" y="2534992"/>
            <a:chExt cx="2372521" cy="631898"/>
          </a:xfrm>
        </p:grpSpPr>
        <p:sp>
          <p:nvSpPr>
            <p:cNvPr id="150" name="Rounded Rectangle 149"/>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1" name="TextBox 150"/>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152" name="Group 151"/>
          <p:cNvGrpSpPr/>
          <p:nvPr/>
        </p:nvGrpSpPr>
        <p:grpSpPr>
          <a:xfrm>
            <a:off x="82264" y="3394504"/>
            <a:ext cx="2372521" cy="631898"/>
            <a:chOff x="93657" y="2534992"/>
            <a:chExt cx="2372521" cy="631898"/>
          </a:xfrm>
        </p:grpSpPr>
        <p:sp>
          <p:nvSpPr>
            <p:cNvPr id="153" name="Rounded Rectangle 15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4" name="TextBox 153"/>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155" name="Group 154"/>
          <p:cNvGrpSpPr/>
          <p:nvPr/>
        </p:nvGrpSpPr>
        <p:grpSpPr>
          <a:xfrm>
            <a:off x="82264" y="4254016"/>
            <a:ext cx="2349239" cy="631898"/>
            <a:chOff x="93657" y="2534992"/>
            <a:chExt cx="2349239" cy="631898"/>
          </a:xfrm>
        </p:grpSpPr>
        <p:sp>
          <p:nvSpPr>
            <p:cNvPr id="156" name="Rounded Rectangle 155"/>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7" name="TextBox 156"/>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71" name="Rounded Rectangle 70"/>
          <p:cNvSpPr/>
          <p:nvPr/>
        </p:nvSpPr>
        <p:spPr>
          <a:xfrm>
            <a:off x="87623" y="5094535"/>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2" name="TextBox 71"/>
          <p:cNvSpPr txBox="1"/>
          <p:nvPr/>
        </p:nvSpPr>
        <p:spPr>
          <a:xfrm>
            <a:off x="728398" y="5056520"/>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NEW SUBJECT NAME</a:t>
            </a:r>
          </a:p>
        </p:txBody>
      </p:sp>
      <p:sp>
        <p:nvSpPr>
          <p:cNvPr id="49" name="TextBox 48"/>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Account Settings</a:t>
            </a:r>
          </a:p>
        </p:txBody>
      </p:sp>
      <p:grpSp>
        <p:nvGrpSpPr>
          <p:cNvPr id="50" name="Group 49"/>
          <p:cNvGrpSpPr/>
          <p:nvPr/>
        </p:nvGrpSpPr>
        <p:grpSpPr>
          <a:xfrm>
            <a:off x="2551795" y="1960351"/>
            <a:ext cx="5082181" cy="338554"/>
            <a:chOff x="2551795" y="1960351"/>
            <a:chExt cx="5082181" cy="338554"/>
          </a:xfrm>
        </p:grpSpPr>
        <p:sp>
          <p:nvSpPr>
            <p:cNvPr id="53" name="TextBox 52"/>
            <p:cNvSpPr txBox="1"/>
            <p:nvPr/>
          </p:nvSpPr>
          <p:spPr>
            <a:xfrm>
              <a:off x="2551795" y="1960351"/>
              <a:ext cx="3523947" cy="338554"/>
            </a:xfrm>
            <a:prstGeom prst="rect">
              <a:avLst/>
            </a:prstGeom>
            <a:noFill/>
          </p:spPr>
          <p:txBody>
            <a:bodyPr wrap="square" rtlCol="0">
              <a:spAutoFit/>
            </a:bodyPr>
            <a:lstStyle/>
            <a:p>
              <a:endParaRPr lang="en-US" sz="1600" dirty="0" smtClean="0">
                <a:solidFill>
                  <a:schemeClr val="tx1">
                    <a:lumMod val="50000"/>
                    <a:lumOff val="50000"/>
                  </a:schemeClr>
                </a:solidFill>
              </a:endParaRPr>
            </a:p>
          </p:txBody>
        </p:sp>
        <p:cxnSp>
          <p:nvCxnSpPr>
            <p:cNvPr id="58" name="Straight Connector 57"/>
            <p:cNvCxnSpPr/>
            <p:nvPr/>
          </p:nvCxnSpPr>
          <p:spPr>
            <a:xfrm>
              <a:off x="2617421" y="1963046"/>
              <a:ext cx="5016555" cy="21281"/>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4" name="Group 13"/>
          <p:cNvGrpSpPr/>
          <p:nvPr/>
        </p:nvGrpSpPr>
        <p:grpSpPr>
          <a:xfrm>
            <a:off x="2488803" y="2045957"/>
            <a:ext cx="4136255" cy="338554"/>
            <a:chOff x="2531419" y="2045957"/>
            <a:chExt cx="4136255" cy="338554"/>
          </a:xfrm>
        </p:grpSpPr>
        <p:sp>
          <p:nvSpPr>
            <p:cNvPr id="62" name="TextBox 61"/>
            <p:cNvSpPr txBox="1"/>
            <p:nvPr/>
          </p:nvSpPr>
          <p:spPr>
            <a:xfrm>
              <a:off x="2531419" y="2045957"/>
              <a:ext cx="4136255" cy="338554"/>
            </a:xfrm>
            <a:prstGeom prst="rect">
              <a:avLst/>
            </a:prstGeom>
            <a:noFill/>
          </p:spPr>
          <p:txBody>
            <a:bodyPr wrap="square" rtlCol="0">
              <a:spAutoFit/>
            </a:bodyPr>
            <a:lstStyle/>
            <a:p>
              <a:r>
                <a:rPr lang="en-US" sz="1600" dirty="0" smtClean="0">
                  <a:solidFill>
                    <a:srgbClr val="7F7F7F"/>
                  </a:solidFill>
                </a:rPr>
                <a:t>Study Session Timer</a:t>
              </a:r>
            </a:p>
          </p:txBody>
        </p:sp>
        <p:sp>
          <p:nvSpPr>
            <p:cNvPr id="63" name="Rectangle 62"/>
            <p:cNvSpPr/>
            <p:nvPr/>
          </p:nvSpPr>
          <p:spPr>
            <a:xfrm>
              <a:off x="4536555" y="2091283"/>
              <a:ext cx="1376243"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is-IS" sz="1200" dirty="0" smtClean="0">
                  <a:solidFill>
                    <a:schemeClr val="bg1">
                      <a:lumMod val="85000"/>
                    </a:schemeClr>
                  </a:solidFill>
                </a:rPr>
                <a:t>5 Seconds</a:t>
              </a:r>
              <a:endParaRPr lang="en-US" sz="1600" dirty="0">
                <a:solidFill>
                  <a:schemeClr val="bg1">
                    <a:lumMod val="85000"/>
                  </a:schemeClr>
                </a:solidFill>
              </a:endParaRPr>
            </a:p>
          </p:txBody>
        </p:sp>
      </p:grpSp>
      <p:grpSp>
        <p:nvGrpSpPr>
          <p:cNvPr id="74" name="Group 73"/>
          <p:cNvGrpSpPr/>
          <p:nvPr/>
        </p:nvGrpSpPr>
        <p:grpSpPr>
          <a:xfrm>
            <a:off x="2485734" y="2391068"/>
            <a:ext cx="4136255" cy="338554"/>
            <a:chOff x="2531419" y="2045957"/>
            <a:chExt cx="4136255" cy="338554"/>
          </a:xfrm>
        </p:grpSpPr>
        <p:sp>
          <p:nvSpPr>
            <p:cNvPr id="75" name="TextBox 74"/>
            <p:cNvSpPr txBox="1"/>
            <p:nvPr/>
          </p:nvSpPr>
          <p:spPr>
            <a:xfrm>
              <a:off x="2531419" y="2045957"/>
              <a:ext cx="4136255" cy="338554"/>
            </a:xfrm>
            <a:prstGeom prst="rect">
              <a:avLst/>
            </a:prstGeom>
            <a:noFill/>
          </p:spPr>
          <p:txBody>
            <a:bodyPr wrap="square" rtlCol="0">
              <a:spAutoFit/>
            </a:bodyPr>
            <a:lstStyle/>
            <a:p>
              <a:r>
                <a:rPr lang="en-US" sz="1600" dirty="0" smtClean="0">
                  <a:solidFill>
                    <a:srgbClr val="7F7F7F"/>
                  </a:solidFill>
                </a:rPr>
                <a:t>Number of Questions</a:t>
              </a:r>
            </a:p>
          </p:txBody>
        </p:sp>
        <p:sp>
          <p:nvSpPr>
            <p:cNvPr id="76" name="Rectangle 75"/>
            <p:cNvSpPr/>
            <p:nvPr/>
          </p:nvSpPr>
          <p:spPr>
            <a:xfrm>
              <a:off x="4536555" y="2091283"/>
              <a:ext cx="1376243"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is-IS" sz="1200" dirty="0">
                  <a:solidFill>
                    <a:schemeClr val="bg1">
                      <a:lumMod val="85000"/>
                    </a:schemeClr>
                  </a:solidFill>
                </a:rPr>
                <a:t>5</a:t>
              </a:r>
              <a:endParaRPr lang="en-US" sz="1600" dirty="0">
                <a:solidFill>
                  <a:schemeClr val="bg1">
                    <a:lumMod val="85000"/>
                  </a:schemeClr>
                </a:solidFill>
              </a:endParaRPr>
            </a:p>
          </p:txBody>
        </p:sp>
      </p:grpSp>
      <p:grpSp>
        <p:nvGrpSpPr>
          <p:cNvPr id="77" name="Group 76"/>
          <p:cNvGrpSpPr/>
          <p:nvPr/>
        </p:nvGrpSpPr>
        <p:grpSpPr>
          <a:xfrm>
            <a:off x="2488803" y="2736179"/>
            <a:ext cx="4136255" cy="338554"/>
            <a:chOff x="2531419" y="2045957"/>
            <a:chExt cx="4136255" cy="338554"/>
          </a:xfrm>
        </p:grpSpPr>
        <p:sp>
          <p:nvSpPr>
            <p:cNvPr id="78" name="TextBox 77"/>
            <p:cNvSpPr txBox="1"/>
            <p:nvPr/>
          </p:nvSpPr>
          <p:spPr>
            <a:xfrm>
              <a:off x="2531419" y="2045957"/>
              <a:ext cx="4136255" cy="338554"/>
            </a:xfrm>
            <a:prstGeom prst="rect">
              <a:avLst/>
            </a:prstGeom>
            <a:noFill/>
          </p:spPr>
          <p:txBody>
            <a:bodyPr wrap="square" rtlCol="0">
              <a:spAutoFit/>
            </a:bodyPr>
            <a:lstStyle/>
            <a:p>
              <a:r>
                <a:rPr lang="en-US" sz="1600" dirty="0" smtClean="0">
                  <a:solidFill>
                    <a:srgbClr val="7F7F7F"/>
                  </a:solidFill>
                </a:rPr>
                <a:t>Default Deck  </a:t>
              </a:r>
              <a:r>
                <a:rPr lang="en-US" sz="900" dirty="0" smtClean="0">
                  <a:solidFill>
                    <a:srgbClr val="E000F1"/>
                  </a:solidFill>
                </a:rPr>
                <a:t>What’s This?</a:t>
              </a:r>
            </a:p>
          </p:txBody>
        </p:sp>
        <p:sp>
          <p:nvSpPr>
            <p:cNvPr id="79" name="Rectangle 78"/>
            <p:cNvSpPr/>
            <p:nvPr/>
          </p:nvSpPr>
          <p:spPr>
            <a:xfrm>
              <a:off x="4536555" y="2091283"/>
              <a:ext cx="1376243"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is-IS" sz="1200" dirty="0" smtClean="0">
                  <a:solidFill>
                    <a:schemeClr val="bg1">
                      <a:lumMod val="85000"/>
                    </a:schemeClr>
                  </a:solidFill>
                </a:rPr>
                <a:t>Plug In (Default)</a:t>
              </a:r>
              <a:endParaRPr lang="en-US" sz="1600" dirty="0">
                <a:solidFill>
                  <a:schemeClr val="bg1">
                    <a:lumMod val="85000"/>
                  </a:schemeClr>
                </a:solidFill>
              </a:endParaRPr>
            </a:p>
          </p:txBody>
        </p:sp>
      </p:grpSp>
      <p:grpSp>
        <p:nvGrpSpPr>
          <p:cNvPr id="83" name="Group 82"/>
          <p:cNvGrpSpPr/>
          <p:nvPr/>
        </p:nvGrpSpPr>
        <p:grpSpPr>
          <a:xfrm>
            <a:off x="2488803" y="3081290"/>
            <a:ext cx="4136255" cy="338554"/>
            <a:chOff x="2531419" y="2045957"/>
            <a:chExt cx="4136255" cy="338554"/>
          </a:xfrm>
        </p:grpSpPr>
        <p:sp>
          <p:nvSpPr>
            <p:cNvPr id="84" name="TextBox 83"/>
            <p:cNvSpPr txBox="1"/>
            <p:nvPr/>
          </p:nvSpPr>
          <p:spPr>
            <a:xfrm>
              <a:off x="2531419" y="2045957"/>
              <a:ext cx="4136255" cy="338554"/>
            </a:xfrm>
            <a:prstGeom prst="rect">
              <a:avLst/>
            </a:prstGeom>
            <a:noFill/>
          </p:spPr>
          <p:txBody>
            <a:bodyPr wrap="square" rtlCol="0">
              <a:spAutoFit/>
            </a:bodyPr>
            <a:lstStyle/>
            <a:p>
              <a:r>
                <a:rPr lang="en-US" sz="1600" dirty="0" smtClean="0">
                  <a:solidFill>
                    <a:srgbClr val="7F7F7F"/>
                  </a:solidFill>
                </a:rPr>
                <a:t>Email Address</a:t>
              </a:r>
              <a:endParaRPr lang="en-US" sz="900" dirty="0" smtClean="0">
                <a:solidFill>
                  <a:srgbClr val="E000F1"/>
                </a:solidFill>
              </a:endParaRPr>
            </a:p>
          </p:txBody>
        </p:sp>
        <p:sp>
          <p:nvSpPr>
            <p:cNvPr id="85" name="Rectangle 84"/>
            <p:cNvSpPr/>
            <p:nvPr/>
          </p:nvSpPr>
          <p:spPr>
            <a:xfrm>
              <a:off x="4536555" y="2091283"/>
              <a:ext cx="1376243"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is-IS" sz="1200" dirty="0" smtClean="0">
                  <a:solidFill>
                    <a:schemeClr val="bg1">
                      <a:lumMod val="85000"/>
                    </a:schemeClr>
                  </a:solidFill>
                </a:rPr>
                <a:t>None Listed</a:t>
              </a:r>
              <a:endParaRPr lang="en-US" sz="1600" dirty="0">
                <a:solidFill>
                  <a:schemeClr val="bg1">
                    <a:lumMod val="85000"/>
                  </a:schemeClr>
                </a:solidFill>
              </a:endParaRPr>
            </a:p>
          </p:txBody>
        </p:sp>
      </p:grpSp>
      <p:sp>
        <p:nvSpPr>
          <p:cNvPr id="86" name="Rounded Rectangle 85"/>
          <p:cNvSpPr/>
          <p:nvPr/>
        </p:nvSpPr>
        <p:spPr>
          <a:xfrm>
            <a:off x="3369267" y="1237975"/>
            <a:ext cx="1148630" cy="201373"/>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t>RESET PASSWORD</a:t>
            </a:r>
            <a:endParaRPr lang="en-US" sz="800" dirty="0"/>
          </a:p>
        </p:txBody>
      </p:sp>
      <p:sp>
        <p:nvSpPr>
          <p:cNvPr id="87" name="TextBox 86"/>
          <p:cNvSpPr txBox="1"/>
          <p:nvPr/>
        </p:nvSpPr>
        <p:spPr>
          <a:xfrm>
            <a:off x="3296277" y="971037"/>
            <a:ext cx="4136255" cy="276999"/>
          </a:xfrm>
          <a:prstGeom prst="rect">
            <a:avLst/>
          </a:prstGeom>
          <a:noFill/>
        </p:spPr>
        <p:txBody>
          <a:bodyPr wrap="square" rtlCol="0">
            <a:spAutoFit/>
          </a:bodyPr>
          <a:lstStyle/>
          <a:p>
            <a:r>
              <a:rPr lang="en-US" sz="1200" dirty="0" smtClean="0">
                <a:solidFill>
                  <a:schemeClr val="tx1">
                    <a:lumMod val="50000"/>
                    <a:lumOff val="50000"/>
                  </a:schemeClr>
                </a:solidFill>
              </a:rPr>
              <a:t>Signed in as Michael</a:t>
            </a:r>
          </a:p>
        </p:txBody>
      </p:sp>
      <p:grpSp>
        <p:nvGrpSpPr>
          <p:cNvPr id="89" name="Group 88"/>
          <p:cNvGrpSpPr/>
          <p:nvPr/>
        </p:nvGrpSpPr>
        <p:grpSpPr>
          <a:xfrm>
            <a:off x="2488803" y="3426401"/>
            <a:ext cx="4136255" cy="338554"/>
            <a:chOff x="2531419" y="2045957"/>
            <a:chExt cx="4136255" cy="338554"/>
          </a:xfrm>
        </p:grpSpPr>
        <p:sp>
          <p:nvSpPr>
            <p:cNvPr id="90" name="TextBox 89"/>
            <p:cNvSpPr txBox="1"/>
            <p:nvPr/>
          </p:nvSpPr>
          <p:spPr>
            <a:xfrm>
              <a:off x="2531419" y="2045957"/>
              <a:ext cx="4136255" cy="338554"/>
            </a:xfrm>
            <a:prstGeom prst="rect">
              <a:avLst/>
            </a:prstGeom>
            <a:noFill/>
          </p:spPr>
          <p:txBody>
            <a:bodyPr wrap="square" rtlCol="0">
              <a:spAutoFit/>
            </a:bodyPr>
            <a:lstStyle/>
            <a:p>
              <a:r>
                <a:rPr lang="en-US" sz="1600" dirty="0" smtClean="0">
                  <a:solidFill>
                    <a:srgbClr val="7F7F7F"/>
                  </a:solidFill>
                </a:rPr>
                <a:t>Username</a:t>
              </a:r>
              <a:endParaRPr lang="en-US" sz="900" dirty="0" smtClean="0">
                <a:solidFill>
                  <a:srgbClr val="E000F1"/>
                </a:solidFill>
              </a:endParaRPr>
            </a:p>
          </p:txBody>
        </p:sp>
        <p:sp>
          <p:nvSpPr>
            <p:cNvPr id="91" name="Rectangle 90"/>
            <p:cNvSpPr/>
            <p:nvPr/>
          </p:nvSpPr>
          <p:spPr>
            <a:xfrm>
              <a:off x="4536555" y="2091283"/>
              <a:ext cx="1376243"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is-IS" sz="1200" dirty="0" smtClean="0">
                  <a:solidFill>
                    <a:schemeClr val="bg1">
                      <a:lumMod val="85000"/>
                    </a:schemeClr>
                  </a:solidFill>
                </a:rPr>
                <a:t>mvincent7891</a:t>
              </a:r>
              <a:endParaRPr lang="en-US" sz="1600" dirty="0">
                <a:solidFill>
                  <a:schemeClr val="bg1">
                    <a:lumMod val="85000"/>
                  </a:schemeClr>
                </a:solidFill>
              </a:endParaRPr>
            </a:p>
          </p:txBody>
        </p:sp>
      </p:grpSp>
      <p:grpSp>
        <p:nvGrpSpPr>
          <p:cNvPr id="92" name="Group 91"/>
          <p:cNvGrpSpPr/>
          <p:nvPr/>
        </p:nvGrpSpPr>
        <p:grpSpPr>
          <a:xfrm>
            <a:off x="2488803" y="3771512"/>
            <a:ext cx="4136255" cy="338554"/>
            <a:chOff x="2531419" y="2045957"/>
            <a:chExt cx="4136255" cy="338554"/>
          </a:xfrm>
        </p:grpSpPr>
        <p:sp>
          <p:nvSpPr>
            <p:cNvPr id="93" name="TextBox 92"/>
            <p:cNvSpPr txBox="1"/>
            <p:nvPr/>
          </p:nvSpPr>
          <p:spPr>
            <a:xfrm>
              <a:off x="2531419" y="2045957"/>
              <a:ext cx="4136255" cy="338554"/>
            </a:xfrm>
            <a:prstGeom prst="rect">
              <a:avLst/>
            </a:prstGeom>
            <a:noFill/>
          </p:spPr>
          <p:txBody>
            <a:bodyPr wrap="square" rtlCol="0">
              <a:spAutoFit/>
            </a:bodyPr>
            <a:lstStyle/>
            <a:p>
              <a:r>
                <a:rPr lang="en-US" sz="1600" dirty="0" smtClean="0">
                  <a:solidFill>
                    <a:srgbClr val="7F7F7F"/>
                  </a:solidFill>
                </a:rPr>
                <a:t>First  Name</a:t>
              </a:r>
              <a:endParaRPr lang="en-US" sz="900" dirty="0" smtClean="0">
                <a:solidFill>
                  <a:srgbClr val="E000F1"/>
                </a:solidFill>
              </a:endParaRPr>
            </a:p>
          </p:txBody>
        </p:sp>
        <p:sp>
          <p:nvSpPr>
            <p:cNvPr id="94" name="Rectangle 93"/>
            <p:cNvSpPr/>
            <p:nvPr/>
          </p:nvSpPr>
          <p:spPr>
            <a:xfrm>
              <a:off x="4536555" y="2091283"/>
              <a:ext cx="1376243"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is-IS" sz="1200" dirty="0" smtClean="0">
                  <a:solidFill>
                    <a:schemeClr val="bg1">
                      <a:lumMod val="85000"/>
                    </a:schemeClr>
                  </a:solidFill>
                </a:rPr>
                <a:t>Michael</a:t>
              </a:r>
              <a:endParaRPr lang="en-US" sz="1600" dirty="0">
                <a:solidFill>
                  <a:schemeClr val="bg1">
                    <a:lumMod val="85000"/>
                  </a:schemeClr>
                </a:solidFill>
              </a:endParaRPr>
            </a:p>
          </p:txBody>
        </p:sp>
      </p:grpSp>
      <p:grpSp>
        <p:nvGrpSpPr>
          <p:cNvPr id="95" name="Group 94"/>
          <p:cNvGrpSpPr/>
          <p:nvPr/>
        </p:nvGrpSpPr>
        <p:grpSpPr>
          <a:xfrm>
            <a:off x="2488803" y="4116620"/>
            <a:ext cx="4136255" cy="338554"/>
            <a:chOff x="2531419" y="2045957"/>
            <a:chExt cx="4136255" cy="338554"/>
          </a:xfrm>
        </p:grpSpPr>
        <p:sp>
          <p:nvSpPr>
            <p:cNvPr id="96" name="TextBox 95"/>
            <p:cNvSpPr txBox="1"/>
            <p:nvPr/>
          </p:nvSpPr>
          <p:spPr>
            <a:xfrm>
              <a:off x="2531419" y="2045957"/>
              <a:ext cx="4136255" cy="338554"/>
            </a:xfrm>
            <a:prstGeom prst="rect">
              <a:avLst/>
            </a:prstGeom>
            <a:noFill/>
          </p:spPr>
          <p:txBody>
            <a:bodyPr wrap="square" rtlCol="0">
              <a:spAutoFit/>
            </a:bodyPr>
            <a:lstStyle/>
            <a:p>
              <a:r>
                <a:rPr lang="en-US" sz="1600" dirty="0" smtClean="0">
                  <a:solidFill>
                    <a:srgbClr val="7F7F7F"/>
                  </a:solidFill>
                </a:rPr>
                <a:t>Last Name</a:t>
              </a:r>
              <a:endParaRPr lang="en-US" sz="900" dirty="0" smtClean="0">
                <a:solidFill>
                  <a:srgbClr val="E000F1"/>
                </a:solidFill>
              </a:endParaRPr>
            </a:p>
          </p:txBody>
        </p:sp>
        <p:sp>
          <p:nvSpPr>
            <p:cNvPr id="97" name="Rectangle 96"/>
            <p:cNvSpPr/>
            <p:nvPr/>
          </p:nvSpPr>
          <p:spPr>
            <a:xfrm>
              <a:off x="4536555" y="2091283"/>
              <a:ext cx="1376243"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is-IS" sz="1200" dirty="0" smtClean="0">
                  <a:solidFill>
                    <a:schemeClr val="bg1">
                      <a:lumMod val="85000"/>
                    </a:schemeClr>
                  </a:solidFill>
                </a:rPr>
                <a:t>Parlato</a:t>
              </a:r>
              <a:endParaRPr lang="en-US" sz="1600" dirty="0">
                <a:solidFill>
                  <a:schemeClr val="bg1">
                    <a:lumMod val="85000"/>
                  </a:schemeClr>
                </a:solidFill>
              </a:endParaRPr>
            </a:p>
          </p:txBody>
        </p:sp>
      </p:grpSp>
      <p:sp>
        <p:nvSpPr>
          <p:cNvPr id="16" name="Rectangular Callout 15"/>
          <p:cNvSpPr/>
          <p:nvPr/>
        </p:nvSpPr>
        <p:spPr>
          <a:xfrm>
            <a:off x="3490943" y="3267254"/>
            <a:ext cx="1689820" cy="1032442"/>
          </a:xfrm>
          <a:prstGeom prst="wedgeRectCallout">
            <a:avLst>
              <a:gd name="adj1" fmla="val -21470"/>
              <a:gd name="adj2" fmla="val -70074"/>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chemeClr val="bg1">
                    <a:lumMod val="50000"/>
                  </a:schemeClr>
                </a:solidFill>
              </a:rPr>
              <a:t>When using the Chrome Extension, concepts you look up will default to the selected deck. </a:t>
            </a:r>
            <a:endParaRPr lang="en-US" sz="1200" dirty="0">
              <a:solidFill>
                <a:schemeClr val="bg1">
                  <a:lumMod val="50000"/>
                </a:schemeClr>
              </a:solidFill>
            </a:endParaRPr>
          </a:p>
        </p:txBody>
      </p:sp>
    </p:spTree>
    <p:extLst>
      <p:ext uri="{BB962C8B-B14F-4D97-AF65-F5344CB8AC3E}">
        <p14:creationId xmlns:p14="http://schemas.microsoft.com/office/powerpoint/2010/main" val="287155802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Rectangle 184"/>
          <p:cNvSpPr/>
          <p:nvPr/>
        </p:nvSpPr>
        <p:spPr>
          <a:xfrm>
            <a:off x="-1" y="1541701"/>
            <a:ext cx="2248647"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0" y="0"/>
            <a:ext cx="9144000" cy="457330"/>
          </a:xfrm>
          <a:prstGeom prst="rect">
            <a:avLst/>
          </a:prstGeom>
          <a:solidFill>
            <a:srgbClr val="B0E0EB"/>
          </a:solidFill>
          <a:ln>
            <a:solidFill>
              <a:srgbClr val="B0E0EB"/>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0" y="518975"/>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p:txBody>
      </p:sp>
      <p:sp>
        <p:nvSpPr>
          <p:cNvPr id="35" name="Rectangle 34"/>
          <p:cNvSpPr/>
          <p:nvPr/>
        </p:nvSpPr>
        <p:spPr>
          <a:xfrm>
            <a:off x="1" y="518975"/>
            <a:ext cx="2248645" cy="943721"/>
          </a:xfrm>
          <a:prstGeom prst="rect">
            <a:avLst/>
          </a:prstGeom>
          <a:solidFill>
            <a:srgbClr val="FFFFFF"/>
          </a:solidFill>
          <a:ln w="28575" cmpd="sng">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EFDE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5A7E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51" name="Rounded Rectangle 50"/>
          <p:cNvSpPr/>
          <p:nvPr/>
        </p:nvSpPr>
        <p:spPr>
          <a:xfrm>
            <a:off x="2531419" y="682321"/>
            <a:ext cx="754811" cy="758426"/>
          </a:xfrm>
          <a:prstGeom prst="roundRect">
            <a:avLst/>
          </a:prstGeom>
          <a:solidFill>
            <a:srgbClr val="B0E0E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SCIENCE</a:t>
            </a:r>
          </a:p>
        </p:txBody>
      </p:sp>
      <p:sp>
        <p:nvSpPr>
          <p:cNvPr id="76" name="TextBox 75"/>
          <p:cNvSpPr txBox="1"/>
          <p:nvPr/>
        </p:nvSpPr>
        <p:spPr>
          <a:xfrm>
            <a:off x="3369267" y="1058895"/>
            <a:ext cx="4136255" cy="276999"/>
          </a:xfrm>
          <a:prstGeom prst="rect">
            <a:avLst/>
          </a:prstGeom>
          <a:noFill/>
        </p:spPr>
        <p:txBody>
          <a:bodyPr wrap="square" rtlCol="0">
            <a:spAutoFit/>
          </a:bodyPr>
          <a:lstStyle/>
          <a:p>
            <a:r>
              <a:rPr lang="en-US" sz="1200" dirty="0" smtClean="0">
                <a:solidFill>
                  <a:schemeClr val="tx1">
                    <a:lumMod val="50000"/>
                    <a:lumOff val="50000"/>
                  </a:schemeClr>
                </a:solidFill>
              </a:rPr>
              <a:t>Cards Studied: 0 / 2048</a:t>
            </a:r>
          </a:p>
        </p:txBody>
      </p:sp>
      <p:sp>
        <p:nvSpPr>
          <p:cNvPr id="142" name="TextBox 141"/>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Decks</a:t>
            </a:r>
          </a:p>
        </p:txBody>
      </p:sp>
      <p:grpSp>
        <p:nvGrpSpPr>
          <p:cNvPr id="143" name="Group 142"/>
          <p:cNvGrpSpPr/>
          <p:nvPr/>
        </p:nvGrpSpPr>
        <p:grpSpPr>
          <a:xfrm>
            <a:off x="2551795" y="1960351"/>
            <a:ext cx="5082181" cy="338554"/>
            <a:chOff x="2551795" y="1960351"/>
            <a:chExt cx="5082181" cy="338554"/>
          </a:xfrm>
        </p:grpSpPr>
        <p:sp>
          <p:nvSpPr>
            <p:cNvPr id="144" name="TextBox 143"/>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Biology</a:t>
              </a:r>
            </a:p>
          </p:txBody>
        </p:sp>
        <p:cxnSp>
          <p:nvCxnSpPr>
            <p:cNvPr id="145" name="Straight Connector 144"/>
            <p:cNvCxnSpPr/>
            <p:nvPr/>
          </p:nvCxnSpPr>
          <p:spPr>
            <a:xfrm>
              <a:off x="2617421" y="1963046"/>
              <a:ext cx="5016555" cy="21281"/>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46" name="Rounded Rectangle 145"/>
          <p:cNvSpPr/>
          <p:nvPr/>
        </p:nvSpPr>
        <p:spPr>
          <a:xfrm>
            <a:off x="5312492" y="2025999"/>
            <a:ext cx="685800" cy="252529"/>
          </a:xfrm>
          <a:prstGeom prst="roundRect">
            <a:avLst/>
          </a:prstGeom>
          <a:solidFill>
            <a:srgbClr val="EFDE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47" name="Rounded Rectangle 146"/>
          <p:cNvSpPr/>
          <p:nvPr/>
        </p:nvSpPr>
        <p:spPr>
          <a:xfrm>
            <a:off x="6075742" y="2026000"/>
            <a:ext cx="685800" cy="252529"/>
          </a:xfrm>
          <a:prstGeom prst="roundRect">
            <a:avLst/>
          </a:prstGeom>
          <a:solidFill>
            <a:srgbClr val="EFDE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48" name="Group 147"/>
          <p:cNvGrpSpPr/>
          <p:nvPr/>
        </p:nvGrpSpPr>
        <p:grpSpPr>
          <a:xfrm>
            <a:off x="2551795" y="2400014"/>
            <a:ext cx="5082181" cy="338554"/>
            <a:chOff x="2551795" y="1960351"/>
            <a:chExt cx="5082181" cy="338554"/>
          </a:xfrm>
        </p:grpSpPr>
        <p:sp>
          <p:nvSpPr>
            <p:cNvPr id="149" name="TextBox 148"/>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Medicine</a:t>
              </a:r>
            </a:p>
          </p:txBody>
        </p:sp>
        <p:cxnSp>
          <p:nvCxnSpPr>
            <p:cNvPr id="150" name="Straight Connector 149"/>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51" name="Rounded Rectangle 150"/>
          <p:cNvSpPr/>
          <p:nvPr/>
        </p:nvSpPr>
        <p:spPr>
          <a:xfrm>
            <a:off x="5312492" y="2465662"/>
            <a:ext cx="685800" cy="252529"/>
          </a:xfrm>
          <a:prstGeom prst="roundRect">
            <a:avLst/>
          </a:prstGeom>
          <a:solidFill>
            <a:srgbClr val="EFDE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52" name="Rounded Rectangle 151"/>
          <p:cNvSpPr/>
          <p:nvPr/>
        </p:nvSpPr>
        <p:spPr>
          <a:xfrm>
            <a:off x="6075742" y="2465663"/>
            <a:ext cx="685800" cy="252529"/>
          </a:xfrm>
          <a:prstGeom prst="roundRect">
            <a:avLst/>
          </a:prstGeom>
          <a:solidFill>
            <a:srgbClr val="EFDE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53" name="Group 152"/>
          <p:cNvGrpSpPr/>
          <p:nvPr/>
        </p:nvGrpSpPr>
        <p:grpSpPr>
          <a:xfrm>
            <a:off x="2551795" y="2839677"/>
            <a:ext cx="5082181" cy="338554"/>
            <a:chOff x="2551795" y="1960351"/>
            <a:chExt cx="5082181" cy="338554"/>
          </a:xfrm>
        </p:grpSpPr>
        <p:sp>
          <p:nvSpPr>
            <p:cNvPr id="154" name="TextBox 153"/>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Geology</a:t>
              </a:r>
            </a:p>
          </p:txBody>
        </p:sp>
        <p:cxnSp>
          <p:nvCxnSpPr>
            <p:cNvPr id="155" name="Straight Connector 154"/>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56" name="Rounded Rectangle 155"/>
          <p:cNvSpPr/>
          <p:nvPr/>
        </p:nvSpPr>
        <p:spPr>
          <a:xfrm>
            <a:off x="5312492" y="2905325"/>
            <a:ext cx="685800" cy="252529"/>
          </a:xfrm>
          <a:prstGeom prst="roundRect">
            <a:avLst/>
          </a:prstGeom>
          <a:solidFill>
            <a:srgbClr val="EFDE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57" name="Rounded Rectangle 156"/>
          <p:cNvSpPr/>
          <p:nvPr/>
        </p:nvSpPr>
        <p:spPr>
          <a:xfrm>
            <a:off x="6075742" y="2905326"/>
            <a:ext cx="685800" cy="252529"/>
          </a:xfrm>
          <a:prstGeom prst="roundRect">
            <a:avLst/>
          </a:prstGeom>
          <a:solidFill>
            <a:srgbClr val="EFDE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58" name="Group 157"/>
          <p:cNvGrpSpPr/>
          <p:nvPr/>
        </p:nvGrpSpPr>
        <p:grpSpPr>
          <a:xfrm>
            <a:off x="2551795" y="3279340"/>
            <a:ext cx="5082181" cy="338554"/>
            <a:chOff x="2551795" y="1960351"/>
            <a:chExt cx="5082181" cy="338554"/>
          </a:xfrm>
        </p:grpSpPr>
        <p:sp>
          <p:nvSpPr>
            <p:cNvPr id="159" name="TextBox 158"/>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Engineering</a:t>
              </a:r>
            </a:p>
          </p:txBody>
        </p:sp>
        <p:cxnSp>
          <p:nvCxnSpPr>
            <p:cNvPr id="160" name="Straight Connector 159"/>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61" name="Rounded Rectangle 160"/>
          <p:cNvSpPr/>
          <p:nvPr/>
        </p:nvSpPr>
        <p:spPr>
          <a:xfrm>
            <a:off x="5312492" y="3344988"/>
            <a:ext cx="685800" cy="252529"/>
          </a:xfrm>
          <a:prstGeom prst="roundRect">
            <a:avLst/>
          </a:prstGeom>
          <a:solidFill>
            <a:srgbClr val="EFDE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62" name="Rounded Rectangle 161"/>
          <p:cNvSpPr/>
          <p:nvPr/>
        </p:nvSpPr>
        <p:spPr>
          <a:xfrm>
            <a:off x="6075742" y="3344989"/>
            <a:ext cx="685800" cy="252529"/>
          </a:xfrm>
          <a:prstGeom prst="roundRect">
            <a:avLst/>
          </a:prstGeom>
          <a:solidFill>
            <a:srgbClr val="EFDE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sp>
        <p:nvSpPr>
          <p:cNvPr id="164" name="Rounded Rectangle 163"/>
          <p:cNvSpPr/>
          <p:nvPr/>
        </p:nvSpPr>
        <p:spPr>
          <a:xfrm>
            <a:off x="7012406" y="1585666"/>
            <a:ext cx="636511" cy="310944"/>
          </a:xfrm>
          <a:prstGeom prst="roundRect">
            <a:avLst/>
          </a:prstGeom>
          <a:solidFill>
            <a:srgbClr val="E5A7E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165" name="Rounded Rectangle 164"/>
          <p:cNvSpPr/>
          <p:nvPr/>
        </p:nvSpPr>
        <p:spPr>
          <a:xfrm>
            <a:off x="6828577" y="2025999"/>
            <a:ext cx="685800" cy="252529"/>
          </a:xfrm>
          <a:prstGeom prst="roundRect">
            <a:avLst/>
          </a:prstGeom>
          <a:solidFill>
            <a:srgbClr val="EFC5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66" name="Rounded Rectangle 165"/>
          <p:cNvSpPr/>
          <p:nvPr/>
        </p:nvSpPr>
        <p:spPr>
          <a:xfrm>
            <a:off x="6828577" y="2465663"/>
            <a:ext cx="685800" cy="252529"/>
          </a:xfrm>
          <a:prstGeom prst="roundRect">
            <a:avLst/>
          </a:prstGeom>
          <a:solidFill>
            <a:srgbClr val="EFC5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67" name="Rounded Rectangle 166"/>
          <p:cNvSpPr/>
          <p:nvPr/>
        </p:nvSpPr>
        <p:spPr>
          <a:xfrm>
            <a:off x="6828577" y="2899872"/>
            <a:ext cx="685800" cy="252529"/>
          </a:xfrm>
          <a:prstGeom prst="roundRect">
            <a:avLst/>
          </a:prstGeom>
          <a:solidFill>
            <a:srgbClr val="EFC5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68" name="Rounded Rectangle 167"/>
          <p:cNvSpPr/>
          <p:nvPr/>
        </p:nvSpPr>
        <p:spPr>
          <a:xfrm>
            <a:off x="6828577" y="3344988"/>
            <a:ext cx="685800" cy="252529"/>
          </a:xfrm>
          <a:prstGeom prst="roundRect">
            <a:avLst/>
          </a:prstGeom>
          <a:solidFill>
            <a:srgbClr val="EFC5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69" name="TextBox 168"/>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170" name="Rectangle 169"/>
          <p:cNvSpPr/>
          <p:nvPr/>
        </p:nvSpPr>
        <p:spPr>
          <a:xfrm>
            <a:off x="-1" y="2430334"/>
            <a:ext cx="2305651"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1" name="Rectangle 170"/>
          <p:cNvSpPr/>
          <p:nvPr/>
        </p:nvSpPr>
        <p:spPr>
          <a:xfrm>
            <a:off x="2193571" y="2430334"/>
            <a:ext cx="249820" cy="837299"/>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2" name="Rounded Rectangle 171"/>
          <p:cNvSpPr/>
          <p:nvPr/>
        </p:nvSpPr>
        <p:spPr>
          <a:xfrm>
            <a:off x="93657" y="1583336"/>
            <a:ext cx="628886" cy="631898"/>
          </a:xfrm>
          <a:prstGeom prst="roundRect">
            <a:avLst/>
          </a:prstGeom>
          <a:solidFill>
            <a:srgbClr val="B0E0E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73" name="TextBox 172"/>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74" name="Group 173"/>
          <p:cNvGrpSpPr/>
          <p:nvPr/>
        </p:nvGrpSpPr>
        <p:grpSpPr>
          <a:xfrm>
            <a:off x="82264" y="2534992"/>
            <a:ext cx="2372521" cy="631898"/>
            <a:chOff x="93657" y="2534992"/>
            <a:chExt cx="2372521" cy="631898"/>
          </a:xfrm>
        </p:grpSpPr>
        <p:sp>
          <p:nvSpPr>
            <p:cNvPr id="175" name="Rounded Rectangle 174"/>
            <p:cNvSpPr/>
            <p:nvPr/>
          </p:nvSpPr>
          <p:spPr>
            <a:xfrm>
              <a:off x="93657" y="2534992"/>
              <a:ext cx="628886" cy="631898"/>
            </a:xfrm>
            <a:prstGeom prst="roundRect">
              <a:avLst/>
            </a:prstGeom>
            <a:solidFill>
              <a:srgbClr val="B0E0E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76" name="TextBox 175"/>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177" name="Group 176"/>
          <p:cNvGrpSpPr/>
          <p:nvPr/>
        </p:nvGrpSpPr>
        <p:grpSpPr>
          <a:xfrm>
            <a:off x="82264" y="3394504"/>
            <a:ext cx="2372521" cy="631898"/>
            <a:chOff x="93657" y="2534992"/>
            <a:chExt cx="2372521" cy="631898"/>
          </a:xfrm>
        </p:grpSpPr>
        <p:sp>
          <p:nvSpPr>
            <p:cNvPr id="178" name="Rounded Rectangle 177"/>
            <p:cNvSpPr/>
            <p:nvPr/>
          </p:nvSpPr>
          <p:spPr>
            <a:xfrm>
              <a:off x="93657" y="2534992"/>
              <a:ext cx="628886" cy="631898"/>
            </a:xfrm>
            <a:prstGeom prst="roundRect">
              <a:avLst/>
            </a:prstGeom>
            <a:solidFill>
              <a:srgbClr val="B0E0E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79" name="TextBox 178"/>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180" name="Group 179"/>
          <p:cNvGrpSpPr/>
          <p:nvPr/>
        </p:nvGrpSpPr>
        <p:grpSpPr>
          <a:xfrm>
            <a:off x="82264" y="4254016"/>
            <a:ext cx="2349239" cy="631898"/>
            <a:chOff x="93657" y="2534992"/>
            <a:chExt cx="2349239" cy="631898"/>
          </a:xfrm>
        </p:grpSpPr>
        <p:sp>
          <p:nvSpPr>
            <p:cNvPr id="181" name="Rounded Rectangle 180"/>
            <p:cNvSpPr/>
            <p:nvPr/>
          </p:nvSpPr>
          <p:spPr>
            <a:xfrm>
              <a:off x="93657" y="2534992"/>
              <a:ext cx="628886" cy="631898"/>
            </a:xfrm>
            <a:prstGeom prst="roundRect">
              <a:avLst/>
            </a:prstGeom>
            <a:solidFill>
              <a:srgbClr val="B0E0E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82" name="TextBox 181"/>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183" name="Rounded Rectangle 182"/>
          <p:cNvSpPr/>
          <p:nvPr/>
        </p:nvSpPr>
        <p:spPr>
          <a:xfrm>
            <a:off x="801897" y="2953360"/>
            <a:ext cx="548640" cy="228600"/>
          </a:xfrm>
          <a:prstGeom prst="roundRect">
            <a:avLst/>
          </a:prstGeom>
          <a:solidFill>
            <a:srgbClr val="EFDEBF"/>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EDIT</a:t>
            </a:r>
            <a:endParaRPr lang="en-US" sz="900" dirty="0"/>
          </a:p>
        </p:txBody>
      </p:sp>
      <p:sp>
        <p:nvSpPr>
          <p:cNvPr id="184" name="Rounded Rectangle 183"/>
          <p:cNvSpPr/>
          <p:nvPr/>
        </p:nvSpPr>
        <p:spPr>
          <a:xfrm>
            <a:off x="1418321" y="2953360"/>
            <a:ext cx="731520" cy="228600"/>
          </a:xfrm>
          <a:prstGeom prst="roundRect">
            <a:avLst/>
          </a:prstGeom>
          <a:solidFill>
            <a:srgbClr val="EFC5C6"/>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REMOVE</a:t>
            </a:r>
            <a:endParaRPr lang="en-US" sz="900" dirty="0"/>
          </a:p>
        </p:txBody>
      </p:sp>
      <p:sp>
        <p:nvSpPr>
          <p:cNvPr id="186" name="TextBox 185"/>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
        <p:nvSpPr>
          <p:cNvPr id="11" name="Rounded Rectangle 10"/>
          <p:cNvSpPr/>
          <p:nvPr/>
        </p:nvSpPr>
        <p:spPr>
          <a:xfrm>
            <a:off x="2358570" y="1995966"/>
            <a:ext cx="6571877" cy="2930478"/>
          </a:xfrm>
          <a:prstGeom prst="roundRect">
            <a:avLst>
              <a:gd name="adj" fmla="val 7906"/>
            </a:avLst>
          </a:prstGeom>
          <a:noFill/>
          <a:ln w="28575" cmpd="sng">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rgbClr val="FF0000"/>
              </a:solidFill>
            </a:endParaRPr>
          </a:p>
          <a:p>
            <a:pPr algn="ctr"/>
            <a:endParaRPr lang="en-US" dirty="0">
              <a:solidFill>
                <a:srgbClr val="FF0000"/>
              </a:solidFill>
            </a:endParaRPr>
          </a:p>
          <a:p>
            <a:pPr algn="ctr"/>
            <a:endParaRPr lang="en-US" dirty="0" smtClean="0">
              <a:solidFill>
                <a:srgbClr val="FF0000"/>
              </a:solidFill>
            </a:endParaRPr>
          </a:p>
          <a:p>
            <a:pPr algn="ctr"/>
            <a:endParaRPr lang="en-US" dirty="0">
              <a:solidFill>
                <a:srgbClr val="FF0000"/>
              </a:solidFill>
            </a:endParaRPr>
          </a:p>
          <a:p>
            <a:pPr algn="ctr"/>
            <a:r>
              <a:rPr lang="en-US" dirty="0" err="1" smtClean="0">
                <a:solidFill>
                  <a:srgbClr val="FF0000"/>
                </a:solidFill>
              </a:rPr>
              <a:t>DecksIndex</a:t>
            </a:r>
            <a:endParaRPr lang="en-US" dirty="0">
              <a:solidFill>
                <a:srgbClr val="FF0000"/>
              </a:solidFill>
            </a:endParaRPr>
          </a:p>
        </p:txBody>
      </p:sp>
      <p:sp>
        <p:nvSpPr>
          <p:cNvPr id="65" name="Rounded Rectangle 64"/>
          <p:cNvSpPr/>
          <p:nvPr/>
        </p:nvSpPr>
        <p:spPr>
          <a:xfrm>
            <a:off x="2352210" y="536617"/>
            <a:ext cx="6578237" cy="1390302"/>
          </a:xfrm>
          <a:prstGeom prst="roundRect">
            <a:avLst>
              <a:gd name="adj" fmla="val 7906"/>
            </a:avLst>
          </a:prstGeom>
          <a:noFill/>
          <a:ln w="28575" cmpd="sng">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0000"/>
              </a:solidFill>
            </a:endParaRPr>
          </a:p>
          <a:p>
            <a:pPr algn="ctr"/>
            <a:r>
              <a:rPr lang="en-US" dirty="0" err="1" smtClean="0">
                <a:solidFill>
                  <a:srgbClr val="FF0000"/>
                </a:solidFill>
              </a:rPr>
              <a:t>SubjectHeader</a:t>
            </a:r>
            <a:endParaRPr lang="en-US" dirty="0">
              <a:solidFill>
                <a:srgbClr val="FF0000"/>
              </a:solidFill>
            </a:endParaRPr>
          </a:p>
        </p:txBody>
      </p:sp>
      <p:sp>
        <p:nvSpPr>
          <p:cNvPr id="66" name="Rounded Rectangle 65"/>
          <p:cNvSpPr/>
          <p:nvPr/>
        </p:nvSpPr>
        <p:spPr>
          <a:xfrm>
            <a:off x="213032" y="86318"/>
            <a:ext cx="8803967" cy="346703"/>
          </a:xfrm>
          <a:prstGeom prst="roundRect">
            <a:avLst>
              <a:gd name="adj" fmla="val 7906"/>
            </a:avLst>
          </a:prstGeom>
          <a:noFill/>
          <a:ln w="28575" cmpd="sng">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rgbClr val="FF0000"/>
              </a:solidFill>
            </a:endParaRPr>
          </a:p>
          <a:p>
            <a:pPr algn="ctr"/>
            <a:r>
              <a:rPr lang="en-US" dirty="0" err="1" smtClean="0">
                <a:solidFill>
                  <a:srgbClr val="FF0000"/>
                </a:solidFill>
              </a:rPr>
              <a:t>NavHeader</a:t>
            </a:r>
            <a:endParaRPr lang="en-US" dirty="0" smtClean="0">
              <a:solidFill>
                <a:srgbClr val="FF0000"/>
              </a:solidFill>
            </a:endParaRPr>
          </a:p>
          <a:p>
            <a:pPr algn="ctr"/>
            <a:endParaRPr lang="en-US" dirty="0">
              <a:solidFill>
                <a:srgbClr val="FF0000"/>
              </a:solidFill>
            </a:endParaRPr>
          </a:p>
        </p:txBody>
      </p:sp>
      <p:sp>
        <p:nvSpPr>
          <p:cNvPr id="67" name="Rounded Rectangle 66"/>
          <p:cNvSpPr/>
          <p:nvPr/>
        </p:nvSpPr>
        <p:spPr>
          <a:xfrm>
            <a:off x="209852" y="1557280"/>
            <a:ext cx="1889334" cy="3356445"/>
          </a:xfrm>
          <a:prstGeom prst="roundRect">
            <a:avLst>
              <a:gd name="adj" fmla="val 7906"/>
            </a:avLst>
          </a:prstGeom>
          <a:noFill/>
          <a:ln w="28575" cmpd="sng">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0000"/>
              </a:solidFill>
            </a:endParaRPr>
          </a:p>
          <a:p>
            <a:pPr algn="ctr"/>
            <a:endParaRPr lang="en-US" dirty="0" smtClean="0">
              <a:solidFill>
                <a:srgbClr val="FF0000"/>
              </a:solidFill>
            </a:endParaRPr>
          </a:p>
          <a:p>
            <a:pPr algn="ctr"/>
            <a:endParaRPr lang="en-US" dirty="0">
              <a:solidFill>
                <a:srgbClr val="FF0000"/>
              </a:solidFill>
            </a:endParaRPr>
          </a:p>
          <a:p>
            <a:pPr algn="ctr"/>
            <a:endParaRPr lang="en-US" dirty="0" smtClean="0">
              <a:solidFill>
                <a:srgbClr val="FF0000"/>
              </a:solidFill>
            </a:endParaRPr>
          </a:p>
          <a:p>
            <a:pPr algn="ctr"/>
            <a:endParaRPr lang="en-US" dirty="0">
              <a:solidFill>
                <a:srgbClr val="FF0000"/>
              </a:solidFill>
            </a:endParaRPr>
          </a:p>
          <a:p>
            <a:pPr algn="ctr"/>
            <a:endParaRPr lang="en-US" dirty="0" smtClean="0">
              <a:solidFill>
                <a:srgbClr val="FF0000"/>
              </a:solidFill>
            </a:endParaRPr>
          </a:p>
          <a:p>
            <a:pPr algn="ctr"/>
            <a:r>
              <a:rPr lang="en-US" dirty="0" err="1" smtClean="0">
                <a:solidFill>
                  <a:srgbClr val="FF0000"/>
                </a:solidFill>
              </a:rPr>
              <a:t>SubjectsIndex</a:t>
            </a:r>
            <a:endParaRPr lang="en-US" dirty="0">
              <a:solidFill>
                <a:srgbClr val="FF0000"/>
              </a:solidFill>
            </a:endParaRPr>
          </a:p>
        </p:txBody>
      </p:sp>
      <p:sp>
        <p:nvSpPr>
          <p:cNvPr id="68" name="Rounded Rectangle 67"/>
          <p:cNvSpPr/>
          <p:nvPr/>
        </p:nvSpPr>
        <p:spPr>
          <a:xfrm>
            <a:off x="224794" y="582633"/>
            <a:ext cx="1889334" cy="843798"/>
          </a:xfrm>
          <a:prstGeom prst="roundRect">
            <a:avLst>
              <a:gd name="adj" fmla="val 7906"/>
            </a:avLst>
          </a:prstGeom>
          <a:noFill/>
          <a:ln w="28575" cmpd="sng">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FF0000"/>
                </a:solidFill>
              </a:rPr>
              <a:t>SidebarHeader</a:t>
            </a:r>
            <a:endParaRPr lang="en-US" dirty="0">
              <a:solidFill>
                <a:srgbClr val="FF0000"/>
              </a:solidFill>
            </a:endParaRPr>
          </a:p>
        </p:txBody>
      </p:sp>
      <p:sp>
        <p:nvSpPr>
          <p:cNvPr id="69" name="Rounded Rectangle 68"/>
          <p:cNvSpPr/>
          <p:nvPr/>
        </p:nvSpPr>
        <p:spPr>
          <a:xfrm>
            <a:off x="47702" y="20226"/>
            <a:ext cx="9081356" cy="6523208"/>
          </a:xfrm>
          <a:prstGeom prst="roundRect">
            <a:avLst>
              <a:gd name="adj" fmla="val 1373"/>
            </a:avLst>
          </a:prstGeom>
          <a:noFill/>
          <a:ln w="28575" cmpd="sng">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rgbClr val="FF0000"/>
              </a:solidFill>
            </a:endParaRPr>
          </a:p>
          <a:p>
            <a:pPr algn="ctr"/>
            <a:endParaRPr lang="en-US" dirty="0">
              <a:solidFill>
                <a:srgbClr val="FF0000"/>
              </a:solidFill>
            </a:endParaRPr>
          </a:p>
          <a:p>
            <a:pPr algn="ctr"/>
            <a:endParaRPr lang="en-US" dirty="0" smtClean="0">
              <a:solidFill>
                <a:srgbClr val="FF0000"/>
              </a:solidFill>
            </a:endParaRPr>
          </a:p>
          <a:p>
            <a:pPr algn="ctr"/>
            <a:endParaRPr lang="en-US" dirty="0">
              <a:solidFill>
                <a:srgbClr val="FF0000"/>
              </a:solidFill>
            </a:endParaRPr>
          </a:p>
          <a:p>
            <a:pPr algn="ctr"/>
            <a:endParaRPr lang="en-US" dirty="0" smtClean="0">
              <a:solidFill>
                <a:srgbClr val="FF0000"/>
              </a:solidFill>
            </a:endParaRPr>
          </a:p>
          <a:p>
            <a:pPr algn="ctr"/>
            <a:endParaRPr lang="en-US" dirty="0">
              <a:solidFill>
                <a:srgbClr val="FF0000"/>
              </a:solidFill>
            </a:endParaRPr>
          </a:p>
          <a:p>
            <a:pPr algn="ctr"/>
            <a:endParaRPr lang="en-US" dirty="0" smtClean="0">
              <a:solidFill>
                <a:srgbClr val="FF0000"/>
              </a:solidFill>
            </a:endParaRPr>
          </a:p>
          <a:p>
            <a:pPr algn="ctr"/>
            <a:endParaRPr lang="en-US" dirty="0">
              <a:solidFill>
                <a:srgbClr val="FF0000"/>
              </a:solidFill>
            </a:endParaRPr>
          </a:p>
          <a:p>
            <a:pPr algn="ctr"/>
            <a:endParaRPr lang="en-US" dirty="0" smtClean="0">
              <a:solidFill>
                <a:srgbClr val="FF0000"/>
              </a:solidFill>
            </a:endParaRPr>
          </a:p>
          <a:p>
            <a:pPr algn="ctr"/>
            <a:endParaRPr lang="en-US" dirty="0">
              <a:solidFill>
                <a:srgbClr val="FF0000"/>
              </a:solidFill>
            </a:endParaRPr>
          </a:p>
          <a:p>
            <a:pPr algn="ctr"/>
            <a:endParaRPr lang="en-US" dirty="0" smtClean="0">
              <a:solidFill>
                <a:srgbClr val="FF0000"/>
              </a:solidFill>
            </a:endParaRPr>
          </a:p>
          <a:p>
            <a:pPr algn="ctr"/>
            <a:endParaRPr lang="en-US" dirty="0">
              <a:solidFill>
                <a:srgbClr val="FF0000"/>
              </a:solidFill>
            </a:endParaRPr>
          </a:p>
          <a:p>
            <a:pPr algn="ctr"/>
            <a:endParaRPr lang="en-US" dirty="0" smtClean="0">
              <a:solidFill>
                <a:srgbClr val="FF0000"/>
              </a:solidFill>
            </a:endParaRPr>
          </a:p>
          <a:p>
            <a:pPr algn="ctr"/>
            <a:endParaRPr lang="en-US" dirty="0">
              <a:solidFill>
                <a:srgbClr val="FF0000"/>
              </a:solidFill>
            </a:endParaRPr>
          </a:p>
          <a:p>
            <a:pPr algn="ctr"/>
            <a:endParaRPr lang="en-US" dirty="0" smtClean="0">
              <a:solidFill>
                <a:srgbClr val="FF0000"/>
              </a:solidFill>
            </a:endParaRPr>
          </a:p>
          <a:p>
            <a:pPr algn="ctr"/>
            <a:endParaRPr lang="en-US" dirty="0">
              <a:solidFill>
                <a:srgbClr val="FF0000"/>
              </a:solidFill>
            </a:endParaRPr>
          </a:p>
          <a:p>
            <a:pPr algn="ctr"/>
            <a:endParaRPr lang="en-US" dirty="0" smtClean="0">
              <a:solidFill>
                <a:srgbClr val="FF0000"/>
              </a:solidFill>
            </a:endParaRPr>
          </a:p>
          <a:p>
            <a:pPr algn="ctr"/>
            <a:r>
              <a:rPr lang="en-US" dirty="0" err="1" smtClean="0">
                <a:solidFill>
                  <a:srgbClr val="FF0000"/>
                </a:solidFill>
              </a:rPr>
              <a:t>LibraryContainer</a:t>
            </a:r>
            <a:r>
              <a:rPr lang="en-US" dirty="0" smtClean="0">
                <a:solidFill>
                  <a:srgbClr val="FF0000"/>
                </a:solidFill>
              </a:rPr>
              <a:t> (Example Content Container)</a:t>
            </a:r>
            <a:endParaRPr lang="en-US" dirty="0">
              <a:solidFill>
                <a:srgbClr val="FF0000"/>
              </a:solidFill>
            </a:endParaRPr>
          </a:p>
        </p:txBody>
      </p:sp>
      <p:sp>
        <p:nvSpPr>
          <p:cNvPr id="70" name="Rounded Rectangle 69"/>
          <p:cNvSpPr/>
          <p:nvPr/>
        </p:nvSpPr>
        <p:spPr>
          <a:xfrm>
            <a:off x="106064" y="505465"/>
            <a:ext cx="2142581" cy="5938792"/>
          </a:xfrm>
          <a:prstGeom prst="roundRect">
            <a:avLst>
              <a:gd name="adj" fmla="val 7906"/>
            </a:avLst>
          </a:prstGeom>
          <a:noFill/>
          <a:ln w="28575" cmpd="sng">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rgbClr val="FF0000"/>
              </a:solidFill>
            </a:endParaRPr>
          </a:p>
          <a:p>
            <a:pPr algn="ctr"/>
            <a:endParaRPr lang="en-US" dirty="0">
              <a:solidFill>
                <a:srgbClr val="FF0000"/>
              </a:solidFill>
            </a:endParaRPr>
          </a:p>
          <a:p>
            <a:pPr algn="ctr"/>
            <a:endParaRPr lang="en-US" dirty="0" smtClean="0">
              <a:solidFill>
                <a:srgbClr val="FF0000"/>
              </a:solidFill>
            </a:endParaRPr>
          </a:p>
          <a:p>
            <a:pPr algn="ctr"/>
            <a:endParaRPr lang="en-US" dirty="0">
              <a:solidFill>
                <a:srgbClr val="FF0000"/>
              </a:solidFill>
            </a:endParaRPr>
          </a:p>
          <a:p>
            <a:pPr algn="ctr"/>
            <a:endParaRPr lang="en-US" dirty="0" smtClean="0">
              <a:solidFill>
                <a:srgbClr val="FF0000"/>
              </a:solidFill>
            </a:endParaRPr>
          </a:p>
          <a:p>
            <a:pPr algn="ctr"/>
            <a:endParaRPr lang="en-US" dirty="0">
              <a:solidFill>
                <a:srgbClr val="FF0000"/>
              </a:solidFill>
            </a:endParaRPr>
          </a:p>
          <a:p>
            <a:pPr algn="ctr"/>
            <a:endParaRPr lang="en-US" dirty="0" smtClean="0">
              <a:solidFill>
                <a:srgbClr val="FF0000"/>
              </a:solidFill>
            </a:endParaRPr>
          </a:p>
          <a:p>
            <a:pPr algn="ctr"/>
            <a:endParaRPr lang="en-US" dirty="0">
              <a:solidFill>
                <a:srgbClr val="FF0000"/>
              </a:solidFill>
            </a:endParaRPr>
          </a:p>
          <a:p>
            <a:pPr algn="ctr"/>
            <a:endParaRPr lang="en-US" dirty="0" smtClean="0">
              <a:solidFill>
                <a:srgbClr val="FF0000"/>
              </a:solidFill>
            </a:endParaRPr>
          </a:p>
          <a:p>
            <a:pPr algn="ctr"/>
            <a:endParaRPr lang="en-US" dirty="0">
              <a:solidFill>
                <a:srgbClr val="FF0000"/>
              </a:solidFill>
            </a:endParaRPr>
          </a:p>
          <a:p>
            <a:pPr algn="ctr"/>
            <a:endParaRPr lang="en-US" dirty="0" smtClean="0">
              <a:solidFill>
                <a:srgbClr val="FF0000"/>
              </a:solidFill>
            </a:endParaRPr>
          </a:p>
          <a:p>
            <a:pPr algn="ctr"/>
            <a:endParaRPr lang="en-US" dirty="0">
              <a:solidFill>
                <a:srgbClr val="FF0000"/>
              </a:solidFill>
            </a:endParaRPr>
          </a:p>
          <a:p>
            <a:pPr algn="ctr"/>
            <a:endParaRPr lang="en-US" dirty="0" smtClean="0">
              <a:solidFill>
                <a:srgbClr val="FF0000"/>
              </a:solidFill>
            </a:endParaRPr>
          </a:p>
          <a:p>
            <a:pPr algn="ctr"/>
            <a:endParaRPr lang="en-US" dirty="0">
              <a:solidFill>
                <a:srgbClr val="FF0000"/>
              </a:solidFill>
            </a:endParaRPr>
          </a:p>
          <a:p>
            <a:pPr algn="ctr"/>
            <a:r>
              <a:rPr lang="en-US" dirty="0" err="1" smtClean="0">
                <a:solidFill>
                  <a:srgbClr val="FF0000"/>
                </a:solidFill>
              </a:rPr>
              <a:t>SidebarContainer</a:t>
            </a:r>
            <a:endParaRPr lang="en-US" dirty="0">
              <a:solidFill>
                <a:srgbClr val="FF0000"/>
              </a:solidFill>
            </a:endParaRPr>
          </a:p>
        </p:txBody>
      </p:sp>
      <p:sp>
        <p:nvSpPr>
          <p:cNvPr id="72" name="Rounded Rectangle 71"/>
          <p:cNvSpPr/>
          <p:nvPr/>
        </p:nvSpPr>
        <p:spPr>
          <a:xfrm>
            <a:off x="2470434" y="2386504"/>
            <a:ext cx="5311577" cy="473654"/>
          </a:xfrm>
          <a:prstGeom prst="roundRect">
            <a:avLst>
              <a:gd name="adj" fmla="val 7906"/>
            </a:avLst>
          </a:prstGeom>
          <a:noFill/>
          <a:ln w="28575" cmpd="sng">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FF0000"/>
                </a:solidFill>
              </a:rPr>
              <a:t>DeckIndexItem</a:t>
            </a:r>
            <a:endParaRPr lang="en-US" dirty="0">
              <a:solidFill>
                <a:srgbClr val="FF0000"/>
              </a:solidFill>
            </a:endParaRPr>
          </a:p>
        </p:txBody>
      </p:sp>
    </p:spTree>
    <p:extLst>
      <p:ext uri="{BB962C8B-B14F-4D97-AF65-F5344CB8AC3E}">
        <p14:creationId xmlns:p14="http://schemas.microsoft.com/office/powerpoint/2010/main" val="15164675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0" y="518975"/>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0" y="1477960"/>
            <a:ext cx="2305652"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2193571" y="1491098"/>
            <a:ext cx="249820" cy="807807"/>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48" name="Rounded Rectangle 47"/>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49" name="TextBox 48"/>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sp>
        <p:nvSpPr>
          <p:cNvPr id="51" name="Rounded Rectangle 50"/>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GENERAL KNOWLEDGE</a:t>
            </a:r>
          </a:p>
        </p:txBody>
      </p:sp>
      <p:grpSp>
        <p:nvGrpSpPr>
          <p:cNvPr id="12" name="Group 11"/>
          <p:cNvGrpSpPr/>
          <p:nvPr/>
        </p:nvGrpSpPr>
        <p:grpSpPr>
          <a:xfrm>
            <a:off x="82264" y="2534992"/>
            <a:ext cx="2372521" cy="631898"/>
            <a:chOff x="93657" y="2534992"/>
            <a:chExt cx="2372521" cy="631898"/>
          </a:xfrm>
        </p:grpSpPr>
        <p:sp>
          <p:nvSpPr>
            <p:cNvPr id="53" name="Rounded Rectangle 5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55" name="TextBox 54"/>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64" name="Group 63"/>
          <p:cNvGrpSpPr/>
          <p:nvPr/>
        </p:nvGrpSpPr>
        <p:grpSpPr>
          <a:xfrm>
            <a:off x="82264" y="3394504"/>
            <a:ext cx="2372521" cy="631898"/>
            <a:chOff x="93657" y="2534992"/>
            <a:chExt cx="2372521" cy="631898"/>
          </a:xfrm>
        </p:grpSpPr>
        <p:sp>
          <p:nvSpPr>
            <p:cNvPr id="65" name="Rounded Rectangle 64"/>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6" name="TextBox 65"/>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67" name="Group 66"/>
          <p:cNvGrpSpPr/>
          <p:nvPr/>
        </p:nvGrpSpPr>
        <p:grpSpPr>
          <a:xfrm>
            <a:off x="82264" y="4254016"/>
            <a:ext cx="2349239" cy="631898"/>
            <a:chOff x="93657" y="2534992"/>
            <a:chExt cx="2349239" cy="631898"/>
          </a:xfrm>
        </p:grpSpPr>
        <p:sp>
          <p:nvSpPr>
            <p:cNvPr id="68" name="Rounded Rectangle 67"/>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9" name="TextBox 68"/>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76" name="TextBox 75"/>
          <p:cNvSpPr txBox="1"/>
          <p:nvPr/>
        </p:nvSpPr>
        <p:spPr>
          <a:xfrm>
            <a:off x="3369267" y="1058895"/>
            <a:ext cx="4136255" cy="276999"/>
          </a:xfrm>
          <a:prstGeom prst="rect">
            <a:avLst/>
          </a:prstGeom>
          <a:noFill/>
        </p:spPr>
        <p:txBody>
          <a:bodyPr wrap="square" rtlCol="0">
            <a:spAutoFit/>
          </a:bodyPr>
          <a:lstStyle/>
          <a:p>
            <a:r>
              <a:rPr lang="en-US" sz="1200" dirty="0" smtClean="0">
                <a:solidFill>
                  <a:schemeClr val="tx1">
                    <a:lumMod val="50000"/>
                    <a:lumOff val="50000"/>
                  </a:schemeClr>
                </a:solidFill>
              </a:rPr>
              <a:t>Cards Studied: 0 / 1024	</a:t>
            </a:r>
          </a:p>
        </p:txBody>
      </p:sp>
      <p:sp>
        <p:nvSpPr>
          <p:cNvPr id="141" name="TextBox 140"/>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Decks</a:t>
            </a:r>
          </a:p>
        </p:txBody>
      </p:sp>
      <p:grpSp>
        <p:nvGrpSpPr>
          <p:cNvPr id="143" name="Group 142"/>
          <p:cNvGrpSpPr/>
          <p:nvPr/>
        </p:nvGrpSpPr>
        <p:grpSpPr>
          <a:xfrm>
            <a:off x="2551795" y="1960351"/>
            <a:ext cx="5082181" cy="338554"/>
            <a:chOff x="2551795" y="1960351"/>
            <a:chExt cx="5082181" cy="338554"/>
          </a:xfrm>
        </p:grpSpPr>
        <p:sp>
          <p:nvSpPr>
            <p:cNvPr id="146" name="TextBox 145"/>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Politics</a:t>
              </a:r>
            </a:p>
          </p:txBody>
        </p:sp>
        <p:cxnSp>
          <p:nvCxnSpPr>
            <p:cNvPr id="147" name="Straight Connector 146"/>
            <p:cNvCxnSpPr/>
            <p:nvPr/>
          </p:nvCxnSpPr>
          <p:spPr>
            <a:xfrm>
              <a:off x="2617421" y="1963046"/>
              <a:ext cx="5016555" cy="21281"/>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44" name="Rounded Rectangle 143"/>
          <p:cNvSpPr/>
          <p:nvPr/>
        </p:nvSpPr>
        <p:spPr>
          <a:xfrm>
            <a:off x="5312492" y="2025999"/>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45" name="Rounded Rectangle 144"/>
          <p:cNvSpPr/>
          <p:nvPr/>
        </p:nvSpPr>
        <p:spPr>
          <a:xfrm>
            <a:off x="6075742" y="2026000"/>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49" name="Group 148"/>
          <p:cNvGrpSpPr/>
          <p:nvPr/>
        </p:nvGrpSpPr>
        <p:grpSpPr>
          <a:xfrm>
            <a:off x="2551795" y="2400014"/>
            <a:ext cx="5082181" cy="338554"/>
            <a:chOff x="2551795" y="1960351"/>
            <a:chExt cx="5082181" cy="338554"/>
          </a:xfrm>
        </p:grpSpPr>
        <p:sp>
          <p:nvSpPr>
            <p:cNvPr id="152" name="TextBox 151"/>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Pop Culture</a:t>
              </a:r>
            </a:p>
          </p:txBody>
        </p:sp>
        <p:cxnSp>
          <p:nvCxnSpPr>
            <p:cNvPr id="153" name="Straight Connector 152"/>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50" name="Rounded Rectangle 149"/>
          <p:cNvSpPr/>
          <p:nvPr/>
        </p:nvSpPr>
        <p:spPr>
          <a:xfrm>
            <a:off x="5312492" y="2465662"/>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51" name="Rounded Rectangle 150"/>
          <p:cNvSpPr/>
          <p:nvPr/>
        </p:nvSpPr>
        <p:spPr>
          <a:xfrm>
            <a:off x="6075742" y="2465663"/>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55" name="Group 154"/>
          <p:cNvGrpSpPr/>
          <p:nvPr/>
        </p:nvGrpSpPr>
        <p:grpSpPr>
          <a:xfrm>
            <a:off x="2551795" y="2839677"/>
            <a:ext cx="5082181" cy="338554"/>
            <a:chOff x="2551795" y="1960351"/>
            <a:chExt cx="5082181" cy="338554"/>
          </a:xfrm>
        </p:grpSpPr>
        <p:sp>
          <p:nvSpPr>
            <p:cNvPr id="158" name="TextBox 157"/>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Technology</a:t>
              </a:r>
            </a:p>
          </p:txBody>
        </p:sp>
        <p:cxnSp>
          <p:nvCxnSpPr>
            <p:cNvPr id="159" name="Straight Connector 158"/>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56" name="Rounded Rectangle 155"/>
          <p:cNvSpPr/>
          <p:nvPr/>
        </p:nvSpPr>
        <p:spPr>
          <a:xfrm>
            <a:off x="5312492" y="2905325"/>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57" name="Rounded Rectangle 156"/>
          <p:cNvSpPr/>
          <p:nvPr/>
        </p:nvSpPr>
        <p:spPr>
          <a:xfrm>
            <a:off x="6075742" y="2905326"/>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61" name="Group 160"/>
          <p:cNvGrpSpPr/>
          <p:nvPr/>
        </p:nvGrpSpPr>
        <p:grpSpPr>
          <a:xfrm>
            <a:off x="2551795" y="3279340"/>
            <a:ext cx="5082181" cy="338554"/>
            <a:chOff x="2551795" y="1960351"/>
            <a:chExt cx="5082181" cy="338554"/>
          </a:xfrm>
        </p:grpSpPr>
        <p:sp>
          <p:nvSpPr>
            <p:cNvPr id="164" name="TextBox 163"/>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Employability</a:t>
              </a:r>
            </a:p>
          </p:txBody>
        </p:sp>
        <p:cxnSp>
          <p:nvCxnSpPr>
            <p:cNvPr id="165" name="Straight Connector 164"/>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62" name="Rounded Rectangle 161"/>
          <p:cNvSpPr/>
          <p:nvPr/>
        </p:nvSpPr>
        <p:spPr>
          <a:xfrm>
            <a:off x="5312492" y="3344988"/>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63" name="Rounded Rectangle 162"/>
          <p:cNvSpPr/>
          <p:nvPr/>
        </p:nvSpPr>
        <p:spPr>
          <a:xfrm>
            <a:off x="6075742" y="3344989"/>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sp>
        <p:nvSpPr>
          <p:cNvPr id="167" name="Rounded Rectangle 166"/>
          <p:cNvSpPr/>
          <p:nvPr/>
        </p:nvSpPr>
        <p:spPr>
          <a:xfrm>
            <a:off x="7012406" y="1585666"/>
            <a:ext cx="636511" cy="310944"/>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169" name="Rounded Rectangle 168"/>
          <p:cNvSpPr/>
          <p:nvPr/>
        </p:nvSpPr>
        <p:spPr>
          <a:xfrm>
            <a:off x="6828577" y="2025999"/>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70" name="Rounded Rectangle 169"/>
          <p:cNvSpPr/>
          <p:nvPr/>
        </p:nvSpPr>
        <p:spPr>
          <a:xfrm>
            <a:off x="6828577" y="2465663"/>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71" name="Rounded Rectangle 170"/>
          <p:cNvSpPr/>
          <p:nvPr/>
        </p:nvSpPr>
        <p:spPr>
          <a:xfrm>
            <a:off x="6828577" y="2899872"/>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72" name="Rounded Rectangle 171"/>
          <p:cNvSpPr/>
          <p:nvPr/>
        </p:nvSpPr>
        <p:spPr>
          <a:xfrm>
            <a:off x="6828577" y="3344988"/>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74" name="TextBox 173"/>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175" name="Rounded Rectangle 174"/>
          <p:cNvSpPr/>
          <p:nvPr/>
        </p:nvSpPr>
        <p:spPr>
          <a:xfrm>
            <a:off x="801897" y="2000986"/>
            <a:ext cx="548640" cy="228600"/>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EDIT</a:t>
            </a:r>
            <a:endParaRPr lang="en-US" sz="900" dirty="0"/>
          </a:p>
        </p:txBody>
      </p:sp>
      <p:sp>
        <p:nvSpPr>
          <p:cNvPr id="176" name="Rounded Rectangle 175"/>
          <p:cNvSpPr/>
          <p:nvPr/>
        </p:nvSpPr>
        <p:spPr>
          <a:xfrm>
            <a:off x="1418321" y="2000986"/>
            <a:ext cx="731520" cy="228600"/>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REMOVE</a:t>
            </a:r>
            <a:endParaRPr lang="en-US" sz="900" dirty="0"/>
          </a:p>
        </p:txBody>
      </p:sp>
      <p:sp>
        <p:nvSpPr>
          <p:cNvPr id="177" name="TextBox 176"/>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Tree>
    <p:extLst>
      <p:ext uri="{BB962C8B-B14F-4D97-AF65-F5344CB8AC3E}">
        <p14:creationId xmlns:p14="http://schemas.microsoft.com/office/powerpoint/2010/main" val="130914141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0" y="518975"/>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2193571" y="1506492"/>
            <a:ext cx="249820" cy="837299"/>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51" name="Rounded Rectangle 50"/>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GENERAL KNOWLEDGE</a:t>
            </a:r>
          </a:p>
        </p:txBody>
      </p:sp>
      <p:sp>
        <p:nvSpPr>
          <p:cNvPr id="76" name="TextBox 75"/>
          <p:cNvSpPr txBox="1"/>
          <p:nvPr/>
        </p:nvSpPr>
        <p:spPr>
          <a:xfrm>
            <a:off x="3369267" y="1058895"/>
            <a:ext cx="4136255" cy="276999"/>
          </a:xfrm>
          <a:prstGeom prst="rect">
            <a:avLst/>
          </a:prstGeom>
          <a:noFill/>
        </p:spPr>
        <p:txBody>
          <a:bodyPr wrap="square" rtlCol="0">
            <a:spAutoFit/>
          </a:bodyPr>
          <a:lstStyle/>
          <a:p>
            <a:r>
              <a:rPr lang="en-US" sz="1200" dirty="0" smtClean="0">
                <a:solidFill>
                  <a:schemeClr val="tx1">
                    <a:lumMod val="50000"/>
                    <a:lumOff val="50000"/>
                  </a:schemeClr>
                </a:solidFill>
              </a:rPr>
              <a:t>Cards Studied: 0 / 1048</a:t>
            </a:r>
          </a:p>
        </p:txBody>
      </p:sp>
      <p:sp>
        <p:nvSpPr>
          <p:cNvPr id="60" name="Rectangle 59"/>
          <p:cNvSpPr/>
          <p:nvPr/>
        </p:nvSpPr>
        <p:spPr>
          <a:xfrm>
            <a:off x="7644560" y="462959"/>
            <a:ext cx="1507870" cy="219362"/>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7F7F7F"/>
                </a:solidFill>
              </a:rPr>
              <a:t>Logout</a:t>
            </a:r>
            <a:endParaRPr lang="en-US" sz="1200" dirty="0">
              <a:solidFill>
                <a:srgbClr val="7F7F7F"/>
              </a:solidFill>
            </a:endParaRPr>
          </a:p>
        </p:txBody>
      </p:sp>
      <p:sp>
        <p:nvSpPr>
          <p:cNvPr id="61" name="Rectangle 60"/>
          <p:cNvSpPr/>
          <p:nvPr/>
        </p:nvSpPr>
        <p:spPr>
          <a:xfrm>
            <a:off x="7644560" y="725040"/>
            <a:ext cx="1507870" cy="219362"/>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7F7F7F"/>
                </a:solidFill>
              </a:rPr>
              <a:t>Account Settings</a:t>
            </a:r>
            <a:endParaRPr lang="en-US" sz="1200" dirty="0">
              <a:solidFill>
                <a:srgbClr val="7F7F7F"/>
              </a:solidFill>
            </a:endParaRPr>
          </a:p>
        </p:txBody>
      </p:sp>
      <p:sp>
        <p:nvSpPr>
          <p:cNvPr id="62" name="Rounded Rectangle 61"/>
          <p:cNvSpPr/>
          <p:nvPr/>
        </p:nvSpPr>
        <p:spPr>
          <a:xfrm>
            <a:off x="8101262" y="84350"/>
            <a:ext cx="895683" cy="330471"/>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TextBox 143"/>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Decks</a:t>
            </a:r>
          </a:p>
        </p:txBody>
      </p:sp>
      <p:grpSp>
        <p:nvGrpSpPr>
          <p:cNvPr id="145" name="Group 144"/>
          <p:cNvGrpSpPr/>
          <p:nvPr/>
        </p:nvGrpSpPr>
        <p:grpSpPr>
          <a:xfrm>
            <a:off x="2551795" y="1960351"/>
            <a:ext cx="5082181" cy="338554"/>
            <a:chOff x="2551795" y="1960351"/>
            <a:chExt cx="5082181" cy="338554"/>
          </a:xfrm>
        </p:grpSpPr>
        <p:sp>
          <p:nvSpPr>
            <p:cNvPr id="146" name="TextBox 145"/>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Politics</a:t>
              </a:r>
            </a:p>
          </p:txBody>
        </p:sp>
        <p:cxnSp>
          <p:nvCxnSpPr>
            <p:cNvPr id="147" name="Straight Connector 146"/>
            <p:cNvCxnSpPr/>
            <p:nvPr/>
          </p:nvCxnSpPr>
          <p:spPr>
            <a:xfrm>
              <a:off x="2617421" y="1963046"/>
              <a:ext cx="5016555" cy="21281"/>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48" name="Rounded Rectangle 147"/>
          <p:cNvSpPr/>
          <p:nvPr/>
        </p:nvSpPr>
        <p:spPr>
          <a:xfrm>
            <a:off x="5312492" y="2025999"/>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QUIZ</a:t>
            </a:r>
            <a:endParaRPr lang="en-US" sz="1050" dirty="0"/>
          </a:p>
        </p:txBody>
      </p:sp>
      <p:sp>
        <p:nvSpPr>
          <p:cNvPr id="149" name="Rounded Rectangle 148"/>
          <p:cNvSpPr/>
          <p:nvPr/>
        </p:nvSpPr>
        <p:spPr>
          <a:xfrm>
            <a:off x="6075742" y="2026000"/>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50" name="Group 149"/>
          <p:cNvGrpSpPr/>
          <p:nvPr/>
        </p:nvGrpSpPr>
        <p:grpSpPr>
          <a:xfrm>
            <a:off x="2551795" y="2400014"/>
            <a:ext cx="5082181" cy="338554"/>
            <a:chOff x="2551795" y="1960351"/>
            <a:chExt cx="5082181" cy="338554"/>
          </a:xfrm>
        </p:grpSpPr>
        <p:sp>
          <p:nvSpPr>
            <p:cNvPr id="151" name="TextBox 150"/>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Pop Culture</a:t>
              </a:r>
            </a:p>
          </p:txBody>
        </p:sp>
        <p:cxnSp>
          <p:nvCxnSpPr>
            <p:cNvPr id="152" name="Straight Connector 151"/>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53" name="Rounded Rectangle 152"/>
          <p:cNvSpPr/>
          <p:nvPr/>
        </p:nvSpPr>
        <p:spPr>
          <a:xfrm>
            <a:off x="5312492" y="2465662"/>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QUIZ</a:t>
            </a:r>
            <a:endParaRPr lang="en-US" sz="1050" dirty="0"/>
          </a:p>
        </p:txBody>
      </p:sp>
      <p:sp>
        <p:nvSpPr>
          <p:cNvPr id="154" name="Rounded Rectangle 153"/>
          <p:cNvSpPr/>
          <p:nvPr/>
        </p:nvSpPr>
        <p:spPr>
          <a:xfrm>
            <a:off x="6075742" y="2465663"/>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55" name="Group 154"/>
          <p:cNvGrpSpPr/>
          <p:nvPr/>
        </p:nvGrpSpPr>
        <p:grpSpPr>
          <a:xfrm>
            <a:off x="2551795" y="2839677"/>
            <a:ext cx="5082181" cy="338554"/>
            <a:chOff x="2551795" y="1960351"/>
            <a:chExt cx="5082181" cy="338554"/>
          </a:xfrm>
        </p:grpSpPr>
        <p:sp>
          <p:nvSpPr>
            <p:cNvPr id="156" name="TextBox 155"/>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Technology</a:t>
              </a:r>
            </a:p>
          </p:txBody>
        </p:sp>
        <p:cxnSp>
          <p:nvCxnSpPr>
            <p:cNvPr id="157" name="Straight Connector 156"/>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58" name="Rounded Rectangle 157"/>
          <p:cNvSpPr/>
          <p:nvPr/>
        </p:nvSpPr>
        <p:spPr>
          <a:xfrm>
            <a:off x="5312492" y="2905325"/>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QUIZ</a:t>
            </a:r>
            <a:endParaRPr lang="en-US" sz="1050" dirty="0"/>
          </a:p>
        </p:txBody>
      </p:sp>
      <p:sp>
        <p:nvSpPr>
          <p:cNvPr id="159" name="Rounded Rectangle 158"/>
          <p:cNvSpPr/>
          <p:nvPr/>
        </p:nvSpPr>
        <p:spPr>
          <a:xfrm>
            <a:off x="6075742" y="2905326"/>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60" name="Group 159"/>
          <p:cNvGrpSpPr/>
          <p:nvPr/>
        </p:nvGrpSpPr>
        <p:grpSpPr>
          <a:xfrm>
            <a:off x="2551795" y="3279340"/>
            <a:ext cx="5082181" cy="338554"/>
            <a:chOff x="2551795" y="1960351"/>
            <a:chExt cx="5082181" cy="338554"/>
          </a:xfrm>
        </p:grpSpPr>
        <p:sp>
          <p:nvSpPr>
            <p:cNvPr id="161" name="TextBox 160"/>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Employability</a:t>
              </a:r>
            </a:p>
          </p:txBody>
        </p:sp>
        <p:cxnSp>
          <p:nvCxnSpPr>
            <p:cNvPr id="162" name="Straight Connector 161"/>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63" name="Rounded Rectangle 162"/>
          <p:cNvSpPr/>
          <p:nvPr/>
        </p:nvSpPr>
        <p:spPr>
          <a:xfrm>
            <a:off x="5312492" y="3344988"/>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QUIZ</a:t>
            </a:r>
            <a:endParaRPr lang="en-US" sz="1050" dirty="0"/>
          </a:p>
        </p:txBody>
      </p:sp>
      <p:sp>
        <p:nvSpPr>
          <p:cNvPr id="164" name="Rounded Rectangle 163"/>
          <p:cNvSpPr/>
          <p:nvPr/>
        </p:nvSpPr>
        <p:spPr>
          <a:xfrm>
            <a:off x="6075742" y="3344989"/>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sp>
        <p:nvSpPr>
          <p:cNvPr id="166" name="Rounded Rectangle 165"/>
          <p:cNvSpPr/>
          <p:nvPr/>
        </p:nvSpPr>
        <p:spPr>
          <a:xfrm>
            <a:off x="7012406" y="1585666"/>
            <a:ext cx="636511" cy="310944"/>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167" name="Rounded Rectangle 166"/>
          <p:cNvSpPr/>
          <p:nvPr/>
        </p:nvSpPr>
        <p:spPr>
          <a:xfrm>
            <a:off x="6828577" y="2025999"/>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68" name="Rounded Rectangle 167"/>
          <p:cNvSpPr/>
          <p:nvPr/>
        </p:nvSpPr>
        <p:spPr>
          <a:xfrm>
            <a:off x="6828577" y="2465663"/>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69" name="Rounded Rectangle 168"/>
          <p:cNvSpPr/>
          <p:nvPr/>
        </p:nvSpPr>
        <p:spPr>
          <a:xfrm>
            <a:off x="6828577" y="2899872"/>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70" name="Rounded Rectangle 169"/>
          <p:cNvSpPr/>
          <p:nvPr/>
        </p:nvSpPr>
        <p:spPr>
          <a:xfrm>
            <a:off x="6828577" y="3344988"/>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71" name="TextBox 170"/>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174" name="Rectangle 173"/>
          <p:cNvSpPr/>
          <p:nvPr/>
        </p:nvSpPr>
        <p:spPr>
          <a:xfrm>
            <a:off x="0" y="1477960"/>
            <a:ext cx="2305652"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5" name="Rectangle 174"/>
          <p:cNvSpPr/>
          <p:nvPr/>
        </p:nvSpPr>
        <p:spPr>
          <a:xfrm>
            <a:off x="2193571" y="1491098"/>
            <a:ext cx="249820" cy="807807"/>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6" name="Rounded Rectangle 175"/>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77" name="TextBox 176"/>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78" name="Group 177"/>
          <p:cNvGrpSpPr/>
          <p:nvPr/>
        </p:nvGrpSpPr>
        <p:grpSpPr>
          <a:xfrm>
            <a:off x="82264" y="2534992"/>
            <a:ext cx="2372521" cy="631898"/>
            <a:chOff x="93657" y="2534992"/>
            <a:chExt cx="2372521" cy="631898"/>
          </a:xfrm>
        </p:grpSpPr>
        <p:sp>
          <p:nvSpPr>
            <p:cNvPr id="179" name="Rounded Rectangle 178"/>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80" name="TextBox 179"/>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181" name="Group 180"/>
          <p:cNvGrpSpPr/>
          <p:nvPr/>
        </p:nvGrpSpPr>
        <p:grpSpPr>
          <a:xfrm>
            <a:off x="82264" y="3394504"/>
            <a:ext cx="2372521" cy="631898"/>
            <a:chOff x="93657" y="2534992"/>
            <a:chExt cx="2372521" cy="631898"/>
          </a:xfrm>
        </p:grpSpPr>
        <p:sp>
          <p:nvSpPr>
            <p:cNvPr id="182" name="Rounded Rectangle 181"/>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83" name="TextBox 182"/>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184" name="Group 183"/>
          <p:cNvGrpSpPr/>
          <p:nvPr/>
        </p:nvGrpSpPr>
        <p:grpSpPr>
          <a:xfrm>
            <a:off x="82264" y="4254016"/>
            <a:ext cx="2349239" cy="631898"/>
            <a:chOff x="93657" y="2534992"/>
            <a:chExt cx="2349239" cy="631898"/>
          </a:xfrm>
        </p:grpSpPr>
        <p:sp>
          <p:nvSpPr>
            <p:cNvPr id="185" name="Rounded Rectangle 184"/>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86" name="TextBox 185"/>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187" name="Rounded Rectangle 186"/>
          <p:cNvSpPr/>
          <p:nvPr/>
        </p:nvSpPr>
        <p:spPr>
          <a:xfrm>
            <a:off x="801897" y="2000986"/>
            <a:ext cx="548640" cy="228600"/>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EDIT</a:t>
            </a:r>
            <a:endParaRPr lang="en-US" sz="900" dirty="0"/>
          </a:p>
        </p:txBody>
      </p:sp>
      <p:sp>
        <p:nvSpPr>
          <p:cNvPr id="188" name="Rounded Rectangle 187"/>
          <p:cNvSpPr/>
          <p:nvPr/>
        </p:nvSpPr>
        <p:spPr>
          <a:xfrm>
            <a:off x="1418321" y="2000986"/>
            <a:ext cx="731520" cy="228600"/>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REMOVE</a:t>
            </a:r>
            <a:endParaRPr lang="en-US" sz="900" dirty="0"/>
          </a:p>
        </p:txBody>
      </p:sp>
      <p:sp>
        <p:nvSpPr>
          <p:cNvPr id="189" name="TextBox 188"/>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Tree>
    <p:extLst>
      <p:ext uri="{BB962C8B-B14F-4D97-AF65-F5344CB8AC3E}">
        <p14:creationId xmlns:p14="http://schemas.microsoft.com/office/powerpoint/2010/main" val="335045932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0" y="518975"/>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2193571" y="1506492"/>
            <a:ext cx="249820" cy="837299"/>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51" name="Rounded Rectangle 50"/>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GENERAL KNOWLEDGE</a:t>
            </a:r>
          </a:p>
        </p:txBody>
      </p:sp>
      <p:sp>
        <p:nvSpPr>
          <p:cNvPr id="76" name="TextBox 75"/>
          <p:cNvSpPr txBox="1"/>
          <p:nvPr/>
        </p:nvSpPr>
        <p:spPr>
          <a:xfrm>
            <a:off x="3369267" y="1058895"/>
            <a:ext cx="4136255" cy="276999"/>
          </a:xfrm>
          <a:prstGeom prst="rect">
            <a:avLst/>
          </a:prstGeom>
          <a:noFill/>
        </p:spPr>
        <p:txBody>
          <a:bodyPr wrap="square" rtlCol="0">
            <a:spAutoFit/>
          </a:bodyPr>
          <a:lstStyle/>
          <a:p>
            <a:r>
              <a:rPr lang="en-US" sz="1200" dirty="0" smtClean="0">
                <a:solidFill>
                  <a:schemeClr val="tx1">
                    <a:lumMod val="50000"/>
                    <a:lumOff val="50000"/>
                  </a:schemeClr>
                </a:solidFill>
              </a:rPr>
              <a:t>Cards Studied: 0 / 1048</a:t>
            </a:r>
          </a:p>
        </p:txBody>
      </p:sp>
      <p:sp>
        <p:nvSpPr>
          <p:cNvPr id="62" name="Rounded Rectangle 61"/>
          <p:cNvSpPr/>
          <p:nvPr/>
        </p:nvSpPr>
        <p:spPr>
          <a:xfrm>
            <a:off x="2480675" y="1996826"/>
            <a:ext cx="895683" cy="330471"/>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TextBox 143"/>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Decks</a:t>
            </a:r>
          </a:p>
        </p:txBody>
      </p:sp>
      <p:grpSp>
        <p:nvGrpSpPr>
          <p:cNvPr id="145" name="Group 144"/>
          <p:cNvGrpSpPr/>
          <p:nvPr/>
        </p:nvGrpSpPr>
        <p:grpSpPr>
          <a:xfrm>
            <a:off x="2551795" y="1960351"/>
            <a:ext cx="5082181" cy="338554"/>
            <a:chOff x="2551795" y="1960351"/>
            <a:chExt cx="5082181" cy="338554"/>
          </a:xfrm>
        </p:grpSpPr>
        <p:sp>
          <p:nvSpPr>
            <p:cNvPr id="146" name="TextBox 145"/>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Politics</a:t>
              </a:r>
            </a:p>
          </p:txBody>
        </p:sp>
        <p:cxnSp>
          <p:nvCxnSpPr>
            <p:cNvPr id="147" name="Straight Connector 146"/>
            <p:cNvCxnSpPr/>
            <p:nvPr/>
          </p:nvCxnSpPr>
          <p:spPr>
            <a:xfrm>
              <a:off x="2617421" y="1963046"/>
              <a:ext cx="5016555" cy="21281"/>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48" name="Rounded Rectangle 147"/>
          <p:cNvSpPr/>
          <p:nvPr/>
        </p:nvSpPr>
        <p:spPr>
          <a:xfrm>
            <a:off x="5312492" y="2025999"/>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QUIZ</a:t>
            </a:r>
            <a:endParaRPr lang="en-US" sz="1050" dirty="0"/>
          </a:p>
        </p:txBody>
      </p:sp>
      <p:sp>
        <p:nvSpPr>
          <p:cNvPr id="149" name="Rounded Rectangle 148"/>
          <p:cNvSpPr/>
          <p:nvPr/>
        </p:nvSpPr>
        <p:spPr>
          <a:xfrm>
            <a:off x="6075742" y="2026000"/>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50" name="Group 149"/>
          <p:cNvGrpSpPr/>
          <p:nvPr/>
        </p:nvGrpSpPr>
        <p:grpSpPr>
          <a:xfrm>
            <a:off x="2551795" y="2400014"/>
            <a:ext cx="5082181" cy="338554"/>
            <a:chOff x="2551795" y="1960351"/>
            <a:chExt cx="5082181" cy="338554"/>
          </a:xfrm>
        </p:grpSpPr>
        <p:sp>
          <p:nvSpPr>
            <p:cNvPr id="151" name="TextBox 150"/>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Pop Culture</a:t>
              </a:r>
            </a:p>
          </p:txBody>
        </p:sp>
        <p:cxnSp>
          <p:nvCxnSpPr>
            <p:cNvPr id="152" name="Straight Connector 151"/>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53" name="Rounded Rectangle 152"/>
          <p:cNvSpPr/>
          <p:nvPr/>
        </p:nvSpPr>
        <p:spPr>
          <a:xfrm>
            <a:off x="5312492" y="2465662"/>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QUIZ</a:t>
            </a:r>
            <a:endParaRPr lang="en-US" sz="1050" dirty="0"/>
          </a:p>
        </p:txBody>
      </p:sp>
      <p:sp>
        <p:nvSpPr>
          <p:cNvPr id="154" name="Rounded Rectangle 153"/>
          <p:cNvSpPr/>
          <p:nvPr/>
        </p:nvSpPr>
        <p:spPr>
          <a:xfrm>
            <a:off x="6075742" y="2465663"/>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55" name="Group 154"/>
          <p:cNvGrpSpPr/>
          <p:nvPr/>
        </p:nvGrpSpPr>
        <p:grpSpPr>
          <a:xfrm>
            <a:off x="2551795" y="2839677"/>
            <a:ext cx="5082181" cy="338554"/>
            <a:chOff x="2551795" y="1960351"/>
            <a:chExt cx="5082181" cy="338554"/>
          </a:xfrm>
        </p:grpSpPr>
        <p:sp>
          <p:nvSpPr>
            <p:cNvPr id="156" name="TextBox 155"/>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Technology</a:t>
              </a:r>
            </a:p>
          </p:txBody>
        </p:sp>
        <p:cxnSp>
          <p:nvCxnSpPr>
            <p:cNvPr id="157" name="Straight Connector 156"/>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58" name="Rounded Rectangle 157"/>
          <p:cNvSpPr/>
          <p:nvPr/>
        </p:nvSpPr>
        <p:spPr>
          <a:xfrm>
            <a:off x="5312492" y="2905325"/>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QUIZ</a:t>
            </a:r>
            <a:endParaRPr lang="en-US" sz="1050" dirty="0"/>
          </a:p>
        </p:txBody>
      </p:sp>
      <p:sp>
        <p:nvSpPr>
          <p:cNvPr id="159" name="Rounded Rectangle 158"/>
          <p:cNvSpPr/>
          <p:nvPr/>
        </p:nvSpPr>
        <p:spPr>
          <a:xfrm>
            <a:off x="6075742" y="2905326"/>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60" name="Group 159"/>
          <p:cNvGrpSpPr/>
          <p:nvPr/>
        </p:nvGrpSpPr>
        <p:grpSpPr>
          <a:xfrm>
            <a:off x="2551795" y="3279340"/>
            <a:ext cx="5082181" cy="338554"/>
            <a:chOff x="2551795" y="1960351"/>
            <a:chExt cx="5082181" cy="338554"/>
          </a:xfrm>
        </p:grpSpPr>
        <p:sp>
          <p:nvSpPr>
            <p:cNvPr id="161" name="TextBox 160"/>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Employability</a:t>
              </a:r>
            </a:p>
          </p:txBody>
        </p:sp>
        <p:cxnSp>
          <p:nvCxnSpPr>
            <p:cNvPr id="162" name="Straight Connector 161"/>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63" name="Rounded Rectangle 162"/>
          <p:cNvSpPr/>
          <p:nvPr/>
        </p:nvSpPr>
        <p:spPr>
          <a:xfrm>
            <a:off x="5312492" y="3344988"/>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QUIZ</a:t>
            </a:r>
            <a:endParaRPr lang="en-US" sz="1050" dirty="0"/>
          </a:p>
        </p:txBody>
      </p:sp>
      <p:sp>
        <p:nvSpPr>
          <p:cNvPr id="164" name="Rounded Rectangle 163"/>
          <p:cNvSpPr/>
          <p:nvPr/>
        </p:nvSpPr>
        <p:spPr>
          <a:xfrm>
            <a:off x="6075742" y="3344989"/>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sp>
        <p:nvSpPr>
          <p:cNvPr id="166" name="Rounded Rectangle 165"/>
          <p:cNvSpPr/>
          <p:nvPr/>
        </p:nvSpPr>
        <p:spPr>
          <a:xfrm>
            <a:off x="7012406" y="1585666"/>
            <a:ext cx="636511" cy="310944"/>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167" name="Rounded Rectangle 166"/>
          <p:cNvSpPr/>
          <p:nvPr/>
        </p:nvSpPr>
        <p:spPr>
          <a:xfrm>
            <a:off x="6828577" y="2025999"/>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68" name="Rounded Rectangle 167"/>
          <p:cNvSpPr/>
          <p:nvPr/>
        </p:nvSpPr>
        <p:spPr>
          <a:xfrm>
            <a:off x="6828577" y="2465663"/>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69" name="Rounded Rectangle 168"/>
          <p:cNvSpPr/>
          <p:nvPr/>
        </p:nvSpPr>
        <p:spPr>
          <a:xfrm>
            <a:off x="6828577" y="2899872"/>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70" name="Rounded Rectangle 169"/>
          <p:cNvSpPr/>
          <p:nvPr/>
        </p:nvSpPr>
        <p:spPr>
          <a:xfrm>
            <a:off x="6828577" y="3344988"/>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71" name="TextBox 170"/>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174" name="Rectangle 173"/>
          <p:cNvSpPr/>
          <p:nvPr/>
        </p:nvSpPr>
        <p:spPr>
          <a:xfrm>
            <a:off x="0" y="1477960"/>
            <a:ext cx="2305652"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5" name="Rectangle 174"/>
          <p:cNvSpPr/>
          <p:nvPr/>
        </p:nvSpPr>
        <p:spPr>
          <a:xfrm>
            <a:off x="2193571" y="1491098"/>
            <a:ext cx="249820" cy="807807"/>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6" name="Rounded Rectangle 175"/>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77" name="TextBox 176"/>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78" name="Group 177"/>
          <p:cNvGrpSpPr/>
          <p:nvPr/>
        </p:nvGrpSpPr>
        <p:grpSpPr>
          <a:xfrm>
            <a:off x="82264" y="2534992"/>
            <a:ext cx="2372521" cy="631898"/>
            <a:chOff x="93657" y="2534992"/>
            <a:chExt cx="2372521" cy="631898"/>
          </a:xfrm>
        </p:grpSpPr>
        <p:sp>
          <p:nvSpPr>
            <p:cNvPr id="179" name="Rounded Rectangle 178"/>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80" name="TextBox 179"/>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181" name="Group 180"/>
          <p:cNvGrpSpPr/>
          <p:nvPr/>
        </p:nvGrpSpPr>
        <p:grpSpPr>
          <a:xfrm>
            <a:off x="82264" y="3394504"/>
            <a:ext cx="2372521" cy="631898"/>
            <a:chOff x="93657" y="2534992"/>
            <a:chExt cx="2372521" cy="631898"/>
          </a:xfrm>
        </p:grpSpPr>
        <p:sp>
          <p:nvSpPr>
            <p:cNvPr id="182" name="Rounded Rectangle 181"/>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83" name="TextBox 182"/>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184" name="Group 183"/>
          <p:cNvGrpSpPr/>
          <p:nvPr/>
        </p:nvGrpSpPr>
        <p:grpSpPr>
          <a:xfrm>
            <a:off x="82264" y="4254016"/>
            <a:ext cx="2349239" cy="631898"/>
            <a:chOff x="93657" y="2534992"/>
            <a:chExt cx="2349239" cy="631898"/>
          </a:xfrm>
        </p:grpSpPr>
        <p:sp>
          <p:nvSpPr>
            <p:cNvPr id="185" name="Rounded Rectangle 184"/>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86" name="TextBox 185"/>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187" name="Rounded Rectangle 186"/>
          <p:cNvSpPr/>
          <p:nvPr/>
        </p:nvSpPr>
        <p:spPr>
          <a:xfrm>
            <a:off x="801897" y="2000986"/>
            <a:ext cx="548640" cy="228600"/>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EDIT</a:t>
            </a:r>
            <a:endParaRPr lang="en-US" sz="900" dirty="0"/>
          </a:p>
        </p:txBody>
      </p:sp>
      <p:sp>
        <p:nvSpPr>
          <p:cNvPr id="188" name="Rounded Rectangle 187"/>
          <p:cNvSpPr/>
          <p:nvPr/>
        </p:nvSpPr>
        <p:spPr>
          <a:xfrm>
            <a:off x="1418321" y="2000986"/>
            <a:ext cx="731520" cy="228600"/>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REMOVE</a:t>
            </a:r>
            <a:endParaRPr lang="en-US" sz="900" dirty="0"/>
          </a:p>
        </p:txBody>
      </p:sp>
      <p:sp>
        <p:nvSpPr>
          <p:cNvPr id="189" name="TextBox 188"/>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
        <p:nvSpPr>
          <p:cNvPr id="66" name="Right Arrow 65"/>
          <p:cNvSpPr/>
          <p:nvPr/>
        </p:nvSpPr>
        <p:spPr>
          <a:xfrm>
            <a:off x="3429164" y="2011522"/>
            <a:ext cx="303300" cy="287383"/>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3704547" y="1937997"/>
            <a:ext cx="1395773" cy="461665"/>
          </a:xfrm>
          <a:prstGeom prst="rect">
            <a:avLst/>
          </a:prstGeom>
          <a:noFill/>
        </p:spPr>
        <p:txBody>
          <a:bodyPr wrap="square" rtlCol="0">
            <a:spAutoFit/>
          </a:bodyPr>
          <a:lstStyle/>
          <a:p>
            <a:r>
              <a:rPr lang="en-US" sz="1200" dirty="0" smtClean="0">
                <a:solidFill>
                  <a:srgbClr val="FF0000"/>
                </a:solidFill>
              </a:rPr>
              <a:t>NB: Red Arrows indicate next slide</a:t>
            </a:r>
            <a:endParaRPr lang="en-US" sz="1200" dirty="0" smtClean="0">
              <a:solidFill>
                <a:srgbClr val="FF0000"/>
              </a:solidFill>
            </a:endParaRPr>
          </a:p>
        </p:txBody>
      </p:sp>
    </p:spTree>
    <p:extLst>
      <p:ext uri="{BB962C8B-B14F-4D97-AF65-F5344CB8AC3E}">
        <p14:creationId xmlns:p14="http://schemas.microsoft.com/office/powerpoint/2010/main" val="292008392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2" y="518975"/>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51" name="Rounded Rectangle 50"/>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POLITICS</a:t>
            </a:r>
            <a:endParaRPr lang="en-US" sz="2400" dirty="0" smtClean="0">
              <a:solidFill>
                <a:schemeClr val="tx1">
                  <a:lumMod val="50000"/>
                  <a:lumOff val="50000"/>
                </a:schemeClr>
              </a:solidFill>
            </a:endParaRPr>
          </a:p>
        </p:txBody>
      </p:sp>
      <p:sp>
        <p:nvSpPr>
          <p:cNvPr id="76" name="TextBox 75"/>
          <p:cNvSpPr txBox="1"/>
          <p:nvPr/>
        </p:nvSpPr>
        <p:spPr>
          <a:xfrm>
            <a:off x="3277827" y="1058895"/>
            <a:ext cx="4136255" cy="276999"/>
          </a:xfrm>
          <a:prstGeom prst="rect">
            <a:avLst/>
          </a:prstGeom>
          <a:noFill/>
        </p:spPr>
        <p:txBody>
          <a:bodyPr wrap="square" rtlCol="0">
            <a:spAutoFit/>
          </a:bodyPr>
          <a:lstStyle/>
          <a:p>
            <a:r>
              <a:rPr lang="en-US" sz="1200" dirty="0" smtClean="0">
                <a:solidFill>
                  <a:schemeClr val="tx1">
                    <a:lumMod val="50000"/>
                    <a:lumOff val="50000"/>
                  </a:schemeClr>
                </a:solidFill>
              </a:rPr>
              <a:t>Cards Studied: 0 / </a:t>
            </a:r>
            <a:r>
              <a:rPr lang="en-US" sz="1200" dirty="0" smtClean="0">
                <a:solidFill>
                  <a:schemeClr val="tx1">
                    <a:lumMod val="50000"/>
                    <a:lumOff val="50000"/>
                  </a:schemeClr>
                </a:solidFill>
              </a:rPr>
              <a:t>100</a:t>
            </a:r>
            <a:endParaRPr lang="en-US" sz="1200" dirty="0" smtClean="0">
              <a:solidFill>
                <a:schemeClr val="tx1">
                  <a:lumMod val="50000"/>
                  <a:lumOff val="50000"/>
                </a:schemeClr>
              </a:solidFill>
            </a:endParaRPr>
          </a:p>
        </p:txBody>
      </p:sp>
      <p:sp>
        <p:nvSpPr>
          <p:cNvPr id="77" name="TextBox 76"/>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CARDS</a:t>
            </a:r>
          </a:p>
        </p:txBody>
      </p:sp>
      <p:grpSp>
        <p:nvGrpSpPr>
          <p:cNvPr id="117" name="Group 116"/>
          <p:cNvGrpSpPr/>
          <p:nvPr/>
        </p:nvGrpSpPr>
        <p:grpSpPr>
          <a:xfrm>
            <a:off x="2551795" y="1960351"/>
            <a:ext cx="5082181" cy="338554"/>
            <a:chOff x="2551795" y="1960351"/>
            <a:chExt cx="5082181" cy="338554"/>
          </a:xfrm>
        </p:grpSpPr>
        <p:sp>
          <p:nvSpPr>
            <p:cNvPr id="118" name="TextBox 117"/>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Card 1</a:t>
              </a:r>
              <a:endParaRPr lang="en-US" sz="1600" dirty="0" smtClean="0">
                <a:solidFill>
                  <a:schemeClr val="tx1">
                    <a:lumMod val="50000"/>
                    <a:lumOff val="50000"/>
                  </a:schemeClr>
                </a:solidFill>
              </a:endParaRPr>
            </a:p>
          </p:txBody>
        </p:sp>
        <p:cxnSp>
          <p:nvCxnSpPr>
            <p:cNvPr id="119" name="Straight Connector 118"/>
            <p:cNvCxnSpPr/>
            <p:nvPr/>
          </p:nvCxnSpPr>
          <p:spPr>
            <a:xfrm>
              <a:off x="2617421" y="1963046"/>
              <a:ext cx="5016555" cy="21281"/>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21" name="Rounded Rectangle 120"/>
          <p:cNvSpPr/>
          <p:nvPr/>
        </p:nvSpPr>
        <p:spPr>
          <a:xfrm>
            <a:off x="6075742" y="2026000"/>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sp>
        <p:nvSpPr>
          <p:cNvPr id="135" name="Rounded Rectangle 134"/>
          <p:cNvSpPr/>
          <p:nvPr/>
        </p:nvSpPr>
        <p:spPr>
          <a:xfrm>
            <a:off x="6824005" y="1672719"/>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38" name="Rounded Rectangle 137"/>
          <p:cNvSpPr/>
          <p:nvPr/>
        </p:nvSpPr>
        <p:spPr>
          <a:xfrm>
            <a:off x="6828577" y="2025999"/>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43" name="TextBox 142"/>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144" name="Rectangle 143"/>
          <p:cNvSpPr/>
          <p:nvPr/>
        </p:nvSpPr>
        <p:spPr>
          <a:xfrm>
            <a:off x="-1" y="1520241"/>
            <a:ext cx="2248647"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Rectangle 145"/>
          <p:cNvSpPr/>
          <p:nvPr/>
        </p:nvSpPr>
        <p:spPr>
          <a:xfrm>
            <a:off x="2123736" y="1516758"/>
            <a:ext cx="249820" cy="837299"/>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Rounded Rectangle 146"/>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48" name="TextBox 147"/>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49" name="Group 148"/>
          <p:cNvGrpSpPr/>
          <p:nvPr/>
        </p:nvGrpSpPr>
        <p:grpSpPr>
          <a:xfrm>
            <a:off x="82264" y="2534992"/>
            <a:ext cx="2372521" cy="631898"/>
            <a:chOff x="93657" y="2534992"/>
            <a:chExt cx="2372521" cy="631898"/>
          </a:xfrm>
        </p:grpSpPr>
        <p:sp>
          <p:nvSpPr>
            <p:cNvPr id="150" name="Rounded Rectangle 149"/>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1" name="TextBox 150"/>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152" name="Group 151"/>
          <p:cNvGrpSpPr/>
          <p:nvPr/>
        </p:nvGrpSpPr>
        <p:grpSpPr>
          <a:xfrm>
            <a:off x="82264" y="3394504"/>
            <a:ext cx="2372521" cy="631898"/>
            <a:chOff x="93657" y="2534992"/>
            <a:chExt cx="2372521" cy="631898"/>
          </a:xfrm>
        </p:grpSpPr>
        <p:sp>
          <p:nvSpPr>
            <p:cNvPr id="153" name="Rounded Rectangle 15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4" name="TextBox 153"/>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155" name="Group 154"/>
          <p:cNvGrpSpPr/>
          <p:nvPr/>
        </p:nvGrpSpPr>
        <p:grpSpPr>
          <a:xfrm>
            <a:off x="82264" y="4254016"/>
            <a:ext cx="2349239" cy="631898"/>
            <a:chOff x="93657" y="2534992"/>
            <a:chExt cx="2349239" cy="631898"/>
          </a:xfrm>
        </p:grpSpPr>
        <p:sp>
          <p:nvSpPr>
            <p:cNvPr id="156" name="Rounded Rectangle 155"/>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7" name="TextBox 156"/>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71" name="Rounded Rectangle 70"/>
          <p:cNvSpPr/>
          <p:nvPr/>
        </p:nvSpPr>
        <p:spPr>
          <a:xfrm>
            <a:off x="87623" y="5094535"/>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2" name="TextBox 71"/>
          <p:cNvSpPr txBox="1"/>
          <p:nvPr/>
        </p:nvSpPr>
        <p:spPr>
          <a:xfrm>
            <a:off x="728398" y="5056520"/>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NEW SUBJECT NAME</a:t>
            </a:r>
          </a:p>
        </p:txBody>
      </p:sp>
      <p:sp>
        <p:nvSpPr>
          <p:cNvPr id="74" name="Rounded Rectangle 73"/>
          <p:cNvSpPr/>
          <p:nvPr/>
        </p:nvSpPr>
        <p:spPr>
          <a:xfrm>
            <a:off x="5315053" y="2026000"/>
            <a:ext cx="685800" cy="252529"/>
          </a:xfrm>
          <a:prstGeom prst="roundRect">
            <a:avLst/>
          </a:prstGeom>
          <a:solidFill>
            <a:srgbClr val="19C7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MOVE</a:t>
            </a:r>
            <a:endParaRPr lang="en-US" sz="1050" dirty="0"/>
          </a:p>
        </p:txBody>
      </p:sp>
      <p:grpSp>
        <p:nvGrpSpPr>
          <p:cNvPr id="11" name="Group 10"/>
          <p:cNvGrpSpPr/>
          <p:nvPr/>
        </p:nvGrpSpPr>
        <p:grpSpPr>
          <a:xfrm>
            <a:off x="2531419" y="2369534"/>
            <a:ext cx="5082181" cy="338554"/>
            <a:chOff x="2551795" y="2400014"/>
            <a:chExt cx="5082181" cy="338554"/>
          </a:xfrm>
        </p:grpSpPr>
        <p:grpSp>
          <p:nvGrpSpPr>
            <p:cNvPr id="122" name="Group 121"/>
            <p:cNvGrpSpPr/>
            <p:nvPr/>
          </p:nvGrpSpPr>
          <p:grpSpPr>
            <a:xfrm>
              <a:off x="2551795" y="2400014"/>
              <a:ext cx="5082181" cy="338554"/>
              <a:chOff x="2551795" y="1960351"/>
              <a:chExt cx="5082181" cy="338554"/>
            </a:xfrm>
          </p:grpSpPr>
          <p:sp>
            <p:nvSpPr>
              <p:cNvPr id="123" name="TextBox 122"/>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Card 2</a:t>
                </a:r>
                <a:endParaRPr lang="en-US" sz="1600" dirty="0" smtClean="0">
                  <a:solidFill>
                    <a:schemeClr val="tx1">
                      <a:lumMod val="50000"/>
                      <a:lumOff val="50000"/>
                    </a:schemeClr>
                  </a:solidFill>
                </a:endParaRPr>
              </a:p>
            </p:txBody>
          </p:sp>
          <p:cxnSp>
            <p:nvCxnSpPr>
              <p:cNvPr id="124" name="Straight Connector 123"/>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26" name="Rounded Rectangle 125"/>
            <p:cNvSpPr/>
            <p:nvPr/>
          </p:nvSpPr>
          <p:spPr>
            <a:xfrm>
              <a:off x="6075742" y="2465663"/>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sp>
          <p:nvSpPr>
            <p:cNvPr id="139" name="Rounded Rectangle 138"/>
            <p:cNvSpPr/>
            <p:nvPr/>
          </p:nvSpPr>
          <p:spPr>
            <a:xfrm>
              <a:off x="6828577" y="2465663"/>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75" name="Rounded Rectangle 74"/>
            <p:cNvSpPr/>
            <p:nvPr/>
          </p:nvSpPr>
          <p:spPr>
            <a:xfrm>
              <a:off x="5315053" y="2465663"/>
              <a:ext cx="685800" cy="252529"/>
            </a:xfrm>
            <a:prstGeom prst="roundRect">
              <a:avLst/>
            </a:prstGeom>
            <a:solidFill>
              <a:srgbClr val="19C7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MOVE</a:t>
              </a:r>
              <a:endParaRPr lang="en-US" sz="1050" dirty="0"/>
            </a:p>
          </p:txBody>
        </p:sp>
      </p:grpSp>
      <p:sp>
        <p:nvSpPr>
          <p:cNvPr id="83" name="TextBox 82"/>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grpSp>
        <p:nvGrpSpPr>
          <p:cNvPr id="79" name="Group 78"/>
          <p:cNvGrpSpPr/>
          <p:nvPr/>
        </p:nvGrpSpPr>
        <p:grpSpPr>
          <a:xfrm>
            <a:off x="2531419" y="3188128"/>
            <a:ext cx="5082181" cy="338554"/>
            <a:chOff x="2551795" y="2400014"/>
            <a:chExt cx="5082181" cy="338554"/>
          </a:xfrm>
        </p:grpSpPr>
        <p:grpSp>
          <p:nvGrpSpPr>
            <p:cNvPr id="80" name="Group 79"/>
            <p:cNvGrpSpPr/>
            <p:nvPr/>
          </p:nvGrpSpPr>
          <p:grpSpPr>
            <a:xfrm>
              <a:off x="2551795" y="2400014"/>
              <a:ext cx="5082181" cy="338554"/>
              <a:chOff x="2551795" y="1960351"/>
              <a:chExt cx="5082181" cy="338554"/>
            </a:xfrm>
          </p:grpSpPr>
          <p:sp>
            <p:nvSpPr>
              <p:cNvPr id="101" name="TextBox 100"/>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Card 4</a:t>
                </a:r>
                <a:endParaRPr lang="en-US" sz="1600" dirty="0" smtClean="0">
                  <a:solidFill>
                    <a:schemeClr val="tx1">
                      <a:lumMod val="50000"/>
                      <a:lumOff val="50000"/>
                    </a:schemeClr>
                  </a:solidFill>
                </a:endParaRPr>
              </a:p>
            </p:txBody>
          </p:sp>
          <p:cxnSp>
            <p:nvCxnSpPr>
              <p:cNvPr id="102" name="Straight Connector 101"/>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85" name="Rounded Rectangle 84"/>
            <p:cNvSpPr/>
            <p:nvPr/>
          </p:nvSpPr>
          <p:spPr>
            <a:xfrm>
              <a:off x="6075742" y="2465663"/>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sp>
          <p:nvSpPr>
            <p:cNvPr id="99" name="Rounded Rectangle 98"/>
            <p:cNvSpPr/>
            <p:nvPr/>
          </p:nvSpPr>
          <p:spPr>
            <a:xfrm>
              <a:off x="6828577" y="2465663"/>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00" name="Rounded Rectangle 99"/>
            <p:cNvSpPr/>
            <p:nvPr/>
          </p:nvSpPr>
          <p:spPr>
            <a:xfrm>
              <a:off x="5315053" y="2465663"/>
              <a:ext cx="685800" cy="252529"/>
            </a:xfrm>
            <a:prstGeom prst="roundRect">
              <a:avLst/>
            </a:prstGeom>
            <a:solidFill>
              <a:srgbClr val="19C7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MOVE</a:t>
              </a:r>
              <a:endParaRPr lang="en-US" sz="1050" dirty="0"/>
            </a:p>
          </p:txBody>
        </p:sp>
      </p:grpSp>
      <p:grpSp>
        <p:nvGrpSpPr>
          <p:cNvPr id="103" name="Group 102"/>
          <p:cNvGrpSpPr/>
          <p:nvPr/>
        </p:nvGrpSpPr>
        <p:grpSpPr>
          <a:xfrm>
            <a:off x="2531419" y="2778831"/>
            <a:ext cx="5082181" cy="338554"/>
            <a:chOff x="2551795" y="2400014"/>
            <a:chExt cx="5082181" cy="338554"/>
          </a:xfrm>
        </p:grpSpPr>
        <p:grpSp>
          <p:nvGrpSpPr>
            <p:cNvPr id="104" name="Group 103"/>
            <p:cNvGrpSpPr/>
            <p:nvPr/>
          </p:nvGrpSpPr>
          <p:grpSpPr>
            <a:xfrm>
              <a:off x="2551795" y="2400014"/>
              <a:ext cx="5082181" cy="338554"/>
              <a:chOff x="2551795" y="1960351"/>
              <a:chExt cx="5082181" cy="338554"/>
            </a:xfrm>
          </p:grpSpPr>
          <p:sp>
            <p:nvSpPr>
              <p:cNvPr id="108" name="TextBox 107"/>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Card 3</a:t>
                </a:r>
                <a:endParaRPr lang="en-US" sz="1600" dirty="0" smtClean="0">
                  <a:solidFill>
                    <a:schemeClr val="tx1">
                      <a:lumMod val="50000"/>
                      <a:lumOff val="50000"/>
                    </a:schemeClr>
                  </a:solidFill>
                </a:endParaRPr>
              </a:p>
            </p:txBody>
          </p:sp>
          <p:cxnSp>
            <p:nvCxnSpPr>
              <p:cNvPr id="109" name="Straight Connector 108"/>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05" name="Rounded Rectangle 104"/>
            <p:cNvSpPr/>
            <p:nvPr/>
          </p:nvSpPr>
          <p:spPr>
            <a:xfrm>
              <a:off x="6075742" y="2465663"/>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sp>
          <p:nvSpPr>
            <p:cNvPr id="106" name="Rounded Rectangle 105"/>
            <p:cNvSpPr/>
            <p:nvPr/>
          </p:nvSpPr>
          <p:spPr>
            <a:xfrm>
              <a:off x="6828577" y="2465663"/>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07" name="Rounded Rectangle 106"/>
            <p:cNvSpPr/>
            <p:nvPr/>
          </p:nvSpPr>
          <p:spPr>
            <a:xfrm>
              <a:off x="5315053" y="2465663"/>
              <a:ext cx="685800" cy="252529"/>
            </a:xfrm>
            <a:prstGeom prst="roundRect">
              <a:avLst/>
            </a:prstGeom>
            <a:solidFill>
              <a:srgbClr val="19C7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MOVE</a:t>
              </a:r>
              <a:endParaRPr lang="en-US" sz="1050" dirty="0"/>
            </a:p>
          </p:txBody>
        </p:sp>
      </p:grpSp>
      <p:grpSp>
        <p:nvGrpSpPr>
          <p:cNvPr id="110" name="Group 109"/>
          <p:cNvGrpSpPr/>
          <p:nvPr/>
        </p:nvGrpSpPr>
        <p:grpSpPr>
          <a:xfrm>
            <a:off x="2531419" y="3597425"/>
            <a:ext cx="5082181" cy="338554"/>
            <a:chOff x="2551795" y="2400014"/>
            <a:chExt cx="5082181" cy="338554"/>
          </a:xfrm>
        </p:grpSpPr>
        <p:grpSp>
          <p:nvGrpSpPr>
            <p:cNvPr id="111" name="Group 110"/>
            <p:cNvGrpSpPr/>
            <p:nvPr/>
          </p:nvGrpSpPr>
          <p:grpSpPr>
            <a:xfrm>
              <a:off x="2551795" y="2400014"/>
              <a:ext cx="5082181" cy="338554"/>
              <a:chOff x="2551795" y="1960351"/>
              <a:chExt cx="5082181" cy="338554"/>
            </a:xfrm>
          </p:grpSpPr>
          <p:sp>
            <p:nvSpPr>
              <p:cNvPr id="115" name="TextBox 114"/>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Card 5</a:t>
                </a:r>
                <a:endParaRPr lang="en-US" sz="1600" dirty="0" smtClean="0">
                  <a:solidFill>
                    <a:schemeClr val="tx1">
                      <a:lumMod val="50000"/>
                      <a:lumOff val="50000"/>
                    </a:schemeClr>
                  </a:solidFill>
                </a:endParaRPr>
              </a:p>
            </p:txBody>
          </p:sp>
          <p:cxnSp>
            <p:nvCxnSpPr>
              <p:cNvPr id="116" name="Straight Connector 115"/>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12" name="Rounded Rectangle 111"/>
            <p:cNvSpPr/>
            <p:nvPr/>
          </p:nvSpPr>
          <p:spPr>
            <a:xfrm>
              <a:off x="6075742" y="2465663"/>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sp>
          <p:nvSpPr>
            <p:cNvPr id="113" name="Rounded Rectangle 112"/>
            <p:cNvSpPr/>
            <p:nvPr/>
          </p:nvSpPr>
          <p:spPr>
            <a:xfrm>
              <a:off x="6828577" y="2465663"/>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14" name="Rounded Rectangle 113"/>
            <p:cNvSpPr/>
            <p:nvPr/>
          </p:nvSpPr>
          <p:spPr>
            <a:xfrm>
              <a:off x="5315053" y="2465663"/>
              <a:ext cx="685800" cy="252529"/>
            </a:xfrm>
            <a:prstGeom prst="roundRect">
              <a:avLst/>
            </a:prstGeom>
            <a:solidFill>
              <a:srgbClr val="19C7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MOVE</a:t>
              </a:r>
              <a:endParaRPr lang="en-US" sz="1050" dirty="0"/>
            </a:p>
          </p:txBody>
        </p:sp>
      </p:grpSp>
      <p:sp>
        <p:nvSpPr>
          <p:cNvPr id="120" name="TextBox 119"/>
          <p:cNvSpPr txBox="1"/>
          <p:nvPr/>
        </p:nvSpPr>
        <p:spPr>
          <a:xfrm>
            <a:off x="2551795" y="4026402"/>
            <a:ext cx="4136255" cy="276999"/>
          </a:xfrm>
          <a:prstGeom prst="rect">
            <a:avLst/>
          </a:prstGeom>
          <a:noFill/>
        </p:spPr>
        <p:txBody>
          <a:bodyPr wrap="square" rtlCol="0">
            <a:spAutoFit/>
          </a:bodyPr>
          <a:lstStyle/>
          <a:p>
            <a:r>
              <a:rPr lang="en-US" sz="1200" u="sng" dirty="0" smtClean="0">
                <a:solidFill>
                  <a:srgbClr val="17B2FB"/>
                </a:solidFill>
              </a:rPr>
              <a:t>more</a:t>
            </a:r>
            <a:endParaRPr lang="en-US" sz="1200" u="sng" dirty="0" smtClean="0">
              <a:solidFill>
                <a:srgbClr val="17B2FB"/>
              </a:solidFill>
            </a:endParaRPr>
          </a:p>
        </p:txBody>
      </p:sp>
      <p:sp>
        <p:nvSpPr>
          <p:cNvPr id="125" name="Rounded Rectangle 124"/>
          <p:cNvSpPr/>
          <p:nvPr/>
        </p:nvSpPr>
        <p:spPr>
          <a:xfrm>
            <a:off x="801897" y="2000986"/>
            <a:ext cx="548640" cy="228600"/>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EDIT</a:t>
            </a:r>
            <a:endParaRPr lang="en-US" sz="900" dirty="0"/>
          </a:p>
        </p:txBody>
      </p:sp>
      <p:sp>
        <p:nvSpPr>
          <p:cNvPr id="127" name="Rounded Rectangle 126"/>
          <p:cNvSpPr/>
          <p:nvPr/>
        </p:nvSpPr>
        <p:spPr>
          <a:xfrm>
            <a:off x="1418321" y="2000986"/>
            <a:ext cx="731520" cy="228600"/>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REMOVE</a:t>
            </a:r>
            <a:endParaRPr lang="en-US" sz="900" dirty="0"/>
          </a:p>
        </p:txBody>
      </p:sp>
    </p:spTree>
    <p:extLst>
      <p:ext uri="{BB962C8B-B14F-4D97-AF65-F5344CB8AC3E}">
        <p14:creationId xmlns:p14="http://schemas.microsoft.com/office/powerpoint/2010/main" val="19548916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Rectangle 184"/>
          <p:cNvSpPr/>
          <p:nvPr/>
        </p:nvSpPr>
        <p:spPr>
          <a:xfrm>
            <a:off x="-1" y="1541701"/>
            <a:ext cx="2248647"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0" y="518975"/>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51" name="Rounded Rectangle 50"/>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SCIENCE</a:t>
            </a:r>
          </a:p>
        </p:txBody>
      </p:sp>
      <p:sp>
        <p:nvSpPr>
          <p:cNvPr id="76" name="TextBox 75"/>
          <p:cNvSpPr txBox="1"/>
          <p:nvPr/>
        </p:nvSpPr>
        <p:spPr>
          <a:xfrm>
            <a:off x="3369267" y="1058895"/>
            <a:ext cx="4136255" cy="276999"/>
          </a:xfrm>
          <a:prstGeom prst="rect">
            <a:avLst/>
          </a:prstGeom>
          <a:noFill/>
        </p:spPr>
        <p:txBody>
          <a:bodyPr wrap="square" rtlCol="0">
            <a:spAutoFit/>
          </a:bodyPr>
          <a:lstStyle/>
          <a:p>
            <a:r>
              <a:rPr lang="en-US" sz="1200" dirty="0" smtClean="0">
                <a:solidFill>
                  <a:schemeClr val="tx1">
                    <a:lumMod val="50000"/>
                    <a:lumOff val="50000"/>
                  </a:schemeClr>
                </a:solidFill>
              </a:rPr>
              <a:t>Cards Studied: 0 / 2048</a:t>
            </a:r>
          </a:p>
        </p:txBody>
      </p:sp>
      <p:sp>
        <p:nvSpPr>
          <p:cNvPr id="142" name="TextBox 141"/>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Decks</a:t>
            </a:r>
          </a:p>
        </p:txBody>
      </p:sp>
      <p:grpSp>
        <p:nvGrpSpPr>
          <p:cNvPr id="143" name="Group 142"/>
          <p:cNvGrpSpPr/>
          <p:nvPr/>
        </p:nvGrpSpPr>
        <p:grpSpPr>
          <a:xfrm>
            <a:off x="2551795" y="1960351"/>
            <a:ext cx="5082181" cy="338554"/>
            <a:chOff x="2551795" y="1960351"/>
            <a:chExt cx="5082181" cy="338554"/>
          </a:xfrm>
        </p:grpSpPr>
        <p:sp>
          <p:nvSpPr>
            <p:cNvPr id="144" name="TextBox 143"/>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Biology</a:t>
              </a:r>
            </a:p>
          </p:txBody>
        </p:sp>
        <p:cxnSp>
          <p:nvCxnSpPr>
            <p:cNvPr id="145" name="Straight Connector 144"/>
            <p:cNvCxnSpPr/>
            <p:nvPr/>
          </p:nvCxnSpPr>
          <p:spPr>
            <a:xfrm>
              <a:off x="2617421" y="1963046"/>
              <a:ext cx="5016555" cy="21281"/>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46" name="Rounded Rectangle 145"/>
          <p:cNvSpPr/>
          <p:nvPr/>
        </p:nvSpPr>
        <p:spPr>
          <a:xfrm>
            <a:off x="5312492" y="2025999"/>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47" name="Rounded Rectangle 146"/>
          <p:cNvSpPr/>
          <p:nvPr/>
        </p:nvSpPr>
        <p:spPr>
          <a:xfrm>
            <a:off x="6075742" y="2026000"/>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48" name="Group 147"/>
          <p:cNvGrpSpPr/>
          <p:nvPr/>
        </p:nvGrpSpPr>
        <p:grpSpPr>
          <a:xfrm>
            <a:off x="2551795" y="2400014"/>
            <a:ext cx="5082181" cy="338554"/>
            <a:chOff x="2551795" y="1960351"/>
            <a:chExt cx="5082181" cy="338554"/>
          </a:xfrm>
        </p:grpSpPr>
        <p:sp>
          <p:nvSpPr>
            <p:cNvPr id="149" name="TextBox 148"/>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Medicine</a:t>
              </a:r>
            </a:p>
          </p:txBody>
        </p:sp>
        <p:cxnSp>
          <p:nvCxnSpPr>
            <p:cNvPr id="150" name="Straight Connector 149"/>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51" name="Rounded Rectangle 150"/>
          <p:cNvSpPr/>
          <p:nvPr/>
        </p:nvSpPr>
        <p:spPr>
          <a:xfrm>
            <a:off x="5312492" y="2465662"/>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52" name="Rounded Rectangle 151"/>
          <p:cNvSpPr/>
          <p:nvPr/>
        </p:nvSpPr>
        <p:spPr>
          <a:xfrm>
            <a:off x="6075742" y="2465663"/>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53" name="Group 152"/>
          <p:cNvGrpSpPr/>
          <p:nvPr/>
        </p:nvGrpSpPr>
        <p:grpSpPr>
          <a:xfrm>
            <a:off x="2551795" y="2839677"/>
            <a:ext cx="5082181" cy="338554"/>
            <a:chOff x="2551795" y="1960351"/>
            <a:chExt cx="5082181" cy="338554"/>
          </a:xfrm>
        </p:grpSpPr>
        <p:sp>
          <p:nvSpPr>
            <p:cNvPr id="154" name="TextBox 153"/>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Geology</a:t>
              </a:r>
            </a:p>
          </p:txBody>
        </p:sp>
        <p:cxnSp>
          <p:nvCxnSpPr>
            <p:cNvPr id="155" name="Straight Connector 154"/>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56" name="Rounded Rectangle 155"/>
          <p:cNvSpPr/>
          <p:nvPr/>
        </p:nvSpPr>
        <p:spPr>
          <a:xfrm>
            <a:off x="5312492" y="2905325"/>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57" name="Rounded Rectangle 156"/>
          <p:cNvSpPr/>
          <p:nvPr/>
        </p:nvSpPr>
        <p:spPr>
          <a:xfrm>
            <a:off x="6075742" y="2905326"/>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58" name="Group 157"/>
          <p:cNvGrpSpPr/>
          <p:nvPr/>
        </p:nvGrpSpPr>
        <p:grpSpPr>
          <a:xfrm>
            <a:off x="2551795" y="3279340"/>
            <a:ext cx="5082181" cy="338554"/>
            <a:chOff x="2551795" y="1960351"/>
            <a:chExt cx="5082181" cy="338554"/>
          </a:xfrm>
        </p:grpSpPr>
        <p:sp>
          <p:nvSpPr>
            <p:cNvPr id="159" name="TextBox 158"/>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Engineering</a:t>
              </a:r>
            </a:p>
          </p:txBody>
        </p:sp>
        <p:cxnSp>
          <p:nvCxnSpPr>
            <p:cNvPr id="160" name="Straight Connector 159"/>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61" name="Rounded Rectangle 160"/>
          <p:cNvSpPr/>
          <p:nvPr/>
        </p:nvSpPr>
        <p:spPr>
          <a:xfrm>
            <a:off x="5312492" y="3344988"/>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62" name="Rounded Rectangle 161"/>
          <p:cNvSpPr/>
          <p:nvPr/>
        </p:nvSpPr>
        <p:spPr>
          <a:xfrm>
            <a:off x="6075742" y="3344989"/>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sp>
        <p:nvSpPr>
          <p:cNvPr id="164" name="Rounded Rectangle 163"/>
          <p:cNvSpPr/>
          <p:nvPr/>
        </p:nvSpPr>
        <p:spPr>
          <a:xfrm>
            <a:off x="7012406" y="1585666"/>
            <a:ext cx="636511" cy="310944"/>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165" name="Rounded Rectangle 164"/>
          <p:cNvSpPr/>
          <p:nvPr/>
        </p:nvSpPr>
        <p:spPr>
          <a:xfrm>
            <a:off x="6828577" y="2025999"/>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66" name="Rounded Rectangle 165"/>
          <p:cNvSpPr/>
          <p:nvPr/>
        </p:nvSpPr>
        <p:spPr>
          <a:xfrm>
            <a:off x="6828577" y="2465663"/>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67" name="Rounded Rectangle 166"/>
          <p:cNvSpPr/>
          <p:nvPr/>
        </p:nvSpPr>
        <p:spPr>
          <a:xfrm>
            <a:off x="6828577" y="2899872"/>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68" name="Rounded Rectangle 167"/>
          <p:cNvSpPr/>
          <p:nvPr/>
        </p:nvSpPr>
        <p:spPr>
          <a:xfrm>
            <a:off x="6828577" y="3344988"/>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69" name="TextBox 168"/>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170" name="Rectangle 169"/>
          <p:cNvSpPr/>
          <p:nvPr/>
        </p:nvSpPr>
        <p:spPr>
          <a:xfrm>
            <a:off x="-1" y="2430334"/>
            <a:ext cx="2305651"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1" name="Rectangle 170"/>
          <p:cNvSpPr/>
          <p:nvPr/>
        </p:nvSpPr>
        <p:spPr>
          <a:xfrm>
            <a:off x="2193571" y="2430334"/>
            <a:ext cx="249820" cy="837299"/>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2" name="Rounded Rectangle 171"/>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73" name="TextBox 172"/>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74" name="Group 173"/>
          <p:cNvGrpSpPr/>
          <p:nvPr/>
        </p:nvGrpSpPr>
        <p:grpSpPr>
          <a:xfrm>
            <a:off x="82264" y="2534992"/>
            <a:ext cx="2372521" cy="631898"/>
            <a:chOff x="93657" y="2534992"/>
            <a:chExt cx="2372521" cy="631898"/>
          </a:xfrm>
        </p:grpSpPr>
        <p:sp>
          <p:nvSpPr>
            <p:cNvPr id="175" name="Rounded Rectangle 174"/>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76" name="TextBox 175"/>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177" name="Group 176"/>
          <p:cNvGrpSpPr/>
          <p:nvPr/>
        </p:nvGrpSpPr>
        <p:grpSpPr>
          <a:xfrm>
            <a:off x="82264" y="3394504"/>
            <a:ext cx="2372521" cy="631898"/>
            <a:chOff x="93657" y="2534992"/>
            <a:chExt cx="2372521" cy="631898"/>
          </a:xfrm>
        </p:grpSpPr>
        <p:sp>
          <p:nvSpPr>
            <p:cNvPr id="178" name="Rounded Rectangle 177"/>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79" name="TextBox 178"/>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180" name="Group 179"/>
          <p:cNvGrpSpPr/>
          <p:nvPr/>
        </p:nvGrpSpPr>
        <p:grpSpPr>
          <a:xfrm>
            <a:off x="82264" y="4254016"/>
            <a:ext cx="2349239" cy="631898"/>
            <a:chOff x="93657" y="2534992"/>
            <a:chExt cx="2349239" cy="631898"/>
          </a:xfrm>
        </p:grpSpPr>
        <p:sp>
          <p:nvSpPr>
            <p:cNvPr id="181" name="Rounded Rectangle 180"/>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82" name="TextBox 181"/>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183" name="Rounded Rectangle 182"/>
          <p:cNvSpPr/>
          <p:nvPr/>
        </p:nvSpPr>
        <p:spPr>
          <a:xfrm>
            <a:off x="801897" y="2953360"/>
            <a:ext cx="548640" cy="228600"/>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EDIT</a:t>
            </a:r>
            <a:endParaRPr lang="en-US" sz="900" dirty="0"/>
          </a:p>
        </p:txBody>
      </p:sp>
      <p:sp>
        <p:nvSpPr>
          <p:cNvPr id="184" name="Rounded Rectangle 183"/>
          <p:cNvSpPr/>
          <p:nvPr/>
        </p:nvSpPr>
        <p:spPr>
          <a:xfrm>
            <a:off x="1418321" y="2953360"/>
            <a:ext cx="731520" cy="228600"/>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REMOVE</a:t>
            </a:r>
            <a:endParaRPr lang="en-US" sz="900" dirty="0"/>
          </a:p>
        </p:txBody>
      </p:sp>
      <p:sp>
        <p:nvSpPr>
          <p:cNvPr id="186" name="TextBox 185"/>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Tree>
    <p:extLst>
      <p:ext uri="{BB962C8B-B14F-4D97-AF65-F5344CB8AC3E}">
        <p14:creationId xmlns:p14="http://schemas.microsoft.com/office/powerpoint/2010/main" val="213750470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2" y="518975"/>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51" name="Rounded Rectangle 50"/>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SCIENCE</a:t>
            </a:r>
          </a:p>
        </p:txBody>
      </p:sp>
      <p:sp>
        <p:nvSpPr>
          <p:cNvPr id="76" name="TextBox 75"/>
          <p:cNvSpPr txBox="1"/>
          <p:nvPr/>
        </p:nvSpPr>
        <p:spPr>
          <a:xfrm>
            <a:off x="3369267" y="1058895"/>
            <a:ext cx="4136255" cy="276999"/>
          </a:xfrm>
          <a:prstGeom prst="rect">
            <a:avLst/>
          </a:prstGeom>
          <a:noFill/>
        </p:spPr>
        <p:txBody>
          <a:bodyPr wrap="square" rtlCol="0">
            <a:spAutoFit/>
          </a:bodyPr>
          <a:lstStyle/>
          <a:p>
            <a:r>
              <a:rPr lang="en-US" sz="1200" dirty="0" smtClean="0">
                <a:solidFill>
                  <a:schemeClr val="tx1">
                    <a:lumMod val="50000"/>
                    <a:lumOff val="50000"/>
                  </a:schemeClr>
                </a:solidFill>
              </a:rPr>
              <a:t>Cards Studied: 0 / 2048</a:t>
            </a:r>
          </a:p>
        </p:txBody>
      </p:sp>
      <p:sp>
        <p:nvSpPr>
          <p:cNvPr id="77" name="TextBox 76"/>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Decks</a:t>
            </a:r>
          </a:p>
        </p:txBody>
      </p:sp>
      <p:sp>
        <p:nvSpPr>
          <p:cNvPr id="11" name="Rounded Rectangle 10"/>
          <p:cNvSpPr/>
          <p:nvPr/>
        </p:nvSpPr>
        <p:spPr>
          <a:xfrm>
            <a:off x="6924270" y="1511039"/>
            <a:ext cx="817696" cy="449312"/>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ight Arrow 12"/>
          <p:cNvSpPr/>
          <p:nvPr/>
        </p:nvSpPr>
        <p:spPr>
          <a:xfrm>
            <a:off x="7791347" y="1602290"/>
            <a:ext cx="303300" cy="287383"/>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7" name="Group 116"/>
          <p:cNvGrpSpPr/>
          <p:nvPr/>
        </p:nvGrpSpPr>
        <p:grpSpPr>
          <a:xfrm>
            <a:off x="2551795" y="1960351"/>
            <a:ext cx="5082181" cy="338554"/>
            <a:chOff x="2551795" y="1960351"/>
            <a:chExt cx="5082181" cy="338554"/>
          </a:xfrm>
        </p:grpSpPr>
        <p:sp>
          <p:nvSpPr>
            <p:cNvPr id="118" name="TextBox 117"/>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Biology</a:t>
              </a:r>
            </a:p>
          </p:txBody>
        </p:sp>
        <p:cxnSp>
          <p:nvCxnSpPr>
            <p:cNvPr id="119" name="Straight Connector 118"/>
            <p:cNvCxnSpPr/>
            <p:nvPr/>
          </p:nvCxnSpPr>
          <p:spPr>
            <a:xfrm>
              <a:off x="2617421" y="1963046"/>
              <a:ext cx="5016555" cy="21281"/>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20" name="Rounded Rectangle 119"/>
          <p:cNvSpPr/>
          <p:nvPr/>
        </p:nvSpPr>
        <p:spPr>
          <a:xfrm>
            <a:off x="5312492" y="2025999"/>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21" name="Rounded Rectangle 120"/>
          <p:cNvSpPr/>
          <p:nvPr/>
        </p:nvSpPr>
        <p:spPr>
          <a:xfrm>
            <a:off x="6075742" y="2026000"/>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22" name="Group 121"/>
          <p:cNvGrpSpPr/>
          <p:nvPr/>
        </p:nvGrpSpPr>
        <p:grpSpPr>
          <a:xfrm>
            <a:off x="2551795" y="2400014"/>
            <a:ext cx="5082181" cy="338554"/>
            <a:chOff x="2551795" y="1960351"/>
            <a:chExt cx="5082181" cy="338554"/>
          </a:xfrm>
        </p:grpSpPr>
        <p:sp>
          <p:nvSpPr>
            <p:cNvPr id="123" name="TextBox 122"/>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Medicine</a:t>
              </a:r>
            </a:p>
          </p:txBody>
        </p:sp>
        <p:cxnSp>
          <p:nvCxnSpPr>
            <p:cNvPr id="124" name="Straight Connector 123"/>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25" name="Rounded Rectangle 124"/>
          <p:cNvSpPr/>
          <p:nvPr/>
        </p:nvSpPr>
        <p:spPr>
          <a:xfrm>
            <a:off x="5312492" y="2465662"/>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26" name="Rounded Rectangle 125"/>
          <p:cNvSpPr/>
          <p:nvPr/>
        </p:nvSpPr>
        <p:spPr>
          <a:xfrm>
            <a:off x="6075742" y="2465663"/>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27" name="Group 126"/>
          <p:cNvGrpSpPr/>
          <p:nvPr/>
        </p:nvGrpSpPr>
        <p:grpSpPr>
          <a:xfrm>
            <a:off x="2551795" y="2839677"/>
            <a:ext cx="5082181" cy="338554"/>
            <a:chOff x="2551795" y="1960351"/>
            <a:chExt cx="5082181" cy="338554"/>
          </a:xfrm>
        </p:grpSpPr>
        <p:sp>
          <p:nvSpPr>
            <p:cNvPr id="128" name="TextBox 127"/>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Geology</a:t>
              </a:r>
            </a:p>
          </p:txBody>
        </p:sp>
        <p:cxnSp>
          <p:nvCxnSpPr>
            <p:cNvPr id="129" name="Straight Connector 128"/>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30" name="Rounded Rectangle 129"/>
          <p:cNvSpPr/>
          <p:nvPr/>
        </p:nvSpPr>
        <p:spPr>
          <a:xfrm>
            <a:off x="5312492" y="2905325"/>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31" name="Rounded Rectangle 130"/>
          <p:cNvSpPr/>
          <p:nvPr/>
        </p:nvSpPr>
        <p:spPr>
          <a:xfrm>
            <a:off x="6075742" y="2905326"/>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32" name="Group 131"/>
          <p:cNvGrpSpPr/>
          <p:nvPr/>
        </p:nvGrpSpPr>
        <p:grpSpPr>
          <a:xfrm>
            <a:off x="2551795" y="3279340"/>
            <a:ext cx="5082181" cy="338554"/>
            <a:chOff x="2551795" y="1960351"/>
            <a:chExt cx="5082181" cy="338554"/>
          </a:xfrm>
        </p:grpSpPr>
        <p:sp>
          <p:nvSpPr>
            <p:cNvPr id="133" name="TextBox 132"/>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Engineering</a:t>
              </a:r>
            </a:p>
          </p:txBody>
        </p:sp>
        <p:cxnSp>
          <p:nvCxnSpPr>
            <p:cNvPr id="134" name="Straight Connector 133"/>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35" name="Rounded Rectangle 134"/>
          <p:cNvSpPr/>
          <p:nvPr/>
        </p:nvSpPr>
        <p:spPr>
          <a:xfrm>
            <a:off x="5312492" y="3344988"/>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36" name="Rounded Rectangle 135"/>
          <p:cNvSpPr/>
          <p:nvPr/>
        </p:nvSpPr>
        <p:spPr>
          <a:xfrm>
            <a:off x="6075742" y="3344989"/>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sp>
        <p:nvSpPr>
          <p:cNvPr id="138" name="Rounded Rectangle 137"/>
          <p:cNvSpPr/>
          <p:nvPr/>
        </p:nvSpPr>
        <p:spPr>
          <a:xfrm>
            <a:off x="6828577" y="2025999"/>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39" name="Rounded Rectangle 138"/>
          <p:cNvSpPr/>
          <p:nvPr/>
        </p:nvSpPr>
        <p:spPr>
          <a:xfrm>
            <a:off x="6828577" y="2465663"/>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40" name="Rounded Rectangle 139"/>
          <p:cNvSpPr/>
          <p:nvPr/>
        </p:nvSpPr>
        <p:spPr>
          <a:xfrm>
            <a:off x="6828577" y="2899872"/>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41" name="Rounded Rectangle 140"/>
          <p:cNvSpPr/>
          <p:nvPr/>
        </p:nvSpPr>
        <p:spPr>
          <a:xfrm>
            <a:off x="6828577" y="3344988"/>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42" name="Rounded Rectangle 141"/>
          <p:cNvSpPr/>
          <p:nvPr/>
        </p:nvSpPr>
        <p:spPr>
          <a:xfrm>
            <a:off x="7012406" y="1585666"/>
            <a:ext cx="636511" cy="310944"/>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143" name="TextBox 142"/>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144" name="Rectangle 143"/>
          <p:cNvSpPr/>
          <p:nvPr/>
        </p:nvSpPr>
        <p:spPr>
          <a:xfrm>
            <a:off x="-1" y="1541701"/>
            <a:ext cx="2248647"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Rectangle 144"/>
          <p:cNvSpPr/>
          <p:nvPr/>
        </p:nvSpPr>
        <p:spPr>
          <a:xfrm>
            <a:off x="-1" y="2430334"/>
            <a:ext cx="2305651"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Rectangle 145"/>
          <p:cNvSpPr/>
          <p:nvPr/>
        </p:nvSpPr>
        <p:spPr>
          <a:xfrm>
            <a:off x="2193571" y="2430334"/>
            <a:ext cx="249820" cy="837299"/>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Rounded Rectangle 146"/>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48" name="TextBox 147"/>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49" name="Group 148"/>
          <p:cNvGrpSpPr/>
          <p:nvPr/>
        </p:nvGrpSpPr>
        <p:grpSpPr>
          <a:xfrm>
            <a:off x="82264" y="2534992"/>
            <a:ext cx="2372521" cy="631898"/>
            <a:chOff x="93657" y="2534992"/>
            <a:chExt cx="2372521" cy="631898"/>
          </a:xfrm>
        </p:grpSpPr>
        <p:sp>
          <p:nvSpPr>
            <p:cNvPr id="150" name="Rounded Rectangle 149"/>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1" name="TextBox 150"/>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152" name="Group 151"/>
          <p:cNvGrpSpPr/>
          <p:nvPr/>
        </p:nvGrpSpPr>
        <p:grpSpPr>
          <a:xfrm>
            <a:off x="82264" y="3394504"/>
            <a:ext cx="2372521" cy="631898"/>
            <a:chOff x="93657" y="2534992"/>
            <a:chExt cx="2372521" cy="631898"/>
          </a:xfrm>
        </p:grpSpPr>
        <p:sp>
          <p:nvSpPr>
            <p:cNvPr id="153" name="Rounded Rectangle 15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4" name="TextBox 153"/>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155" name="Group 154"/>
          <p:cNvGrpSpPr/>
          <p:nvPr/>
        </p:nvGrpSpPr>
        <p:grpSpPr>
          <a:xfrm>
            <a:off x="82264" y="4254016"/>
            <a:ext cx="2349239" cy="631898"/>
            <a:chOff x="93657" y="2534992"/>
            <a:chExt cx="2349239" cy="631898"/>
          </a:xfrm>
        </p:grpSpPr>
        <p:sp>
          <p:nvSpPr>
            <p:cNvPr id="156" name="Rounded Rectangle 155"/>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7" name="TextBox 156"/>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158" name="Rounded Rectangle 157"/>
          <p:cNvSpPr/>
          <p:nvPr/>
        </p:nvSpPr>
        <p:spPr>
          <a:xfrm>
            <a:off x="801897" y="2953360"/>
            <a:ext cx="548640" cy="228600"/>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EDIT</a:t>
            </a:r>
            <a:endParaRPr lang="en-US" sz="900" dirty="0"/>
          </a:p>
        </p:txBody>
      </p:sp>
      <p:sp>
        <p:nvSpPr>
          <p:cNvPr id="159" name="Rounded Rectangle 158"/>
          <p:cNvSpPr/>
          <p:nvPr/>
        </p:nvSpPr>
        <p:spPr>
          <a:xfrm>
            <a:off x="1418321" y="2953360"/>
            <a:ext cx="731520" cy="228600"/>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REMOVE</a:t>
            </a:r>
            <a:endParaRPr lang="en-US" sz="900" dirty="0"/>
          </a:p>
        </p:txBody>
      </p:sp>
      <p:sp>
        <p:nvSpPr>
          <p:cNvPr id="161" name="TextBox 160"/>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
        <p:nvSpPr>
          <p:cNvPr id="65" name="TextBox 64"/>
          <p:cNvSpPr txBox="1"/>
          <p:nvPr/>
        </p:nvSpPr>
        <p:spPr>
          <a:xfrm>
            <a:off x="8101012" y="1501381"/>
            <a:ext cx="790901" cy="461665"/>
          </a:xfrm>
          <a:prstGeom prst="rect">
            <a:avLst/>
          </a:prstGeom>
          <a:noFill/>
        </p:spPr>
        <p:txBody>
          <a:bodyPr wrap="square" rtlCol="0">
            <a:spAutoFit/>
          </a:bodyPr>
          <a:lstStyle/>
          <a:p>
            <a:r>
              <a:rPr lang="en-US" sz="1200" dirty="0" smtClean="0">
                <a:solidFill>
                  <a:srgbClr val="FF0000"/>
                </a:solidFill>
              </a:rPr>
              <a:t>Next Slide</a:t>
            </a:r>
            <a:endParaRPr lang="en-US" sz="1200" dirty="0" smtClean="0">
              <a:solidFill>
                <a:srgbClr val="FF0000"/>
              </a:solidFill>
            </a:endParaRPr>
          </a:p>
        </p:txBody>
      </p:sp>
    </p:spTree>
    <p:extLst>
      <p:ext uri="{BB962C8B-B14F-4D97-AF65-F5344CB8AC3E}">
        <p14:creationId xmlns:p14="http://schemas.microsoft.com/office/powerpoint/2010/main" val="317529289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1390</TotalTime>
  <Words>2133</Words>
  <Application>Microsoft Macintosh PowerPoint</Application>
  <PresentationFormat>On-screen Show (4:3)</PresentationFormat>
  <Paragraphs>1206</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Glyscend,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Parlato</dc:creator>
  <cp:lastModifiedBy>Michael Parlato</cp:lastModifiedBy>
  <cp:revision>37</cp:revision>
  <dcterms:created xsi:type="dcterms:W3CDTF">2016-08-27T15:44:45Z</dcterms:created>
  <dcterms:modified xsi:type="dcterms:W3CDTF">2016-08-28T22:22:33Z</dcterms:modified>
</cp:coreProperties>
</file>