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70" d="100"/>
          <a:sy n="70" d="100"/>
        </p:scale>
        <p:origin x="72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[sema naan mudhalvan project.xlsx]Sheet4!PivotTable2</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TYPE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Sheet4!$B$5:$B$6</c:f>
              <c:strCache>
                <c:ptCount val="1"/>
                <c:pt idx="0">
                  <c:v>Contract</c:v>
                </c:pt>
              </c:strCache>
            </c:strRef>
          </c:tx>
          <c:spPr>
            <a:solidFill>
              <a:schemeClr val="accent1"/>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Sheet4!$B$7:$B$17</c:f>
              <c:numCache>
                <c:formatCode>General</c:formatCode>
                <c:ptCount val="10"/>
                <c:pt idx="0">
                  <c:v>38</c:v>
                </c:pt>
                <c:pt idx="1">
                  <c:v>48</c:v>
                </c:pt>
                <c:pt idx="2">
                  <c:v>52</c:v>
                </c:pt>
                <c:pt idx="3">
                  <c:v>57</c:v>
                </c:pt>
                <c:pt idx="4">
                  <c:v>64</c:v>
                </c:pt>
                <c:pt idx="5">
                  <c:v>47</c:v>
                </c:pt>
                <c:pt idx="6">
                  <c:v>42</c:v>
                </c:pt>
                <c:pt idx="7">
                  <c:v>57</c:v>
                </c:pt>
                <c:pt idx="8">
                  <c:v>51</c:v>
                </c:pt>
                <c:pt idx="9">
                  <c:v>58</c:v>
                </c:pt>
              </c:numCache>
            </c:numRef>
          </c:val>
          <c:extLst>
            <c:ext xmlns:c16="http://schemas.microsoft.com/office/drawing/2014/chart" uri="{C3380CC4-5D6E-409C-BE32-E72D297353CC}">
              <c16:uniqueId val="{00000000-ACD4-A940-A0A9-E204934254C6}"/>
            </c:ext>
          </c:extLst>
        </c:ser>
        <c:ser>
          <c:idx val="1"/>
          <c:order val="1"/>
          <c:tx>
            <c:strRef>
              <c:f>Sheet4!$C$5:$C$6</c:f>
              <c:strCache>
                <c:ptCount val="1"/>
                <c:pt idx="0">
                  <c:v>Full-Time</c:v>
                </c:pt>
              </c:strCache>
            </c:strRef>
          </c:tx>
          <c:spPr>
            <a:solidFill>
              <a:schemeClr val="accent2"/>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Sheet4!$C$7:$C$17</c:f>
              <c:numCache>
                <c:formatCode>General</c:formatCode>
                <c:ptCount val="10"/>
                <c:pt idx="0">
                  <c:v>57</c:v>
                </c:pt>
                <c:pt idx="1">
                  <c:v>55</c:v>
                </c:pt>
                <c:pt idx="2">
                  <c:v>54</c:v>
                </c:pt>
                <c:pt idx="3">
                  <c:v>59</c:v>
                </c:pt>
                <c:pt idx="4">
                  <c:v>54</c:v>
                </c:pt>
                <c:pt idx="5">
                  <c:v>42</c:v>
                </c:pt>
                <c:pt idx="6">
                  <c:v>61</c:v>
                </c:pt>
                <c:pt idx="7">
                  <c:v>53</c:v>
                </c:pt>
                <c:pt idx="8">
                  <c:v>46</c:v>
                </c:pt>
                <c:pt idx="9">
                  <c:v>53</c:v>
                </c:pt>
              </c:numCache>
            </c:numRef>
          </c:val>
          <c:extLst>
            <c:ext xmlns:c16="http://schemas.microsoft.com/office/drawing/2014/chart" uri="{C3380CC4-5D6E-409C-BE32-E72D297353CC}">
              <c16:uniqueId val="{00000001-ACD4-A940-A0A9-E204934254C6}"/>
            </c:ext>
          </c:extLst>
        </c:ser>
        <c:ser>
          <c:idx val="2"/>
          <c:order val="2"/>
          <c:tx>
            <c:strRef>
              <c:f>Sheet4!$D$5:$D$6</c:f>
              <c:strCache>
                <c:ptCount val="1"/>
                <c:pt idx="0">
                  <c:v>Part-Time</c:v>
                </c:pt>
              </c:strCache>
            </c:strRef>
          </c:tx>
          <c:spPr>
            <a:solidFill>
              <a:schemeClr val="accent3"/>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Sheet4!$D$7:$D$17</c:f>
              <c:numCache>
                <c:formatCode>General</c:formatCode>
                <c:ptCount val="10"/>
                <c:pt idx="0">
                  <c:v>55</c:v>
                </c:pt>
                <c:pt idx="1">
                  <c:v>42</c:v>
                </c:pt>
                <c:pt idx="2">
                  <c:v>48</c:v>
                </c:pt>
                <c:pt idx="3">
                  <c:v>41</c:v>
                </c:pt>
                <c:pt idx="4">
                  <c:v>36</c:v>
                </c:pt>
                <c:pt idx="5">
                  <c:v>54</c:v>
                </c:pt>
                <c:pt idx="6">
                  <c:v>54</c:v>
                </c:pt>
                <c:pt idx="7">
                  <c:v>57</c:v>
                </c:pt>
                <c:pt idx="8">
                  <c:v>53</c:v>
                </c:pt>
                <c:pt idx="9">
                  <c:v>45</c:v>
                </c:pt>
              </c:numCache>
            </c:numRef>
          </c:val>
          <c:extLst>
            <c:ext xmlns:c16="http://schemas.microsoft.com/office/drawing/2014/chart" uri="{C3380CC4-5D6E-409C-BE32-E72D297353CC}">
              <c16:uniqueId val="{00000002-ACD4-A940-A0A9-E204934254C6}"/>
            </c:ext>
          </c:extLst>
        </c:ser>
        <c:dLbls>
          <c:showLegendKey val="0"/>
          <c:showVal val="0"/>
          <c:showCatName val="0"/>
          <c:showSerName val="0"/>
          <c:showPercent val="0"/>
          <c:showBubbleSize val="0"/>
        </c:dLbls>
        <c:gapWidth val="150"/>
        <c:shape val="box"/>
        <c:axId val="278429152"/>
        <c:axId val="278364928"/>
        <c:axId val="0"/>
      </c:bar3DChart>
      <c:catAx>
        <c:axId val="278429152"/>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364928"/>
        <c:crosses val="autoZero"/>
        <c:auto val="1"/>
        <c:lblAlgn val="ctr"/>
        <c:lblOffset val="100"/>
        <c:noMultiLvlLbl val="0"/>
      </c:catAx>
      <c:valAx>
        <c:axId val="278364928"/>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429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[sema naan mudhalvan project.xlsx]Sheet4!PivotTable2</c:name>
    <c:fmtId val="13"/>
  </c:pivotSource>
  <c:chart>
    <c:title>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s>
    <c:plotArea>
      <c:layout/>
      <c:pieChart>
        <c:varyColors val="1"/>
        <c:ser>
          <c:idx val="0"/>
          <c:order val="0"/>
          <c:tx>
            <c:strRef>
              <c:f>Sheet4!$B$5:$B$6</c:f>
              <c:strCache>
                <c:ptCount val="1"/>
                <c:pt idx="0">
                  <c:v>Contract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Sheet4!$B$7:$B$17</c:f>
              <c:numCache>
                <c:formatCode>General</c:formatCode>
                <c:ptCount val="10"/>
                <c:pt idx="0">
                  <c:v>38</c:v>
                </c:pt>
                <c:pt idx="1">
                  <c:v>48</c:v>
                </c:pt>
                <c:pt idx="2">
                  <c:v>52</c:v>
                </c:pt>
                <c:pt idx="3">
                  <c:v>57</c:v>
                </c:pt>
                <c:pt idx="4">
                  <c:v>64</c:v>
                </c:pt>
                <c:pt idx="5">
                  <c:v>47</c:v>
                </c:pt>
                <c:pt idx="6">
                  <c:v>42</c:v>
                </c:pt>
                <c:pt idx="7">
                  <c:v>57</c:v>
                </c:pt>
                <c:pt idx="8">
                  <c:v>51</c:v>
                </c:pt>
                <c:pt idx="9">
                  <c:v>58</c:v>
                </c:pt>
              </c:numCache>
            </c:numRef>
          </c:val>
          <c:extLst>
            <c:ext xmlns:c16="http://schemas.microsoft.com/office/drawing/2014/chart" uri="{C3380CC4-5D6E-409C-BE32-E72D297353CC}">
              <c16:uniqueId val="{00000000-EE32-2341-9E85-48C7C153AAFC}"/>
            </c:ext>
          </c:extLst>
        </c:ser>
        <c:ser>
          <c:idx val="1"/>
          <c:order val="1"/>
          <c:tx>
            <c:strRef>
              <c:f>Sheet4!$C$5:$C$6</c:f>
              <c:strCache>
                <c:ptCount val="1"/>
                <c:pt idx="0">
                  <c:v>Full-Time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Sheet4!$C$7:$C$17</c:f>
              <c:numCache>
                <c:formatCode>General</c:formatCode>
                <c:ptCount val="10"/>
                <c:pt idx="0">
                  <c:v>57</c:v>
                </c:pt>
                <c:pt idx="1">
                  <c:v>55</c:v>
                </c:pt>
                <c:pt idx="2">
                  <c:v>54</c:v>
                </c:pt>
                <c:pt idx="3">
                  <c:v>59</c:v>
                </c:pt>
                <c:pt idx="4">
                  <c:v>54</c:v>
                </c:pt>
                <c:pt idx="5">
                  <c:v>42</c:v>
                </c:pt>
                <c:pt idx="6">
                  <c:v>61</c:v>
                </c:pt>
                <c:pt idx="7">
                  <c:v>53</c:v>
                </c:pt>
                <c:pt idx="8">
                  <c:v>46</c:v>
                </c:pt>
                <c:pt idx="9">
                  <c:v>53</c:v>
                </c:pt>
              </c:numCache>
            </c:numRef>
          </c:val>
          <c:extLst>
            <c:ext xmlns:c16="http://schemas.microsoft.com/office/drawing/2014/chart" uri="{C3380CC4-5D6E-409C-BE32-E72D297353CC}">
              <c16:uniqueId val="{00000001-EE32-2341-9E85-48C7C153AAFC}"/>
            </c:ext>
          </c:extLst>
        </c:ser>
        <c:ser>
          <c:idx val="2"/>
          <c:order val="2"/>
          <c:tx>
            <c:strRef>
              <c:f>Sheet4!$D$5:$D$6</c:f>
              <c:strCache>
                <c:ptCount val="1"/>
                <c:pt idx="0">
                  <c:v>Part-Time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Sheet4!$D$7:$D$17</c:f>
              <c:numCache>
                <c:formatCode>General</c:formatCode>
                <c:ptCount val="10"/>
                <c:pt idx="0">
                  <c:v>55</c:v>
                </c:pt>
                <c:pt idx="1">
                  <c:v>42</c:v>
                </c:pt>
                <c:pt idx="2">
                  <c:v>48</c:v>
                </c:pt>
                <c:pt idx="3">
                  <c:v>41</c:v>
                </c:pt>
                <c:pt idx="4">
                  <c:v>36</c:v>
                </c:pt>
                <c:pt idx="5">
                  <c:v>54</c:v>
                </c:pt>
                <c:pt idx="6">
                  <c:v>54</c:v>
                </c:pt>
                <c:pt idx="7">
                  <c:v>57</c:v>
                </c:pt>
                <c:pt idx="8">
                  <c:v>53</c:v>
                </c:pt>
                <c:pt idx="9">
                  <c:v>45</c:v>
                </c:pt>
              </c:numCache>
            </c:numRef>
          </c:val>
          <c:extLst>
            <c:ext xmlns:c16="http://schemas.microsoft.com/office/drawing/2014/chart" uri="{C3380CC4-5D6E-409C-BE32-E72D297353CC}">
              <c16:uniqueId val="{00000002-EE32-2341-9E85-48C7C153AAF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1.emf"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946431"/>
            <a:ext cx="8610600" cy="1938992"/>
          </a:xfrm>
          <a:prstGeom prst="rect">
            <a:avLst/>
          </a:prstGeom>
          <a:noFill/>
        </p:spPr>
        <p:txBody>
          <a:bodyPr wrap="square" rtlCol="0">
            <a:spAutoFit/>
          </a:bodyPr>
          <a:lstStyle/>
          <a:p>
            <a:r>
              <a:rPr lang="en-US" sz="2400" dirty="0"/>
              <a:t>STUDENT NAME:  </a:t>
            </a:r>
            <a:r>
              <a:rPr lang="en-US" sz="2400" dirty="0" err="1"/>
              <a:t>Vinodhini.M</a:t>
            </a:r>
            <a:r>
              <a:rPr lang="en-US" sz="2400" dirty="0"/>
              <a:t> </a:t>
            </a:r>
          </a:p>
          <a:p>
            <a:r>
              <a:rPr lang="en-US" sz="2400" dirty="0"/>
              <a:t>REGISTER NO:122203935</a:t>
            </a:r>
          </a:p>
          <a:p>
            <a:r>
              <a:rPr lang="en-US" sz="2400" dirty="0"/>
              <a:t>DEPARTMENT: BCOM CS III</a:t>
            </a:r>
            <a:r>
              <a:rPr lang="en-US" sz="2400" baseline="30000" dirty="0"/>
              <a:t>RD</a:t>
            </a:r>
            <a:r>
              <a:rPr lang="en-US" sz="2400" dirty="0"/>
              <a:t> YEAR [SHIFT –II] </a:t>
            </a:r>
          </a:p>
          <a:p>
            <a:r>
              <a:rPr lang="en-US" sz="2400" dirty="0"/>
              <a:t>COLLEGE</a:t>
            </a:r>
            <a:r>
              <a:rPr lang="en-IN" sz="2400" dirty="0"/>
              <a:t> : SHRI SHANKARLAL SUNDARBAI SHASUN JAIN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066800" y="1447800"/>
            <a:ext cx="8077200" cy="3416320"/>
          </a:xfrm>
          <a:prstGeom prst="rect">
            <a:avLst/>
          </a:prstGeom>
        </p:spPr>
        <p:txBody>
          <a:bodyPr wrap="square">
            <a:spAutoFit/>
          </a:bodyPr>
          <a:lstStyle/>
          <a:p>
            <a:r>
              <a:rPr lang="en-GB" sz="2400" dirty="0"/>
              <a:t>To model employee type analysis in Excel, start by organizing data such as Employee ID, Name, Department, Job Title, Employment Type (Full-time, Part-time, Contract), Salary, and Performance Rating. Use functions like COUNTIF to count employees by type, Pivot Tables to summarize the data. Visualize the results with pie or bar charts, and apply conditional formatting to highlight key metrics like low performance or high salaries. This setup helps analyse workforce composition and trends efficiently.</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129127047"/>
              </p:ext>
            </p:extLst>
          </p:nvPr>
        </p:nvGraphicFramePr>
        <p:xfrm>
          <a:off x="2209800" y="1045934"/>
          <a:ext cx="5715000" cy="54460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p:cNvPicPr>
            <a:picLocks noChangeAspect="1"/>
          </p:cNvPicPr>
          <p:nvPr/>
        </p:nvPicPr>
        <p:blipFill>
          <a:blip r:embed="rId3"/>
          <a:stretch>
            <a:fillRect/>
          </a:stretch>
        </p:blipFill>
        <p:spPr>
          <a:xfrm>
            <a:off x="5749902" y="3339797"/>
            <a:ext cx="692196" cy="178406"/>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188651709"/>
              </p:ext>
            </p:extLst>
          </p:nvPr>
        </p:nvGraphicFramePr>
        <p:xfrm>
          <a:off x="914400" y="1695450"/>
          <a:ext cx="7543800" cy="45529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1334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1752600"/>
            <a:ext cx="7566702" cy="2246769"/>
          </a:xfrm>
          <a:prstGeom prst="rect">
            <a:avLst/>
          </a:prstGeom>
        </p:spPr>
        <p:txBody>
          <a:bodyPr wrap="square">
            <a:spAutoFit/>
          </a:bodyPr>
          <a:lstStyle/>
          <a:p>
            <a:r>
              <a:rPr lang="en-GB" sz="2800" dirty="0">
                <a:solidFill>
                  <a:srgbClr val="0D0D0D"/>
                </a:solidFill>
                <a:latin typeface="Times New Roman" panose="02020603050405020304" pitchFamily="18" charset="0"/>
                <a:cs typeface="Times New Roman" panose="02020603050405020304" pitchFamily="18" charset="0"/>
              </a:rPr>
              <a:t>In short, Excel helps efficiently analyse employee data by using functions and visual tools to understand workforce distribution,, and performance, aiding better decision-making and trend analysis.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066800" y="1731844"/>
            <a:ext cx="6629400" cy="3416320"/>
          </a:xfrm>
          <a:prstGeom prst="rect">
            <a:avLst/>
          </a:prstGeom>
        </p:spPr>
        <p:txBody>
          <a:bodyPr wrap="square">
            <a:spAutoFit/>
          </a:bodyPr>
          <a:lstStyle/>
          <a:p>
            <a:pPr>
              <a:lnSpc>
                <a:spcPct val="150000"/>
              </a:lnSpc>
            </a:pPr>
            <a:r>
              <a:rPr lang="en-GB" sz="2400" dirty="0"/>
              <a:t>The goal is to analyse and classify employees into different types or categories based on their attributes such as role, department and other factors. This analysis will help in understanding employee demographics, performance trends, and provide insights for better HR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539430"/>
          </a:xfrm>
          <a:prstGeom prst="rect">
            <a:avLst/>
          </a:prstGeom>
          <a:noFill/>
        </p:spPr>
        <p:txBody>
          <a:bodyPr wrap="square" rtlCol="0">
            <a:spAutoFit/>
          </a:bodyPr>
          <a:lstStyle/>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The goal of this project is to </a:t>
            </a:r>
            <a:r>
              <a:rPr lang="en-GB" sz="2800" dirty="0" err="1">
                <a:solidFill>
                  <a:srgbClr val="0D0D0D"/>
                </a:solidFill>
                <a:latin typeface="Times New Roman" panose="02020603050405020304" pitchFamily="18" charset="0"/>
                <a:cs typeface="Times New Roman" panose="02020603050405020304" pitchFamily="18" charset="0"/>
              </a:rPr>
              <a:t>analyze</a:t>
            </a:r>
            <a:r>
              <a:rPr lang="en-GB" sz="2800" dirty="0">
                <a:solidFill>
                  <a:srgbClr val="0D0D0D"/>
                </a:solidFill>
                <a:latin typeface="Times New Roman" panose="02020603050405020304" pitchFamily="18" charset="0"/>
                <a:cs typeface="Times New Roman" panose="02020603050405020304" pitchFamily="18" charset="0"/>
              </a:rPr>
              <a:t> the types of employees within an organization to gain insights into Employee </a:t>
            </a:r>
          </a:p>
          <a:p>
            <a:r>
              <a:rPr lang="en-GB" sz="2800" dirty="0">
                <a:solidFill>
                  <a:srgbClr val="0D0D0D"/>
                </a:solidFill>
                <a:latin typeface="Times New Roman" panose="02020603050405020304" pitchFamily="18" charset="0"/>
                <a:cs typeface="Times New Roman" panose="02020603050405020304" pitchFamily="18" charset="0"/>
              </a:rPr>
              <a:t>distribution across different departments, roles, and levels                      </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 This analysis helps HR and management make data-driven decisions related to staffing, training, promotions, and workforce planning.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695450"/>
            <a:ext cx="8077200" cy="4401205"/>
          </a:xfrm>
          <a:prstGeom prst="rect">
            <a:avLst/>
          </a:prstGeom>
        </p:spPr>
        <p:txBody>
          <a:bodyPr wrap="square">
            <a:spAutoFit/>
          </a:bodyPr>
          <a:lstStyle/>
          <a:p>
            <a:pPr>
              <a:buFont typeface="Arial" panose="020B0604020202020204" pitchFamily="34" charset="0"/>
              <a:buChar char="•"/>
            </a:pPr>
            <a:r>
              <a:rPr lang="en-GB" dirty="0">
                <a:solidFill>
                  <a:srgbClr val="0D0D0D"/>
                </a:solidFill>
                <a:latin typeface="Times New Roman" panose="02020603050405020304" pitchFamily="18" charset="0"/>
                <a:cs typeface="Times New Roman" panose="02020603050405020304" pitchFamily="18" charset="0"/>
              </a:rPr>
              <a:t> </a:t>
            </a:r>
            <a:r>
              <a:rPr lang="en-GB" sz="2800" dirty="0">
                <a:solidFill>
                  <a:srgbClr val="0D0D0D"/>
                </a:solidFill>
                <a:latin typeface="Times New Roman" panose="02020603050405020304" pitchFamily="18" charset="0"/>
                <a:cs typeface="Times New Roman" panose="02020603050405020304" pitchFamily="18" charset="0"/>
              </a:rPr>
              <a:t>Human Resources (HR) Department</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Executives and Senior Leadership</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Finance Department</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Operations and Workforce Planning Teams</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Business Analysts &amp; Data Teams                                                                              </a:t>
            </a:r>
          </a:p>
          <a:p>
            <a:endParaRPr lang="en-GB" sz="2800" dirty="0">
              <a:solidFill>
                <a:srgbClr val="0D0D0D"/>
              </a:solidFill>
              <a:latin typeface="Times New Roman" panose="02020603050405020304" pitchFamily="18" charset="0"/>
              <a:cs typeface="Times New Roman" panose="02020603050405020304" pitchFamily="18" charset="0"/>
            </a:endParaRPr>
          </a:p>
          <a:p>
            <a:r>
              <a:rPr lang="en-GB" sz="2800" dirty="0">
                <a:solidFill>
                  <a:srgbClr val="0D0D0D"/>
                </a:solidFill>
                <a:latin typeface="Times New Roman" panose="02020603050405020304" pitchFamily="18" charset="0"/>
                <a:cs typeface="Times New Roman" panose="02020603050405020304" pitchFamily="18" charset="0"/>
              </a:rPr>
              <a:t>These stakeholders rely on employee analysis to drive decisions related to hiring, employee retention, training, compensation, and overall organizational health.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231392" y="2043172"/>
            <a:ext cx="6096000" cy="4524315"/>
          </a:xfrm>
          <a:prstGeom prst="rect">
            <a:avLst/>
          </a:prstGeom>
        </p:spPr>
        <p:txBody>
          <a:bodyPr>
            <a:spAutoFit/>
          </a:bodyPr>
          <a:lstStyle/>
          <a:p>
            <a:r>
              <a:rPr lang="en-GB" sz="2400" dirty="0">
                <a:solidFill>
                  <a:srgbClr val="0D0D0D"/>
                </a:solidFill>
                <a:latin typeface="Times New Roman" panose="02020603050405020304" pitchFamily="18" charset="0"/>
                <a:cs typeface="Times New Roman" panose="02020603050405020304" pitchFamily="18" charset="0"/>
              </a:rPr>
              <a:t>The solution is an Employee Type Analysis Tool built using Excel to help organizations understand their workforce better through comprehensive data analysis. The tool provides an in-depth breakdown of employee demographics, performance, turnover, salary, and other critical metrics by employee type (e.g., full-time, part-time, contract, department, or role).</a:t>
            </a:r>
          </a:p>
          <a:p>
            <a:r>
              <a:rPr lang="en-GB" sz="2400" dirty="0">
                <a:solidFill>
                  <a:srgbClr val="0D0D0D"/>
                </a:solidFill>
                <a:latin typeface="Times New Roman" panose="02020603050405020304" pitchFamily="18" charset="0"/>
                <a:cs typeface="Times New Roman" panose="02020603050405020304" pitchFamily="18" charset="0"/>
              </a:rPr>
              <a:t> It leverages data visualization and automated calculations to present actionable insights for HR and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981200"/>
            <a:ext cx="7772400" cy="1938992"/>
          </a:xfrm>
          <a:prstGeom prst="rect">
            <a:avLst/>
          </a:prstGeom>
        </p:spPr>
        <p:txBody>
          <a:bodyPr wrap="square">
            <a:spAutoFit/>
          </a:bodyPr>
          <a:lstStyle/>
          <a:p>
            <a:r>
              <a:rPr lang="en-GB" sz="2400" dirty="0">
                <a:solidFill>
                  <a:srgbClr val="0D0D0D"/>
                </a:solidFill>
                <a:latin typeface="Times New Roman" panose="02020603050405020304" pitchFamily="18" charset="0"/>
                <a:cs typeface="Times New Roman" panose="02020603050405020304" pitchFamily="18" charset="0"/>
              </a:rPr>
              <a:t>The dataset is in Excel format, designed for analysis using pivot tables, charts, and filters to explore trends in, performance, and employment types (e.g., full-time </a:t>
            </a:r>
            <a:r>
              <a:rPr lang="en-GB" sz="2400" dirty="0" err="1">
                <a:solidFill>
                  <a:srgbClr val="0D0D0D"/>
                </a:solidFill>
                <a:latin typeface="Times New Roman" panose="02020603050405020304" pitchFamily="18" charset="0"/>
                <a:cs typeface="Times New Roman" panose="02020603050405020304" pitchFamily="18" charset="0"/>
              </a:rPr>
              <a:t>vs</a:t>
            </a:r>
            <a:r>
              <a:rPr lang="en-GB" sz="2400" dirty="0">
                <a:solidFill>
                  <a:srgbClr val="0D0D0D"/>
                </a:solidFill>
                <a:latin typeface="Times New Roman" panose="02020603050405020304" pitchFamily="18" charset="0"/>
                <a:cs typeface="Times New Roman" panose="02020603050405020304" pitchFamily="18" charset="0"/>
              </a:rPr>
              <a:t> part-time, remote , in-office). This dataset aids in workforce planning and performance evaluations.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739775" y="2019300"/>
            <a:ext cx="8404225" cy="1200329"/>
          </a:xfrm>
          <a:prstGeom prst="rect">
            <a:avLst/>
          </a:prstGeom>
        </p:spPr>
        <p:txBody>
          <a:bodyPr wrap="square">
            <a:spAutoFit/>
          </a:bodyPr>
          <a:lstStyle/>
          <a:p>
            <a:r>
              <a:rPr lang="en-GB" sz="2400" dirty="0">
                <a:solidFill>
                  <a:srgbClr val="0D0D0D"/>
                </a:solidFill>
                <a:latin typeface="Times New Roman" panose="02020603050405020304" pitchFamily="18" charset="0"/>
                <a:cs typeface="Times New Roman" panose="02020603050405020304" pitchFamily="18" charset="0"/>
              </a:rPr>
              <a:t>The wow in our solution lies in its ability to provide a comprehensive, yet streamlined analysis of employee data, empowering businesses to make data-driven decisions with ease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531</Words>
  <Application>Microsoft Office PowerPoint</Application>
  <PresentationFormat>Widescreen</PresentationFormat>
  <Paragraphs>62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loshika i</cp:lastModifiedBy>
  <cp:revision>24</cp:revision>
  <dcterms:created xsi:type="dcterms:W3CDTF">2024-03-29T15:07:22Z</dcterms:created>
  <dcterms:modified xsi:type="dcterms:W3CDTF">2024-09-26T11:07:14Z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