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9" r:id="rId6"/>
    <p:sldId id="260" r:id="rId7"/>
    <p:sldId id="261" r:id="rId8"/>
    <p:sldId id="266" r:id="rId9"/>
    <p:sldId id="262" r:id="rId10"/>
    <p:sldId id="267" r:id="rId11"/>
    <p:sldId id="268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C639"/>
    <a:srgbClr val="4472C4"/>
    <a:srgbClr val="200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10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384" y="3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95D8B5-AE31-7B47-D347-B2892D898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D07581-DCE8-2006-9A47-FEECB4E2D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48B52-E286-ACF7-4B6E-DB062EBEA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4222-9BF0-4438-AAC8-1DC2DA11BE01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A92EE1-BA34-AE28-67A2-5DE4854A9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EBE417-16C6-F4B9-6420-489DD77A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5F9D-C32F-4244-B604-3278EC051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59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72EB2-0F7A-520E-8BE1-4C690211B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59BCBF-0146-C208-818C-27CDF3441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2DDE5E-7B9E-1152-9687-58D6369D8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4222-9BF0-4438-AAC8-1DC2DA11BE01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4C5983-CC1D-5365-4E0E-0084EC0AF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C2FD32-5A07-FD35-C08D-5CB67842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5F9D-C32F-4244-B604-3278EC051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6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9491D2-A146-5FDF-C943-90AAE55A12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01D15C-DB19-7063-3662-6B30CE265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DCC9FD-1790-C8EB-984B-4B8FD6E8B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4222-9BF0-4438-AAC8-1DC2DA11BE01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4F94C6-5F2C-7B65-570B-7ADFC0151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F80FB5-F262-5F09-6F9A-D45C8B9FC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5F9D-C32F-4244-B604-3278EC051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53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F26E2-E6EE-8650-5AC1-53B6BD2BB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B0BC56-B8C0-BF16-B2FF-4DCD67703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EF2E48-B205-B8A0-7487-ACE776A6F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4222-9BF0-4438-AAC8-1DC2DA11BE01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A5789D-F293-448F-03E9-932522AD8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7CC4F8-42E0-528E-9124-F2BC24808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5F9D-C32F-4244-B604-3278EC051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50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34AE9-C710-1266-61A1-E51837549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25B8E6-D352-C4DF-8D48-A7EE5297B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AA435D-B60D-4AAA-5BAB-1364B2021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4222-9BF0-4438-AAC8-1DC2DA11BE01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1A303B-4316-1B57-1EED-2B5470DDB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CFC8FC-D2CD-9830-F8F2-FF412145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5F9D-C32F-4244-B604-3278EC051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24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5CDA0-D61F-BBDF-39E1-82114741E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F70BDE-2958-9FA6-03E1-B421FB9F0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47397F-3511-342F-7482-656A98DB8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06D55E-D510-E18C-9D7A-C78A812D0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4222-9BF0-4438-AAC8-1DC2DA11BE01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8B7CB7-3CBD-9CBC-68C3-ECB3AD76B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49434E-C63A-2306-838D-4301DB6EB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5F9D-C32F-4244-B604-3278EC051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1BA14-E3A5-36AA-D8A4-5A2A6BB5B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6915C5-04DB-2584-93C8-A83134CF9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177128-F939-8920-F13E-AC40A404D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4E13EB-917F-49D8-0DF8-891979092B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91B8CB-E3C6-8F2D-1FE2-AAC883886B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40D207-4951-0FCD-CDFA-3A962DD4D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4222-9BF0-4438-AAC8-1DC2DA11BE01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120F4B1-1E22-5ADA-338B-15178941A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BF0E24-8D8F-71BD-1799-05FB78521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5F9D-C32F-4244-B604-3278EC051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2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DDD6E-D140-4DC4-A6A2-5C338B5AE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6FE706-4CBA-B675-925D-299B0966D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4222-9BF0-4438-AAC8-1DC2DA11BE01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7E3FBE-007E-C37B-F6B3-D0A128F2F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D2CA56-D981-ABF0-B665-C6AE00C0D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5F9D-C32F-4244-B604-3278EC051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19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82CD0F-55DC-3E0A-F7CF-1CF806D2A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4222-9BF0-4438-AAC8-1DC2DA11BE01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E9F85-871B-C331-D69F-064395D30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0CEBA6-C2BF-09C2-184B-FA19B1DF6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5F9D-C32F-4244-B604-3278EC051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85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33283-E09F-9710-0AD6-ECEBCCAF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6523B3-B3AB-143A-90E3-3EDB68E9B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C44402-05E0-B011-08AA-09C00CFBB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7A8D7A-0F25-FFD5-301A-0FB353864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4222-9BF0-4438-AAC8-1DC2DA11BE01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53895E-A328-66E7-EF10-9ADACD074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FBDB0F-C7F8-52FC-FB67-AA2536A19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5F9D-C32F-4244-B604-3278EC051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4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3B6C9-650D-75F9-3128-689E90EAF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994C5F-C44D-A349-EC23-C37C7D5D7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7E0E91-44AC-60D3-DA63-1F75A1534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78AF1C-6B46-716C-3846-796A1242C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4222-9BF0-4438-AAC8-1DC2DA11BE01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3306E2-B094-9510-DCAA-085C0D25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9F4028-A4AE-C86F-1963-C6B2A17F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5F9D-C32F-4244-B604-3278EC051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09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BC91A8-8A37-45C6-D9F1-DA90F34FE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B5027F-ED7D-EBFC-BDC7-054447784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C08BE4-87C8-03A0-99FA-0FD1FD0B00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24222-9BF0-4438-AAC8-1DC2DA11BE01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2CB63F-68CB-4A74-BA89-28CC4C943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DD6701-44A0-A7FE-6F62-E2DC3CF14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85F9D-C32F-4244-B604-3278EC051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6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B59185B-510F-01FE-50A3-480DDEB73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647" y="1741541"/>
            <a:ext cx="3062706" cy="359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07F2F8D-685F-4F3C-27FA-957063D3B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50319"/>
            <a:ext cx="9144000" cy="1056695"/>
          </a:xfrm>
        </p:spPr>
        <p:txBody>
          <a:bodyPr/>
          <a:lstStyle/>
          <a:p>
            <a:r>
              <a:rPr lang="en-US" b="1" dirty="0">
                <a:latin typeface="+mn-lt"/>
              </a:rPr>
              <a:t>Android Malware Detection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CB8479-699D-2ED3-A5E4-111A01AE79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49950"/>
            <a:ext cx="9144000" cy="557367"/>
          </a:xfrm>
        </p:spPr>
        <p:txBody>
          <a:bodyPr/>
          <a:lstStyle/>
          <a:p>
            <a:r>
              <a:rPr lang="en-US" dirty="0"/>
              <a:t>Lacey Hamilton, Megha Viswanath, </a:t>
            </a:r>
            <a:r>
              <a:rPr lang="en-US" dirty="0" err="1"/>
              <a:t>Yena</a:t>
            </a:r>
            <a:r>
              <a:rPr lang="en-US" dirty="0"/>
              <a:t> Hong</a:t>
            </a:r>
          </a:p>
        </p:txBody>
      </p:sp>
    </p:spTree>
    <p:extLst>
      <p:ext uri="{BB962C8B-B14F-4D97-AF65-F5344CB8AC3E}">
        <p14:creationId xmlns:p14="http://schemas.microsoft.com/office/powerpoint/2010/main" val="2037050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E44DF-1F3C-AE1D-989B-8A9C40EAB4E5}"/>
              </a:ext>
            </a:extLst>
          </p:cNvPr>
          <p:cNvSpPr txBox="1">
            <a:spLocks/>
          </p:cNvSpPr>
          <p:nvPr/>
        </p:nvSpPr>
        <p:spPr>
          <a:xfrm>
            <a:off x="0" y="139986"/>
            <a:ext cx="12192000" cy="671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/>
            <a:r>
              <a:rPr lang="en-US" altLang="ko-KR" b="1" dirty="0">
                <a:latin typeface="+mn-lt"/>
              </a:rPr>
              <a:t>4. Modeling </a:t>
            </a:r>
            <a:r>
              <a:rPr lang="en-US" altLang="ko-KR" sz="3600" b="1" dirty="0">
                <a:latin typeface="+mn-lt"/>
              </a:rPr>
              <a:t>&gt; Multiclass Classification</a:t>
            </a:r>
            <a:endParaRPr lang="en-US" b="1" dirty="0">
              <a:latin typeface="+mn-lt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D99B12-52F1-7924-1248-B40DCB177132}"/>
              </a:ext>
            </a:extLst>
          </p:cNvPr>
          <p:cNvSpPr/>
          <p:nvPr/>
        </p:nvSpPr>
        <p:spPr>
          <a:xfrm>
            <a:off x="0" y="802369"/>
            <a:ext cx="12192000" cy="50326"/>
          </a:xfrm>
          <a:prstGeom prst="rect">
            <a:avLst/>
          </a:prstGeom>
          <a:solidFill>
            <a:srgbClr val="A4C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4E69101-15C4-BAFA-A142-BE8BF25A7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652603"/>
              </p:ext>
            </p:extLst>
          </p:nvPr>
        </p:nvGraphicFramePr>
        <p:xfrm>
          <a:off x="676982" y="1690653"/>
          <a:ext cx="10736571" cy="47759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95260">
                  <a:extLst>
                    <a:ext uri="{9D8B030D-6E8A-4147-A177-3AD203B41FA5}">
                      <a16:colId xmlns:a16="http://schemas.microsoft.com/office/drawing/2014/main" val="2948880188"/>
                    </a:ext>
                  </a:extLst>
                </a:gridCol>
                <a:gridCol w="1954011">
                  <a:extLst>
                    <a:ext uri="{9D8B030D-6E8A-4147-A177-3AD203B41FA5}">
                      <a16:colId xmlns:a16="http://schemas.microsoft.com/office/drawing/2014/main" val="1607411862"/>
                    </a:ext>
                  </a:extLst>
                </a:gridCol>
                <a:gridCol w="5087300">
                  <a:extLst>
                    <a:ext uri="{9D8B030D-6E8A-4147-A177-3AD203B41FA5}">
                      <a16:colId xmlns:a16="http://schemas.microsoft.com/office/drawing/2014/main" val="2665930971"/>
                    </a:ext>
                  </a:extLst>
                </a:gridCol>
              </a:tblGrid>
              <a:tr h="367379"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Model</a:t>
                      </a:r>
                      <a:endParaRPr lang="en-US" sz="2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Accuracy</a:t>
                      </a:r>
                      <a:endParaRPr lang="en-US" sz="2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  <a:endParaRPr lang="en-US" sz="2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155461"/>
                  </a:ext>
                </a:extLst>
              </a:tr>
              <a:tr h="367379"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Decision Tree</a:t>
                      </a:r>
                      <a:endParaRPr lang="en-US" sz="20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63.1%</a:t>
                      </a:r>
                      <a:endParaRPr lang="en-US" sz="20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Base Model</a:t>
                      </a:r>
                      <a:endParaRPr lang="en-US" sz="20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0957979"/>
                  </a:ext>
                </a:extLst>
              </a:tr>
              <a:tr h="367379"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C00000"/>
                          </a:solidFill>
                          <a:effectLst/>
                        </a:rPr>
                        <a:t>XGB Classifier</a:t>
                      </a:r>
                      <a:endParaRPr lang="en-US" sz="2000" kern="100" dirty="0">
                        <a:solidFill>
                          <a:srgbClr val="C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C00000"/>
                          </a:solidFill>
                          <a:effectLst/>
                        </a:rPr>
                        <a:t>74.76%</a:t>
                      </a:r>
                      <a:endParaRPr lang="en-US" sz="2000" kern="100" dirty="0">
                        <a:solidFill>
                          <a:srgbClr val="C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C00000"/>
                          </a:solidFill>
                          <a:effectLst/>
                        </a:rPr>
                        <a:t>Well Performed</a:t>
                      </a:r>
                      <a:endParaRPr lang="en-US" sz="2000" kern="100" dirty="0">
                        <a:solidFill>
                          <a:srgbClr val="C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925067"/>
                  </a:ext>
                </a:extLst>
              </a:tr>
              <a:tr h="367379"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KNN</a:t>
                      </a:r>
                      <a:endParaRPr lang="en-US" sz="2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50.31%</a:t>
                      </a:r>
                      <a:endParaRPr lang="en-US" sz="20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20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5791963"/>
                  </a:ext>
                </a:extLst>
              </a:tr>
              <a:tr h="367379"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Neural Network</a:t>
                      </a:r>
                      <a:endParaRPr lang="en-US" sz="20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31.75%</a:t>
                      </a:r>
                      <a:endParaRPr lang="en-US" sz="2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20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1227015"/>
                  </a:ext>
                </a:extLst>
              </a:tr>
              <a:tr h="367379"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Naive Bayes</a:t>
                      </a:r>
                      <a:endParaRPr lang="en-US" sz="2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24.01%</a:t>
                      </a:r>
                      <a:endParaRPr lang="en-US" sz="2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20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138590"/>
                  </a:ext>
                </a:extLst>
              </a:tr>
              <a:tr h="367379"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Random Forest</a:t>
                      </a:r>
                      <a:endParaRPr lang="en-US" sz="20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66.89%</a:t>
                      </a:r>
                      <a:endParaRPr lang="en-US" sz="20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Well Performed</a:t>
                      </a:r>
                      <a:endParaRPr lang="en-US" sz="20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955913"/>
                  </a:ext>
                </a:extLst>
              </a:tr>
              <a:tr h="367379"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Gradient Boosting</a:t>
                      </a:r>
                      <a:endParaRPr lang="en-US" sz="2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62.88%</a:t>
                      </a:r>
                      <a:endParaRPr lang="en-US" sz="20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Well Performed</a:t>
                      </a:r>
                      <a:endParaRPr lang="en-US" sz="20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852107"/>
                  </a:ext>
                </a:extLst>
              </a:tr>
              <a:tr h="367379"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AdaBoost</a:t>
                      </a:r>
                      <a:endParaRPr lang="en-US" sz="20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49.16%</a:t>
                      </a:r>
                      <a:endParaRPr lang="en-US" sz="20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20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083965"/>
                  </a:ext>
                </a:extLst>
              </a:tr>
              <a:tr h="367379"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CatBoost</a:t>
                      </a:r>
                      <a:endParaRPr lang="en-US" sz="20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70.76%</a:t>
                      </a:r>
                      <a:endParaRPr lang="en-US" sz="20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Well Performed</a:t>
                      </a:r>
                      <a:endParaRPr lang="en-US" sz="2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915800"/>
                  </a:ext>
                </a:extLst>
              </a:tr>
              <a:tr h="367379"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LightGBM</a:t>
                      </a:r>
                      <a:endParaRPr lang="en-US" sz="20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72.21%</a:t>
                      </a:r>
                      <a:endParaRPr lang="en-US" sz="20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Well Performed</a:t>
                      </a:r>
                      <a:endParaRPr lang="en-US" sz="20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0574200"/>
                  </a:ext>
                </a:extLst>
              </a:tr>
              <a:tr h="367379"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SVM</a:t>
                      </a:r>
                      <a:endParaRPr lang="en-US" sz="20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39.4%</a:t>
                      </a:r>
                      <a:endParaRPr lang="en-US" sz="20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20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6316132"/>
                  </a:ext>
                </a:extLst>
              </a:tr>
              <a:tr h="367379"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Logistic Regression</a:t>
                      </a:r>
                      <a:endParaRPr lang="en-US" sz="20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39.89%</a:t>
                      </a:r>
                      <a:endParaRPr lang="en-US" sz="20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2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13215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5BB1E1E-58FA-8033-FC76-AFD2AE7D4D2D}"/>
              </a:ext>
            </a:extLst>
          </p:cNvPr>
          <p:cNvSpPr txBox="1"/>
          <p:nvPr/>
        </p:nvSpPr>
        <p:spPr>
          <a:xfrm>
            <a:off x="278295" y="1115038"/>
            <a:ext cx="11372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/>
              <a:t>Predicting Types of Malware: Adware, Ransomware, Scareware, and SMS Malware</a:t>
            </a:r>
          </a:p>
        </p:txBody>
      </p:sp>
    </p:spTree>
    <p:extLst>
      <p:ext uri="{BB962C8B-B14F-4D97-AF65-F5344CB8AC3E}">
        <p14:creationId xmlns:p14="http://schemas.microsoft.com/office/powerpoint/2010/main" val="2152156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BC2F8BC-F15C-2A2D-B651-C71069682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161458"/>
              </p:ext>
            </p:extLst>
          </p:nvPr>
        </p:nvGraphicFramePr>
        <p:xfrm>
          <a:off x="1989667" y="982133"/>
          <a:ext cx="8483600" cy="43095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73320">
                  <a:extLst>
                    <a:ext uri="{9D8B030D-6E8A-4147-A177-3AD203B41FA5}">
                      <a16:colId xmlns:a16="http://schemas.microsoft.com/office/drawing/2014/main" val="261676535"/>
                    </a:ext>
                  </a:extLst>
                </a:gridCol>
                <a:gridCol w="1920358">
                  <a:extLst>
                    <a:ext uri="{9D8B030D-6E8A-4147-A177-3AD203B41FA5}">
                      <a16:colId xmlns:a16="http://schemas.microsoft.com/office/drawing/2014/main" val="1432375179"/>
                    </a:ext>
                  </a:extLst>
                </a:gridCol>
                <a:gridCol w="2989922">
                  <a:extLst>
                    <a:ext uri="{9D8B030D-6E8A-4147-A177-3AD203B41FA5}">
                      <a16:colId xmlns:a16="http://schemas.microsoft.com/office/drawing/2014/main" val="3750544672"/>
                    </a:ext>
                  </a:extLst>
                </a:gridCol>
              </a:tblGrid>
              <a:tr h="61331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0" dirty="0">
                          <a:effectLst/>
                        </a:rPr>
                        <a:t>Model</a:t>
                      </a:r>
                      <a:endParaRPr lang="en-IN" sz="2800" kern="1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0">
                          <a:effectLst/>
                        </a:rPr>
                        <a:t>Accuracy</a:t>
                      </a:r>
                      <a:endParaRPr lang="en-IN" sz="2800" kern="1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0">
                          <a:effectLst/>
                        </a:rPr>
                        <a:t>Description</a:t>
                      </a:r>
                      <a:endParaRPr lang="en-IN" sz="2800" kern="1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57712464"/>
                  </a:ext>
                </a:extLst>
              </a:tr>
              <a:tr h="61331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0">
                          <a:effectLst/>
                        </a:rPr>
                        <a:t>Decision Tree</a:t>
                      </a:r>
                      <a:endParaRPr lang="en-IN" sz="2800" kern="1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0">
                          <a:effectLst/>
                        </a:rPr>
                        <a:t>71%</a:t>
                      </a:r>
                      <a:endParaRPr lang="en-IN" sz="2800" kern="1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0">
                          <a:effectLst/>
                        </a:rPr>
                        <a:t>Base Model</a:t>
                      </a:r>
                      <a:endParaRPr lang="en-IN" sz="2800" kern="1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8430706"/>
                  </a:ext>
                </a:extLst>
              </a:tr>
              <a:tr h="92813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0">
                          <a:effectLst/>
                        </a:rPr>
                        <a:t>XGB Classifier</a:t>
                      </a:r>
                      <a:endParaRPr lang="en-IN" sz="2800" kern="1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0">
                          <a:effectLst/>
                        </a:rPr>
                        <a:t>78.3%</a:t>
                      </a:r>
                      <a:endParaRPr lang="en-IN" sz="2800" kern="1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0">
                          <a:effectLst/>
                        </a:rPr>
                        <a:t>Better Performance</a:t>
                      </a:r>
                      <a:endParaRPr lang="en-IN" sz="2800" kern="1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9842650"/>
                  </a:ext>
                </a:extLst>
              </a:tr>
              <a:tr h="61331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0">
                          <a:effectLst/>
                        </a:rPr>
                        <a:t>LightGBM</a:t>
                      </a:r>
                      <a:endParaRPr lang="en-IN" sz="2800" kern="1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0">
                          <a:effectLst/>
                        </a:rPr>
                        <a:t>75.15%</a:t>
                      </a:r>
                      <a:endParaRPr lang="en-IN" sz="2800" kern="1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0">
                          <a:effectLst/>
                        </a:rPr>
                        <a:t>Good</a:t>
                      </a:r>
                      <a:endParaRPr lang="en-IN" sz="2800" kern="1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3397060"/>
                  </a:ext>
                </a:extLst>
              </a:tr>
              <a:tr h="92813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0">
                          <a:effectLst/>
                        </a:rPr>
                        <a:t>Random Forest</a:t>
                      </a:r>
                      <a:endParaRPr lang="en-IN" sz="2800" kern="1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0">
                          <a:effectLst/>
                        </a:rPr>
                        <a:t>81.77%</a:t>
                      </a:r>
                      <a:endParaRPr lang="en-IN" sz="2800" kern="1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0">
                          <a:effectLst/>
                        </a:rPr>
                        <a:t>Best Performance</a:t>
                      </a:r>
                      <a:endParaRPr lang="en-IN" sz="2800" kern="1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4111692"/>
                  </a:ext>
                </a:extLst>
              </a:tr>
              <a:tr h="61331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0">
                          <a:effectLst/>
                        </a:rPr>
                        <a:t>CatBoost Accuracy</a:t>
                      </a:r>
                      <a:endParaRPr lang="en-IN" sz="2800" kern="1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0">
                          <a:effectLst/>
                        </a:rPr>
                        <a:t>76.69%</a:t>
                      </a:r>
                      <a:endParaRPr lang="en-IN" sz="2800" kern="1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0" dirty="0">
                          <a:effectLst/>
                        </a:rPr>
                        <a:t>Good</a:t>
                      </a:r>
                      <a:endParaRPr lang="en-IN" sz="2800" kern="1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571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5006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E44DF-1F3C-AE1D-989B-8A9C40EAB4E5}"/>
              </a:ext>
            </a:extLst>
          </p:cNvPr>
          <p:cNvSpPr txBox="1">
            <a:spLocks/>
          </p:cNvSpPr>
          <p:nvPr/>
        </p:nvSpPr>
        <p:spPr>
          <a:xfrm>
            <a:off x="0" y="139986"/>
            <a:ext cx="12192000" cy="671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/>
            <a:r>
              <a:rPr lang="en-US" altLang="ko-KR" b="1" dirty="0">
                <a:latin typeface="+mn-lt"/>
              </a:rPr>
              <a:t>5. Result</a:t>
            </a:r>
            <a:endParaRPr lang="en-US" b="1" dirty="0">
              <a:latin typeface="+mn-lt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D99B12-52F1-7924-1248-B40DCB177132}"/>
              </a:ext>
            </a:extLst>
          </p:cNvPr>
          <p:cNvSpPr/>
          <p:nvPr/>
        </p:nvSpPr>
        <p:spPr>
          <a:xfrm>
            <a:off x="0" y="802369"/>
            <a:ext cx="12192000" cy="50326"/>
          </a:xfrm>
          <a:prstGeom prst="rect">
            <a:avLst/>
          </a:prstGeom>
          <a:solidFill>
            <a:srgbClr val="A4C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1CA12F-9C28-2EE3-CBA7-812821A3AE61}"/>
              </a:ext>
            </a:extLst>
          </p:cNvPr>
          <p:cNvSpPr txBox="1"/>
          <p:nvPr/>
        </p:nvSpPr>
        <p:spPr>
          <a:xfrm>
            <a:off x="278295" y="1115038"/>
            <a:ext cx="106155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/>
              <a:t>Predicting Benign vs Malignant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altLang="ko-KR" sz="2400" dirty="0"/>
              <a:t>Decision Tree showed the highest accuracy of 94%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altLang="ko-K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/>
              <a:t>Predicting Types of Malware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400" dirty="0"/>
              <a:t>Adware, Ransomware, Scareware, and SMSmalware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400" dirty="0"/>
              <a:t>Random Forest performed the best with an accuracy rate  81.77%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4195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00E8DE2-FDC1-7A14-CB38-6472707A8234}"/>
              </a:ext>
            </a:extLst>
          </p:cNvPr>
          <p:cNvSpPr txBox="1">
            <a:spLocks/>
          </p:cNvSpPr>
          <p:nvPr/>
        </p:nvSpPr>
        <p:spPr>
          <a:xfrm>
            <a:off x="4772636" y="336430"/>
            <a:ext cx="2646728" cy="1056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+mn-lt"/>
              </a:rPr>
              <a:t>Content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373225E-C3AE-AEEC-010D-94B3F9C6B691}"/>
              </a:ext>
            </a:extLst>
          </p:cNvPr>
          <p:cNvGrpSpPr/>
          <p:nvPr/>
        </p:nvGrpSpPr>
        <p:grpSpPr>
          <a:xfrm>
            <a:off x="2989566" y="1512466"/>
            <a:ext cx="7603526" cy="646331"/>
            <a:chOff x="1424237" y="1357483"/>
            <a:chExt cx="7603526" cy="64633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8456824-1BBA-449E-F026-48301789B207}"/>
                </a:ext>
              </a:extLst>
            </p:cNvPr>
            <p:cNvSpPr/>
            <p:nvPr/>
          </p:nvSpPr>
          <p:spPr>
            <a:xfrm>
              <a:off x="1424237" y="1393125"/>
              <a:ext cx="575046" cy="575046"/>
            </a:xfrm>
            <a:prstGeom prst="rect">
              <a:avLst/>
            </a:prstGeom>
            <a:solidFill>
              <a:srgbClr val="A4C6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8DC36B6-7400-D7FC-FB80-4F0C8CCD0294}"/>
                </a:ext>
              </a:extLst>
            </p:cNvPr>
            <p:cNvSpPr txBox="1"/>
            <p:nvPr/>
          </p:nvSpPr>
          <p:spPr>
            <a:xfrm>
              <a:off x="2324746" y="1357483"/>
              <a:ext cx="670301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dirty="0"/>
                <a:t>Introduction</a:t>
              </a:r>
              <a:endParaRPr lang="en-US" sz="360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9035EF3-4EB4-C094-E858-A4A718DB4464}"/>
              </a:ext>
            </a:extLst>
          </p:cNvPr>
          <p:cNvGrpSpPr/>
          <p:nvPr/>
        </p:nvGrpSpPr>
        <p:grpSpPr>
          <a:xfrm>
            <a:off x="2989566" y="2298139"/>
            <a:ext cx="7603526" cy="646331"/>
            <a:chOff x="1424237" y="2143156"/>
            <a:chExt cx="7603526" cy="64633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B040C11-73F5-B7BA-0518-9D60FBB84427}"/>
                </a:ext>
              </a:extLst>
            </p:cNvPr>
            <p:cNvSpPr/>
            <p:nvPr/>
          </p:nvSpPr>
          <p:spPr>
            <a:xfrm>
              <a:off x="1424237" y="2178798"/>
              <a:ext cx="575046" cy="575046"/>
            </a:xfrm>
            <a:prstGeom prst="rect">
              <a:avLst/>
            </a:prstGeom>
            <a:solidFill>
              <a:srgbClr val="A4C6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2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E305927-9337-EDFA-0863-9325E4EBA32A}"/>
                </a:ext>
              </a:extLst>
            </p:cNvPr>
            <p:cNvSpPr txBox="1"/>
            <p:nvPr/>
          </p:nvSpPr>
          <p:spPr>
            <a:xfrm>
              <a:off x="2324746" y="2143156"/>
              <a:ext cx="670301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dirty="0"/>
                <a:t>Exploratory Data Analysis (EDA)</a:t>
              </a:r>
              <a:endParaRPr lang="en-US" sz="36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35E600A-2E8B-FC5B-2858-DDD3D7E82510}"/>
              </a:ext>
            </a:extLst>
          </p:cNvPr>
          <p:cNvGrpSpPr/>
          <p:nvPr/>
        </p:nvGrpSpPr>
        <p:grpSpPr>
          <a:xfrm>
            <a:off x="2989566" y="3083812"/>
            <a:ext cx="7603526" cy="646331"/>
            <a:chOff x="1424237" y="2928829"/>
            <a:chExt cx="7603526" cy="64633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BD38A3E-C3A8-0702-7373-15FDF05CAC66}"/>
                </a:ext>
              </a:extLst>
            </p:cNvPr>
            <p:cNvSpPr/>
            <p:nvPr/>
          </p:nvSpPr>
          <p:spPr>
            <a:xfrm>
              <a:off x="1424237" y="2964471"/>
              <a:ext cx="575046" cy="575046"/>
            </a:xfrm>
            <a:prstGeom prst="rect">
              <a:avLst/>
            </a:prstGeom>
            <a:solidFill>
              <a:srgbClr val="A4C6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3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F718D8-B0B0-5055-ED31-76BFFAE5C2E6}"/>
                </a:ext>
              </a:extLst>
            </p:cNvPr>
            <p:cNvSpPr txBox="1"/>
            <p:nvPr/>
          </p:nvSpPr>
          <p:spPr>
            <a:xfrm>
              <a:off x="2324746" y="2928829"/>
              <a:ext cx="670301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dirty="0"/>
                <a:t>Feature Engineering</a:t>
              </a:r>
              <a:endParaRPr lang="en-US" sz="36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88302CD-D736-0467-0C66-10693DF7AD0B}"/>
              </a:ext>
            </a:extLst>
          </p:cNvPr>
          <p:cNvGrpSpPr/>
          <p:nvPr/>
        </p:nvGrpSpPr>
        <p:grpSpPr>
          <a:xfrm>
            <a:off x="2989566" y="3869485"/>
            <a:ext cx="7603525" cy="646331"/>
            <a:chOff x="1424237" y="3714502"/>
            <a:chExt cx="7603525" cy="64633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44E0517-3867-439B-60CE-FC7DD2FF12CC}"/>
                </a:ext>
              </a:extLst>
            </p:cNvPr>
            <p:cNvSpPr/>
            <p:nvPr/>
          </p:nvSpPr>
          <p:spPr>
            <a:xfrm>
              <a:off x="1424237" y="3750144"/>
              <a:ext cx="575046" cy="575046"/>
            </a:xfrm>
            <a:prstGeom prst="rect">
              <a:avLst/>
            </a:prstGeom>
            <a:solidFill>
              <a:srgbClr val="A4C6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4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FF7A111-E835-210D-800E-A8A2469D8C8B}"/>
                </a:ext>
              </a:extLst>
            </p:cNvPr>
            <p:cNvSpPr txBox="1"/>
            <p:nvPr/>
          </p:nvSpPr>
          <p:spPr>
            <a:xfrm>
              <a:off x="2324745" y="3714502"/>
              <a:ext cx="670301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dirty="0"/>
                <a:t>Modeling</a:t>
              </a:r>
              <a:endParaRPr lang="en-US" sz="36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6F92EF1-F8EC-B25D-2BDB-31E5B5488CCF}"/>
              </a:ext>
            </a:extLst>
          </p:cNvPr>
          <p:cNvGrpSpPr/>
          <p:nvPr/>
        </p:nvGrpSpPr>
        <p:grpSpPr>
          <a:xfrm>
            <a:off x="2989566" y="4655158"/>
            <a:ext cx="7603525" cy="646331"/>
            <a:chOff x="1424237" y="4500175"/>
            <a:chExt cx="7603525" cy="64633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64D7700-8712-478D-A389-953E0D1E7177}"/>
                </a:ext>
              </a:extLst>
            </p:cNvPr>
            <p:cNvSpPr/>
            <p:nvPr/>
          </p:nvSpPr>
          <p:spPr>
            <a:xfrm>
              <a:off x="1424237" y="4535817"/>
              <a:ext cx="575046" cy="575046"/>
            </a:xfrm>
            <a:prstGeom prst="rect">
              <a:avLst/>
            </a:prstGeom>
            <a:solidFill>
              <a:srgbClr val="A4C6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5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BDF4E39-654C-2709-9539-C09F5048074F}"/>
                </a:ext>
              </a:extLst>
            </p:cNvPr>
            <p:cNvSpPr txBox="1"/>
            <p:nvPr/>
          </p:nvSpPr>
          <p:spPr>
            <a:xfrm>
              <a:off x="2324745" y="4500175"/>
              <a:ext cx="670301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dirty="0"/>
                <a:t>Result</a:t>
              </a:r>
              <a:endParaRPr 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24233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E44DF-1F3C-AE1D-989B-8A9C40EAB4E5}"/>
              </a:ext>
            </a:extLst>
          </p:cNvPr>
          <p:cNvSpPr txBox="1">
            <a:spLocks/>
          </p:cNvSpPr>
          <p:nvPr/>
        </p:nvSpPr>
        <p:spPr>
          <a:xfrm>
            <a:off x="0" y="139986"/>
            <a:ext cx="12192000" cy="671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/>
            <a:r>
              <a:rPr lang="en-US" altLang="ko-KR" b="1" dirty="0">
                <a:latin typeface="+mn-lt"/>
              </a:rPr>
              <a:t>1. Introduction</a:t>
            </a:r>
            <a:endParaRPr lang="en-US" b="1" dirty="0">
              <a:latin typeface="+mn-lt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D99B12-52F1-7924-1248-B40DCB177132}"/>
              </a:ext>
            </a:extLst>
          </p:cNvPr>
          <p:cNvSpPr/>
          <p:nvPr/>
        </p:nvSpPr>
        <p:spPr>
          <a:xfrm>
            <a:off x="0" y="802369"/>
            <a:ext cx="12192000" cy="50326"/>
          </a:xfrm>
          <a:prstGeom prst="rect">
            <a:avLst/>
          </a:prstGeom>
          <a:solidFill>
            <a:srgbClr val="A4C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9E98BF-60BF-335F-87EE-BA4BB15E024E}"/>
              </a:ext>
            </a:extLst>
          </p:cNvPr>
          <p:cNvSpPr txBox="1"/>
          <p:nvPr/>
        </p:nvSpPr>
        <p:spPr>
          <a:xfrm>
            <a:off x="451692" y="1426464"/>
            <a:ext cx="1087364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/>
              <a:t>Goal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altLang="ko-KR" sz="2400" dirty="0"/>
              <a:t>To detect different types of Andorid Malware:</a:t>
            </a:r>
            <a:br>
              <a:rPr lang="en-US" altLang="ko-KR" sz="2400" dirty="0"/>
            </a:br>
            <a:r>
              <a:rPr lang="en-US" altLang="ko-KR" sz="2400" dirty="0"/>
              <a:t>Adware, Ransomware, Scareware, SMS Malware, and Benign.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/>
              <a:t>Data Description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400" dirty="0"/>
              <a:t>Collected by the Canadian Institute of Cybersecurity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400" dirty="0"/>
              <a:t>Total of 1411064 entries and 85 columns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400" dirty="0"/>
              <a:t>84 of predictors 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altLang="ko-KR" sz="2400" dirty="0"/>
              <a:t>Device identifiers : Source/Destination IP and Source/Destination Port 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altLang="ko-KR" sz="2400" dirty="0"/>
              <a:t>Packet information: length, size, average flow, </a:t>
            </a:r>
            <a:r>
              <a:rPr lang="en-US" altLang="ko-KR" sz="2400" dirty="0" err="1"/>
              <a:t>etc</a:t>
            </a:r>
            <a:endParaRPr lang="en-US" altLang="ko-KR" sz="24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400" dirty="0"/>
              <a:t>The target variable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altLang="ko-KR" sz="2400" dirty="0"/>
              <a:t>‘label’ including the five types of android malware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ko-K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8331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E44DF-1F3C-AE1D-989B-8A9C40EAB4E5}"/>
              </a:ext>
            </a:extLst>
          </p:cNvPr>
          <p:cNvSpPr txBox="1">
            <a:spLocks/>
          </p:cNvSpPr>
          <p:nvPr/>
        </p:nvSpPr>
        <p:spPr>
          <a:xfrm>
            <a:off x="0" y="139986"/>
            <a:ext cx="12192000" cy="671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>
              <a:tabLst>
                <a:tab pos="5033963" algn="l"/>
              </a:tabLst>
            </a:pPr>
            <a:r>
              <a:rPr lang="en-US" altLang="ko-KR" b="1" dirty="0">
                <a:latin typeface="+mn-lt"/>
              </a:rPr>
              <a:t>2. EDA </a:t>
            </a:r>
            <a:r>
              <a:rPr lang="en-US" altLang="ko-KR" sz="3600" b="1" dirty="0">
                <a:latin typeface="+mn-lt"/>
              </a:rPr>
              <a:t>&gt; Overview (Target variable)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D99B12-52F1-7924-1248-B40DCB177132}"/>
              </a:ext>
            </a:extLst>
          </p:cNvPr>
          <p:cNvSpPr/>
          <p:nvPr/>
        </p:nvSpPr>
        <p:spPr>
          <a:xfrm>
            <a:off x="0" y="802369"/>
            <a:ext cx="12192000" cy="50326"/>
          </a:xfrm>
          <a:prstGeom prst="rect">
            <a:avLst/>
          </a:prstGeom>
          <a:solidFill>
            <a:srgbClr val="A4C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D8A2F2-3DD1-B6A8-36EA-A837B49C7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75" y="1017931"/>
            <a:ext cx="3452763" cy="261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868D21D-691E-BA2C-0686-710096F17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75" y="4237730"/>
            <a:ext cx="3783681" cy="230234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EC49327-BC45-C561-D725-F988EE6764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082" y="2427526"/>
            <a:ext cx="3657600" cy="1639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173FC75-177A-C9C3-F0B5-FC5D4F772E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560" y="2427525"/>
            <a:ext cx="3657600" cy="1639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B2F1DE2-830C-9CF9-6640-418769B584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512" y="4794321"/>
            <a:ext cx="3657600" cy="1639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31BA1EF-89DD-CA77-FB8A-BBF3710DE9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560" y="4775698"/>
            <a:ext cx="3657600" cy="1639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09D41FB-C5BE-99E9-5D84-F2775B83E6E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4313" b="78375" l="6992" r="43867">
                        <a14:foregroundMark x1="42461" y1="36250" x2="37422" y2="34313"/>
                        <a14:foregroundMark x1="43945" y1="34813" x2="43711" y2="36938"/>
                        <a14:foregroundMark x1="9180" y1="72750" x2="7187" y2="77000"/>
                        <a14:foregroundMark x1="8633" y1="72688" x2="6992" y2="78375"/>
                      </a14:backgroundRemoval>
                    </a14:imgEffect>
                  </a14:imgLayer>
                </a14:imgProps>
              </a:ext>
            </a:extLst>
          </a:blip>
          <a:srcRect l="4348" t="30492" r="54046" b="16602"/>
          <a:stretch/>
        </p:blipFill>
        <p:spPr>
          <a:xfrm rot="14722897" flipH="1">
            <a:off x="1026960" y="3332391"/>
            <a:ext cx="1030447" cy="719816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040BF83-5793-B80F-19D1-E3A2CD84FD9D}"/>
              </a:ext>
            </a:extLst>
          </p:cNvPr>
          <p:cNvCxnSpPr>
            <a:cxnSpLocks/>
          </p:cNvCxnSpPr>
          <p:nvPr/>
        </p:nvCxnSpPr>
        <p:spPr>
          <a:xfrm>
            <a:off x="4415121" y="1219200"/>
            <a:ext cx="0" cy="506728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39D95E9-E443-59F5-DC5B-1ABDED691E7B}"/>
              </a:ext>
            </a:extLst>
          </p:cNvPr>
          <p:cNvSpPr txBox="1"/>
          <p:nvPr/>
        </p:nvSpPr>
        <p:spPr>
          <a:xfrm>
            <a:off x="5400261" y="2037016"/>
            <a:ext cx="2014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ADWARE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F38AE5-F2B5-9139-A21E-A05E1D3E37CA}"/>
              </a:ext>
            </a:extLst>
          </p:cNvPr>
          <p:cNvSpPr txBox="1"/>
          <p:nvPr/>
        </p:nvSpPr>
        <p:spPr>
          <a:xfrm>
            <a:off x="9197195" y="2037016"/>
            <a:ext cx="2014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RANSOMWARE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74E1CF-9734-ACB7-21F3-F7C59F3D4987}"/>
              </a:ext>
            </a:extLst>
          </p:cNvPr>
          <p:cNvSpPr txBox="1"/>
          <p:nvPr/>
        </p:nvSpPr>
        <p:spPr>
          <a:xfrm>
            <a:off x="5400261" y="4444837"/>
            <a:ext cx="2014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SCAREWARE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7C5BC1-3220-19DF-59E0-0B7C2CE2A3A2}"/>
              </a:ext>
            </a:extLst>
          </p:cNvPr>
          <p:cNvSpPr txBox="1"/>
          <p:nvPr/>
        </p:nvSpPr>
        <p:spPr>
          <a:xfrm>
            <a:off x="9197195" y="4444837"/>
            <a:ext cx="2014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SMSMALWARE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1828FE-F79E-3F85-B8A7-B380647E429B}"/>
              </a:ext>
            </a:extLst>
          </p:cNvPr>
          <p:cNvSpPr txBox="1"/>
          <p:nvPr/>
        </p:nvSpPr>
        <p:spPr>
          <a:xfrm>
            <a:off x="6510882" y="1538630"/>
            <a:ext cx="3875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/>
              <a:t>The distribution of Malware Families</a:t>
            </a:r>
          </a:p>
        </p:txBody>
      </p:sp>
    </p:spTree>
    <p:extLst>
      <p:ext uri="{BB962C8B-B14F-4D97-AF65-F5344CB8AC3E}">
        <p14:creationId xmlns:p14="http://schemas.microsoft.com/office/powerpoint/2010/main" val="375020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D9F8F6-6019-3DBE-4135-A8A2F9D70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54" y="404262"/>
            <a:ext cx="10166564" cy="605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183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E44DF-1F3C-AE1D-989B-8A9C40EAB4E5}"/>
              </a:ext>
            </a:extLst>
          </p:cNvPr>
          <p:cNvSpPr txBox="1">
            <a:spLocks/>
          </p:cNvSpPr>
          <p:nvPr/>
        </p:nvSpPr>
        <p:spPr>
          <a:xfrm>
            <a:off x="0" y="139986"/>
            <a:ext cx="12192000" cy="671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/>
            <a:r>
              <a:rPr lang="en-US" altLang="ko-KR" b="1" dirty="0">
                <a:latin typeface="+mn-lt"/>
              </a:rPr>
              <a:t>2. EDA </a:t>
            </a:r>
            <a:r>
              <a:rPr lang="en-US" altLang="ko-KR" sz="3600" b="1" dirty="0">
                <a:latin typeface="+mn-lt"/>
              </a:rPr>
              <a:t>&gt; Data Cleaning</a:t>
            </a:r>
            <a:endParaRPr lang="en-US" altLang="ko-KR" b="1" dirty="0">
              <a:latin typeface="+mn-lt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D99B12-52F1-7924-1248-B40DCB177132}"/>
              </a:ext>
            </a:extLst>
          </p:cNvPr>
          <p:cNvSpPr/>
          <p:nvPr/>
        </p:nvSpPr>
        <p:spPr>
          <a:xfrm>
            <a:off x="0" y="802369"/>
            <a:ext cx="12192000" cy="50326"/>
          </a:xfrm>
          <a:prstGeom prst="rect">
            <a:avLst/>
          </a:prstGeom>
          <a:solidFill>
            <a:srgbClr val="A4C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1EEB86-1536-0D41-962F-3CF8AFD69691}"/>
              </a:ext>
            </a:extLst>
          </p:cNvPr>
          <p:cNvSpPr txBox="1"/>
          <p:nvPr/>
        </p:nvSpPr>
        <p:spPr>
          <a:xfrm>
            <a:off x="278296" y="1921834"/>
            <a:ext cx="75307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/>
              <a:t>Remove Missing Values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altLang="ko-KR" sz="2400" dirty="0"/>
              <a:t>Removed 12 rows with missing values</a:t>
            </a:r>
            <a:br>
              <a:rPr lang="en-US" altLang="ko-KR" sz="2400" dirty="0"/>
            </a:br>
            <a:r>
              <a:rPr lang="en-US" altLang="ko-KR" sz="2400" dirty="0"/>
              <a:t>(0.001% of total)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/>
              <a:t>Remove Duplicate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/>
              <a:t>Remove the columns that do not contribute to the target : Flow_ID, Source_IP, </a:t>
            </a:r>
            <a:r>
              <a:rPr lang="en-US" altLang="ko-KR" sz="2400" dirty="0" err="1"/>
              <a:t>Destination_IP</a:t>
            </a:r>
            <a:r>
              <a:rPr lang="en-US" altLang="ko-KR" sz="2400" dirty="0"/>
              <a:t>,  Timestamp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/>
              <a:t>Change the Object Type Columns to the appropriate form based on their counterparts.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/>
              <a:t>Result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400" dirty="0"/>
              <a:t>Retained 81 predictors out of 85</a:t>
            </a:r>
            <a:endParaRPr 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E8DB38-6D5A-9008-12D1-9E58F1A80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278" y="1001244"/>
            <a:ext cx="4184707" cy="5626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497FF2A-6267-E6A1-0B9D-7BE0C71B58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4313" b="78375" l="6992" r="43867">
                        <a14:foregroundMark x1="42461" y1="36250" x2="37422" y2="34313"/>
                        <a14:foregroundMark x1="43945" y1="34813" x2="43711" y2="36938"/>
                        <a14:foregroundMark x1="9180" y1="72750" x2="7187" y2="77000"/>
                        <a14:foregroundMark x1="8633" y1="72688" x2="6992" y2="78375"/>
                      </a14:backgroundRemoval>
                    </a14:imgEffect>
                  </a14:imgLayer>
                </a14:imgProps>
              </a:ext>
            </a:extLst>
          </a:blip>
          <a:srcRect l="4348" t="30492" r="54046" b="16602"/>
          <a:stretch/>
        </p:blipFill>
        <p:spPr>
          <a:xfrm rot="13292616" flipH="1" flipV="1">
            <a:off x="6315567" y="1889863"/>
            <a:ext cx="1240348" cy="118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178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E44DF-1F3C-AE1D-989B-8A9C40EAB4E5}"/>
              </a:ext>
            </a:extLst>
          </p:cNvPr>
          <p:cNvSpPr txBox="1">
            <a:spLocks/>
          </p:cNvSpPr>
          <p:nvPr/>
        </p:nvSpPr>
        <p:spPr>
          <a:xfrm>
            <a:off x="0" y="139986"/>
            <a:ext cx="12192000" cy="671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/>
            <a:r>
              <a:rPr lang="en-US" altLang="ko-KR" b="1" dirty="0">
                <a:latin typeface="+mn-lt"/>
              </a:rPr>
              <a:t>3. Feature Engineering</a:t>
            </a:r>
            <a:endParaRPr lang="en-US" b="1" dirty="0">
              <a:latin typeface="+mn-lt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D99B12-52F1-7924-1248-B40DCB177132}"/>
              </a:ext>
            </a:extLst>
          </p:cNvPr>
          <p:cNvSpPr/>
          <p:nvPr/>
        </p:nvSpPr>
        <p:spPr>
          <a:xfrm>
            <a:off x="0" y="802369"/>
            <a:ext cx="12192000" cy="50326"/>
          </a:xfrm>
          <a:prstGeom prst="rect">
            <a:avLst/>
          </a:prstGeom>
          <a:solidFill>
            <a:srgbClr val="A4C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446CC8-C278-F573-9515-35EB52F76C57}"/>
              </a:ext>
            </a:extLst>
          </p:cNvPr>
          <p:cNvSpPr txBox="1"/>
          <p:nvPr/>
        </p:nvSpPr>
        <p:spPr>
          <a:xfrm>
            <a:off x="259977" y="1008710"/>
            <a:ext cx="8247529" cy="55707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/>
              <a:t>Ratio Features 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altLang="ko-KR" sz="2000" dirty="0"/>
              <a:t>Computed the ratios between related features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altLang="ko-KR" sz="2000" dirty="0"/>
              <a:t>Identify pattern related to malware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altLang="ko-KR" sz="2000" dirty="0"/>
              <a:t>e.g. </a:t>
            </a:r>
            <a:r>
              <a:rPr lang="en-US" altLang="ko-KR" sz="2000" dirty="0" err="1"/>
              <a:t>Fwd_Packets</a:t>
            </a:r>
            <a:r>
              <a:rPr lang="en-US" altLang="ko-KR" sz="2000" dirty="0"/>
              <a:t>/s / </a:t>
            </a:r>
            <a:r>
              <a:rPr lang="en-US" altLang="ko-KR" sz="2000" dirty="0" err="1"/>
              <a:t>Bwd_Packets</a:t>
            </a:r>
            <a:r>
              <a:rPr lang="en-US" altLang="ko-KR" sz="2000" dirty="0"/>
              <a:t>/s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/>
              <a:t>Aggregates Features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altLang="ko-KR" sz="2000" dirty="0"/>
              <a:t>Combined related features by applying sum, average, min, max, or </a:t>
            </a:r>
            <a:r>
              <a:rPr lang="en-US" altLang="ko-KR" sz="2000" dirty="0" err="1"/>
              <a:t>sd</a:t>
            </a:r>
            <a:endParaRPr lang="en-US" altLang="ko-KR" sz="2000" dirty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altLang="ko-KR" sz="2000" dirty="0"/>
              <a:t>Find the hidden relationship of columns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altLang="ko-KR" sz="2000" dirty="0"/>
              <a:t>e.g. </a:t>
            </a:r>
            <a:r>
              <a:rPr lang="en-US" altLang="ko-KR" sz="2000" dirty="0" err="1"/>
              <a:t>Total_Packets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Total_Fwd_Packets</a:t>
            </a:r>
            <a:r>
              <a:rPr lang="en-US" altLang="ko-KR" sz="2000" dirty="0"/>
              <a:t> + </a:t>
            </a:r>
            <a:r>
              <a:rPr lang="en-US" altLang="ko-KR" sz="2000" dirty="0" err="1"/>
              <a:t>Total_Backward_Packets</a:t>
            </a:r>
            <a:endParaRPr lang="en-US" altLang="ko-K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/>
              <a:t>Interaction Features 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altLang="ko-KR" sz="2000" dirty="0"/>
              <a:t>Computed interaction features by multiplying, dividing, or adding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altLang="ko-KR" sz="2000" dirty="0"/>
              <a:t>Find non-linear relationship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altLang="ko-KR" sz="2000" dirty="0"/>
              <a:t>e.g. </a:t>
            </a:r>
            <a:r>
              <a:rPr lang="en-US" altLang="ko-KR" sz="2000" dirty="0" err="1"/>
              <a:t>Fwd_Bwd_Packet_Length_Mean_Product</a:t>
            </a:r>
            <a:br>
              <a:rPr lang="en-US" altLang="ko-KR" sz="2000" dirty="0"/>
            </a:br>
            <a:r>
              <a:rPr lang="en-US" altLang="ko-KR" sz="2000" dirty="0"/>
              <a:t>= </a:t>
            </a:r>
            <a:r>
              <a:rPr lang="en-US" altLang="ko-KR" sz="2000" dirty="0" err="1"/>
              <a:t>Fwd_Packet_Length_Mean</a:t>
            </a:r>
            <a:r>
              <a:rPr lang="en-US" altLang="ko-KR" sz="2000" dirty="0"/>
              <a:t> * </a:t>
            </a:r>
            <a:r>
              <a:rPr lang="en-US" altLang="ko-KR" sz="2000" dirty="0" err="1"/>
              <a:t>Bwd_Packet_Length_Mean</a:t>
            </a:r>
            <a:endParaRPr lang="en-US" altLang="ko-K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/>
              <a:t>Statistical features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altLang="ko-KR" sz="2000" dirty="0"/>
              <a:t>Created by applying different statistical functions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altLang="ko-KR" sz="2000" dirty="0"/>
              <a:t>Summarize the distribution of data 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altLang="ko-KR" sz="2000" dirty="0"/>
              <a:t>e.g. </a:t>
            </a:r>
            <a:r>
              <a:rPr lang="en-US" altLang="ko-KR" sz="2000" dirty="0" err="1"/>
              <a:t>Packet_Length_Mean</a:t>
            </a:r>
            <a:r>
              <a:rPr lang="en-US" altLang="ko-KR" sz="2000" dirty="0"/>
              <a:t> / Median / Std / Range</a:t>
            </a: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576A5CAA-8C7B-BD60-2B19-E796744489C1}"/>
              </a:ext>
            </a:extLst>
          </p:cNvPr>
          <p:cNvSpPr/>
          <p:nvPr/>
        </p:nvSpPr>
        <p:spPr>
          <a:xfrm rot="5400000">
            <a:off x="6771817" y="3511165"/>
            <a:ext cx="4558143" cy="442733"/>
          </a:xfrm>
          <a:prstGeom prst="triangle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51000">
                <a:schemeClr val="bg1">
                  <a:lumMod val="85000"/>
                </a:schemeClr>
              </a:gs>
              <a:gs pos="0">
                <a:schemeClr val="bg1">
                  <a:lumMod val="5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4C771A-65D2-B588-7193-FD479B954259}"/>
              </a:ext>
            </a:extLst>
          </p:cNvPr>
          <p:cNvSpPr txBox="1"/>
          <p:nvPr/>
        </p:nvSpPr>
        <p:spPr>
          <a:xfrm>
            <a:off x="9594271" y="2947701"/>
            <a:ext cx="2171496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b="1" i="1" dirty="0"/>
              <a:t>Generated</a:t>
            </a:r>
          </a:p>
          <a:p>
            <a:r>
              <a:rPr lang="en-US" altLang="ko-KR" sz="3200" b="1" i="1" dirty="0"/>
              <a:t>Additional</a:t>
            </a:r>
          </a:p>
          <a:p>
            <a:r>
              <a:rPr lang="en-US" altLang="ko-KR" sz="3200" b="1" i="1" dirty="0"/>
              <a:t>19 Features </a:t>
            </a:r>
          </a:p>
        </p:txBody>
      </p:sp>
    </p:spTree>
    <p:extLst>
      <p:ext uri="{BB962C8B-B14F-4D97-AF65-F5344CB8AC3E}">
        <p14:creationId xmlns:p14="http://schemas.microsoft.com/office/powerpoint/2010/main" val="4156792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E44DF-1F3C-AE1D-989B-8A9C40EAB4E5}"/>
              </a:ext>
            </a:extLst>
          </p:cNvPr>
          <p:cNvSpPr txBox="1">
            <a:spLocks/>
          </p:cNvSpPr>
          <p:nvPr/>
        </p:nvSpPr>
        <p:spPr>
          <a:xfrm>
            <a:off x="0" y="139986"/>
            <a:ext cx="12192000" cy="671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/>
            <a:r>
              <a:rPr lang="en-US" altLang="ko-KR" b="1" dirty="0">
                <a:latin typeface="+mn-lt"/>
              </a:rPr>
              <a:t>3. Feature Selection</a:t>
            </a:r>
            <a:endParaRPr lang="en-US" b="1" dirty="0">
              <a:latin typeface="+mn-lt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D99B12-52F1-7924-1248-B40DCB177132}"/>
              </a:ext>
            </a:extLst>
          </p:cNvPr>
          <p:cNvSpPr/>
          <p:nvPr/>
        </p:nvSpPr>
        <p:spPr>
          <a:xfrm>
            <a:off x="0" y="802369"/>
            <a:ext cx="12192000" cy="50326"/>
          </a:xfrm>
          <a:prstGeom prst="rect">
            <a:avLst/>
          </a:prstGeom>
          <a:solidFill>
            <a:srgbClr val="A4C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16AD732-ACDD-5A95-A113-F2658BD88BDA}"/>
              </a:ext>
            </a:extLst>
          </p:cNvPr>
          <p:cNvSpPr/>
          <p:nvPr/>
        </p:nvSpPr>
        <p:spPr>
          <a:xfrm>
            <a:off x="3684494" y="1706188"/>
            <a:ext cx="3657600" cy="1828800"/>
          </a:xfrm>
          <a:prstGeom prst="rect">
            <a:avLst/>
          </a:prstGeom>
          <a:solidFill>
            <a:srgbClr val="A4C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Feature Coefficients obtained from LASSO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11B0646-616B-AFB9-7585-DA84EA46A610}"/>
              </a:ext>
            </a:extLst>
          </p:cNvPr>
          <p:cNvSpPr/>
          <p:nvPr/>
        </p:nvSpPr>
        <p:spPr>
          <a:xfrm>
            <a:off x="3684494" y="3973799"/>
            <a:ext cx="3657600" cy="1828800"/>
          </a:xfrm>
          <a:prstGeom prst="rect">
            <a:avLst/>
          </a:prstGeom>
          <a:solidFill>
            <a:srgbClr val="A4C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Feature Importance obtained from Random Forest</a:t>
            </a:r>
          </a:p>
        </p:txBody>
      </p: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889C063A-361E-44E7-9EC0-7FB11B3A2B58}"/>
              </a:ext>
            </a:extLst>
          </p:cNvPr>
          <p:cNvCxnSpPr>
            <a:cxnSpLocks/>
            <a:stCxn id="20" idx="3"/>
            <a:endCxn id="3" idx="1"/>
          </p:cNvCxnSpPr>
          <p:nvPr/>
        </p:nvCxnSpPr>
        <p:spPr>
          <a:xfrm flipV="1">
            <a:off x="2710308" y="2620588"/>
            <a:ext cx="974186" cy="803547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303C6D-2F36-E4D8-D366-6BBDAB1DA35D}"/>
              </a:ext>
            </a:extLst>
          </p:cNvPr>
          <p:cNvSpPr/>
          <p:nvPr/>
        </p:nvSpPr>
        <p:spPr>
          <a:xfrm>
            <a:off x="493381" y="2406662"/>
            <a:ext cx="2216927" cy="2034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i="1" dirty="0">
                <a:solidFill>
                  <a:schemeClr val="tx1"/>
                </a:solidFill>
              </a:rPr>
              <a:t>Scaled </a:t>
            </a:r>
            <a:endParaRPr lang="en-US" sz="2800" b="1" i="1" dirty="0">
              <a:solidFill>
                <a:schemeClr val="tx1"/>
              </a:solidFill>
            </a:endParaRPr>
          </a:p>
          <a:p>
            <a:pPr algn="ctr"/>
            <a:r>
              <a:rPr lang="en-US" sz="2800" b="1" i="1" dirty="0">
                <a:solidFill>
                  <a:schemeClr val="tx1"/>
                </a:solidFill>
              </a:rPr>
              <a:t>97 Features</a:t>
            </a:r>
          </a:p>
        </p:txBody>
      </p: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67EEB3B2-4F3B-D473-85BA-DBE7A4AC6D9F}"/>
              </a:ext>
            </a:extLst>
          </p:cNvPr>
          <p:cNvCxnSpPr>
            <a:cxnSpLocks/>
            <a:stCxn id="20" idx="3"/>
            <a:endCxn id="6" idx="1"/>
          </p:cNvCxnSpPr>
          <p:nvPr/>
        </p:nvCxnSpPr>
        <p:spPr>
          <a:xfrm>
            <a:off x="2710308" y="3424135"/>
            <a:ext cx="974186" cy="1464064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5F7A1977-90E9-7E82-1FD7-4FE9DF15D0C6}"/>
              </a:ext>
            </a:extLst>
          </p:cNvPr>
          <p:cNvSpPr/>
          <p:nvPr/>
        </p:nvSpPr>
        <p:spPr>
          <a:xfrm rot="5400000">
            <a:off x="5850838" y="3555193"/>
            <a:ext cx="4558143" cy="442733"/>
          </a:xfrm>
          <a:prstGeom prst="triangle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51000">
                <a:schemeClr val="bg1">
                  <a:lumMod val="85000"/>
                </a:schemeClr>
              </a:gs>
              <a:gs pos="0">
                <a:schemeClr val="bg1">
                  <a:lumMod val="5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9F7CDB-3278-5AEE-9F49-15EFAC32752F}"/>
              </a:ext>
            </a:extLst>
          </p:cNvPr>
          <p:cNvSpPr txBox="1"/>
          <p:nvPr/>
        </p:nvSpPr>
        <p:spPr>
          <a:xfrm>
            <a:off x="8567128" y="5802599"/>
            <a:ext cx="313058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i="1" dirty="0"/>
              <a:t>Selected 35 Features</a:t>
            </a: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5B536CFF-BAB3-1754-C379-16BCDE02C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890339"/>
              </p:ext>
            </p:extLst>
          </p:nvPr>
        </p:nvGraphicFramePr>
        <p:xfrm>
          <a:off x="8917724" y="1197688"/>
          <a:ext cx="2180065" cy="44531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2185">
                  <a:extLst>
                    <a:ext uri="{9D8B030D-6E8A-4147-A177-3AD203B41FA5}">
                      <a16:colId xmlns:a16="http://schemas.microsoft.com/office/drawing/2014/main" val="2674121203"/>
                    </a:ext>
                  </a:extLst>
                </a:gridCol>
                <a:gridCol w="1737880">
                  <a:extLst>
                    <a:ext uri="{9D8B030D-6E8A-4147-A177-3AD203B41FA5}">
                      <a16:colId xmlns:a16="http://schemas.microsoft.com/office/drawing/2014/main" val="3921436420"/>
                    </a:ext>
                  </a:extLst>
                </a:gridCol>
              </a:tblGrid>
              <a:tr h="123699"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No.</a:t>
                      </a:r>
                      <a:endParaRPr lang="en-US" sz="7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14" marR="4501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Selected Features</a:t>
                      </a:r>
                      <a:endParaRPr lang="en-US" sz="7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14" marR="4501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305629"/>
                  </a:ext>
                </a:extLst>
              </a:tr>
              <a:tr h="123699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en-US" sz="7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14" marR="4501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ysClr val="windowText" lastClr="000000"/>
                          </a:solidFill>
                          <a:effectLst/>
                        </a:rPr>
                        <a:t>Source_Port</a:t>
                      </a:r>
                      <a:endParaRPr lang="en-US" sz="7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14" marR="4501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211150"/>
                  </a:ext>
                </a:extLst>
              </a:tr>
              <a:tr h="123699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ysClr val="windowText" lastClr="000000"/>
                          </a:solidFill>
                          <a:effectLst/>
                        </a:rPr>
                        <a:t>2</a:t>
                      </a:r>
                      <a:endParaRPr lang="en-US" sz="7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14" marR="4501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ysClr val="windowText" lastClr="000000"/>
                          </a:solidFill>
                          <a:effectLst/>
                        </a:rPr>
                        <a:t>Flow_Duration</a:t>
                      </a:r>
                      <a:endParaRPr lang="en-US" sz="7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14" marR="4501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81667"/>
                  </a:ext>
                </a:extLst>
              </a:tr>
              <a:tr h="123699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ysClr val="windowText" lastClr="000000"/>
                          </a:solidFill>
                          <a:effectLst/>
                        </a:rPr>
                        <a:t>3</a:t>
                      </a:r>
                      <a:endParaRPr lang="en-US" sz="7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14" marR="4501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ysClr val="windowText" lastClr="000000"/>
                          </a:solidFill>
                          <a:effectLst/>
                        </a:rPr>
                        <a:t>Flow_IAT_Max</a:t>
                      </a:r>
                      <a:endParaRPr lang="en-US" sz="7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14" marR="4501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87072"/>
                  </a:ext>
                </a:extLst>
              </a:tr>
              <a:tr h="123699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ysClr val="windowText" lastClr="000000"/>
                          </a:solidFill>
                          <a:effectLst/>
                        </a:rPr>
                        <a:t>4</a:t>
                      </a:r>
                      <a:endParaRPr lang="en-US" sz="7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14" marR="4501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ysClr val="windowText" lastClr="000000"/>
                          </a:solidFill>
                          <a:effectLst/>
                        </a:rPr>
                        <a:t>Flow_IAT_Min</a:t>
                      </a:r>
                      <a:endParaRPr lang="en-US" sz="7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14" marR="4501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19922"/>
                  </a:ext>
                </a:extLst>
              </a:tr>
              <a:tr h="123699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ysClr val="windowText" lastClr="000000"/>
                          </a:solidFill>
                          <a:effectLst/>
                        </a:rPr>
                        <a:t>5</a:t>
                      </a:r>
                      <a:endParaRPr lang="en-US" sz="7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14" marR="4501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ysClr val="windowText" lastClr="000000"/>
                          </a:solidFill>
                          <a:effectLst/>
                        </a:rPr>
                        <a:t>Flow_IAT_Mean</a:t>
                      </a:r>
                      <a:endParaRPr lang="en-US" sz="7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14" marR="4501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554550"/>
                  </a:ext>
                </a:extLst>
              </a:tr>
              <a:tr h="123699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ysClr val="windowText" lastClr="000000"/>
                          </a:solidFill>
                          <a:effectLst/>
                        </a:rPr>
                        <a:t>6</a:t>
                      </a:r>
                      <a:endParaRPr lang="en-US" sz="7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14" marR="4501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ysClr val="windowText" lastClr="000000"/>
                          </a:solidFill>
                          <a:effectLst/>
                        </a:rPr>
                        <a:t>Init_Win_bytes_forward</a:t>
                      </a:r>
                      <a:endParaRPr lang="en-US" sz="7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14" marR="4501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249362"/>
                  </a:ext>
                </a:extLst>
              </a:tr>
              <a:tr h="123699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ysClr val="windowText" lastClr="000000"/>
                          </a:solidFill>
                          <a:effectLst/>
                        </a:rPr>
                        <a:t>7</a:t>
                      </a:r>
                      <a:endParaRPr lang="en-US" sz="7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14" marR="4501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ysClr val="windowText" lastClr="000000"/>
                          </a:solidFill>
                          <a:effectLst/>
                        </a:rPr>
                        <a:t>Fwd_Packets/s</a:t>
                      </a:r>
                      <a:endParaRPr lang="en-US" sz="7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14" marR="4501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631518"/>
                  </a:ext>
                </a:extLst>
              </a:tr>
              <a:tr h="123699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ysClr val="windowText" lastClr="000000"/>
                          </a:solidFill>
                          <a:effectLst/>
                        </a:rPr>
                        <a:t>8</a:t>
                      </a:r>
                      <a:endParaRPr lang="en-US" sz="7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14" marR="4501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ysClr val="windowText" lastClr="000000"/>
                          </a:solidFill>
                          <a:effectLst/>
                        </a:rPr>
                        <a:t>Flow_Packets/s</a:t>
                      </a:r>
                      <a:endParaRPr lang="en-US" sz="7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14" marR="4501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059132"/>
                  </a:ext>
                </a:extLst>
              </a:tr>
              <a:tr h="123699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ysClr val="windowText" lastClr="000000"/>
                          </a:solidFill>
                          <a:effectLst/>
                        </a:rPr>
                        <a:t>9</a:t>
                      </a:r>
                      <a:endParaRPr lang="en-US" sz="7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14" marR="4501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ysClr val="windowText" lastClr="000000"/>
                          </a:solidFill>
                          <a:effectLst/>
                        </a:rPr>
                        <a:t>Fwd_IAT_Min</a:t>
                      </a:r>
                      <a:endParaRPr lang="en-US" sz="7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14" marR="4501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94401"/>
                  </a:ext>
                </a:extLst>
              </a:tr>
              <a:tr h="123699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ysClr val="windowText" lastClr="000000"/>
                          </a:solidFill>
                          <a:effectLst/>
                        </a:rPr>
                        <a:t>10</a:t>
                      </a:r>
                      <a:endParaRPr lang="en-US" sz="7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14" marR="4501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ysClr val="windowText" lastClr="000000"/>
                          </a:solidFill>
                          <a:effectLst/>
                        </a:rPr>
                        <a:t>Fwd_Bwd_IAT_Mean_Diff</a:t>
                      </a:r>
                      <a:endParaRPr lang="en-US" sz="7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14" marR="4501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58623"/>
                  </a:ext>
                </a:extLst>
              </a:tr>
              <a:tr h="123699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ysClr val="windowText" lastClr="000000"/>
                          </a:solidFill>
                          <a:effectLst/>
                        </a:rPr>
                        <a:t>11</a:t>
                      </a:r>
                      <a:endParaRPr lang="en-US" sz="7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14" marR="4501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ysClr val="windowText" lastClr="000000"/>
                          </a:solidFill>
                          <a:effectLst/>
                        </a:rPr>
                        <a:t>Fwd_IAT_Mean</a:t>
                      </a:r>
                      <a:endParaRPr lang="en-US" sz="7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14" marR="4501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273777"/>
                  </a:ext>
                </a:extLst>
              </a:tr>
              <a:tr h="123699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ysClr val="windowText" lastClr="000000"/>
                          </a:solidFill>
                          <a:effectLst/>
                        </a:rPr>
                        <a:t>12</a:t>
                      </a:r>
                      <a:endParaRPr lang="en-US" sz="7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14" marR="4501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ysClr val="windowText" lastClr="000000"/>
                          </a:solidFill>
                          <a:effectLst/>
                        </a:rPr>
                        <a:t>Fwd_IAT_Max</a:t>
                      </a:r>
                      <a:endParaRPr lang="en-US" sz="7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14" marR="4501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496027"/>
                  </a:ext>
                </a:extLst>
              </a:tr>
              <a:tr h="123699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ysClr val="windowText" lastClr="000000"/>
                          </a:solidFill>
                          <a:effectLst/>
                        </a:rPr>
                        <a:t>13</a:t>
                      </a:r>
                      <a:endParaRPr lang="en-US" sz="7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14" marR="4501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ysClr val="windowText" lastClr="000000"/>
                          </a:solidFill>
                          <a:effectLst/>
                        </a:rPr>
                        <a:t>Total_IAT</a:t>
                      </a:r>
                      <a:endParaRPr lang="en-US" sz="7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14" marR="4501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94964"/>
                  </a:ext>
                </a:extLst>
              </a:tr>
              <a:tr h="123699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ysClr val="windowText" lastClr="000000"/>
                          </a:solidFill>
                          <a:effectLst/>
                        </a:rPr>
                        <a:t>14</a:t>
                      </a:r>
                      <a:endParaRPr lang="en-US" sz="7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14" marR="4501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ysClr val="windowText" lastClr="000000"/>
                          </a:solidFill>
                          <a:effectLst/>
                        </a:rPr>
                        <a:t>Fwd_IAT_Total</a:t>
                      </a:r>
                      <a:endParaRPr lang="en-US" sz="7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14" marR="4501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893129"/>
                  </a:ext>
                </a:extLst>
              </a:tr>
              <a:tr h="123699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ysClr val="windowText" lastClr="000000"/>
                          </a:solidFill>
                          <a:effectLst/>
                        </a:rPr>
                        <a:t>15</a:t>
                      </a:r>
                      <a:endParaRPr lang="en-US" sz="7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14" marR="4501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ysClr val="windowText" lastClr="000000"/>
                          </a:solidFill>
                          <a:effectLst/>
                        </a:rPr>
                        <a:t>Destination_Port</a:t>
                      </a:r>
                      <a:endParaRPr lang="en-US" sz="7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14" marR="4501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684452"/>
                  </a:ext>
                </a:extLst>
              </a:tr>
              <a:tr h="123699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ysClr val="windowText" lastClr="000000"/>
                          </a:solidFill>
                          <a:effectLst/>
                        </a:rPr>
                        <a:t>16</a:t>
                      </a:r>
                      <a:endParaRPr lang="en-US" sz="7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14" marR="4501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ysClr val="windowText" lastClr="000000"/>
                          </a:solidFill>
                          <a:effectLst/>
                        </a:rPr>
                        <a:t>Bwd_Packets/s</a:t>
                      </a:r>
                      <a:endParaRPr lang="en-US" sz="7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14" marR="4501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541868"/>
                  </a:ext>
                </a:extLst>
              </a:tr>
              <a:tr h="123699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ysClr val="windowText" lastClr="000000"/>
                          </a:solidFill>
                          <a:effectLst/>
                        </a:rPr>
                        <a:t>17</a:t>
                      </a:r>
                      <a:endParaRPr lang="en-US" sz="7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14" marR="4501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ysClr val="windowText" lastClr="000000"/>
                          </a:solidFill>
                          <a:effectLst/>
                        </a:rPr>
                        <a:t>Init_Win_bytes_backward</a:t>
                      </a:r>
                      <a:endParaRPr lang="en-US" sz="7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14" marR="4501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092271"/>
                  </a:ext>
                </a:extLst>
              </a:tr>
              <a:tr h="123699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ysClr val="windowText" lastClr="000000"/>
                          </a:solidFill>
                          <a:effectLst/>
                        </a:rPr>
                        <a:t>18</a:t>
                      </a:r>
                      <a:endParaRPr lang="en-US" sz="7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14" marR="4501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ysClr val="windowText" lastClr="000000"/>
                          </a:solidFill>
                          <a:effectLst/>
                        </a:rPr>
                        <a:t>Total_Header_Length</a:t>
                      </a:r>
                      <a:endParaRPr lang="en-US" sz="7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14" marR="4501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682395"/>
                  </a:ext>
                </a:extLst>
              </a:tr>
              <a:tr h="123699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ysClr val="windowText" lastClr="000000"/>
                          </a:solidFill>
                          <a:effectLst/>
                        </a:rPr>
                        <a:t>19</a:t>
                      </a:r>
                      <a:endParaRPr lang="en-US" sz="7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14" marR="4501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ysClr val="windowText" lastClr="000000"/>
                          </a:solidFill>
                          <a:effectLst/>
                        </a:rPr>
                        <a:t>Flow_Bytes/s</a:t>
                      </a:r>
                      <a:endParaRPr lang="en-US" sz="7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14" marR="4501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169134"/>
                  </a:ext>
                </a:extLst>
              </a:tr>
              <a:tr h="123699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ysClr val="windowText" lastClr="000000"/>
                          </a:solidFill>
                          <a:effectLst/>
                        </a:rPr>
                        <a:t>20</a:t>
                      </a:r>
                      <a:endParaRPr lang="en-US" sz="7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14" marR="4501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ysClr val="windowText" lastClr="000000"/>
                          </a:solidFill>
                          <a:effectLst/>
                        </a:rPr>
                        <a:t>Flow_IAT_Std</a:t>
                      </a:r>
                      <a:endParaRPr lang="en-US" sz="7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14" marR="4501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515875"/>
                  </a:ext>
                </a:extLst>
              </a:tr>
              <a:tr h="123699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ysClr val="windowText" lastClr="000000"/>
                          </a:solidFill>
                          <a:effectLst/>
                        </a:rPr>
                        <a:t>21</a:t>
                      </a:r>
                      <a:endParaRPr lang="en-US" sz="7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14" marR="4501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Fwd_IAT_Std</a:t>
                      </a:r>
                      <a:endParaRPr lang="en-US" sz="7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14" marR="4501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731289"/>
                  </a:ext>
                </a:extLst>
              </a:tr>
              <a:tr h="123699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ysClr val="windowText" lastClr="000000"/>
                          </a:solidFill>
                          <a:effectLst/>
                        </a:rPr>
                        <a:t>22</a:t>
                      </a:r>
                      <a:endParaRPr lang="en-US" sz="7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14" marR="4501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ysClr val="windowText" lastClr="000000"/>
                          </a:solidFill>
                          <a:effectLst/>
                        </a:rPr>
                        <a:t>Fwd_Bwd_Header_Length_Ratio</a:t>
                      </a:r>
                      <a:endParaRPr lang="en-US" sz="7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14" marR="4501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135544"/>
                  </a:ext>
                </a:extLst>
              </a:tr>
              <a:tr h="123699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ysClr val="windowText" lastClr="000000"/>
                          </a:solidFill>
                          <a:effectLst/>
                        </a:rPr>
                        <a:t>23</a:t>
                      </a:r>
                      <a:endParaRPr lang="en-US" sz="7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14" marR="4501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ysClr val="windowText" lastClr="000000"/>
                          </a:solidFill>
                          <a:effectLst/>
                        </a:rPr>
                        <a:t>Fwd_Header_Length</a:t>
                      </a:r>
                      <a:endParaRPr lang="en-US" sz="7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14" marR="4501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07175"/>
                  </a:ext>
                </a:extLst>
              </a:tr>
              <a:tr h="123699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ysClr val="windowText" lastClr="000000"/>
                          </a:solidFill>
                          <a:effectLst/>
                        </a:rPr>
                        <a:t>24</a:t>
                      </a:r>
                      <a:endParaRPr lang="en-US" sz="7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14" marR="4501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ysClr val="windowText" lastClr="000000"/>
                          </a:solidFill>
                          <a:effectLst/>
                        </a:rPr>
                        <a:t>Fwd_Bwd_Packets_per_s_Ratio</a:t>
                      </a:r>
                      <a:endParaRPr lang="en-US" sz="7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14" marR="4501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301586"/>
                  </a:ext>
                </a:extLst>
              </a:tr>
              <a:tr h="123699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ysClr val="windowText" lastClr="000000"/>
                          </a:solidFill>
                          <a:effectLst/>
                        </a:rPr>
                        <a:t>25</a:t>
                      </a:r>
                      <a:endParaRPr lang="en-US" sz="7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14" marR="4501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ysClr val="windowText" lastClr="000000"/>
                          </a:solidFill>
                          <a:effectLst/>
                        </a:rPr>
                        <a:t>min_seg_size_forward</a:t>
                      </a:r>
                      <a:endParaRPr lang="en-US" sz="7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14" marR="4501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579005"/>
                  </a:ext>
                </a:extLst>
              </a:tr>
              <a:tr h="123699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ysClr val="windowText" lastClr="000000"/>
                          </a:solidFill>
                          <a:effectLst/>
                        </a:rPr>
                        <a:t>26</a:t>
                      </a:r>
                      <a:endParaRPr lang="en-US" sz="7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14" marR="4501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ysClr val="windowText" lastClr="000000"/>
                          </a:solidFill>
                          <a:effectLst/>
                        </a:rPr>
                        <a:t>Avg_Fwd_Segment_Size</a:t>
                      </a:r>
                      <a:endParaRPr lang="en-US" sz="7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14" marR="4501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099186"/>
                  </a:ext>
                </a:extLst>
              </a:tr>
              <a:tr h="123699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ysClr val="windowText" lastClr="000000"/>
                          </a:solidFill>
                          <a:effectLst/>
                        </a:rPr>
                        <a:t>27</a:t>
                      </a:r>
                      <a:endParaRPr lang="en-US" sz="7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14" marR="4501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ysClr val="windowText" lastClr="000000"/>
                          </a:solidFill>
                          <a:effectLst/>
                        </a:rPr>
                        <a:t>Flow_Bytes_Packets_per_s_Ratio</a:t>
                      </a:r>
                      <a:endParaRPr lang="en-US" sz="7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14" marR="4501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625910"/>
                  </a:ext>
                </a:extLst>
              </a:tr>
              <a:tr h="123699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ysClr val="windowText" lastClr="000000"/>
                          </a:solidFill>
                          <a:effectLst/>
                        </a:rPr>
                        <a:t>28</a:t>
                      </a:r>
                      <a:endParaRPr lang="en-US" sz="7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14" marR="4501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Average_Packet_Size</a:t>
                      </a:r>
                      <a:endParaRPr lang="en-US" sz="7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14" marR="4501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364850"/>
                  </a:ext>
                </a:extLst>
              </a:tr>
              <a:tr h="123699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ysClr val="windowText" lastClr="000000"/>
                          </a:solidFill>
                          <a:effectLst/>
                        </a:rPr>
                        <a:t>29</a:t>
                      </a:r>
                      <a:endParaRPr lang="en-US" sz="7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14" marR="4501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ysClr val="windowText" lastClr="000000"/>
                          </a:solidFill>
                          <a:effectLst/>
                        </a:rPr>
                        <a:t>Fwd_Bwd_Packet_Length_Mean_Ratio</a:t>
                      </a:r>
                      <a:endParaRPr lang="en-US" sz="7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14" marR="4501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821591"/>
                  </a:ext>
                </a:extLst>
              </a:tr>
              <a:tr h="123699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ysClr val="windowText" lastClr="000000"/>
                          </a:solidFill>
                          <a:effectLst/>
                        </a:rPr>
                        <a:t>30</a:t>
                      </a:r>
                      <a:endParaRPr lang="en-US" sz="7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14" marR="4501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ysClr val="windowText" lastClr="000000"/>
                          </a:solidFill>
                          <a:effectLst/>
                        </a:rPr>
                        <a:t>Fwd_Packet_Length_Mean</a:t>
                      </a:r>
                      <a:endParaRPr lang="en-US" sz="7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14" marR="4501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782157"/>
                  </a:ext>
                </a:extLst>
              </a:tr>
              <a:tr h="123699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ysClr val="windowText" lastClr="000000"/>
                          </a:solidFill>
                          <a:effectLst/>
                        </a:rPr>
                        <a:t>31</a:t>
                      </a:r>
                      <a:endParaRPr lang="en-US" sz="7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14" marR="4501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ysClr val="windowText" lastClr="000000"/>
                          </a:solidFill>
                          <a:effectLst/>
                        </a:rPr>
                        <a:t>Avg_Fwd_Bwd_Segment_Size_Ratio</a:t>
                      </a:r>
                      <a:endParaRPr lang="en-US" sz="7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14" marR="4501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288937"/>
                  </a:ext>
                </a:extLst>
              </a:tr>
              <a:tr h="123699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ysClr val="windowText" lastClr="000000"/>
                          </a:solidFill>
                          <a:effectLst/>
                        </a:rPr>
                        <a:t>32</a:t>
                      </a:r>
                      <a:endParaRPr lang="en-US" sz="7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14" marR="4501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ysClr val="windowText" lastClr="000000"/>
                          </a:solidFill>
                          <a:effectLst/>
                        </a:rPr>
                        <a:t>Subflow_Fwd_Bytes</a:t>
                      </a:r>
                      <a:endParaRPr lang="en-US" sz="7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14" marR="4501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988339"/>
                  </a:ext>
                </a:extLst>
              </a:tr>
              <a:tr h="123699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ysClr val="windowText" lastClr="000000"/>
                          </a:solidFill>
                          <a:effectLst/>
                        </a:rPr>
                        <a:t>33</a:t>
                      </a:r>
                      <a:endParaRPr lang="en-US" sz="7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14" marR="4501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ysClr val="windowText" lastClr="000000"/>
                          </a:solidFill>
                          <a:effectLst/>
                        </a:rPr>
                        <a:t>Packet_Length_Std</a:t>
                      </a:r>
                      <a:endParaRPr lang="en-US" sz="7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14" marR="4501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640272"/>
                  </a:ext>
                </a:extLst>
              </a:tr>
              <a:tr h="123699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ysClr val="windowText" lastClr="000000"/>
                          </a:solidFill>
                          <a:effectLst/>
                        </a:rPr>
                        <a:t>34</a:t>
                      </a:r>
                      <a:endParaRPr lang="en-US" sz="7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14" marR="4501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ysClr val="windowText" lastClr="000000"/>
                          </a:solidFill>
                          <a:effectLst/>
                        </a:rPr>
                        <a:t>Fwd_Bwd_Packet_Length_Mean_Product</a:t>
                      </a:r>
                      <a:endParaRPr lang="en-US" sz="7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14" marR="4501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399525"/>
                  </a:ext>
                </a:extLst>
              </a:tr>
              <a:tr h="123699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ysClr val="windowText" lastClr="000000"/>
                          </a:solidFill>
                          <a:effectLst/>
                        </a:rPr>
                        <a:t>35</a:t>
                      </a:r>
                      <a:endParaRPr lang="en-US" sz="7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14" marR="4501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Packet_Length_Mean</a:t>
                      </a:r>
                      <a:r>
                        <a:rPr lang="en-US" sz="7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'</a:t>
                      </a:r>
                      <a:endParaRPr lang="en-US" sz="7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14" marR="4501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218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168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E44DF-1F3C-AE1D-989B-8A9C40EAB4E5}"/>
              </a:ext>
            </a:extLst>
          </p:cNvPr>
          <p:cNvSpPr txBox="1">
            <a:spLocks/>
          </p:cNvSpPr>
          <p:nvPr/>
        </p:nvSpPr>
        <p:spPr>
          <a:xfrm>
            <a:off x="0" y="139986"/>
            <a:ext cx="12192000" cy="671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/>
            <a:r>
              <a:rPr lang="en-US" altLang="ko-KR" b="1" dirty="0">
                <a:latin typeface="+mn-lt"/>
              </a:rPr>
              <a:t>4. Modeling </a:t>
            </a:r>
            <a:r>
              <a:rPr lang="en-US" altLang="ko-KR" sz="3600" b="1" dirty="0">
                <a:latin typeface="+mn-lt"/>
              </a:rPr>
              <a:t>&gt; Binary Classification</a:t>
            </a:r>
            <a:endParaRPr lang="en-US" b="1" dirty="0">
              <a:latin typeface="+mn-lt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D99B12-52F1-7924-1248-B40DCB177132}"/>
              </a:ext>
            </a:extLst>
          </p:cNvPr>
          <p:cNvSpPr/>
          <p:nvPr/>
        </p:nvSpPr>
        <p:spPr>
          <a:xfrm>
            <a:off x="0" y="802369"/>
            <a:ext cx="12192000" cy="50326"/>
          </a:xfrm>
          <a:prstGeom prst="rect">
            <a:avLst/>
          </a:prstGeom>
          <a:solidFill>
            <a:srgbClr val="A4C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F098BC-4D30-4A9E-6F29-E91D461A9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09" y="1689016"/>
            <a:ext cx="3015747" cy="2283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7CB7425-5993-DA3E-6B1E-E1B4EB3D7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09" y="4014143"/>
            <a:ext cx="3015747" cy="228354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03235-45A3-A753-9977-1C117B41291C}"/>
              </a:ext>
            </a:extLst>
          </p:cNvPr>
          <p:cNvSpPr txBox="1"/>
          <p:nvPr/>
        </p:nvSpPr>
        <p:spPr>
          <a:xfrm>
            <a:off x="1158450" y="1134817"/>
            <a:ext cx="264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Resampling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A8A49-B69F-D7DE-A983-FF3FDDFF1B14}"/>
              </a:ext>
            </a:extLst>
          </p:cNvPr>
          <p:cNvSpPr txBox="1"/>
          <p:nvPr/>
        </p:nvSpPr>
        <p:spPr>
          <a:xfrm>
            <a:off x="7063338" y="1117001"/>
            <a:ext cx="264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Modeling</a:t>
            </a:r>
            <a:endParaRPr lang="en-US" b="1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9EFA071-72BC-7C2F-14B7-E501D5E6C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786437"/>
              </p:ext>
            </p:extLst>
          </p:nvPr>
        </p:nvGraphicFramePr>
        <p:xfrm>
          <a:off x="5738187" y="2030065"/>
          <a:ext cx="5670704" cy="33997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8862">
                  <a:extLst>
                    <a:ext uri="{9D8B030D-6E8A-4147-A177-3AD203B41FA5}">
                      <a16:colId xmlns:a16="http://schemas.microsoft.com/office/drawing/2014/main" val="85295614"/>
                    </a:ext>
                  </a:extLst>
                </a:gridCol>
                <a:gridCol w="1288851">
                  <a:extLst>
                    <a:ext uri="{9D8B030D-6E8A-4147-A177-3AD203B41FA5}">
                      <a16:colId xmlns:a16="http://schemas.microsoft.com/office/drawing/2014/main" val="3926450481"/>
                    </a:ext>
                  </a:extLst>
                </a:gridCol>
                <a:gridCol w="2422991">
                  <a:extLst>
                    <a:ext uri="{9D8B030D-6E8A-4147-A177-3AD203B41FA5}">
                      <a16:colId xmlns:a16="http://schemas.microsoft.com/office/drawing/2014/main" val="964001123"/>
                    </a:ext>
                  </a:extLst>
                </a:gridCol>
              </a:tblGrid>
              <a:tr h="566626"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ysClr val="windowText" lastClr="000000"/>
                          </a:solidFill>
                          <a:effectLst/>
                          <a:latin typeface="Calibri (본문)"/>
                        </a:rPr>
                        <a:t>Model</a:t>
                      </a:r>
                      <a:endParaRPr lang="en-US" sz="2000" kern="100" dirty="0">
                        <a:solidFill>
                          <a:sysClr val="windowText" lastClr="000000"/>
                        </a:solidFill>
                        <a:effectLst/>
                        <a:latin typeface="Calibri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ysClr val="windowText" lastClr="000000"/>
                          </a:solidFill>
                          <a:effectLst/>
                          <a:latin typeface="Calibri (본문)"/>
                        </a:rPr>
                        <a:t>Accuracy</a:t>
                      </a:r>
                      <a:endParaRPr lang="en-US" sz="2000" kern="100" dirty="0">
                        <a:solidFill>
                          <a:sysClr val="windowText" lastClr="000000"/>
                        </a:solidFill>
                        <a:effectLst/>
                        <a:latin typeface="Calibri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ysClr val="windowText" lastClr="000000"/>
                          </a:solidFill>
                          <a:effectLst/>
                          <a:latin typeface="Calibri (본문)"/>
                        </a:rPr>
                        <a:t>Description</a:t>
                      </a:r>
                      <a:endParaRPr lang="en-US" sz="2000" kern="100" dirty="0">
                        <a:solidFill>
                          <a:sysClr val="windowText" lastClr="000000"/>
                        </a:solidFill>
                        <a:effectLst/>
                        <a:latin typeface="Calibri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394029"/>
                  </a:ext>
                </a:extLst>
              </a:tr>
              <a:tr h="566626"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ysClr val="windowText" lastClr="000000"/>
                          </a:solidFill>
                          <a:effectLst/>
                          <a:latin typeface="Calibri (본문)"/>
                        </a:rPr>
                        <a:t>Naive bayes</a:t>
                      </a:r>
                      <a:endParaRPr lang="en-US" sz="2000" kern="100" dirty="0">
                        <a:solidFill>
                          <a:sysClr val="windowText" lastClr="000000"/>
                        </a:solidFill>
                        <a:effectLst/>
                        <a:latin typeface="Calibri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ysClr val="windowText" lastClr="000000"/>
                          </a:solidFill>
                          <a:effectLst/>
                          <a:latin typeface="Calibri (본문)"/>
                        </a:rPr>
                        <a:t>50.05%</a:t>
                      </a:r>
                      <a:endParaRPr lang="en-US" sz="2000" kern="100" dirty="0">
                        <a:solidFill>
                          <a:sysClr val="windowText" lastClr="000000"/>
                        </a:solidFill>
                        <a:effectLst/>
                        <a:latin typeface="Calibri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ysClr val="windowText" lastClr="000000"/>
                          </a:solidFill>
                          <a:effectLst/>
                          <a:latin typeface="Calibri (본문)"/>
                        </a:rPr>
                        <a:t>Base model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348583"/>
                  </a:ext>
                </a:extLst>
              </a:tr>
              <a:tr h="566626"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C00000"/>
                          </a:solidFill>
                          <a:effectLst/>
                          <a:latin typeface="Calibri (본문)"/>
                        </a:rPr>
                        <a:t>Decision tree</a:t>
                      </a:r>
                      <a:endParaRPr lang="en-US" sz="2000" kern="100" dirty="0">
                        <a:solidFill>
                          <a:srgbClr val="C00000"/>
                        </a:solidFill>
                        <a:effectLst/>
                        <a:latin typeface="Calibri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C00000"/>
                          </a:solidFill>
                          <a:effectLst/>
                          <a:latin typeface="Calibri (본문)"/>
                        </a:rPr>
                        <a:t>94.66%</a:t>
                      </a:r>
                      <a:endParaRPr lang="en-US" sz="2000" kern="100" dirty="0">
                        <a:solidFill>
                          <a:srgbClr val="C00000"/>
                        </a:solidFill>
                        <a:effectLst/>
                        <a:latin typeface="Calibri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C00000"/>
                          </a:solidFill>
                          <a:effectLst/>
                          <a:latin typeface="Calibri (본문)"/>
                        </a:rPr>
                        <a:t>Well Performed</a:t>
                      </a:r>
                      <a:endParaRPr lang="en-US" sz="2000" kern="100" dirty="0">
                        <a:solidFill>
                          <a:srgbClr val="C00000"/>
                        </a:solidFill>
                        <a:effectLst/>
                        <a:latin typeface="Calibri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1430871"/>
                  </a:ext>
                </a:extLst>
              </a:tr>
              <a:tr h="566626"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ysClr val="windowText" lastClr="000000"/>
                          </a:solidFill>
                          <a:effectLst/>
                          <a:latin typeface="Calibri (본문)"/>
                        </a:rPr>
                        <a:t>XGBoost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ysClr val="windowText" lastClr="000000"/>
                          </a:solidFill>
                          <a:effectLst/>
                          <a:latin typeface="Calibri (본문)"/>
                        </a:rPr>
                        <a:t>68.36%</a:t>
                      </a:r>
                      <a:endParaRPr lang="en-US" sz="2000" kern="100" dirty="0">
                        <a:solidFill>
                          <a:sysClr val="windowText" lastClr="000000"/>
                        </a:solidFill>
                        <a:effectLst/>
                        <a:latin typeface="Calibri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ysClr val="windowText" lastClr="000000"/>
                          </a:solidFill>
                          <a:effectLst/>
                          <a:latin typeface="Calibri (본문)"/>
                        </a:rPr>
                        <a:t>Well Performed</a:t>
                      </a:r>
                      <a:endParaRPr lang="en-US" sz="2000" kern="100" dirty="0">
                        <a:solidFill>
                          <a:sysClr val="windowText" lastClr="000000"/>
                        </a:solidFill>
                        <a:effectLst/>
                        <a:latin typeface="Calibri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3489520"/>
                  </a:ext>
                </a:extLst>
              </a:tr>
              <a:tr h="566626"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ysClr val="windowText" lastClr="000000"/>
                          </a:solidFill>
                          <a:effectLst/>
                          <a:latin typeface="Calibri (본문)"/>
                        </a:rPr>
                        <a:t>KNN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ysClr val="windowText" lastClr="000000"/>
                          </a:solidFill>
                          <a:effectLst/>
                          <a:latin typeface="Calibri (본문)"/>
                        </a:rPr>
                        <a:t>88.03%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ysClr val="windowText" lastClr="000000"/>
                          </a:solidFill>
                          <a:effectLst/>
                          <a:latin typeface="Calibri (본문)"/>
                        </a:rPr>
                        <a:t>Well Performed</a:t>
                      </a:r>
                      <a:endParaRPr lang="en-US" sz="2000" kern="100" dirty="0">
                        <a:solidFill>
                          <a:sysClr val="windowText" lastClr="000000"/>
                        </a:solidFill>
                        <a:effectLst/>
                        <a:latin typeface="Calibri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61762"/>
                  </a:ext>
                </a:extLst>
              </a:tr>
              <a:tr h="566626"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ysClr val="windowText" lastClr="000000"/>
                          </a:solidFill>
                          <a:effectLst/>
                          <a:latin typeface="Calibri (본문)"/>
                        </a:rPr>
                        <a:t>Neural network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ysClr val="windowText" lastClr="000000"/>
                          </a:solidFill>
                          <a:effectLst/>
                          <a:latin typeface="Calibri (본문)"/>
                        </a:rPr>
                        <a:t>51.68%</a:t>
                      </a:r>
                      <a:endParaRPr lang="en-US" sz="2000" kern="100" dirty="0">
                        <a:solidFill>
                          <a:sysClr val="windowText" lastClr="000000"/>
                        </a:solidFill>
                        <a:effectLst/>
                        <a:latin typeface="Calibri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ysClr val="windowText" lastClr="000000"/>
                          </a:solidFill>
                          <a:effectLst/>
                          <a:latin typeface="Calibri (본문)"/>
                        </a:rPr>
                        <a:t>-</a:t>
                      </a:r>
                      <a:endParaRPr lang="en-US" sz="2000" kern="100" dirty="0">
                        <a:solidFill>
                          <a:sysClr val="windowText" lastClr="000000"/>
                        </a:solidFill>
                        <a:effectLst/>
                        <a:latin typeface="Calibri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0249459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57E1216-1CAE-876F-FD09-A0237B3A2B15}"/>
              </a:ext>
            </a:extLst>
          </p:cNvPr>
          <p:cNvCxnSpPr>
            <a:cxnSpLocks/>
          </p:cNvCxnSpPr>
          <p:nvPr/>
        </p:nvCxnSpPr>
        <p:spPr>
          <a:xfrm>
            <a:off x="4573003" y="1230403"/>
            <a:ext cx="0" cy="506728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278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1981</TotalTime>
  <Words>816</Words>
  <Application>Microsoft Office PowerPoint</Application>
  <PresentationFormat>Widescreen</PresentationFormat>
  <Paragraphs>225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맑은 고딕</vt:lpstr>
      <vt:lpstr>맑은 고딕</vt:lpstr>
      <vt:lpstr>Arial</vt:lpstr>
      <vt:lpstr>Calibri</vt:lpstr>
      <vt:lpstr>Calibri (본문)</vt:lpstr>
      <vt:lpstr>Calibri Light</vt:lpstr>
      <vt:lpstr>Courier New</vt:lpstr>
      <vt:lpstr>Wingdings</vt:lpstr>
      <vt:lpstr>Office 테마</vt:lpstr>
      <vt:lpstr>Android Malware Detection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Malware Detection</dc:title>
  <dc:creator>홍 예나</dc:creator>
  <cp:lastModifiedBy>meghav1324@outlook.com</cp:lastModifiedBy>
  <cp:revision>23</cp:revision>
  <dcterms:created xsi:type="dcterms:W3CDTF">2023-04-29T15:26:11Z</dcterms:created>
  <dcterms:modified xsi:type="dcterms:W3CDTF">2023-05-02T14:01:35Z</dcterms:modified>
</cp:coreProperties>
</file>