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8" r:id="rId3"/>
    <p:sldId id="259" r:id="rId4"/>
    <p:sldId id="262" r:id="rId5"/>
    <p:sldId id="266" r:id="rId6"/>
    <p:sldId id="264" r:id="rId7"/>
    <p:sldId id="265" r:id="rId8"/>
    <p:sldId id="268" r:id="rId9"/>
    <p:sldId id="269" r:id="rId10"/>
    <p:sldId id="263"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8381BB-A146-4268-AEB2-E37FBC6B2127}" v="524" dt="2023-12-14T07:35:10.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95" autoAdjust="0"/>
  </p:normalViewPr>
  <p:slideViewPr>
    <p:cSldViewPr snapToGrid="0" snapToObjects="1">
      <p:cViewPr varScale="1">
        <p:scale>
          <a:sx n="63" d="100"/>
          <a:sy n="63" d="100"/>
        </p:scale>
        <p:origin x="202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F9BE6-DC41-4249-AC07-FD805211A11A}" type="datetimeFigureOut">
              <a:rPr lang="en-US" smtClean="0"/>
              <a:t>12/13/2023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C578B-8D3B-4977-A025-0680050F170B}" type="slidenum">
              <a:rPr lang="en-US" smtClean="0"/>
              <a:t>‹#›</a:t>
            </a:fld>
            <a:endParaRPr lang="en-US"/>
          </a:p>
        </p:txBody>
      </p:sp>
    </p:spTree>
    <p:extLst>
      <p:ext uri="{BB962C8B-B14F-4D97-AF65-F5344CB8AC3E}">
        <p14:creationId xmlns:p14="http://schemas.microsoft.com/office/powerpoint/2010/main" val="123627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at intro for brief introduction. </a:t>
            </a:r>
            <a:r>
              <a:rPr lang="en-US" dirty="0" err="1"/>
              <a:t>Im</a:t>
            </a:r>
            <a:r>
              <a:rPr lang="en-US" dirty="0"/>
              <a:t> Maribel Viveros, </a:t>
            </a:r>
            <a:r>
              <a:rPr lang="en-US" dirty="0" err="1"/>
              <a:t>im</a:t>
            </a:r>
            <a:r>
              <a:rPr lang="en-US" dirty="0"/>
              <a:t> a second year </a:t>
            </a:r>
            <a:r>
              <a:rPr lang="en-US" dirty="0" err="1"/>
              <a:t>phd</a:t>
            </a:r>
            <a:r>
              <a:rPr lang="en-US" dirty="0"/>
              <a:t> student in cogs science, </a:t>
            </a:r>
            <a:r>
              <a:rPr lang="en-US" dirty="0" err="1"/>
              <a:t>Im</a:t>
            </a:r>
            <a:r>
              <a:rPr lang="en-US" dirty="0"/>
              <a:t> in interested in how individual differences, manifest themselves in perception. Specifically what to oculomotor behaviors tell us about differences in how we perceive a visual scene, or task, my specific interest are in math problem solvers, but in general across domains . I study differences in eye-movements, and how individual perceive different tasks. For todays presentation, ill be discussing the dataset that used eye-movements to investigate if they can be used to recognize desktop activities students were engaged in, a bit more </a:t>
            </a:r>
            <a:r>
              <a:rPr lang="en-US" dirty="0" err="1"/>
              <a:t>later.but</a:t>
            </a:r>
            <a:r>
              <a:rPr lang="en-US" dirty="0"/>
              <a:t> first what is eye-</a:t>
            </a:r>
            <a:r>
              <a:rPr lang="en-US" dirty="0" err="1"/>
              <a:t>traking</a:t>
            </a:r>
            <a:r>
              <a:rPr lang="en-US" dirty="0"/>
              <a:t>, how it works what it can and can’t do. </a:t>
            </a:r>
          </a:p>
        </p:txBody>
      </p:sp>
      <p:sp>
        <p:nvSpPr>
          <p:cNvPr id="4" name="Slide Number Placeholder 3"/>
          <p:cNvSpPr>
            <a:spLocks noGrp="1"/>
          </p:cNvSpPr>
          <p:nvPr>
            <p:ph type="sldNum" sz="quarter" idx="5"/>
          </p:nvPr>
        </p:nvSpPr>
        <p:spPr/>
        <p:txBody>
          <a:bodyPr/>
          <a:lstStyle/>
          <a:p>
            <a:fld id="{AA7C578B-8D3B-4977-A025-0680050F170B}" type="slidenum">
              <a:rPr lang="en-US" smtClean="0"/>
              <a:t>2</a:t>
            </a:fld>
            <a:endParaRPr lang="en-US"/>
          </a:p>
        </p:txBody>
      </p:sp>
    </p:spTree>
    <p:extLst>
      <p:ext uri="{BB962C8B-B14F-4D97-AF65-F5344CB8AC3E}">
        <p14:creationId xmlns:p14="http://schemas.microsoft.com/office/powerpoint/2010/main" val="286460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What it does? Eye –mind hypothesis people are processing where they are looking at. if we say the eye tracker has a sampling rate of 60 Hz, it means the camera is taking 60 pictures of your eyes every second. Where you look is where your attention is.  Where your visual cortex is and how perception occurs, come from different places in the brain, so that you can see where you look, but we don’t know </a:t>
            </a:r>
            <a:r>
              <a:rPr lang="en-US" b="0" i="1" dirty="0">
                <a:solidFill>
                  <a:srgbClr val="374151"/>
                </a:solidFill>
                <a:effectLst/>
                <a:latin typeface="Söhne"/>
              </a:rPr>
              <a:t>why</a:t>
            </a:r>
            <a:r>
              <a:rPr lang="en-US" b="0" i="0" dirty="0">
                <a:solidFill>
                  <a:srgbClr val="374151"/>
                </a:solidFill>
                <a:effectLst/>
                <a:latin typeface="Söhne"/>
              </a:rPr>
              <a:t> you look there. And so eye-trackers are useful because It can tell you where people look….just not why people look there, </a:t>
            </a:r>
            <a:endParaRPr lang="en-US" dirty="0"/>
          </a:p>
        </p:txBody>
      </p:sp>
      <p:sp>
        <p:nvSpPr>
          <p:cNvPr id="4" name="Slide Number Placeholder 3"/>
          <p:cNvSpPr>
            <a:spLocks noGrp="1"/>
          </p:cNvSpPr>
          <p:nvPr>
            <p:ph type="sldNum" sz="quarter" idx="5"/>
          </p:nvPr>
        </p:nvSpPr>
        <p:spPr/>
        <p:txBody>
          <a:bodyPr/>
          <a:lstStyle/>
          <a:p>
            <a:fld id="{AA7C578B-8D3B-4977-A025-0680050F170B}" type="slidenum">
              <a:rPr lang="en-US" smtClean="0"/>
              <a:t>3</a:t>
            </a:fld>
            <a:endParaRPr lang="en-US"/>
          </a:p>
        </p:txBody>
      </p:sp>
    </p:spTree>
    <p:extLst>
      <p:ext uri="{BB962C8B-B14F-4D97-AF65-F5344CB8AC3E}">
        <p14:creationId xmlns:p14="http://schemas.microsoft.com/office/powerpoint/2010/main" val="3855371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Exploration of an existing gaze dataset. What did they do? Their study aimed to identify sedentary activities using eye movements, showcasing the potential of eye tracking for activity recognition. The dataset, comprising 24 participants engaged in eight distinct desktop activities, serves as the foundation for our analysis.</a:t>
            </a:r>
            <a:endParaRPr lang="en-US" dirty="0"/>
          </a:p>
        </p:txBody>
      </p:sp>
      <p:sp>
        <p:nvSpPr>
          <p:cNvPr id="4" name="Slide Number Placeholder 3"/>
          <p:cNvSpPr>
            <a:spLocks noGrp="1"/>
          </p:cNvSpPr>
          <p:nvPr>
            <p:ph type="sldNum" sz="quarter" idx="5"/>
          </p:nvPr>
        </p:nvSpPr>
        <p:spPr/>
        <p:txBody>
          <a:bodyPr/>
          <a:lstStyle/>
          <a:p>
            <a:fld id="{AA7C578B-8D3B-4977-A025-0680050F170B}" type="slidenum">
              <a:rPr lang="en-US" smtClean="0"/>
              <a:t>4</a:t>
            </a:fld>
            <a:endParaRPr lang="en-US"/>
          </a:p>
        </p:txBody>
      </p:sp>
    </p:spTree>
    <p:extLst>
      <p:ext uri="{BB962C8B-B14F-4D97-AF65-F5344CB8AC3E}">
        <p14:creationId xmlns:p14="http://schemas.microsoft.com/office/powerpoint/2010/main" val="67390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time to fixation tells us what people attend to first. So is that an appropriate measure to distinguish differences?</a:t>
            </a:r>
          </a:p>
        </p:txBody>
      </p:sp>
      <p:sp>
        <p:nvSpPr>
          <p:cNvPr id="4" name="Slide Number Placeholder 3"/>
          <p:cNvSpPr>
            <a:spLocks noGrp="1"/>
          </p:cNvSpPr>
          <p:nvPr>
            <p:ph type="sldNum" sz="quarter" idx="5"/>
          </p:nvPr>
        </p:nvSpPr>
        <p:spPr/>
        <p:txBody>
          <a:bodyPr/>
          <a:lstStyle/>
          <a:p>
            <a:fld id="{AA7C578B-8D3B-4977-A025-0680050F170B}" type="slidenum">
              <a:rPr lang="en-US" smtClean="0"/>
              <a:t>5</a:t>
            </a:fld>
            <a:endParaRPr lang="en-US"/>
          </a:p>
        </p:txBody>
      </p:sp>
    </p:spTree>
    <p:extLst>
      <p:ext uri="{BB962C8B-B14F-4D97-AF65-F5344CB8AC3E}">
        <p14:creationId xmlns:p14="http://schemas.microsoft.com/office/powerpoint/2010/main" val="643335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374151"/>
                </a:solidFill>
                <a:effectLst/>
                <a:latin typeface="Söhne"/>
              </a:rPr>
              <a:t>The original objective of introducing "mid-level gaze features" by Srivastava et al. (2018) provides a unique perspective, bridging the gap between low- and high-level gaze features for improved desktop activity classification. </a:t>
            </a:r>
            <a:r>
              <a:rPr lang="en-US" sz="1200" dirty="0">
                <a:effectLst/>
                <a:latin typeface="Aptos" panose="020B0004020202020204" pitchFamily="34" charset="0"/>
                <a:ea typeface="Aptos" panose="020B0004020202020204" pitchFamily="34" charset="0"/>
                <a:cs typeface="Times New Roman" panose="02020603050405020304" pitchFamily="18" charset="0"/>
              </a:rPr>
              <a:t>Eight distinct desktop activities: Read, Browse, Play, Search, Watch, Write, Debug, and Interpret.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0" i="0" dirty="0">
                <a:solidFill>
                  <a:srgbClr val="374151"/>
                </a:solidFill>
                <a:effectLst/>
                <a:latin typeface="Söhne"/>
              </a:rPr>
              <a:t>The dataset comprises 24 participants, 3 trials, and 8 activities, with over 1.5 million rows of information. Impressively, our dataset is 100% complete, offering a robust foundation for our analysis.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low- and high-level gaze features, known as "mid-level gaze features." These mid-level gaze features don't necessitate a understanding of interface design but are based on intuitive knowledge about the types of eye movements associated with different activities. Intuitively, anyone can deduce the nature of a user's activity by examining gaze patterns</a:t>
            </a:r>
          </a:p>
          <a:p>
            <a:endParaRPr lang="en-US" sz="1200" kern="0" dirty="0">
              <a:effectLst/>
              <a:latin typeface="Segoe UI" panose="020B0502040204020203"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A7C578B-8D3B-4977-A025-0680050F170B}" type="slidenum">
              <a:rPr lang="en-US" smtClean="0"/>
              <a:t>6</a:t>
            </a:fld>
            <a:endParaRPr lang="en-US"/>
          </a:p>
        </p:txBody>
      </p:sp>
    </p:spTree>
    <p:extLst>
      <p:ext uri="{BB962C8B-B14F-4D97-AF65-F5344CB8AC3E}">
        <p14:creationId xmlns:p14="http://schemas.microsoft.com/office/powerpoint/2010/main" val="3340877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he easy solution is to estimate location by plotting the x, or y coordinates since eye-movements are symmetrical, for each participant across the average first fixation time stamp for each </a:t>
            </a:r>
            <a:r>
              <a:rPr lang="en-US" b="0" i="0" dirty="0" err="1">
                <a:solidFill>
                  <a:srgbClr val="333333"/>
                </a:solidFill>
                <a:effectLst/>
                <a:latin typeface="Helvetica Neue"/>
              </a:rPr>
              <a:t>activity.Only</a:t>
            </a:r>
            <a:r>
              <a:rPr lang="en-US" b="0" i="0" dirty="0">
                <a:solidFill>
                  <a:srgbClr val="333333"/>
                </a:solidFill>
                <a:effectLst/>
                <a:latin typeface="Helvetica Neue"/>
              </a:rPr>
              <a:t> the row with the minimum timestamp (i.e., the first fixation) is provided below by each activity. The preliminary results show, the first fixation across desktop </a:t>
            </a:r>
            <a:r>
              <a:rPr lang="en-US" b="0" i="0" dirty="0" err="1">
                <a:solidFill>
                  <a:srgbClr val="333333"/>
                </a:solidFill>
                <a:effectLst/>
                <a:latin typeface="Helvetica Neue"/>
              </a:rPr>
              <a:t>actiivites</a:t>
            </a:r>
            <a:r>
              <a:rPr lang="en-US" b="0" i="0" dirty="0">
                <a:solidFill>
                  <a:srgbClr val="333333"/>
                </a:solidFill>
                <a:effectLst/>
                <a:latin typeface="Helvetica Neue"/>
              </a:rPr>
              <a:t> is different but most participants look in the same area dependent on the activity. The plot below summarizes data related to participants’ activities, then creates a boxplot, showing the distribution of the first x-coordinate across activities for each participant and the average duration of the first fixation. The plot is faceted by activity for better comparison.</a:t>
            </a:r>
            <a:endParaRPr lang="en-US" sz="1200" kern="0" dirty="0">
              <a:effectLst/>
              <a:latin typeface="Segoe UI" panose="020B0502040204020203"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A7C578B-8D3B-4977-A025-0680050F170B}" type="slidenum">
              <a:rPr lang="en-US" smtClean="0"/>
              <a:t>7</a:t>
            </a:fld>
            <a:endParaRPr lang="en-US"/>
          </a:p>
        </p:txBody>
      </p:sp>
    </p:spTree>
    <p:extLst>
      <p:ext uri="{BB962C8B-B14F-4D97-AF65-F5344CB8AC3E}">
        <p14:creationId xmlns:p14="http://schemas.microsoft.com/office/powerpoint/2010/main" val="394078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initial plot depicts variability in participants' average time spent observing stimuli during different activities, while subsequent plots delve deeper into first fixation duration across activities and participants.</a:t>
            </a:r>
            <a:endParaRPr lang="en-US" sz="1200" kern="0" dirty="0">
              <a:effectLst/>
              <a:latin typeface="Segoe UI" panose="020B0502040204020203"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A7C578B-8D3B-4977-A025-0680050F170B}" type="slidenum">
              <a:rPr lang="en-US" smtClean="0"/>
              <a:t>8</a:t>
            </a:fld>
            <a:endParaRPr lang="en-US"/>
          </a:p>
        </p:txBody>
      </p:sp>
    </p:spTree>
    <p:extLst>
      <p:ext uri="{BB962C8B-B14F-4D97-AF65-F5344CB8AC3E}">
        <p14:creationId xmlns:p14="http://schemas.microsoft.com/office/powerpoint/2010/main" val="213005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0" dirty="0">
                <a:effectLst/>
                <a:latin typeface="Segoe UI" panose="020B0502040204020203" pitchFamily="34" charset="0"/>
                <a:ea typeface="Times New Roman" panose="02020603050405020304" pitchFamily="18" charset="0"/>
              </a:rPr>
              <a:t>Engagement strategies are given by duration of first fixation.</a:t>
            </a:r>
          </a:p>
        </p:txBody>
      </p:sp>
      <p:sp>
        <p:nvSpPr>
          <p:cNvPr id="4" name="Slide Number Placeholder 3"/>
          <p:cNvSpPr>
            <a:spLocks noGrp="1"/>
          </p:cNvSpPr>
          <p:nvPr>
            <p:ph type="sldNum" sz="quarter" idx="5"/>
          </p:nvPr>
        </p:nvSpPr>
        <p:spPr/>
        <p:txBody>
          <a:bodyPr/>
          <a:lstStyle/>
          <a:p>
            <a:fld id="{AA7C578B-8D3B-4977-A025-0680050F170B}" type="slidenum">
              <a:rPr lang="en-US" smtClean="0"/>
              <a:t>9</a:t>
            </a:fld>
            <a:endParaRPr lang="en-US"/>
          </a:p>
        </p:txBody>
      </p:sp>
    </p:spTree>
    <p:extLst>
      <p:ext uri="{BB962C8B-B14F-4D97-AF65-F5344CB8AC3E}">
        <p14:creationId xmlns:p14="http://schemas.microsoft.com/office/powerpoint/2010/main" val="1182267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 of Exploratory Eye Gaze Analysis sheds light on the intricate relationship between eye movements and desktop activities. Our findings have implications for future research, emphasizing the importance of understanding individual differences in eye patterns.</a:t>
            </a:r>
            <a:endParaRPr lang="en-US" sz="1050" dirty="0"/>
          </a:p>
          <a:p>
            <a:endParaRPr lang="en-US" sz="1200" kern="0" dirty="0">
              <a:effectLst/>
              <a:latin typeface="Segoe UI" panose="020B0502040204020203"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A7C578B-8D3B-4977-A025-0680050F170B}" type="slidenum">
              <a:rPr lang="en-US" smtClean="0"/>
              <a:t>10</a:t>
            </a:fld>
            <a:endParaRPr lang="en-US"/>
          </a:p>
        </p:txBody>
      </p:sp>
    </p:spTree>
    <p:extLst>
      <p:ext uri="{BB962C8B-B14F-4D97-AF65-F5344CB8AC3E}">
        <p14:creationId xmlns:p14="http://schemas.microsoft.com/office/powerpoint/2010/main" val="367737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t>12/13/2023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t>12/13/2023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t>12/13/2023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t>12/13/2023</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t>12/13/2023</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t>12/13/2023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12/13/2023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07/s10055-022-00642-6" TargetMode="External"/><Relationship Id="rId2" Type="http://schemas.openxmlformats.org/officeDocument/2006/relationships/hyperlink" Target="http://ukcatalogue.oup.com/product/9780199697083.d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714" y="1944150"/>
            <a:ext cx="6548573" cy="748917"/>
          </a:xfrm>
        </p:spPr>
        <p:txBody>
          <a:bodyPr>
            <a:normAutofit/>
          </a:bodyPr>
          <a:lstStyle/>
          <a:p>
            <a:r>
              <a:rPr lang="en-US" sz="3000" cap="none" baseline="30000" dirty="0">
                <a:latin typeface="Trebuchet MS"/>
              </a:rPr>
              <a:t>Exploratory Eye Gaze Analysis (EDA)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683" y="6244286"/>
            <a:ext cx="1163605" cy="32707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94" y="567267"/>
            <a:ext cx="1694082" cy="1374907"/>
          </a:xfrm>
          <a:prstGeom prst="rect">
            <a:avLst/>
          </a:prstGeom>
        </p:spPr>
      </p:pic>
      <p:sp>
        <p:nvSpPr>
          <p:cNvPr id="8" name="Title 1"/>
          <p:cNvSpPr txBox="1">
            <a:spLocks/>
          </p:cNvSpPr>
          <p:nvPr/>
        </p:nvSpPr>
        <p:spPr>
          <a:xfrm>
            <a:off x="3091157" y="2612903"/>
            <a:ext cx="5681957" cy="748917"/>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defTabSz="914400"/>
            <a:r>
              <a:rPr lang="en-US" sz="3000" cap="none" baseline="30000" dirty="0">
                <a:latin typeface="Trebuchet MS"/>
                <a:cs typeface="Trebuchet MS"/>
              </a:rPr>
              <a:t> Name: Maribel Viveros</a:t>
            </a:r>
          </a:p>
        </p:txBody>
      </p:sp>
      <p:sp>
        <p:nvSpPr>
          <p:cNvPr id="9" name="Title 1"/>
          <p:cNvSpPr txBox="1">
            <a:spLocks/>
          </p:cNvSpPr>
          <p:nvPr/>
        </p:nvSpPr>
        <p:spPr>
          <a:xfrm>
            <a:off x="3866643" y="3336470"/>
            <a:ext cx="4825645" cy="748917"/>
          </a:xfrm>
          <a:prstGeom prst="rect">
            <a:avLst/>
          </a:prstGeom>
        </p:spPr>
        <p:txBody>
          <a:bodyPr vert="horz" anchor="b">
            <a:norm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defTabSz="914400"/>
            <a:r>
              <a:rPr lang="en-US" sz="3000" cap="none" baseline="30000" dirty="0">
                <a:latin typeface="Trebuchet MS"/>
                <a:cs typeface="Trebuchet MS"/>
              </a:rPr>
              <a:t> Department: Cognitive Sciences</a:t>
            </a:r>
          </a:p>
        </p:txBody>
      </p:sp>
    </p:spTree>
    <p:extLst>
      <p:ext uri="{BB962C8B-B14F-4D97-AF65-F5344CB8AC3E}">
        <p14:creationId xmlns:p14="http://schemas.microsoft.com/office/powerpoint/2010/main" val="30839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Observations and Future Directions</a:t>
            </a:r>
          </a:p>
        </p:txBody>
      </p:sp>
      <p:sp>
        <p:nvSpPr>
          <p:cNvPr id="6" name="Text Placeholder 5"/>
          <p:cNvSpPr>
            <a:spLocks noGrp="1"/>
          </p:cNvSpPr>
          <p:nvPr>
            <p:ph type="body" idx="2"/>
          </p:nvPr>
        </p:nvSpPr>
        <p:spPr/>
        <p:txBody>
          <a:bodyPr/>
          <a:lstStyle/>
          <a:p>
            <a:endParaRPr lang="en-US" dirty="0"/>
          </a:p>
        </p:txBody>
      </p:sp>
      <p:sp>
        <p:nvSpPr>
          <p:cNvPr id="5" name="Content Placeholder 4"/>
          <p:cNvSpPr>
            <a:spLocks noGrp="1"/>
          </p:cNvSpPr>
          <p:nvPr>
            <p:ph sz="quarter" idx="1"/>
          </p:nvPr>
        </p:nvSpPr>
        <p:spPr/>
        <p:txBody>
          <a:bodyPr>
            <a:normAutofit/>
          </a:bodyPr>
          <a:lstStyle/>
          <a:p>
            <a:r>
              <a:rPr lang="en-US" sz="2400" dirty="0"/>
              <a:t>Individual differences in first fixation locations and durations were observed, hinting at the need for more nuanced investigations in future research. The focus should extend beyond averages, as outliers in our box plot suggest individual variations that warrant deeper exploration.</a:t>
            </a:r>
          </a:p>
          <a:p>
            <a:r>
              <a:rPr lang="en-US" sz="2400" dirty="0"/>
              <a:t>The findings have implications for future research, emphasizing the importance of understanding individual differences in eye patterns.</a:t>
            </a:r>
            <a:endParaRPr lang="en-US" sz="1800" dirty="0"/>
          </a:p>
          <a:p>
            <a:endParaRPr lang="en-US" sz="2400" dirty="0"/>
          </a:p>
        </p:txBody>
      </p:sp>
    </p:spTree>
    <p:extLst>
      <p:ext uri="{BB962C8B-B14F-4D97-AF65-F5344CB8AC3E}">
        <p14:creationId xmlns:p14="http://schemas.microsoft.com/office/powerpoint/2010/main" val="344801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Citations</a:t>
            </a:r>
          </a:p>
        </p:txBody>
      </p:sp>
      <p:sp>
        <p:nvSpPr>
          <p:cNvPr id="6" name="Content Placeholder 5"/>
          <p:cNvSpPr>
            <a:spLocks noGrp="1"/>
          </p:cNvSpPr>
          <p:nvPr>
            <p:ph sz="quarter" idx="1"/>
          </p:nvPr>
        </p:nvSpPr>
        <p:spPr/>
        <p:txBody>
          <a:bodyPr>
            <a:normAutofit/>
          </a:bodyPr>
          <a:lstStyle/>
          <a:p>
            <a:endParaRPr lang="en-US" sz="1100" b="0" i="0" dirty="0">
              <a:solidFill>
                <a:srgbClr val="222222"/>
              </a:solidFill>
              <a:effectLst/>
              <a:latin typeface="Merriweather Sans" pitchFamily="2" charset="0"/>
            </a:endParaRPr>
          </a:p>
          <a:p>
            <a:pPr algn="l"/>
            <a:r>
              <a:rPr lang="en-US" sz="1600" i="0" dirty="0" err="1">
                <a:effectLst/>
                <a:latin typeface="Helvetica Neue"/>
              </a:rPr>
              <a:t>Holmqvist</a:t>
            </a:r>
            <a:r>
              <a:rPr lang="en-US" sz="1600" i="0" dirty="0">
                <a:effectLst/>
                <a:latin typeface="Helvetica Neue"/>
              </a:rPr>
              <a:t>, K., Nyström, M., Andersson, R., Dewhurst, R., </a:t>
            </a:r>
            <a:r>
              <a:rPr lang="en-US" sz="1600" i="0" dirty="0" err="1">
                <a:effectLst/>
                <a:latin typeface="Helvetica Neue"/>
              </a:rPr>
              <a:t>Halszka</a:t>
            </a:r>
            <a:r>
              <a:rPr lang="en-US" sz="1600" i="0" dirty="0">
                <a:effectLst/>
                <a:latin typeface="Helvetica Neue"/>
              </a:rPr>
              <a:t>, J., &amp; van de </a:t>
            </a:r>
            <a:r>
              <a:rPr lang="en-US" sz="1600" i="0" dirty="0" err="1">
                <a:effectLst/>
                <a:latin typeface="Helvetica Neue"/>
              </a:rPr>
              <a:t>Weijer</a:t>
            </a:r>
            <a:r>
              <a:rPr lang="en-US" sz="1600" i="0" dirty="0">
                <a:effectLst/>
                <a:latin typeface="Helvetica Neue"/>
              </a:rPr>
              <a:t>, J. (2011). Eye Tracking : A Comprehensive Guide to Methods and Measures. Oxford University Press. </a:t>
            </a:r>
            <a:r>
              <a:rPr lang="en-US" sz="1600" i="0" u="none" strike="noStrike" dirty="0">
                <a:effectLst/>
                <a:latin typeface="Helvetica Neue"/>
                <a:hlinkClick r:id="rId2">
                  <a:extLst>
                    <a:ext uri="{A12FA001-AC4F-418D-AE19-62706E023703}">
                      <ahyp:hlinkClr xmlns:ahyp="http://schemas.microsoft.com/office/drawing/2018/hyperlinkcolor" val="tx"/>
                    </a:ext>
                  </a:extLst>
                </a:hlinkClick>
              </a:rPr>
              <a:t>http://ukcatalogue.oup.com/product/9780199697083.do</a:t>
            </a:r>
            <a:endParaRPr lang="en-US" sz="1600" i="0" u="none" strike="noStrike" dirty="0">
              <a:effectLst/>
              <a:latin typeface="Helvetica Neue"/>
            </a:endParaRPr>
          </a:p>
          <a:p>
            <a:pPr algn="l"/>
            <a:endParaRPr lang="en-US" sz="1600" i="0" dirty="0">
              <a:effectLst/>
              <a:latin typeface="Helvetica Neue"/>
            </a:endParaRPr>
          </a:p>
          <a:p>
            <a:r>
              <a:rPr lang="en-US" sz="1600" dirty="0">
                <a:latin typeface="Helvetica Neue"/>
              </a:rPr>
              <a:t>Modi, N., Singh, J. Real-time camera-based eye gaze tracking using convolutional neural network: a case study on social media website. Virtual Reality 26, 1489–1506 (2022). </a:t>
            </a:r>
            <a:r>
              <a:rPr lang="en-US" sz="1600" dirty="0">
                <a:latin typeface="Helvetica Neue"/>
                <a:hlinkClick r:id="rId3">
                  <a:extLst>
                    <a:ext uri="{A12FA001-AC4F-418D-AE19-62706E023703}">
                      <ahyp:hlinkClr xmlns:ahyp="http://schemas.microsoft.com/office/drawing/2018/hyperlinkcolor" val="tx"/>
                    </a:ext>
                  </a:extLst>
                </a:hlinkClick>
              </a:rPr>
              <a:t>https://doi.org/10.1007/s10055-022-00642-6</a:t>
            </a:r>
            <a:endParaRPr lang="en-US" sz="1600" dirty="0">
              <a:latin typeface="Helvetica Neue"/>
            </a:endParaRPr>
          </a:p>
          <a:p>
            <a:endParaRPr lang="en-US" sz="1600" i="0" dirty="0">
              <a:effectLst/>
              <a:latin typeface="Merriweather Sans" pitchFamily="2" charset="0"/>
            </a:endParaRPr>
          </a:p>
          <a:p>
            <a:r>
              <a:rPr lang="en-US" sz="1600" i="0" dirty="0">
                <a:effectLst/>
                <a:latin typeface="Helvetica Neue"/>
              </a:rPr>
              <a:t>Srivastava, N., </a:t>
            </a:r>
            <a:r>
              <a:rPr lang="en-US" sz="1600" i="0" dirty="0" err="1">
                <a:effectLst/>
                <a:latin typeface="Helvetica Neue"/>
              </a:rPr>
              <a:t>Newn</a:t>
            </a:r>
            <a:r>
              <a:rPr lang="en-US" sz="1600" i="0" dirty="0">
                <a:effectLst/>
                <a:latin typeface="Helvetica Neue"/>
              </a:rPr>
              <a:t>, J., &amp; </a:t>
            </a:r>
            <a:r>
              <a:rPr lang="en-US" sz="1600" i="0" dirty="0" err="1">
                <a:effectLst/>
                <a:latin typeface="Helvetica Neue"/>
              </a:rPr>
              <a:t>Velloso</a:t>
            </a:r>
            <a:r>
              <a:rPr lang="en-US" sz="1600" i="0" dirty="0">
                <a:effectLst/>
                <a:latin typeface="Helvetica Neue"/>
              </a:rPr>
              <a:t>, E. (2018). Combining Low and Mid-Level Gaze Features for Desktop Activity Recognition. Proceedings of the ACM on Interactive, Mobile, Wearable and Ubiquitous Technologies, 2(4), 189.</a:t>
            </a:r>
          </a:p>
          <a:p>
            <a:endParaRPr lang="en-US" sz="800" b="0" i="0" dirty="0">
              <a:solidFill>
                <a:srgbClr val="222222"/>
              </a:solidFill>
              <a:effectLst/>
              <a:latin typeface="Merriweather Sans" pitchFamily="2" charset="0"/>
            </a:endParaRPr>
          </a:p>
          <a:p>
            <a:pPr algn="l"/>
            <a:endParaRPr lang="en-US" sz="800" b="0" i="0" dirty="0">
              <a:solidFill>
                <a:srgbClr val="333333"/>
              </a:solidFill>
              <a:effectLst/>
              <a:latin typeface="Helvetica Neue"/>
            </a:endParaRPr>
          </a:p>
          <a:p>
            <a:endParaRPr lang="en-US" sz="1100" b="0" i="0" dirty="0">
              <a:solidFill>
                <a:srgbClr val="222222"/>
              </a:solidFill>
              <a:effectLst/>
              <a:latin typeface="Merriweather Sans" pitchFamily="2" charset="0"/>
            </a:endParaRPr>
          </a:p>
          <a:p>
            <a:endParaRPr lang="en-US" sz="1100" b="0" i="0" dirty="0">
              <a:solidFill>
                <a:srgbClr val="222222"/>
              </a:solidFill>
              <a:effectLst/>
              <a:latin typeface="Merriweather Sans" pitchFamily="2" charset="0"/>
            </a:endParaRPr>
          </a:p>
          <a:p>
            <a:endParaRPr lang="en-US" sz="1100" dirty="0"/>
          </a:p>
        </p:txBody>
      </p:sp>
    </p:spTree>
    <p:extLst>
      <p:ext uri="{BB962C8B-B14F-4D97-AF65-F5344CB8AC3E}">
        <p14:creationId xmlns:p14="http://schemas.microsoft.com/office/powerpoint/2010/main" val="2953179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a:t>
            </a:r>
          </a:p>
        </p:txBody>
      </p:sp>
      <p:sp>
        <p:nvSpPr>
          <p:cNvPr id="5" name="Content Placeholder 4"/>
          <p:cNvSpPr>
            <a:spLocks noGrp="1"/>
          </p:cNvSpPr>
          <p:nvPr>
            <p:ph sz="quarter" idx="1"/>
          </p:nvPr>
        </p:nvSpPr>
        <p:spPr/>
        <p:txBody>
          <a:bodyPr/>
          <a:lstStyle/>
          <a:p>
            <a:r>
              <a:rPr lang="en-US" b="1" dirty="0">
                <a:latin typeface="Söhne"/>
              </a:rPr>
              <a:t>Introduction</a:t>
            </a:r>
          </a:p>
          <a:p>
            <a:pPr algn="l"/>
            <a:r>
              <a:rPr lang="en-US" b="1" i="0" dirty="0">
                <a:effectLst/>
                <a:latin typeface="Söhne"/>
              </a:rPr>
              <a:t>Methods</a:t>
            </a:r>
          </a:p>
          <a:p>
            <a:r>
              <a:rPr lang="en-US" b="1" i="0" dirty="0">
                <a:effectLst/>
                <a:latin typeface="Söhne"/>
              </a:rPr>
              <a:t>Dataset Overview</a:t>
            </a:r>
          </a:p>
          <a:p>
            <a:r>
              <a:rPr lang="en-US" b="1" i="0" dirty="0">
                <a:effectLst/>
                <a:latin typeface="Söhne"/>
              </a:rPr>
              <a:t>Results</a:t>
            </a:r>
          </a:p>
          <a:p>
            <a:r>
              <a:rPr lang="en-US" b="1" i="0" dirty="0">
                <a:effectLst/>
                <a:latin typeface="Söhne"/>
              </a:rPr>
              <a:t>Discussion</a:t>
            </a:r>
          </a:p>
          <a:p>
            <a:r>
              <a:rPr lang="en-US" b="1" i="0" dirty="0">
                <a:effectLst/>
                <a:latin typeface="Söhne"/>
              </a:rPr>
              <a:t>Observations and Future Directions</a:t>
            </a:r>
          </a:p>
          <a:p>
            <a:endParaRPr lang="en-US" b="1" i="0" dirty="0">
              <a:effectLst/>
              <a:latin typeface="Söhne"/>
            </a:endParaRPr>
          </a:p>
          <a:p>
            <a:pPr algn="l"/>
            <a:endParaRPr lang="en-US" b="1" i="0" dirty="0">
              <a:effectLst/>
              <a:latin typeface="Söhne"/>
            </a:endParaRPr>
          </a:p>
        </p:txBody>
      </p:sp>
    </p:spTree>
    <p:extLst>
      <p:ext uri="{BB962C8B-B14F-4D97-AF65-F5344CB8AC3E}">
        <p14:creationId xmlns:p14="http://schemas.microsoft.com/office/powerpoint/2010/main" val="259091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Introduction-Eye-Tracking</a:t>
            </a:r>
          </a:p>
        </p:txBody>
      </p:sp>
      <p:sp>
        <p:nvSpPr>
          <p:cNvPr id="6" name="Text Placeholder 5"/>
          <p:cNvSpPr>
            <a:spLocks noGrp="1"/>
          </p:cNvSpPr>
          <p:nvPr>
            <p:ph type="body" idx="2"/>
          </p:nvPr>
        </p:nvSpPr>
        <p:spPr/>
        <p:txBody>
          <a:bodyPr/>
          <a:lstStyle/>
          <a:p>
            <a:r>
              <a:rPr lang="en-US" dirty="0"/>
              <a:t>What it collects?</a:t>
            </a:r>
          </a:p>
          <a:p>
            <a:r>
              <a:rPr lang="en-US" dirty="0"/>
              <a:t>X, Y, and Timestamp data.</a:t>
            </a:r>
          </a:p>
          <a:p>
            <a:r>
              <a:rPr lang="en-US" dirty="0"/>
              <a:t>What it Does?</a:t>
            </a:r>
          </a:p>
          <a:p>
            <a:r>
              <a:rPr lang="en-US" dirty="0"/>
              <a:t>Sampling rates: 60hz-1000hz</a:t>
            </a:r>
          </a:p>
          <a:p>
            <a:r>
              <a:rPr lang="en-US" dirty="0"/>
              <a:t>What it Does Not Do?</a:t>
            </a:r>
          </a:p>
        </p:txBody>
      </p:sp>
      <p:sp>
        <p:nvSpPr>
          <p:cNvPr id="3" name="TextBox 2">
            <a:extLst>
              <a:ext uri="{FF2B5EF4-FFF2-40B4-BE49-F238E27FC236}">
                <a16:creationId xmlns:a16="http://schemas.microsoft.com/office/drawing/2014/main" id="{77D8BFD9-55D1-B2E1-107F-3B5665E3F224}"/>
              </a:ext>
            </a:extLst>
          </p:cNvPr>
          <p:cNvSpPr txBox="1"/>
          <p:nvPr/>
        </p:nvSpPr>
        <p:spPr>
          <a:xfrm>
            <a:off x="2984361" y="5841822"/>
            <a:ext cx="5842648" cy="600164"/>
          </a:xfrm>
          <a:prstGeom prst="rect">
            <a:avLst/>
          </a:prstGeom>
          <a:noFill/>
        </p:spPr>
        <p:txBody>
          <a:bodyPr wrap="square">
            <a:spAutoFit/>
          </a:bodyPr>
          <a:lstStyle/>
          <a:p>
            <a:r>
              <a:rPr lang="en-US" sz="1100" b="0" i="0" dirty="0">
                <a:solidFill>
                  <a:srgbClr val="222222"/>
                </a:solidFill>
                <a:effectLst/>
                <a:latin typeface="Merriweather Sans" pitchFamily="2" charset="0"/>
              </a:rPr>
              <a:t>Modi, N., Singh, J. Real-time camera-based eye gaze tracking using convolutional neural network: a case study on social media website. </a:t>
            </a:r>
            <a:r>
              <a:rPr lang="en-US" sz="1100" b="0" i="1" dirty="0">
                <a:solidFill>
                  <a:srgbClr val="222222"/>
                </a:solidFill>
                <a:effectLst/>
                <a:latin typeface="Merriweather Sans" pitchFamily="2" charset="0"/>
              </a:rPr>
              <a:t>Virtual Reality</a:t>
            </a:r>
            <a:r>
              <a:rPr lang="en-US" sz="1100" b="0" i="0" dirty="0">
                <a:solidFill>
                  <a:srgbClr val="222222"/>
                </a:solidFill>
                <a:effectLst/>
                <a:latin typeface="Merriweather Sans" pitchFamily="2" charset="0"/>
              </a:rPr>
              <a:t> </a:t>
            </a:r>
            <a:r>
              <a:rPr lang="en-US" sz="1100" b="1" i="0" dirty="0">
                <a:solidFill>
                  <a:srgbClr val="222222"/>
                </a:solidFill>
                <a:effectLst/>
                <a:latin typeface="Merriweather Sans" pitchFamily="2" charset="0"/>
              </a:rPr>
              <a:t>26</a:t>
            </a:r>
            <a:r>
              <a:rPr lang="en-US" sz="1100" b="0" i="0" dirty="0">
                <a:solidFill>
                  <a:srgbClr val="222222"/>
                </a:solidFill>
                <a:effectLst/>
                <a:latin typeface="Merriweather Sans" pitchFamily="2" charset="0"/>
              </a:rPr>
              <a:t>, 1489–1506 (2022). https://doi.org/10.1007/s10055-022-00642-6</a:t>
            </a:r>
            <a:endParaRPr lang="en-US" sz="1100" dirty="0"/>
          </a:p>
        </p:txBody>
      </p:sp>
      <p:pic>
        <p:nvPicPr>
          <p:cNvPr id="7" name="Content Placeholder 6" descr="A screenshot of a computer&#10;&#10;Description automatically generated">
            <a:extLst>
              <a:ext uri="{FF2B5EF4-FFF2-40B4-BE49-F238E27FC236}">
                <a16:creationId xmlns:a16="http://schemas.microsoft.com/office/drawing/2014/main" id="{DC337B2D-8C27-F7EF-C7A1-A66732FE4981}"/>
              </a:ext>
            </a:extLst>
          </p:cNvPr>
          <p:cNvPicPr>
            <a:picLocks noGrp="1" noChangeAspect="1"/>
          </p:cNvPicPr>
          <p:nvPr>
            <p:ph sz="quarter" idx="1"/>
          </p:nvPr>
        </p:nvPicPr>
        <p:blipFill rotWithShape="1">
          <a:blip r:embed="rId3"/>
          <a:srcRect l="16679" t="12871" r="19821" b="14036"/>
          <a:stretch/>
        </p:blipFill>
        <p:spPr bwMode="auto">
          <a:xfrm>
            <a:off x="2844522" y="1752601"/>
            <a:ext cx="4731038" cy="3063240"/>
          </a:xfrm>
          <a:prstGeom prst="rect">
            <a:avLst/>
          </a:prstGeom>
          <a:ln>
            <a:noFill/>
          </a:ln>
          <a:extLst>
            <a:ext uri="{53640926-AAD7-44D8-BBD7-CCE9431645EC}">
              <a14:shadowObscured xmlns:a14="http://schemas.microsoft.com/office/drawing/2010/main"/>
            </a:ext>
          </a:extLst>
        </p:spPr>
      </p:pic>
      <p:pic>
        <p:nvPicPr>
          <p:cNvPr id="8" name="Picture 7" descr="A hand holding a usb stick">
            <a:extLst>
              <a:ext uri="{FF2B5EF4-FFF2-40B4-BE49-F238E27FC236}">
                <a16:creationId xmlns:a16="http://schemas.microsoft.com/office/drawing/2014/main" id="{C40B4A85-FF82-AC5C-6CA0-7E77786D9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8356" y="4278298"/>
            <a:ext cx="2508980" cy="1411301"/>
          </a:xfrm>
          <a:prstGeom prst="rect">
            <a:avLst/>
          </a:prstGeom>
        </p:spPr>
      </p:pic>
    </p:spTree>
    <p:extLst>
      <p:ext uri="{BB962C8B-B14F-4D97-AF65-F5344CB8AC3E}">
        <p14:creationId xmlns:p14="http://schemas.microsoft.com/office/powerpoint/2010/main" val="31126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Introduction-Study</a:t>
            </a:r>
          </a:p>
        </p:txBody>
      </p:sp>
      <p:sp>
        <p:nvSpPr>
          <p:cNvPr id="6" name="Text Placeholder 5"/>
          <p:cNvSpPr>
            <a:spLocks noGrp="1"/>
          </p:cNvSpPr>
          <p:nvPr>
            <p:ph type="body" idx="2"/>
          </p:nvPr>
        </p:nvSpPr>
        <p:spPr/>
        <p:txBody>
          <a:bodyPr/>
          <a:lstStyle/>
          <a:p>
            <a:r>
              <a:rPr lang="en-US" dirty="0"/>
              <a:t>What’s the study?</a:t>
            </a:r>
          </a:p>
          <a:p>
            <a:endParaRPr lang="en-US" dirty="0"/>
          </a:p>
          <a:p>
            <a:r>
              <a:rPr lang="en-US" dirty="0"/>
              <a:t>Dataset</a:t>
            </a:r>
          </a:p>
          <a:p>
            <a:endParaRPr lang="en-US" dirty="0"/>
          </a:p>
          <a:p>
            <a:endParaRPr lang="en-US" dirty="0"/>
          </a:p>
        </p:txBody>
      </p:sp>
      <p:pic>
        <p:nvPicPr>
          <p:cNvPr id="3" name="Content Placeholder 2">
            <a:extLst>
              <a:ext uri="{FF2B5EF4-FFF2-40B4-BE49-F238E27FC236}">
                <a16:creationId xmlns:a16="http://schemas.microsoft.com/office/drawing/2014/main" id="{ED60F20E-0092-2A6F-4CCF-E17B2F1A3192}"/>
              </a:ext>
            </a:extLst>
          </p:cNvPr>
          <p:cNvPicPr>
            <a:picLocks noGrp="1" noChangeAspect="1"/>
          </p:cNvPicPr>
          <p:nvPr>
            <p:ph sz="quarter" idx="1"/>
          </p:nvPr>
        </p:nvPicPr>
        <p:blipFill rotWithShape="1">
          <a:blip r:embed="rId3"/>
          <a:srcRect l="8464" t="26464" r="35492" b="44232"/>
          <a:stretch/>
        </p:blipFill>
        <p:spPr>
          <a:xfrm>
            <a:off x="2349305" y="1752600"/>
            <a:ext cx="6237849" cy="1834662"/>
          </a:xfrm>
        </p:spPr>
      </p:pic>
      <p:pic>
        <p:nvPicPr>
          <p:cNvPr id="8" name="Picture 7">
            <a:extLst>
              <a:ext uri="{FF2B5EF4-FFF2-40B4-BE49-F238E27FC236}">
                <a16:creationId xmlns:a16="http://schemas.microsoft.com/office/drawing/2014/main" id="{81778F2F-849C-28F5-4B5A-4026A178C9F5}"/>
              </a:ext>
            </a:extLst>
          </p:cNvPr>
          <p:cNvPicPr>
            <a:picLocks noChangeAspect="1"/>
          </p:cNvPicPr>
          <p:nvPr/>
        </p:nvPicPr>
        <p:blipFill rotWithShape="1">
          <a:blip r:embed="rId4"/>
          <a:srcRect l="13407" t="28071" r="15494" b="26996"/>
          <a:stretch/>
        </p:blipFill>
        <p:spPr>
          <a:xfrm>
            <a:off x="2349305" y="3677697"/>
            <a:ext cx="6501284" cy="2311120"/>
          </a:xfrm>
          <a:prstGeom prst="rect">
            <a:avLst/>
          </a:prstGeom>
        </p:spPr>
      </p:pic>
    </p:spTree>
    <p:extLst>
      <p:ext uri="{BB962C8B-B14F-4D97-AF65-F5344CB8AC3E}">
        <p14:creationId xmlns:p14="http://schemas.microsoft.com/office/powerpoint/2010/main" val="130363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Introduction-Gaze features</a:t>
            </a:r>
          </a:p>
        </p:txBody>
      </p:sp>
      <p:sp>
        <p:nvSpPr>
          <p:cNvPr id="6" name="Text Placeholder 5"/>
          <p:cNvSpPr>
            <a:spLocks noGrp="1"/>
          </p:cNvSpPr>
          <p:nvPr>
            <p:ph type="body" idx="2"/>
          </p:nvPr>
        </p:nvSpPr>
        <p:spPr/>
        <p:txBody>
          <a:bodyPr/>
          <a:lstStyle/>
          <a:p>
            <a:r>
              <a:rPr lang="en-US" dirty="0"/>
              <a:t>What kinds of Eye Measures?</a:t>
            </a:r>
          </a:p>
          <a:p>
            <a:endParaRPr lang="en-US" dirty="0"/>
          </a:p>
          <a:p>
            <a:r>
              <a:rPr lang="en-US" dirty="0"/>
              <a:t>What is Time to First Fixation?</a:t>
            </a:r>
          </a:p>
          <a:p>
            <a:endParaRPr lang="en-US" dirty="0"/>
          </a:p>
        </p:txBody>
      </p:sp>
      <p:pic>
        <p:nvPicPr>
          <p:cNvPr id="5" name="Content Placeholder 4">
            <a:extLst>
              <a:ext uri="{FF2B5EF4-FFF2-40B4-BE49-F238E27FC236}">
                <a16:creationId xmlns:a16="http://schemas.microsoft.com/office/drawing/2014/main" id="{94A937F7-C202-633A-B421-D54CC31A6852}"/>
              </a:ext>
            </a:extLst>
          </p:cNvPr>
          <p:cNvPicPr>
            <a:picLocks noGrp="1" noChangeAspect="1"/>
          </p:cNvPicPr>
          <p:nvPr>
            <p:ph sz="quarter" idx="1"/>
          </p:nvPr>
        </p:nvPicPr>
        <p:blipFill rotWithShape="1">
          <a:blip r:embed="rId3"/>
          <a:srcRect l="6395" t="24074" r="65833" b="21111"/>
          <a:stretch/>
        </p:blipFill>
        <p:spPr>
          <a:xfrm>
            <a:off x="3316224" y="1676400"/>
            <a:ext cx="4651293" cy="4419600"/>
          </a:xfrm>
          <a:prstGeom prst="rect">
            <a:avLst/>
          </a:prstGeom>
        </p:spPr>
      </p:pic>
    </p:spTree>
    <p:extLst>
      <p:ext uri="{BB962C8B-B14F-4D97-AF65-F5344CB8AC3E}">
        <p14:creationId xmlns:p14="http://schemas.microsoft.com/office/powerpoint/2010/main" val="144329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a:t>
            </a:r>
          </a:p>
        </p:txBody>
      </p:sp>
      <p:sp>
        <p:nvSpPr>
          <p:cNvPr id="6" name="Text Placeholder 5"/>
          <p:cNvSpPr>
            <a:spLocks noGrp="1"/>
          </p:cNvSpPr>
          <p:nvPr>
            <p:ph type="body" idx="2"/>
          </p:nvPr>
        </p:nvSpPr>
        <p:spPr/>
        <p:txBody>
          <a:bodyPr/>
          <a:lstStyle/>
          <a:p>
            <a:endParaRPr lang="en-US" dirty="0"/>
          </a:p>
        </p:txBody>
      </p:sp>
      <p:sp>
        <p:nvSpPr>
          <p:cNvPr id="5" name="Content Placeholder 4"/>
          <p:cNvSpPr>
            <a:spLocks noGrp="1"/>
          </p:cNvSpPr>
          <p:nvPr>
            <p:ph sz="quarter" idx="1"/>
          </p:nvPr>
        </p:nvSpPr>
        <p:spPr/>
        <p:txBody>
          <a:bodyPr>
            <a:normAutofit fontScale="92500" lnSpcReduction="10000"/>
          </a:bodyPr>
          <a:lstStyle/>
          <a:p>
            <a:r>
              <a:rPr lang="en-US" sz="2400" dirty="0"/>
              <a:t>Eye data collected from students performing various desktop activities, made available on Kaggle. Dataset provides spatial coordinates, timestamps, and activity identifiers. </a:t>
            </a:r>
          </a:p>
          <a:p>
            <a:endParaRPr lang="en-US" sz="2400" dirty="0"/>
          </a:p>
          <a:p>
            <a:r>
              <a:rPr lang="en-US" sz="2400" dirty="0"/>
              <a:t>192 individual files.</a:t>
            </a:r>
          </a:p>
          <a:p>
            <a:endParaRPr lang="en-US" sz="2400" dirty="0"/>
          </a:p>
          <a:p>
            <a:r>
              <a:rPr lang="en-US" sz="2400" dirty="0"/>
              <a:t>Deduce the nature of a user's activity by examining gaze patterns. </a:t>
            </a:r>
          </a:p>
          <a:p>
            <a:endParaRPr lang="en-US" sz="2400" dirty="0"/>
          </a:p>
          <a:p>
            <a:r>
              <a:rPr lang="en-US" sz="2400" dirty="0"/>
              <a:t>Examine first time to fixation. Which eye-metrics can tell us about the activity?</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1252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Methods-Research Question</a:t>
            </a:r>
          </a:p>
        </p:txBody>
      </p:sp>
      <p:sp>
        <p:nvSpPr>
          <p:cNvPr id="6" name="Text Placeholder 5"/>
          <p:cNvSpPr>
            <a:spLocks noGrp="1"/>
          </p:cNvSpPr>
          <p:nvPr>
            <p:ph type="body" idx="2"/>
          </p:nvPr>
        </p:nvSpPr>
        <p:spPr/>
        <p:txBody>
          <a:bodyPr/>
          <a:lstStyle/>
          <a:p>
            <a:endParaRPr lang="en-US" dirty="0"/>
          </a:p>
        </p:txBody>
      </p:sp>
      <p:sp>
        <p:nvSpPr>
          <p:cNvPr id="5" name="Content Placeholder 4"/>
          <p:cNvSpPr>
            <a:spLocks noGrp="1"/>
          </p:cNvSpPr>
          <p:nvPr>
            <p:ph sz="quarter" idx="1"/>
          </p:nvPr>
        </p:nvSpPr>
        <p:spPr/>
        <p:txBody>
          <a:bodyPr/>
          <a:lstStyle/>
          <a:p>
            <a:r>
              <a:rPr lang="en-US" sz="2400" dirty="0"/>
              <a:t>Can we identify which activities require more prolonged or shorter periods of visual engagement? Do all participants stare in relatively the same positions across the activities? </a:t>
            </a:r>
          </a:p>
          <a:p>
            <a:endParaRPr lang="en-US" sz="2400" dirty="0"/>
          </a:p>
          <a:p>
            <a:r>
              <a:rPr lang="en-US" sz="2400" dirty="0"/>
              <a:t>Mean duration of the first time to fixation for each activity unveils patterns in the time participants spend on specific activities. X and Y coordinates tell us if individual participants display patterns of location.</a:t>
            </a:r>
          </a:p>
          <a:p>
            <a:pPr marL="0" indent="0">
              <a:buNone/>
            </a:pPr>
            <a:endParaRPr lang="en-US" dirty="0"/>
          </a:p>
        </p:txBody>
      </p:sp>
    </p:spTree>
    <p:extLst>
      <p:ext uri="{BB962C8B-B14F-4D97-AF65-F5344CB8AC3E}">
        <p14:creationId xmlns:p14="http://schemas.microsoft.com/office/powerpoint/2010/main" val="304074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Results</a:t>
            </a:r>
          </a:p>
        </p:txBody>
      </p:sp>
      <p:sp>
        <p:nvSpPr>
          <p:cNvPr id="6" name="Text Placeholder 5"/>
          <p:cNvSpPr>
            <a:spLocks noGrp="1"/>
          </p:cNvSpPr>
          <p:nvPr>
            <p:ph type="body" idx="2"/>
          </p:nvPr>
        </p:nvSpPr>
        <p:spPr/>
        <p:txBody>
          <a:bodyPr/>
          <a:lstStyle/>
          <a:p>
            <a:endParaRPr lang="en-US" dirty="0"/>
          </a:p>
        </p:txBody>
      </p:sp>
      <p:pic>
        <p:nvPicPr>
          <p:cNvPr id="8" name="Picture 7">
            <a:extLst>
              <a:ext uri="{FF2B5EF4-FFF2-40B4-BE49-F238E27FC236}">
                <a16:creationId xmlns:a16="http://schemas.microsoft.com/office/drawing/2014/main" id="{8E3F7E40-60ED-53DB-CA1C-82E28A45BA3F}"/>
              </a:ext>
            </a:extLst>
          </p:cNvPr>
          <p:cNvPicPr>
            <a:picLocks noChangeAspect="1"/>
          </p:cNvPicPr>
          <p:nvPr/>
        </p:nvPicPr>
        <p:blipFill rotWithShape="1">
          <a:blip r:embed="rId3"/>
          <a:srcRect l="17067" t="25526" r="34267" b="18059"/>
          <a:stretch/>
        </p:blipFill>
        <p:spPr>
          <a:xfrm>
            <a:off x="4572000" y="708025"/>
            <a:ext cx="4585640" cy="2990089"/>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BEB247AD-41A5-B011-3BD6-C1868EE40321}"/>
              </a:ext>
            </a:extLst>
          </p:cNvPr>
          <p:cNvPicPr>
            <a:picLocks noChangeAspect="1"/>
          </p:cNvPicPr>
          <p:nvPr/>
        </p:nvPicPr>
        <p:blipFill rotWithShape="1">
          <a:blip r:embed="rId4"/>
          <a:srcRect l="21076" t="21834" r="33538" b="25528"/>
          <a:stretch/>
        </p:blipFill>
        <p:spPr bwMode="auto">
          <a:xfrm>
            <a:off x="4623714" y="3795650"/>
            <a:ext cx="4482211" cy="2923738"/>
          </a:xfrm>
          <a:prstGeom prst="rect">
            <a:avLst/>
          </a:prstGeom>
          <a:ln>
            <a:noFill/>
          </a:ln>
          <a:extLst>
            <a:ext uri="{53640926-AAD7-44D8-BBD7-CCE9431645EC}">
              <a14:shadowObscured xmlns:a14="http://schemas.microsoft.com/office/drawing/2010/main"/>
            </a:ext>
          </a:extLst>
        </p:spPr>
      </p:pic>
      <p:pic>
        <p:nvPicPr>
          <p:cNvPr id="10" name="Picture 9" descr="A screenshot of a computer screen&#10;&#10;Description automatically generated">
            <a:extLst>
              <a:ext uri="{FF2B5EF4-FFF2-40B4-BE49-F238E27FC236}">
                <a16:creationId xmlns:a16="http://schemas.microsoft.com/office/drawing/2014/main" id="{79CA4B0D-88E5-8DE2-42F5-7CABB7C65968}"/>
              </a:ext>
            </a:extLst>
          </p:cNvPr>
          <p:cNvPicPr>
            <a:picLocks noChangeAspect="1"/>
          </p:cNvPicPr>
          <p:nvPr/>
        </p:nvPicPr>
        <p:blipFill rotWithShape="1">
          <a:blip r:embed="rId5"/>
          <a:srcRect l="19783" t="26661" r="32374" b="20473"/>
          <a:stretch/>
        </p:blipFill>
        <p:spPr bwMode="auto">
          <a:xfrm>
            <a:off x="0" y="1577975"/>
            <a:ext cx="4719353" cy="29900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816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Discussion</a:t>
            </a:r>
          </a:p>
        </p:txBody>
      </p:sp>
      <p:sp>
        <p:nvSpPr>
          <p:cNvPr id="6" name="Text Placeholder 5"/>
          <p:cNvSpPr>
            <a:spLocks noGrp="1"/>
          </p:cNvSpPr>
          <p:nvPr>
            <p:ph type="body" idx="2"/>
          </p:nvPr>
        </p:nvSpPr>
        <p:spPr/>
        <p:txBody>
          <a:bodyPr/>
          <a:lstStyle/>
          <a:p>
            <a:endParaRPr lang="en-US" dirty="0"/>
          </a:p>
        </p:txBody>
      </p:sp>
      <p:sp>
        <p:nvSpPr>
          <p:cNvPr id="7" name="Content Placeholder 6">
            <a:extLst>
              <a:ext uri="{FF2B5EF4-FFF2-40B4-BE49-F238E27FC236}">
                <a16:creationId xmlns:a16="http://schemas.microsoft.com/office/drawing/2014/main" id="{176403AC-7370-DD47-ED9B-1763B9FF0DF1}"/>
              </a:ext>
            </a:extLst>
          </p:cNvPr>
          <p:cNvSpPr>
            <a:spLocks noGrp="1"/>
          </p:cNvSpPr>
          <p:nvPr>
            <p:ph sz="quarter" idx="1"/>
          </p:nvPr>
        </p:nvSpPr>
        <p:spPr/>
        <p:txBody>
          <a:bodyPr/>
          <a:lstStyle/>
          <a:p>
            <a:r>
              <a:rPr lang="en-US" sz="2400" dirty="0"/>
              <a:t>Visual representation illuminates distinct variations in gaze patterns across different activities.</a:t>
            </a:r>
          </a:p>
          <a:p>
            <a:endParaRPr lang="en-US" sz="2400" dirty="0"/>
          </a:p>
          <a:p>
            <a:r>
              <a:rPr lang="en-US" sz="2400" dirty="0"/>
              <a:t>Answers question but also provides valuable insights into participants' cognitive processes and task engagement strategies.</a:t>
            </a:r>
          </a:p>
        </p:txBody>
      </p:sp>
    </p:spTree>
    <p:extLst>
      <p:ext uri="{BB962C8B-B14F-4D97-AF65-F5344CB8AC3E}">
        <p14:creationId xmlns:p14="http://schemas.microsoft.com/office/powerpoint/2010/main" val="26001410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Median.thmx</Template>
  <TotalTime>204</TotalTime>
  <Words>1180</Words>
  <Application>Microsoft Office PowerPoint</Application>
  <PresentationFormat>On-screen Show (4:3)</PresentationFormat>
  <Paragraphs>73</Paragraphs>
  <Slides>11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vt:lpstr>
      <vt:lpstr>Helvetica Neue</vt:lpstr>
      <vt:lpstr>Merriweather Sans</vt:lpstr>
      <vt:lpstr>Segoe UI</vt:lpstr>
      <vt:lpstr>Söhne</vt:lpstr>
      <vt:lpstr>Trebuchet MS</vt:lpstr>
      <vt:lpstr>Tw Cen MT</vt:lpstr>
      <vt:lpstr>Wingdings</vt:lpstr>
      <vt:lpstr>Wingdings 2</vt:lpstr>
      <vt:lpstr>Median</vt:lpstr>
      <vt:lpstr>Exploratory Eye Gaze Analysis (EDA) </vt:lpstr>
      <vt:lpstr>Content</vt:lpstr>
      <vt:lpstr>Introduction-Eye-Tracking</vt:lpstr>
      <vt:lpstr>Introduction-Study</vt:lpstr>
      <vt:lpstr>Introduction-Gaze features</vt:lpstr>
      <vt:lpstr>Methods</vt:lpstr>
      <vt:lpstr>Methods-Research Question</vt:lpstr>
      <vt:lpstr>Results</vt:lpstr>
      <vt:lpstr>Discussion</vt:lpstr>
      <vt:lpstr>Observations and Future Directions</vt:lpstr>
      <vt:lpstr>Citations</vt:lpstr>
    </vt:vector>
  </TitlesOfParts>
  <Company>University of California, Merced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Biancucci</dc:creator>
  <cp:lastModifiedBy>Maribel Viveros</cp:lastModifiedBy>
  <cp:revision>17</cp:revision>
  <dcterms:created xsi:type="dcterms:W3CDTF">2012-06-13T19:20:26Z</dcterms:created>
  <dcterms:modified xsi:type="dcterms:W3CDTF">2023-12-14T07:37:00Z</dcterms:modified>
</cp:coreProperties>
</file>