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0" r:id="rId3"/>
    <p:sldId id="257" r:id="rId4"/>
    <p:sldId id="261" r:id="rId5"/>
    <p:sldId id="265" r:id="rId6"/>
    <p:sldId id="262" r:id="rId7"/>
    <p:sldId id="263" r:id="rId8"/>
    <p:sldId id="264" r:id="rId9"/>
    <p:sldId id="266" r:id="rId10"/>
    <p:sldId id="267" r:id="rId11"/>
    <p:sldId id="275" r:id="rId12"/>
    <p:sldId id="269" r:id="rId13"/>
    <p:sldId id="273" r:id="rId14"/>
    <p:sldId id="274" r:id="rId15"/>
    <p:sldId id="270" r:id="rId16"/>
    <p:sldId id="271" r:id="rId17"/>
    <p:sldId id="272" r:id="rId18"/>
    <p:sldId id="276" r:id="rId19"/>
    <p:sldId id="279" r:id="rId20"/>
    <p:sldId id="277" r:id="rId21"/>
    <p:sldId id="278"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356302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137700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325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267996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2397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3126714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4128426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282599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361206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F794B-F727-43A7-8C68-8464D36BA5CE}" type="datetimeFigureOut">
              <a:rPr lang="en-IN" smtClean="0"/>
              <a:t>20-03-2019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168570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6F794B-F727-43A7-8C68-8464D36BA5CE}" type="datetimeFigureOut">
              <a:rPr lang="en-IN" smtClean="0"/>
              <a:t>20-03-2019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200427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F794B-F727-43A7-8C68-8464D36BA5CE}" type="datetimeFigureOut">
              <a:rPr lang="en-IN" smtClean="0"/>
              <a:t>20-03-2019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256664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6F794B-F727-43A7-8C68-8464D36BA5CE}" type="datetimeFigureOut">
              <a:rPr lang="en-IN" smtClean="0"/>
              <a:t>20-03-2019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112463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F794B-F727-43A7-8C68-8464D36BA5CE}" type="datetimeFigureOut">
              <a:rPr lang="en-IN" smtClean="0"/>
              <a:t>20-03-2019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363199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F794B-F727-43A7-8C68-8464D36BA5CE}" type="datetimeFigureOut">
              <a:rPr lang="en-IN" smtClean="0"/>
              <a:t>20-03-2019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F11B1-9D9E-407E-827D-2FDA588FC42C}" type="slidenum">
              <a:rPr lang="en-IN" smtClean="0"/>
              <a:t>‹#›</a:t>
            </a:fld>
            <a:endParaRPr lang="en-IN"/>
          </a:p>
        </p:txBody>
      </p:sp>
    </p:spTree>
    <p:extLst>
      <p:ext uri="{BB962C8B-B14F-4D97-AF65-F5344CB8AC3E}">
        <p14:creationId xmlns:p14="http://schemas.microsoft.com/office/powerpoint/2010/main" val="233721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F11B1-9D9E-407E-827D-2FDA588FC42C}" type="slidenum">
              <a:rPr lang="en-IN" smtClean="0"/>
              <a:t>‹#›</a:t>
            </a:fld>
            <a:endParaRPr lang="en-IN"/>
          </a:p>
        </p:txBody>
      </p:sp>
      <p:sp>
        <p:nvSpPr>
          <p:cNvPr id="5" name="Date Placeholder 4"/>
          <p:cNvSpPr>
            <a:spLocks noGrp="1"/>
          </p:cNvSpPr>
          <p:nvPr>
            <p:ph type="dt" sz="half" idx="10"/>
          </p:nvPr>
        </p:nvSpPr>
        <p:spPr/>
        <p:txBody>
          <a:bodyPr/>
          <a:lstStyle/>
          <a:p>
            <a:fld id="{EC6F794B-F727-43A7-8C68-8464D36BA5CE}" type="datetimeFigureOut">
              <a:rPr lang="en-IN" smtClean="0"/>
              <a:t>20-03-2019</a:t>
            </a:fld>
            <a:endParaRPr lang="en-IN"/>
          </a:p>
        </p:txBody>
      </p:sp>
    </p:spTree>
    <p:extLst>
      <p:ext uri="{BB962C8B-B14F-4D97-AF65-F5344CB8AC3E}">
        <p14:creationId xmlns:p14="http://schemas.microsoft.com/office/powerpoint/2010/main" val="282892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6F794B-F727-43A7-8C68-8464D36BA5CE}" type="datetimeFigureOut">
              <a:rPr lang="en-IN" smtClean="0"/>
              <a:t>20-03-2019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F11B1-9D9E-407E-827D-2FDA588FC42C}" type="slidenum">
              <a:rPr lang="en-IN" smtClean="0"/>
              <a:t>‹#›</a:t>
            </a:fld>
            <a:endParaRPr lang="en-IN"/>
          </a:p>
        </p:txBody>
      </p:sp>
    </p:spTree>
    <p:extLst>
      <p:ext uri="{BB962C8B-B14F-4D97-AF65-F5344CB8AC3E}">
        <p14:creationId xmlns:p14="http://schemas.microsoft.com/office/powerpoint/2010/main" val="996952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5EE1-6AF8-4E6D-B929-4AF3BE986FDC}"/>
              </a:ext>
            </a:extLst>
          </p:cNvPr>
          <p:cNvSpPr>
            <a:spLocks noGrp="1"/>
          </p:cNvSpPr>
          <p:nvPr>
            <p:ph type="ctrTitle"/>
          </p:nvPr>
        </p:nvSpPr>
        <p:spPr>
          <a:xfrm>
            <a:off x="2790906" y="364310"/>
            <a:ext cx="6088049" cy="1235890"/>
          </a:xfrm>
        </p:spPr>
        <p:txBody>
          <a:bodyPr>
            <a:normAutofit/>
          </a:bodyPr>
          <a:lstStyle/>
          <a:p>
            <a:r>
              <a:rPr lang="en-IN" sz="4000" dirty="0"/>
              <a:t>What is Machine learning</a:t>
            </a:r>
          </a:p>
        </p:txBody>
      </p:sp>
      <p:sp>
        <p:nvSpPr>
          <p:cNvPr id="3" name="Subtitle 2">
            <a:extLst>
              <a:ext uri="{FF2B5EF4-FFF2-40B4-BE49-F238E27FC236}">
                <a16:creationId xmlns:a16="http://schemas.microsoft.com/office/drawing/2014/main" id="{0FD4B5F4-5A9D-4281-AE36-80D1387E2971}"/>
              </a:ext>
            </a:extLst>
          </p:cNvPr>
          <p:cNvSpPr>
            <a:spLocks noGrp="1"/>
          </p:cNvSpPr>
          <p:nvPr>
            <p:ph type="subTitle" idx="1"/>
          </p:nvPr>
        </p:nvSpPr>
        <p:spPr>
          <a:xfrm>
            <a:off x="1190045" y="1979875"/>
            <a:ext cx="9144000" cy="4023360"/>
          </a:xfrm>
        </p:spPr>
        <p:txBody>
          <a:bodyPr>
            <a:normAutofit/>
          </a:bodyPr>
          <a:lstStyle/>
          <a:p>
            <a:pPr marL="342900" indent="-342900" algn="l">
              <a:buFont typeface="Wingdings" panose="05000000000000000000" pitchFamily="2" charset="2"/>
              <a:buChar char="Ø"/>
            </a:pPr>
            <a:endParaRPr lang="en-IN" sz="2000" dirty="0"/>
          </a:p>
          <a:p>
            <a:pPr marL="342900" indent="-342900" algn="l">
              <a:buFont typeface="Wingdings" panose="05000000000000000000" pitchFamily="2" charset="2"/>
              <a:buChar char="Ø"/>
            </a:pPr>
            <a:r>
              <a:rPr lang="en-IN" sz="2000" dirty="0"/>
              <a:t>Machine learning is based on algorithms that can learn from data without relying on rules based programming.</a:t>
            </a:r>
          </a:p>
          <a:p>
            <a:pPr marL="342900" indent="-342900" algn="l">
              <a:buFont typeface="Wingdings" panose="05000000000000000000" pitchFamily="2" charset="2"/>
              <a:buChar char="Ø"/>
            </a:pPr>
            <a:r>
              <a:rPr lang="en-IN" sz="2000" dirty="0"/>
              <a:t>Machine Learning is sub-ﬁeld of Artiﬁcial Intelligence(AI) that has empowered various smart applications.</a:t>
            </a:r>
            <a:r>
              <a:rPr lang="en-IN" sz="2000" b="1" dirty="0"/>
              <a:t> </a:t>
            </a:r>
          </a:p>
          <a:p>
            <a:pPr marL="285750" indent="-285750" algn="l">
              <a:buFont typeface="Wingdings" panose="05000000000000000000" pitchFamily="2" charset="2"/>
              <a:buChar char="Ø"/>
            </a:pPr>
            <a:r>
              <a:rPr lang="en-IN" dirty="0"/>
              <a:t>Machine learning is a category of algorithm that allows software applications to become more accurate in predicting outcomes without being explicitly programmed. The basic premise of machine learning is to build algorithms that can receive input data and use statistical analysis to predict an output while updating outputs as new data becomes available.</a:t>
            </a:r>
          </a:p>
          <a:p>
            <a:pPr algn="l"/>
            <a:endParaRPr lang="en-IN" sz="2000" b="1" dirty="0"/>
          </a:p>
        </p:txBody>
      </p:sp>
    </p:spTree>
    <p:extLst>
      <p:ext uri="{BB962C8B-B14F-4D97-AF65-F5344CB8AC3E}">
        <p14:creationId xmlns:p14="http://schemas.microsoft.com/office/powerpoint/2010/main" val="278671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6099-6DCC-4A8F-8D16-9ABBECEFA857}"/>
              </a:ext>
            </a:extLst>
          </p:cNvPr>
          <p:cNvSpPr>
            <a:spLocks noGrp="1"/>
          </p:cNvSpPr>
          <p:nvPr>
            <p:ph type="title"/>
          </p:nvPr>
        </p:nvSpPr>
        <p:spPr>
          <a:xfrm>
            <a:off x="677334" y="538578"/>
            <a:ext cx="8596668" cy="1320800"/>
          </a:xfrm>
        </p:spPr>
        <p:txBody>
          <a:bodyPr>
            <a:normAutofit fontScale="90000"/>
          </a:bodyPr>
          <a:lstStyle/>
          <a:p>
            <a:r>
              <a:rPr lang="en-IN" b="1" dirty="0"/>
              <a:t>Most commonly used ML algorithms are</a:t>
            </a:r>
            <a:r>
              <a:rPr lang="en-IN" dirty="0"/>
              <a:t>: </a:t>
            </a:r>
            <a:br>
              <a:rPr lang="en-IN" dirty="0"/>
            </a:br>
            <a:endParaRPr lang="en-IN" dirty="0"/>
          </a:p>
        </p:txBody>
      </p:sp>
      <p:sp>
        <p:nvSpPr>
          <p:cNvPr id="3" name="Content Placeholder 2">
            <a:extLst>
              <a:ext uri="{FF2B5EF4-FFF2-40B4-BE49-F238E27FC236}">
                <a16:creationId xmlns:a16="http://schemas.microsoft.com/office/drawing/2014/main" id="{759B698A-150F-4EED-B11F-F9119FCEA4B5}"/>
              </a:ext>
            </a:extLst>
          </p:cNvPr>
          <p:cNvSpPr>
            <a:spLocks noGrp="1"/>
          </p:cNvSpPr>
          <p:nvPr>
            <p:ph idx="1"/>
          </p:nvPr>
        </p:nvSpPr>
        <p:spPr>
          <a:xfrm>
            <a:off x="757233" y="1548031"/>
            <a:ext cx="8596668" cy="5012568"/>
          </a:xfrm>
        </p:spPr>
        <p:txBody>
          <a:bodyPr>
            <a:normAutofit lnSpcReduction="10000"/>
          </a:bodyPr>
          <a:lstStyle/>
          <a:p>
            <a:pPr lvl="0">
              <a:buFont typeface="+mj-lt"/>
              <a:buAutoNum type="arabicPeriod"/>
            </a:pPr>
            <a:r>
              <a:rPr lang="en-IN" dirty="0"/>
              <a:t>Linear Regression </a:t>
            </a:r>
          </a:p>
          <a:p>
            <a:pPr lvl="0">
              <a:buFont typeface="+mj-lt"/>
              <a:buAutoNum type="arabicPeriod"/>
            </a:pPr>
            <a:r>
              <a:rPr lang="en-IN" dirty="0"/>
              <a:t>Logistic Regression </a:t>
            </a:r>
          </a:p>
          <a:p>
            <a:pPr lvl="0">
              <a:buFont typeface="+mj-lt"/>
              <a:buAutoNum type="arabicPeriod"/>
            </a:pPr>
            <a:r>
              <a:rPr lang="en-IN" dirty="0"/>
              <a:t>Decision Tree </a:t>
            </a:r>
          </a:p>
          <a:p>
            <a:pPr lvl="0">
              <a:buFont typeface="+mj-lt"/>
              <a:buAutoNum type="arabicPeriod"/>
            </a:pPr>
            <a:r>
              <a:rPr lang="en-IN" dirty="0"/>
              <a:t>Random Forest </a:t>
            </a:r>
          </a:p>
          <a:p>
            <a:pPr lvl="0">
              <a:buFont typeface="+mj-lt"/>
              <a:buAutoNum type="arabicPeriod"/>
            </a:pPr>
            <a:r>
              <a:rPr lang="en-IN" dirty="0"/>
              <a:t>K Nearest </a:t>
            </a:r>
            <a:r>
              <a:rPr lang="en-IN" dirty="0" err="1"/>
              <a:t>Neighbor</a:t>
            </a:r>
            <a:r>
              <a:rPr lang="en-IN" dirty="0"/>
              <a:t>(KNN) </a:t>
            </a:r>
          </a:p>
          <a:p>
            <a:pPr lvl="0">
              <a:buFont typeface="+mj-lt"/>
              <a:buAutoNum type="arabicPeriod"/>
            </a:pPr>
            <a:r>
              <a:rPr lang="en-IN" dirty="0"/>
              <a:t>Support </a:t>
            </a:r>
            <a:r>
              <a:rPr lang="en-IN" dirty="0" err="1"/>
              <a:t>Vevtor</a:t>
            </a:r>
            <a:r>
              <a:rPr lang="en-IN" dirty="0"/>
              <a:t> Machine(SVM) </a:t>
            </a:r>
          </a:p>
          <a:p>
            <a:pPr lvl="0">
              <a:buFont typeface="+mj-lt"/>
              <a:buAutoNum type="arabicPeriod"/>
            </a:pPr>
            <a:r>
              <a:rPr lang="en-IN" dirty="0"/>
              <a:t>K-Means </a:t>
            </a:r>
          </a:p>
          <a:p>
            <a:pPr lvl="0">
              <a:buFont typeface="+mj-lt"/>
              <a:buAutoNum type="arabicPeriod"/>
            </a:pPr>
            <a:r>
              <a:rPr lang="en-IN" dirty="0"/>
              <a:t>Agglomerative Clustering</a:t>
            </a:r>
          </a:p>
          <a:p>
            <a:pPr marL="0" lvl="0" indent="0">
              <a:buNone/>
            </a:pPr>
            <a:endParaRPr lang="en-US" dirty="0"/>
          </a:p>
          <a:p>
            <a:pPr marL="0" lvl="0" indent="0">
              <a:buNone/>
            </a:pPr>
            <a:r>
              <a:rPr lang="en-US" dirty="0"/>
              <a:t>**  </a:t>
            </a:r>
            <a:r>
              <a:rPr lang="en-US" dirty="0" err="1"/>
              <a:t>scikit</a:t>
            </a:r>
            <a:r>
              <a:rPr lang="en-US" dirty="0"/>
              <a:t>-learn</a:t>
            </a:r>
          </a:p>
          <a:p>
            <a:pPr lvl="0">
              <a:buFont typeface="+mj-lt"/>
              <a:buAutoNum type="arabicPeriod"/>
            </a:pPr>
            <a:r>
              <a:rPr lang="en-US" dirty="0"/>
              <a:t>One of the most prominent Python libraries for machine learning:</a:t>
            </a:r>
          </a:p>
          <a:p>
            <a:pPr lvl="0">
              <a:buFont typeface="+mj-lt"/>
              <a:buAutoNum type="arabicPeriod"/>
            </a:pPr>
            <a:r>
              <a:rPr lang="en-US" dirty="0"/>
              <a:t>Contains many state-of-the-art machine learning algorithms</a:t>
            </a:r>
          </a:p>
          <a:p>
            <a:pPr lvl="0">
              <a:buFont typeface="+mj-lt"/>
              <a:buAutoNum type="arabicPeriod"/>
            </a:pPr>
            <a:r>
              <a:rPr lang="en-US" dirty="0" err="1"/>
              <a:t>scikit</a:t>
            </a:r>
            <a:r>
              <a:rPr lang="en-US" dirty="0"/>
              <a:t>-learn works well with </a:t>
            </a:r>
            <a:r>
              <a:rPr lang="en-US" dirty="0" err="1"/>
              <a:t>numpy</a:t>
            </a:r>
            <a:r>
              <a:rPr lang="en-US" dirty="0"/>
              <a:t>, </a:t>
            </a:r>
            <a:r>
              <a:rPr lang="en-US" dirty="0" err="1"/>
              <a:t>scipy</a:t>
            </a:r>
            <a:r>
              <a:rPr lang="en-US" dirty="0"/>
              <a:t>, pandas, matplotlib,...</a:t>
            </a:r>
            <a:endParaRPr lang="en-IN" dirty="0"/>
          </a:p>
          <a:p>
            <a:pPr>
              <a:buFont typeface="+mj-lt"/>
              <a:buAutoNum type="arabicPeriod"/>
            </a:pPr>
            <a:endParaRPr lang="en-IN" dirty="0"/>
          </a:p>
        </p:txBody>
      </p:sp>
    </p:spTree>
    <p:extLst>
      <p:ext uri="{BB962C8B-B14F-4D97-AF65-F5344CB8AC3E}">
        <p14:creationId xmlns:p14="http://schemas.microsoft.com/office/powerpoint/2010/main" val="254967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4BF0D-0C7A-4B3C-A067-2763FDDEE70B}"/>
              </a:ext>
            </a:extLst>
          </p:cNvPr>
          <p:cNvSpPr>
            <a:spLocks noGrp="1"/>
          </p:cNvSpPr>
          <p:nvPr>
            <p:ph idx="1"/>
          </p:nvPr>
        </p:nvSpPr>
        <p:spPr/>
        <p:txBody>
          <a:bodyPr>
            <a:normAutofit fontScale="92500"/>
          </a:bodyPr>
          <a:lstStyle/>
          <a:p>
            <a:r>
              <a:rPr lang="en-IN" dirty="0"/>
              <a:t>It is used to estimate real values (cost of houses, number of calls, total sales etc.) based on continuous variable(s). Here, we establish relationship between independent and dependent variables by fitting a best line. This best fit line is known as regression line and represented by a linear equation </a:t>
            </a:r>
            <a:r>
              <a:rPr lang="en-IN" b="1" dirty="0"/>
              <a:t>Y= a *X + b.</a:t>
            </a:r>
            <a:endParaRPr lang="en-IN" dirty="0"/>
          </a:p>
          <a:p>
            <a:pPr marL="0" indent="0">
              <a:buNone/>
            </a:pPr>
            <a:r>
              <a:rPr lang="en-IN" b="1" dirty="0"/>
              <a:t>In this equation:</a:t>
            </a:r>
            <a:endParaRPr lang="en-IN" dirty="0"/>
          </a:p>
          <a:p>
            <a:pPr marL="0" indent="0">
              <a:spcBef>
                <a:spcPts val="0"/>
              </a:spcBef>
              <a:buNone/>
            </a:pPr>
            <a:r>
              <a:rPr lang="en-IN" dirty="0"/>
              <a:t>      </a:t>
            </a:r>
          </a:p>
          <a:p>
            <a:pPr marL="0" indent="0">
              <a:spcBef>
                <a:spcPts val="0"/>
              </a:spcBef>
              <a:buNone/>
            </a:pPr>
            <a:r>
              <a:rPr lang="en-IN" dirty="0"/>
              <a:t>      Y – Dependent Variable</a:t>
            </a:r>
          </a:p>
          <a:p>
            <a:pPr marL="0" indent="0">
              <a:spcBef>
                <a:spcPts val="0"/>
              </a:spcBef>
              <a:buNone/>
            </a:pPr>
            <a:r>
              <a:rPr lang="en-IN" dirty="0"/>
              <a:t>      a – Slope</a:t>
            </a:r>
          </a:p>
          <a:p>
            <a:pPr marL="0" indent="0">
              <a:spcBef>
                <a:spcPts val="0"/>
              </a:spcBef>
              <a:buNone/>
            </a:pPr>
            <a:r>
              <a:rPr lang="en-IN" dirty="0"/>
              <a:t>      X – Independent variable</a:t>
            </a:r>
          </a:p>
          <a:p>
            <a:pPr marL="0" indent="0">
              <a:spcBef>
                <a:spcPts val="0"/>
              </a:spcBef>
              <a:buNone/>
            </a:pPr>
            <a:r>
              <a:rPr lang="en-IN" dirty="0"/>
              <a:t>      b – Intercept</a:t>
            </a:r>
          </a:p>
          <a:p>
            <a:endParaRPr lang="en-IN" dirty="0"/>
          </a:p>
          <a:p>
            <a:r>
              <a:rPr lang="en-IN" dirty="0"/>
              <a:t>These coefficients a and b are derived based on minimizing the sum of squared difference of distance between data points and regression line.</a:t>
            </a:r>
          </a:p>
          <a:p>
            <a:endParaRPr lang="en-IN" dirty="0"/>
          </a:p>
        </p:txBody>
      </p:sp>
      <p:sp>
        <p:nvSpPr>
          <p:cNvPr id="4" name="Title 1">
            <a:extLst>
              <a:ext uri="{FF2B5EF4-FFF2-40B4-BE49-F238E27FC236}">
                <a16:creationId xmlns:a16="http://schemas.microsoft.com/office/drawing/2014/main" id="{7EA39A21-9003-42BE-B2C6-52814EAF3535}"/>
              </a:ext>
            </a:extLst>
          </p:cNvPr>
          <p:cNvSpPr>
            <a:spLocks noGrp="1"/>
          </p:cNvSpPr>
          <p:nvPr>
            <p:ph type="title"/>
          </p:nvPr>
        </p:nvSpPr>
        <p:spPr>
          <a:xfrm>
            <a:off x="677863" y="609600"/>
            <a:ext cx="8596312" cy="1320800"/>
          </a:xfrm>
        </p:spPr>
        <p:txBody>
          <a:bodyPr/>
          <a:lstStyle/>
          <a:p>
            <a:pPr algn="ctr"/>
            <a:r>
              <a:rPr lang="en-IN" dirty="0"/>
              <a:t>Linear Regression </a:t>
            </a:r>
            <a:br>
              <a:rPr lang="en-IN" dirty="0"/>
            </a:br>
            <a:endParaRPr lang="en-IN" dirty="0"/>
          </a:p>
        </p:txBody>
      </p:sp>
    </p:spTree>
    <p:extLst>
      <p:ext uri="{BB962C8B-B14F-4D97-AF65-F5344CB8AC3E}">
        <p14:creationId xmlns:p14="http://schemas.microsoft.com/office/powerpoint/2010/main" val="109615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C0D3-B847-4ADD-8181-76F6D875D9F2}"/>
              </a:ext>
            </a:extLst>
          </p:cNvPr>
          <p:cNvSpPr>
            <a:spLocks noGrp="1"/>
          </p:cNvSpPr>
          <p:nvPr>
            <p:ph type="title"/>
          </p:nvPr>
        </p:nvSpPr>
        <p:spPr/>
        <p:txBody>
          <a:bodyPr/>
          <a:lstStyle/>
          <a:p>
            <a:pPr algn="ctr"/>
            <a:r>
              <a:rPr lang="en-IN" b="1" dirty="0"/>
              <a:t>Types of Linear Regression:</a:t>
            </a:r>
            <a:br>
              <a:rPr lang="en-IN" dirty="0"/>
            </a:br>
            <a:endParaRPr lang="en-IN" dirty="0"/>
          </a:p>
        </p:txBody>
      </p:sp>
      <p:sp>
        <p:nvSpPr>
          <p:cNvPr id="3" name="Content Placeholder 2">
            <a:extLst>
              <a:ext uri="{FF2B5EF4-FFF2-40B4-BE49-F238E27FC236}">
                <a16:creationId xmlns:a16="http://schemas.microsoft.com/office/drawing/2014/main" id="{9AABB08C-3BD8-427B-A8FF-4835F18CB7C1}"/>
              </a:ext>
            </a:extLst>
          </p:cNvPr>
          <p:cNvSpPr>
            <a:spLocks noGrp="1"/>
          </p:cNvSpPr>
          <p:nvPr>
            <p:ph idx="1"/>
          </p:nvPr>
        </p:nvSpPr>
        <p:spPr/>
        <p:txBody>
          <a:bodyPr>
            <a:normAutofit/>
          </a:bodyPr>
          <a:lstStyle/>
          <a:p>
            <a:pPr marL="0" indent="0">
              <a:buNone/>
            </a:pPr>
            <a:endParaRPr lang="en-IN" dirty="0"/>
          </a:p>
          <a:p>
            <a:pPr marL="0" indent="0">
              <a:buNone/>
            </a:pPr>
            <a:r>
              <a:rPr lang="en-IN" dirty="0"/>
              <a:t>Linear Regression is of mainly two types:</a:t>
            </a:r>
          </a:p>
          <a:p>
            <a:pPr marL="0" indent="0">
              <a:buNone/>
            </a:pPr>
            <a:r>
              <a:rPr lang="en-IN" dirty="0"/>
              <a:t>Simple Linear Regression and Multiple Linear Regression. </a:t>
            </a:r>
          </a:p>
          <a:p>
            <a:pPr marL="0" indent="0">
              <a:buNone/>
            </a:pPr>
            <a:r>
              <a:rPr lang="en-IN" dirty="0"/>
              <a:t>Simple Linear Regression: It is characterized by one independent variable. </a:t>
            </a:r>
          </a:p>
          <a:p>
            <a:pPr marL="0" indent="0">
              <a:buNone/>
            </a:pPr>
            <a:r>
              <a:rPr lang="en-IN" dirty="0"/>
              <a:t>Multiple Linear Regression: It is characterized by multiple (more than 1) independent variables. </a:t>
            </a:r>
          </a:p>
          <a:p>
            <a:pPr marL="0" indent="0">
              <a:buNone/>
            </a:pPr>
            <a:endParaRPr lang="en-IN" dirty="0"/>
          </a:p>
          <a:p>
            <a:endParaRPr lang="en-IN" dirty="0"/>
          </a:p>
        </p:txBody>
      </p:sp>
    </p:spTree>
    <p:extLst>
      <p:ext uri="{BB962C8B-B14F-4D97-AF65-F5344CB8AC3E}">
        <p14:creationId xmlns:p14="http://schemas.microsoft.com/office/powerpoint/2010/main" val="332687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B6C0-6D8E-4116-824A-B852461D3B09}"/>
              </a:ext>
            </a:extLst>
          </p:cNvPr>
          <p:cNvSpPr>
            <a:spLocks noGrp="1"/>
          </p:cNvSpPr>
          <p:nvPr>
            <p:ph type="title"/>
          </p:nvPr>
        </p:nvSpPr>
        <p:spPr>
          <a:xfrm>
            <a:off x="783866" y="156238"/>
            <a:ext cx="8596668" cy="1320800"/>
          </a:xfrm>
        </p:spPr>
        <p:txBody>
          <a:bodyPr/>
          <a:lstStyle/>
          <a:p>
            <a:pPr algn="ctr"/>
            <a:r>
              <a:rPr lang="en-IN" dirty="0"/>
              <a:t>Train the Model</a:t>
            </a:r>
          </a:p>
        </p:txBody>
      </p:sp>
      <p:sp>
        <p:nvSpPr>
          <p:cNvPr id="3" name="Content Placeholder 2">
            <a:extLst>
              <a:ext uri="{FF2B5EF4-FFF2-40B4-BE49-F238E27FC236}">
                <a16:creationId xmlns:a16="http://schemas.microsoft.com/office/drawing/2014/main" id="{41C37018-6379-4919-8B1C-5DAC9D9981E6}"/>
              </a:ext>
            </a:extLst>
          </p:cNvPr>
          <p:cNvSpPr>
            <a:spLocks noGrp="1"/>
          </p:cNvSpPr>
          <p:nvPr>
            <p:ph idx="1"/>
          </p:nvPr>
        </p:nvSpPr>
        <p:spPr>
          <a:xfrm>
            <a:off x="668456" y="1334966"/>
            <a:ext cx="8596668" cy="3880773"/>
          </a:xfrm>
        </p:spPr>
        <p:txBody>
          <a:bodyPr/>
          <a:lstStyle/>
          <a:p>
            <a:pPr marL="0" indent="0">
              <a:spcBef>
                <a:spcPts val="0"/>
              </a:spcBef>
              <a:buNone/>
            </a:pPr>
            <a:endParaRPr lang="en-IN" dirty="0"/>
          </a:p>
          <a:p>
            <a:pPr marL="0" indent="0">
              <a:spcBef>
                <a:spcPts val="0"/>
              </a:spcBef>
              <a:buNone/>
            </a:pPr>
            <a:r>
              <a:rPr lang="en-IN" dirty="0"/>
              <a:t>While training the model we are given :</a:t>
            </a:r>
          </a:p>
          <a:p>
            <a:pPr marL="0" indent="0">
              <a:spcBef>
                <a:spcPts val="0"/>
              </a:spcBef>
              <a:buNone/>
            </a:pPr>
            <a:endParaRPr lang="en-IN" dirty="0"/>
          </a:p>
          <a:p>
            <a:pPr marL="0" indent="0">
              <a:spcBef>
                <a:spcPts val="0"/>
              </a:spcBef>
              <a:buNone/>
            </a:pPr>
            <a:r>
              <a:rPr lang="en-IN" dirty="0"/>
              <a:t>x: input training data (univariate – one input variable(parameter))</a:t>
            </a:r>
          </a:p>
          <a:p>
            <a:pPr marL="0" indent="0">
              <a:spcBef>
                <a:spcPts val="0"/>
              </a:spcBef>
              <a:buNone/>
            </a:pPr>
            <a:r>
              <a:rPr lang="en-IN" dirty="0"/>
              <a:t>y: labels to data (supervised learning)</a:t>
            </a:r>
          </a:p>
          <a:p>
            <a:pPr marL="0" indent="0">
              <a:spcBef>
                <a:spcPts val="0"/>
              </a:spcBef>
              <a:buNone/>
            </a:pPr>
            <a:endParaRPr lang="en-IN" b="1" dirty="0"/>
          </a:p>
          <a:p>
            <a:pPr marL="0" indent="0">
              <a:spcBef>
                <a:spcPts val="0"/>
              </a:spcBef>
              <a:buNone/>
            </a:pPr>
            <a:r>
              <a:rPr lang="en-IN" b="1" dirty="0"/>
              <a:t>When training the model –</a:t>
            </a:r>
            <a:r>
              <a:rPr lang="en-IN" dirty="0"/>
              <a:t> it fits the best line to predict the value of y for a given value of x. The model gets the best regression fit line by finding the best ?1 and ?2 values.</a:t>
            </a:r>
          </a:p>
          <a:p>
            <a:pPr marL="0" indent="0">
              <a:spcBef>
                <a:spcPts val="0"/>
              </a:spcBef>
              <a:buNone/>
            </a:pPr>
            <a:endParaRPr lang="en-IN" dirty="0"/>
          </a:p>
          <a:p>
            <a:pPr marL="0" indent="0">
              <a:spcBef>
                <a:spcPts val="0"/>
              </a:spcBef>
              <a:buNone/>
            </a:pPr>
            <a:r>
              <a:rPr lang="en-IN" dirty="0"/>
              <a:t>?1: intercept</a:t>
            </a:r>
          </a:p>
          <a:p>
            <a:pPr marL="0" indent="0">
              <a:spcBef>
                <a:spcPts val="0"/>
              </a:spcBef>
              <a:buNone/>
            </a:pPr>
            <a:r>
              <a:rPr lang="en-IN" dirty="0"/>
              <a:t>?2: coefficient of x</a:t>
            </a:r>
          </a:p>
          <a:p>
            <a:pPr marL="0" indent="0">
              <a:buNone/>
            </a:pPr>
            <a:endParaRPr lang="en-IN" dirty="0"/>
          </a:p>
        </p:txBody>
      </p:sp>
    </p:spTree>
    <p:extLst>
      <p:ext uri="{BB962C8B-B14F-4D97-AF65-F5344CB8AC3E}">
        <p14:creationId xmlns:p14="http://schemas.microsoft.com/office/powerpoint/2010/main" val="285072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1E8A-1DBE-4D0A-86C0-F5F68B42F25B}"/>
              </a:ext>
            </a:extLst>
          </p:cNvPr>
          <p:cNvSpPr>
            <a:spLocks noGrp="1"/>
          </p:cNvSpPr>
          <p:nvPr>
            <p:ph type="title"/>
          </p:nvPr>
        </p:nvSpPr>
        <p:spPr>
          <a:xfrm>
            <a:off x="757233" y="170649"/>
            <a:ext cx="8596668" cy="725996"/>
          </a:xfrm>
        </p:spPr>
        <p:txBody>
          <a:bodyPr/>
          <a:lstStyle/>
          <a:p>
            <a:pPr algn="ctr"/>
            <a:r>
              <a:rPr lang="en-IN" dirty="0"/>
              <a:t>Python Code for Linear Regression</a:t>
            </a:r>
          </a:p>
        </p:txBody>
      </p:sp>
      <p:sp>
        <p:nvSpPr>
          <p:cNvPr id="3" name="Content Placeholder 2">
            <a:extLst>
              <a:ext uri="{FF2B5EF4-FFF2-40B4-BE49-F238E27FC236}">
                <a16:creationId xmlns:a16="http://schemas.microsoft.com/office/drawing/2014/main" id="{FF312AA0-5D70-44D2-AC93-5220E013A05B}"/>
              </a:ext>
            </a:extLst>
          </p:cNvPr>
          <p:cNvSpPr>
            <a:spLocks noGrp="1"/>
          </p:cNvSpPr>
          <p:nvPr>
            <p:ph idx="1"/>
          </p:nvPr>
        </p:nvSpPr>
        <p:spPr>
          <a:xfrm>
            <a:off x="677334" y="1091953"/>
            <a:ext cx="8596668" cy="5584055"/>
          </a:xfrm>
        </p:spPr>
        <p:txBody>
          <a:bodyPr>
            <a:normAutofit/>
          </a:bodyPr>
          <a:lstStyle/>
          <a:p>
            <a:pPr>
              <a:spcBef>
                <a:spcPts val="0"/>
              </a:spcBef>
              <a:buFont typeface="Arial" panose="020B0604020202020204" pitchFamily="34" charset="0"/>
              <a:buChar char="•"/>
            </a:pPr>
            <a:r>
              <a:rPr lang="en-IN" dirty="0"/>
              <a:t>#Import all necessary libraries like pandas, </a:t>
            </a:r>
            <a:r>
              <a:rPr lang="en-IN" dirty="0" err="1"/>
              <a:t>numpy</a:t>
            </a:r>
            <a:r>
              <a:rPr lang="en-IN" dirty="0"/>
              <a:t>...</a:t>
            </a:r>
          </a:p>
          <a:p>
            <a:pPr>
              <a:spcBef>
                <a:spcPts val="0"/>
              </a:spcBef>
              <a:buFont typeface="Arial" panose="020B0604020202020204" pitchFamily="34" charset="0"/>
              <a:buChar char="•"/>
            </a:pPr>
            <a:r>
              <a:rPr lang="en-IN" dirty="0"/>
              <a:t>from </a:t>
            </a:r>
            <a:r>
              <a:rPr lang="en-IN" dirty="0" err="1"/>
              <a:t>sklearn</a:t>
            </a:r>
            <a:r>
              <a:rPr lang="en-IN" dirty="0"/>
              <a:t> import </a:t>
            </a:r>
            <a:r>
              <a:rPr lang="en-IN" dirty="0" err="1"/>
              <a:t>linear_model</a:t>
            </a:r>
            <a:endParaRPr lang="en-IN" dirty="0"/>
          </a:p>
          <a:p>
            <a:pPr>
              <a:spcBef>
                <a:spcPts val="0"/>
              </a:spcBef>
              <a:buFont typeface="Arial" panose="020B0604020202020204" pitchFamily="34" charset="0"/>
              <a:buChar char="•"/>
            </a:pPr>
            <a:r>
              <a:rPr lang="en-IN" dirty="0"/>
              <a:t>#Load Train and Test datasets</a:t>
            </a:r>
          </a:p>
          <a:p>
            <a:pPr>
              <a:spcBef>
                <a:spcPts val="0"/>
              </a:spcBef>
              <a:buFont typeface="Arial" panose="020B0604020202020204" pitchFamily="34" charset="0"/>
              <a:buChar char="•"/>
            </a:pPr>
            <a:r>
              <a:rPr lang="en-IN" dirty="0"/>
              <a:t>#Identify feature and response variable(s) and values must be numeric and </a:t>
            </a:r>
            <a:r>
              <a:rPr lang="en-IN" dirty="0" err="1"/>
              <a:t>numpy</a:t>
            </a:r>
            <a:r>
              <a:rPr lang="en-IN" dirty="0"/>
              <a:t> arrays</a:t>
            </a:r>
          </a:p>
          <a:p>
            <a:pPr>
              <a:spcBef>
                <a:spcPts val="0"/>
              </a:spcBef>
              <a:buFont typeface="Arial" panose="020B0604020202020204" pitchFamily="34" charset="0"/>
              <a:buChar char="•"/>
            </a:pPr>
            <a:endParaRPr lang="en-IN" dirty="0"/>
          </a:p>
          <a:p>
            <a:pPr>
              <a:spcBef>
                <a:spcPts val="0"/>
              </a:spcBef>
              <a:buFont typeface="Arial" panose="020B0604020202020204" pitchFamily="34" charset="0"/>
              <a:buChar char="•"/>
            </a:pPr>
            <a:r>
              <a:rPr lang="en-IN" dirty="0" err="1"/>
              <a:t>x_train</a:t>
            </a:r>
            <a:r>
              <a:rPr lang="en-IN" dirty="0"/>
              <a:t>=</a:t>
            </a:r>
            <a:r>
              <a:rPr lang="en-IN" dirty="0" err="1"/>
              <a:t>input_variables_values_training_datasets</a:t>
            </a:r>
            <a:endParaRPr lang="en-IN" dirty="0"/>
          </a:p>
          <a:p>
            <a:pPr>
              <a:spcBef>
                <a:spcPts val="0"/>
              </a:spcBef>
              <a:buFont typeface="Arial" panose="020B0604020202020204" pitchFamily="34" charset="0"/>
              <a:buChar char="•"/>
            </a:pPr>
            <a:r>
              <a:rPr lang="en-IN" dirty="0" err="1"/>
              <a:t>y_train</a:t>
            </a:r>
            <a:r>
              <a:rPr lang="en-IN" dirty="0"/>
              <a:t>=</a:t>
            </a:r>
            <a:r>
              <a:rPr lang="en-IN" dirty="0" err="1"/>
              <a:t>target_variables_values_training_datasets</a:t>
            </a:r>
            <a:endParaRPr lang="en-IN" dirty="0"/>
          </a:p>
          <a:p>
            <a:pPr>
              <a:spcBef>
                <a:spcPts val="0"/>
              </a:spcBef>
              <a:buFont typeface="Arial" panose="020B0604020202020204" pitchFamily="34" charset="0"/>
              <a:buChar char="•"/>
            </a:pPr>
            <a:r>
              <a:rPr lang="en-IN" dirty="0" err="1"/>
              <a:t>x_test</a:t>
            </a:r>
            <a:r>
              <a:rPr lang="en-IN" dirty="0"/>
              <a:t>=</a:t>
            </a:r>
            <a:r>
              <a:rPr lang="en-IN" dirty="0" err="1"/>
              <a:t>input_variables_values_test_datasets</a:t>
            </a:r>
            <a:endParaRPr lang="en-IN" dirty="0"/>
          </a:p>
          <a:p>
            <a:pPr>
              <a:spcBef>
                <a:spcPts val="0"/>
              </a:spcBef>
              <a:buFont typeface="Arial" panose="020B0604020202020204" pitchFamily="34" charset="0"/>
              <a:buChar char="•"/>
            </a:pPr>
            <a:endParaRPr lang="en-IN" dirty="0"/>
          </a:p>
          <a:p>
            <a:pPr>
              <a:spcBef>
                <a:spcPts val="0"/>
              </a:spcBef>
              <a:buFont typeface="Arial" panose="020B0604020202020204" pitchFamily="34" charset="0"/>
              <a:buChar char="•"/>
            </a:pPr>
            <a:r>
              <a:rPr lang="en-IN" dirty="0"/>
              <a:t># Create linear regression object</a:t>
            </a:r>
          </a:p>
          <a:p>
            <a:pPr>
              <a:spcBef>
                <a:spcPts val="0"/>
              </a:spcBef>
              <a:buFont typeface="Arial" panose="020B0604020202020204" pitchFamily="34" charset="0"/>
              <a:buChar char="•"/>
            </a:pPr>
            <a:r>
              <a:rPr lang="en-IN" dirty="0"/>
              <a:t>linear = </a:t>
            </a:r>
            <a:r>
              <a:rPr lang="en-IN" dirty="0" err="1"/>
              <a:t>LinearRegression</a:t>
            </a:r>
            <a:r>
              <a:rPr lang="en-IN" dirty="0"/>
              <a:t>()</a:t>
            </a:r>
          </a:p>
          <a:p>
            <a:pPr>
              <a:spcBef>
                <a:spcPts val="0"/>
              </a:spcBef>
              <a:buFont typeface="Arial" panose="020B0604020202020204" pitchFamily="34" charset="0"/>
              <a:buChar char="•"/>
            </a:pPr>
            <a:endParaRPr lang="en-IN" dirty="0"/>
          </a:p>
          <a:p>
            <a:pPr>
              <a:spcBef>
                <a:spcPts val="0"/>
              </a:spcBef>
              <a:buFont typeface="Arial" panose="020B0604020202020204" pitchFamily="34" charset="0"/>
              <a:buChar char="•"/>
            </a:pPr>
            <a:r>
              <a:rPr lang="en-IN" dirty="0"/>
              <a:t># Train the model using the training sets and check score</a:t>
            </a:r>
          </a:p>
          <a:p>
            <a:pPr>
              <a:spcBef>
                <a:spcPts val="0"/>
              </a:spcBef>
              <a:buFont typeface="Arial" panose="020B0604020202020204" pitchFamily="34" charset="0"/>
              <a:buChar char="•"/>
            </a:pPr>
            <a:r>
              <a:rPr lang="en-IN" dirty="0" err="1"/>
              <a:t>linear.fit</a:t>
            </a:r>
            <a:r>
              <a:rPr lang="en-IN" dirty="0"/>
              <a:t>(</a:t>
            </a:r>
            <a:r>
              <a:rPr lang="en-IN" dirty="0" err="1"/>
              <a:t>x_train</a:t>
            </a:r>
            <a:r>
              <a:rPr lang="en-IN" dirty="0"/>
              <a:t>, </a:t>
            </a:r>
            <a:r>
              <a:rPr lang="en-IN" dirty="0" err="1"/>
              <a:t>y_train</a:t>
            </a:r>
            <a:r>
              <a:rPr lang="en-IN" dirty="0"/>
              <a:t>)</a:t>
            </a:r>
          </a:p>
          <a:p>
            <a:pPr>
              <a:spcBef>
                <a:spcPts val="0"/>
              </a:spcBef>
              <a:buFont typeface="Arial" panose="020B0604020202020204" pitchFamily="34" charset="0"/>
              <a:buChar char="•"/>
            </a:pPr>
            <a:r>
              <a:rPr lang="en-IN" dirty="0" err="1"/>
              <a:t>linear.score</a:t>
            </a:r>
            <a:r>
              <a:rPr lang="en-IN" dirty="0"/>
              <a:t>(</a:t>
            </a:r>
            <a:r>
              <a:rPr lang="en-IN" dirty="0" err="1"/>
              <a:t>x_train</a:t>
            </a:r>
            <a:r>
              <a:rPr lang="en-IN" dirty="0"/>
              <a:t>, </a:t>
            </a:r>
            <a:r>
              <a:rPr lang="en-IN" dirty="0" err="1"/>
              <a:t>y_train</a:t>
            </a:r>
            <a:r>
              <a:rPr lang="en-IN" dirty="0"/>
              <a:t>)</a:t>
            </a:r>
          </a:p>
          <a:p>
            <a:pPr>
              <a:spcBef>
                <a:spcPts val="0"/>
              </a:spcBef>
              <a:buFont typeface="Arial" panose="020B0604020202020204" pitchFamily="34" charset="0"/>
              <a:buChar char="•"/>
            </a:pPr>
            <a:r>
              <a:rPr lang="en-IN" dirty="0"/>
              <a:t>#Equation coefficient and Intercept</a:t>
            </a:r>
          </a:p>
          <a:p>
            <a:pPr>
              <a:spcBef>
                <a:spcPts val="0"/>
              </a:spcBef>
              <a:buFont typeface="Arial" panose="020B0604020202020204" pitchFamily="34" charset="0"/>
              <a:buChar char="•"/>
            </a:pPr>
            <a:r>
              <a:rPr lang="en-IN" dirty="0"/>
              <a:t>print('Coefficient: \n', </a:t>
            </a:r>
            <a:r>
              <a:rPr lang="en-IN" dirty="0" err="1"/>
              <a:t>linear.coef</a:t>
            </a:r>
            <a:r>
              <a:rPr lang="en-IN" dirty="0"/>
              <a:t>_)</a:t>
            </a:r>
          </a:p>
          <a:p>
            <a:pPr>
              <a:spcBef>
                <a:spcPts val="0"/>
              </a:spcBef>
              <a:buFont typeface="Arial" panose="020B0604020202020204" pitchFamily="34" charset="0"/>
              <a:buChar char="•"/>
            </a:pPr>
            <a:r>
              <a:rPr lang="en-IN" dirty="0"/>
              <a:t>print('Intercept: \n', </a:t>
            </a:r>
            <a:r>
              <a:rPr lang="en-IN" dirty="0" err="1"/>
              <a:t>linear.intercept</a:t>
            </a:r>
            <a:r>
              <a:rPr lang="en-IN" dirty="0"/>
              <a:t>_)</a:t>
            </a:r>
          </a:p>
          <a:p>
            <a:pPr>
              <a:spcBef>
                <a:spcPts val="0"/>
              </a:spcBef>
              <a:buFont typeface="Arial" panose="020B0604020202020204" pitchFamily="34" charset="0"/>
              <a:buChar char="•"/>
            </a:pPr>
            <a:r>
              <a:rPr lang="en-IN" dirty="0"/>
              <a:t>predicted= </a:t>
            </a:r>
            <a:r>
              <a:rPr lang="en-IN" dirty="0" err="1"/>
              <a:t>linear.predict</a:t>
            </a:r>
            <a:r>
              <a:rPr lang="en-IN" dirty="0"/>
              <a:t>(</a:t>
            </a:r>
            <a:r>
              <a:rPr lang="en-IN" dirty="0" err="1"/>
              <a:t>x_test</a:t>
            </a:r>
            <a:r>
              <a:rPr lang="en-IN" dirty="0"/>
              <a:t>)      #Predict Output</a:t>
            </a:r>
          </a:p>
          <a:p>
            <a:pPr>
              <a:spcBef>
                <a:spcPts val="0"/>
              </a:spcBef>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089283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DCD0-6451-4F4E-8EDE-5062BA946ACE}"/>
              </a:ext>
            </a:extLst>
          </p:cNvPr>
          <p:cNvSpPr>
            <a:spLocks noGrp="1"/>
          </p:cNvSpPr>
          <p:nvPr>
            <p:ph type="title"/>
          </p:nvPr>
        </p:nvSpPr>
        <p:spPr>
          <a:xfrm>
            <a:off x="677334" y="217503"/>
            <a:ext cx="8596668" cy="643631"/>
          </a:xfrm>
        </p:spPr>
        <p:txBody>
          <a:bodyPr/>
          <a:lstStyle/>
          <a:p>
            <a:pPr algn="ctr"/>
            <a:r>
              <a:rPr lang="en-IN" dirty="0"/>
              <a:t>Logistic Regression</a:t>
            </a:r>
          </a:p>
        </p:txBody>
      </p:sp>
      <p:sp>
        <p:nvSpPr>
          <p:cNvPr id="3" name="Content Placeholder 2">
            <a:extLst>
              <a:ext uri="{FF2B5EF4-FFF2-40B4-BE49-F238E27FC236}">
                <a16:creationId xmlns:a16="http://schemas.microsoft.com/office/drawing/2014/main" id="{EE9668F8-F545-4253-9B3B-33FEA3920504}"/>
              </a:ext>
            </a:extLst>
          </p:cNvPr>
          <p:cNvSpPr>
            <a:spLocks noGrp="1"/>
          </p:cNvSpPr>
          <p:nvPr>
            <p:ph idx="1"/>
          </p:nvPr>
        </p:nvSpPr>
        <p:spPr>
          <a:xfrm>
            <a:off x="677334" y="1154097"/>
            <a:ext cx="8596668" cy="5486400"/>
          </a:xfrm>
        </p:spPr>
        <p:txBody>
          <a:bodyPr>
            <a:normAutofit fontScale="25000" lnSpcReduction="20000"/>
          </a:bodyPr>
          <a:lstStyle/>
          <a:p>
            <a:pPr>
              <a:buFont typeface="Arial" panose="020B0604020202020204" pitchFamily="34" charset="0"/>
              <a:buChar char="•"/>
            </a:pPr>
            <a:r>
              <a:rPr lang="en-IN" sz="5600" dirty="0"/>
              <a:t>Don’t get confused by its name! It is a classification not a regression algorithm. It is used to estimate discrete values ( Binary values like 0/1, yes/no, true/false ) based on given set of independent variable(s). </a:t>
            </a:r>
          </a:p>
          <a:p>
            <a:pPr lvl="0">
              <a:buFont typeface="Arial" panose="020B0604020202020204" pitchFamily="34" charset="0"/>
              <a:buChar char="•"/>
            </a:pPr>
            <a:r>
              <a:rPr lang="en-IN" sz="5600" dirty="0"/>
              <a:t>Logistic Regression is a classiﬁcation algorithm, used in analysing data sets where one or more independent variables would determine the outcome. </a:t>
            </a:r>
          </a:p>
          <a:p>
            <a:pPr lvl="0">
              <a:buFont typeface="Arial" panose="020B0604020202020204" pitchFamily="34" charset="0"/>
              <a:buChar char="•"/>
            </a:pPr>
            <a:r>
              <a:rPr lang="en-IN" sz="5600" dirty="0"/>
              <a:t>In this type of regression, the dependent variables are binary, data been encoded as 1 for TRUE and 0 for FALSE.</a:t>
            </a:r>
          </a:p>
          <a:p>
            <a:pPr lvl="0">
              <a:buFont typeface="Arial" panose="020B0604020202020204" pitchFamily="34" charset="0"/>
              <a:buChar char="•"/>
            </a:pPr>
            <a:r>
              <a:rPr lang="en-IN" sz="5600" dirty="0"/>
              <a:t>In simple words, it predicts the probability of occurrence of an event by ﬁtting data to a logit function.</a:t>
            </a:r>
          </a:p>
          <a:p>
            <a:pPr lvl="0">
              <a:buFont typeface="Arial" panose="020B0604020202020204" pitchFamily="34" charset="0"/>
              <a:buChar char="•"/>
            </a:pPr>
            <a:r>
              <a:rPr lang="en-IN" sz="5600" dirty="0"/>
              <a:t>Hence, it is also known as logit regression. Since, it predicts the probability, its output values lie between 0 and 1.</a:t>
            </a:r>
          </a:p>
          <a:p>
            <a:pPr lvl="0">
              <a:buFont typeface="Arial" panose="020B0604020202020204" pitchFamily="34" charset="0"/>
              <a:buChar char="•"/>
            </a:pPr>
            <a:r>
              <a:rPr lang="en-IN" sz="5600" dirty="0"/>
              <a:t>Logistic regression generates the coeﬃcients of a formula to predict a logit transformation of the probability of presence of the characteristics of interest: </a:t>
            </a:r>
          </a:p>
          <a:p>
            <a:pPr lvl="0">
              <a:buFont typeface="Arial" panose="020B0604020202020204" pitchFamily="34" charset="0"/>
              <a:buChar char="•"/>
            </a:pPr>
            <a:r>
              <a:rPr lang="en-IN" sz="5600" dirty="0"/>
              <a:t>logit(p) = β0 + β1x1 + β2x2 + β3x3 + ... + β</a:t>
            </a:r>
            <a:r>
              <a:rPr lang="en-IN" sz="5600" dirty="0" err="1"/>
              <a:t>nxn</a:t>
            </a:r>
            <a:endParaRPr lang="en-IN" sz="5600" dirty="0"/>
          </a:p>
          <a:p>
            <a:pPr lvl="0">
              <a:buFont typeface="Arial" panose="020B0604020202020204" pitchFamily="34" charset="0"/>
              <a:buChar char="•"/>
            </a:pPr>
            <a:r>
              <a:rPr lang="en-IN" sz="5600" dirty="0"/>
              <a:t> where p is the probability of presence of the characteristic of interest.</a:t>
            </a:r>
          </a:p>
          <a:p>
            <a:pPr lvl="0">
              <a:buFont typeface="Arial" panose="020B0604020202020204" pitchFamily="34" charset="0"/>
              <a:buChar char="•"/>
            </a:pPr>
            <a:r>
              <a:rPr lang="en-IN" sz="5600" dirty="0"/>
              <a:t>This function is established using two things: Probability of Success(p) and Probability of Failure(1-p). p should meet following criteria:</a:t>
            </a:r>
          </a:p>
          <a:p>
            <a:pPr>
              <a:buFont typeface="Arial" panose="020B0604020202020204" pitchFamily="34" charset="0"/>
              <a:buChar char="•"/>
            </a:pPr>
            <a:r>
              <a:rPr lang="en-IN" sz="5600" dirty="0"/>
              <a:t> 	       It must always be positive (since p &gt;= 0)</a:t>
            </a:r>
          </a:p>
          <a:p>
            <a:pPr>
              <a:buFont typeface="Arial" panose="020B0604020202020204" pitchFamily="34" charset="0"/>
              <a:buChar char="•"/>
            </a:pPr>
            <a:r>
              <a:rPr lang="en-IN" sz="5600" dirty="0"/>
              <a:t>      It must always be less than equals to 1 (since p &lt;= 1)</a:t>
            </a:r>
          </a:p>
          <a:p>
            <a:pPr lvl="0">
              <a:buFont typeface="Arial" panose="020B0604020202020204" pitchFamily="34" charset="0"/>
              <a:buChar char="•"/>
            </a:pPr>
            <a:r>
              <a:rPr lang="en-IN" sz="5600" dirty="0"/>
              <a:t>Example: In order to know whether the customers will buy a product or not, run a logistic regression on the data. The dependent variable would be a binary variable.</a:t>
            </a:r>
          </a:p>
          <a:p>
            <a:pPr lvl="0">
              <a:buFont typeface="Arial" panose="020B0604020202020204" pitchFamily="34" charset="0"/>
              <a:buChar char="•"/>
            </a:pPr>
            <a:r>
              <a:rPr lang="en-IN" sz="5600" dirty="0"/>
              <a:t>In terms of graphical representation, linear regression gives a linear line as an output, once the values are plotted on the graph. Where as, the logistic regression gives a S-shaped line.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30497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9721-AE7B-44B7-AFCA-E395846E8900}"/>
              </a:ext>
            </a:extLst>
          </p:cNvPr>
          <p:cNvSpPr>
            <a:spLocks noGrp="1"/>
          </p:cNvSpPr>
          <p:nvPr>
            <p:ph type="title"/>
          </p:nvPr>
        </p:nvSpPr>
        <p:spPr/>
        <p:txBody>
          <a:bodyPr/>
          <a:lstStyle/>
          <a:p>
            <a:pPr algn="ctr"/>
            <a:r>
              <a:rPr lang="en-IN" dirty="0"/>
              <a:t>Python Code for Logistic Regression</a:t>
            </a:r>
          </a:p>
        </p:txBody>
      </p:sp>
      <p:sp>
        <p:nvSpPr>
          <p:cNvPr id="3" name="Content Placeholder 2">
            <a:extLst>
              <a:ext uri="{FF2B5EF4-FFF2-40B4-BE49-F238E27FC236}">
                <a16:creationId xmlns:a16="http://schemas.microsoft.com/office/drawing/2014/main" id="{ED6406E8-7B56-4F24-9392-806B8A57EECB}"/>
              </a:ext>
            </a:extLst>
          </p:cNvPr>
          <p:cNvSpPr>
            <a:spLocks noGrp="1"/>
          </p:cNvSpPr>
          <p:nvPr>
            <p:ph idx="1"/>
          </p:nvPr>
        </p:nvSpPr>
        <p:spPr/>
        <p:txBody>
          <a:bodyPr>
            <a:normAutofit fontScale="70000" lnSpcReduction="20000"/>
          </a:bodyPr>
          <a:lstStyle/>
          <a:p>
            <a:r>
              <a:rPr lang="en-IN" dirty="0"/>
              <a:t>#Import Library</a:t>
            </a:r>
          </a:p>
          <a:p>
            <a:r>
              <a:rPr lang="en-IN" dirty="0"/>
              <a:t>from </a:t>
            </a:r>
            <a:r>
              <a:rPr lang="en-IN" dirty="0" err="1"/>
              <a:t>sklearn.linear_model</a:t>
            </a:r>
            <a:r>
              <a:rPr lang="en-IN" dirty="0"/>
              <a:t> import </a:t>
            </a:r>
            <a:r>
              <a:rPr lang="en-IN" dirty="0" err="1"/>
              <a:t>LogisticRegression</a:t>
            </a:r>
            <a:endParaRPr lang="en-IN" dirty="0"/>
          </a:p>
          <a:p>
            <a:r>
              <a:rPr lang="en-IN" dirty="0"/>
              <a:t>#Assumed you have, X (predictor) and Y (target) for training data set and </a:t>
            </a:r>
            <a:r>
              <a:rPr lang="en-IN" dirty="0" err="1"/>
              <a:t>x_test</a:t>
            </a:r>
            <a:r>
              <a:rPr lang="en-IN" dirty="0"/>
              <a:t>(predictor) of </a:t>
            </a:r>
            <a:r>
              <a:rPr lang="en-IN" dirty="0" err="1"/>
              <a:t>test_dataset</a:t>
            </a:r>
            <a:endParaRPr lang="en-IN" dirty="0"/>
          </a:p>
          <a:p>
            <a:r>
              <a:rPr lang="en-IN" dirty="0"/>
              <a:t># Create logistic regression object</a:t>
            </a:r>
          </a:p>
          <a:p>
            <a:r>
              <a:rPr lang="en-IN" dirty="0"/>
              <a:t>model = </a:t>
            </a:r>
            <a:r>
              <a:rPr lang="en-IN" dirty="0" err="1"/>
              <a:t>LogisticRegression</a:t>
            </a:r>
            <a:r>
              <a:rPr lang="en-IN" dirty="0"/>
              <a:t>()</a:t>
            </a:r>
          </a:p>
          <a:p>
            <a:r>
              <a:rPr lang="en-IN" dirty="0"/>
              <a:t># Train the model using the training sets and check score</a:t>
            </a:r>
          </a:p>
          <a:p>
            <a:r>
              <a:rPr lang="en-IN" dirty="0" err="1"/>
              <a:t>model.fit</a:t>
            </a:r>
            <a:r>
              <a:rPr lang="en-IN" dirty="0"/>
              <a:t>(X, y)</a:t>
            </a:r>
          </a:p>
          <a:p>
            <a:r>
              <a:rPr lang="en-IN" dirty="0" err="1"/>
              <a:t>model.score</a:t>
            </a:r>
            <a:r>
              <a:rPr lang="en-IN" dirty="0"/>
              <a:t>(X, y)</a:t>
            </a:r>
          </a:p>
          <a:p>
            <a:r>
              <a:rPr lang="en-IN" dirty="0"/>
              <a:t>#Equation coefficient and Intercept</a:t>
            </a:r>
          </a:p>
          <a:p>
            <a:r>
              <a:rPr lang="en-IN" dirty="0"/>
              <a:t>print('Coefficient: \n', </a:t>
            </a:r>
            <a:r>
              <a:rPr lang="en-IN" dirty="0" err="1"/>
              <a:t>model.coef</a:t>
            </a:r>
            <a:r>
              <a:rPr lang="en-IN" dirty="0"/>
              <a:t>_)</a:t>
            </a:r>
          </a:p>
          <a:p>
            <a:r>
              <a:rPr lang="en-IN" dirty="0"/>
              <a:t>print('Intercept: \n', </a:t>
            </a:r>
            <a:r>
              <a:rPr lang="en-IN" dirty="0" err="1"/>
              <a:t>model.intercept</a:t>
            </a:r>
            <a:r>
              <a:rPr lang="en-IN" dirty="0"/>
              <a:t>_)</a:t>
            </a:r>
          </a:p>
          <a:p>
            <a:r>
              <a:rPr lang="en-IN" dirty="0"/>
              <a:t>#Predict Output</a:t>
            </a:r>
          </a:p>
          <a:p>
            <a:r>
              <a:rPr lang="en-IN" dirty="0"/>
              <a:t>predicted= </a:t>
            </a:r>
            <a:r>
              <a:rPr lang="en-IN" dirty="0" err="1"/>
              <a:t>model.predict</a:t>
            </a:r>
            <a:r>
              <a:rPr lang="en-IN" dirty="0"/>
              <a:t>(</a:t>
            </a:r>
            <a:r>
              <a:rPr lang="en-IN" dirty="0" err="1"/>
              <a:t>x_test</a:t>
            </a:r>
            <a:r>
              <a:rPr lang="en-IN" dirty="0"/>
              <a:t>)</a:t>
            </a:r>
          </a:p>
          <a:p>
            <a:endParaRPr lang="en-IN" dirty="0"/>
          </a:p>
        </p:txBody>
      </p:sp>
    </p:spTree>
    <p:extLst>
      <p:ext uri="{BB962C8B-B14F-4D97-AF65-F5344CB8AC3E}">
        <p14:creationId xmlns:p14="http://schemas.microsoft.com/office/powerpoint/2010/main" val="2325843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B5B3-D119-479B-A260-78573218D964}"/>
              </a:ext>
            </a:extLst>
          </p:cNvPr>
          <p:cNvSpPr>
            <a:spLocks noGrp="1"/>
          </p:cNvSpPr>
          <p:nvPr>
            <p:ph type="title"/>
          </p:nvPr>
        </p:nvSpPr>
        <p:spPr/>
        <p:txBody>
          <a:bodyPr/>
          <a:lstStyle/>
          <a:p>
            <a:pPr algn="ctr"/>
            <a:r>
              <a:rPr lang="en-IN" b="1" dirty="0"/>
              <a:t>Decision Tree</a:t>
            </a:r>
            <a:endParaRPr lang="en-IN" dirty="0"/>
          </a:p>
        </p:txBody>
      </p:sp>
      <p:sp>
        <p:nvSpPr>
          <p:cNvPr id="3" name="Content Placeholder 2">
            <a:extLst>
              <a:ext uri="{FF2B5EF4-FFF2-40B4-BE49-F238E27FC236}">
                <a16:creationId xmlns:a16="http://schemas.microsoft.com/office/drawing/2014/main" id="{3154AA50-4F22-40C7-9C92-AA1E22B19C01}"/>
              </a:ext>
            </a:extLst>
          </p:cNvPr>
          <p:cNvSpPr>
            <a:spLocks noGrp="1"/>
          </p:cNvSpPr>
          <p:nvPr>
            <p:ph idx="1"/>
          </p:nvPr>
        </p:nvSpPr>
        <p:spPr>
          <a:xfrm>
            <a:off x="677334" y="1722269"/>
            <a:ext cx="8596668" cy="4319094"/>
          </a:xfrm>
        </p:spPr>
        <p:txBody>
          <a:bodyPr>
            <a:normAutofit/>
          </a:bodyPr>
          <a:lstStyle/>
          <a:p>
            <a:pPr marL="0" indent="0">
              <a:buNone/>
            </a:pPr>
            <a:r>
              <a:rPr lang="en-IN" dirty="0"/>
              <a:t> It is one of the most common classiﬁcation techniques. it is simple algorithm which gives output in the form of figure(graph).</a:t>
            </a:r>
          </a:p>
          <a:p>
            <a:pPr marL="0" indent="0">
              <a:buNone/>
            </a:pPr>
            <a:r>
              <a:rPr lang="en-IN" dirty="0"/>
              <a:t>It is a type of supervised learning algorithm that is mostly used for classification problems. Surprisingly, it works for both categorical and continuous dependent variables. In this algorithm, we split the population into two or more homogeneous sets.</a:t>
            </a:r>
          </a:p>
          <a:p>
            <a:pPr marL="0" indent="0">
              <a:buNone/>
            </a:pPr>
            <a:r>
              <a:rPr lang="en-IN" b="1" dirty="0"/>
              <a:t>Classiﬁcation Rules:</a:t>
            </a:r>
            <a:r>
              <a:rPr lang="en-IN" dirty="0"/>
              <a:t> </a:t>
            </a:r>
          </a:p>
          <a:p>
            <a:pPr marL="0" lvl="0" indent="0">
              <a:buNone/>
            </a:pPr>
            <a:r>
              <a:rPr lang="en-IN" dirty="0"/>
              <a:t>The statements are represented as IF-THEN rules </a:t>
            </a:r>
          </a:p>
          <a:p>
            <a:pPr marL="0" lvl="0" indent="0">
              <a:buNone/>
            </a:pPr>
            <a:r>
              <a:rPr lang="en-IN" dirty="0"/>
              <a:t>There is, at least, one rule for every path from the root to a leaf in a tree.</a:t>
            </a:r>
          </a:p>
          <a:p>
            <a:pPr marL="0" lvl="0" indent="0">
              <a:buNone/>
            </a:pPr>
            <a:r>
              <a:rPr lang="en-IN" dirty="0"/>
              <a:t>A conjunction is formed for every attribute-value pair along a path in a tree </a:t>
            </a:r>
          </a:p>
          <a:p>
            <a:pPr marL="0" lvl="0" indent="0">
              <a:buNone/>
            </a:pPr>
            <a:r>
              <a:rPr lang="en-IN" dirty="0"/>
              <a:t>The class prediction is held by the leaf node in a tree</a:t>
            </a:r>
          </a:p>
        </p:txBody>
      </p:sp>
    </p:spTree>
    <p:extLst>
      <p:ext uri="{BB962C8B-B14F-4D97-AF65-F5344CB8AC3E}">
        <p14:creationId xmlns:p14="http://schemas.microsoft.com/office/powerpoint/2010/main" val="38103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229C-52FF-4CFC-95A7-7AF8FFFF217A}"/>
              </a:ext>
            </a:extLst>
          </p:cNvPr>
          <p:cNvSpPr>
            <a:spLocks noGrp="1"/>
          </p:cNvSpPr>
          <p:nvPr>
            <p:ph type="title"/>
          </p:nvPr>
        </p:nvSpPr>
        <p:spPr>
          <a:xfrm>
            <a:off x="677334" y="245616"/>
            <a:ext cx="8596668" cy="1320800"/>
          </a:xfrm>
        </p:spPr>
        <p:txBody>
          <a:bodyPr/>
          <a:lstStyle/>
          <a:p>
            <a:r>
              <a:rPr lang="en-IN" dirty="0"/>
              <a:t>Example of Decision Tree</a:t>
            </a:r>
          </a:p>
        </p:txBody>
      </p:sp>
      <p:sp>
        <p:nvSpPr>
          <p:cNvPr id="3" name="Content Placeholder 2">
            <a:extLst>
              <a:ext uri="{FF2B5EF4-FFF2-40B4-BE49-F238E27FC236}">
                <a16:creationId xmlns:a16="http://schemas.microsoft.com/office/drawing/2014/main" id="{8D093ED8-589E-4916-A4E2-E843B6205674}"/>
              </a:ext>
            </a:extLst>
          </p:cNvPr>
          <p:cNvSpPr>
            <a:spLocks noGrp="1"/>
          </p:cNvSpPr>
          <p:nvPr>
            <p:ph idx="1"/>
          </p:nvPr>
        </p:nvSpPr>
        <p:spPr>
          <a:xfrm>
            <a:off x="677334" y="1349406"/>
            <a:ext cx="8596668" cy="4669654"/>
          </a:xfrm>
        </p:spPr>
        <p:txBody>
          <a:bodyPr>
            <a:normAutofit fontScale="85000" lnSpcReduction="10000"/>
          </a:bodyPr>
          <a:lstStyle/>
          <a:p>
            <a:pPr lvl="0"/>
            <a:endParaRPr lang="en-IN" dirty="0"/>
          </a:p>
          <a:p>
            <a:pPr marL="0" indent="0">
              <a:buNone/>
            </a:pPr>
            <a:r>
              <a:rPr lang="en-IN" b="1" dirty="0"/>
              <a:t>Example:</a:t>
            </a:r>
            <a:r>
              <a:rPr lang="en-IN" dirty="0"/>
              <a:t> Let’s apply these rules on the ”Buy Computer” dataset</a:t>
            </a:r>
          </a:p>
          <a:p>
            <a:pPr marL="0" indent="0">
              <a:buNone/>
            </a:pPr>
            <a:r>
              <a:rPr lang="en-IN" dirty="0"/>
              <a:t> IF Age = ”&lt;= 30” AND Student = ”No” THEN buys computer = ”No” </a:t>
            </a:r>
          </a:p>
          <a:p>
            <a:pPr marL="0" indent="0">
              <a:buNone/>
            </a:pPr>
            <a:r>
              <a:rPr lang="en-IN" dirty="0"/>
              <a:t>IF Age = ”&lt;= 30” AND Student = ”Yes” THEN buys computer = ”Yes” </a:t>
            </a:r>
          </a:p>
          <a:p>
            <a:pPr marL="0" indent="0">
              <a:buNone/>
            </a:pPr>
            <a:r>
              <a:rPr lang="en-IN" dirty="0"/>
              <a:t>IF Age = ”31...40” THEN buys computer = ”Yes” </a:t>
            </a:r>
          </a:p>
          <a:p>
            <a:pPr marL="0" indent="0">
              <a:buNone/>
            </a:pPr>
            <a:r>
              <a:rPr lang="en-IN" dirty="0"/>
              <a:t>IF Age = ”&gt; 40” AND Credit Rating = ”Excellent” THEN buys computer = ”Yes” </a:t>
            </a:r>
          </a:p>
          <a:p>
            <a:pPr marL="0" indent="0">
              <a:buNone/>
            </a:pPr>
            <a:r>
              <a:rPr lang="en-IN" dirty="0"/>
              <a:t>IF Age = ”&lt;= 30” AND Credit Rating = ”Fair” THEN buys computer = ”No”</a:t>
            </a:r>
          </a:p>
          <a:p>
            <a:pPr marL="0" indent="0">
              <a:buNone/>
            </a:pPr>
            <a:r>
              <a:rPr lang="en-IN" b="1" dirty="0"/>
              <a:t>Overﬁtting in Classiﬁcation:</a:t>
            </a:r>
            <a:endParaRPr lang="en-IN" dirty="0"/>
          </a:p>
          <a:p>
            <a:pPr marL="0" indent="0">
              <a:buNone/>
            </a:pPr>
            <a:r>
              <a:rPr lang="en-IN" dirty="0"/>
              <a:t>Sometimes, a tree may overﬁt the training data, which can lead to issues, such as: Too many branches Less accurate and unseen samples</a:t>
            </a:r>
          </a:p>
          <a:p>
            <a:pPr marL="0" indent="0">
              <a:buNone/>
            </a:pPr>
            <a:r>
              <a:rPr lang="en-IN" b="1" dirty="0"/>
              <a:t>How to avoid overﬁtting? There are two approaches: </a:t>
            </a:r>
            <a:endParaRPr lang="en-IN" dirty="0"/>
          </a:p>
          <a:p>
            <a:pPr marL="0" indent="0">
              <a:buNone/>
            </a:pPr>
            <a:r>
              <a:rPr lang="en-IN" dirty="0"/>
              <a:t>1. </a:t>
            </a:r>
            <a:r>
              <a:rPr lang="en-IN" dirty="0" err="1"/>
              <a:t>Prepruning</a:t>
            </a:r>
            <a:r>
              <a:rPr lang="en-IN" dirty="0"/>
              <a:t>: Stop the construction of a tree early. If the goodness measure is falling below a threshold, do not split the node. </a:t>
            </a:r>
          </a:p>
          <a:p>
            <a:pPr marL="0" indent="0">
              <a:buNone/>
            </a:pPr>
            <a:r>
              <a:rPr lang="en-IN" dirty="0"/>
              <a:t>2 .</a:t>
            </a:r>
            <a:r>
              <a:rPr lang="en-IN" dirty="0" err="1"/>
              <a:t>Postpruning</a:t>
            </a:r>
            <a:r>
              <a:rPr lang="en-IN" dirty="0"/>
              <a:t>: In case, selecting an appropriate threshold is diﬃcult, remove branches from a fully-developed tree by getting a progressively pruned trees sequence.</a:t>
            </a:r>
          </a:p>
          <a:p>
            <a:endParaRPr lang="en-IN" dirty="0"/>
          </a:p>
        </p:txBody>
      </p:sp>
    </p:spTree>
    <p:extLst>
      <p:ext uri="{BB962C8B-B14F-4D97-AF65-F5344CB8AC3E}">
        <p14:creationId xmlns:p14="http://schemas.microsoft.com/office/powerpoint/2010/main" val="408054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76873-C95E-43F0-B0B9-B124C341C3DE}"/>
              </a:ext>
            </a:extLst>
          </p:cNvPr>
          <p:cNvSpPr>
            <a:spLocks noGrp="1"/>
          </p:cNvSpPr>
          <p:nvPr>
            <p:ph idx="1"/>
          </p:nvPr>
        </p:nvSpPr>
        <p:spPr>
          <a:xfrm>
            <a:off x="677334" y="479395"/>
            <a:ext cx="8596668" cy="5561968"/>
          </a:xfrm>
        </p:spPr>
        <p:txBody>
          <a:bodyPr>
            <a:normAutofit/>
          </a:bodyPr>
          <a:lstStyle/>
          <a:p>
            <a:pPr marL="0" indent="0">
              <a:buNone/>
            </a:pPr>
            <a:endParaRPr lang="en-IN" b="1" dirty="0"/>
          </a:p>
          <a:p>
            <a:pPr marL="0" indent="0">
              <a:buNone/>
            </a:pPr>
            <a:endParaRPr lang="en-IN" b="1" dirty="0"/>
          </a:p>
          <a:p>
            <a:pPr marL="0" indent="0">
              <a:buNone/>
            </a:pPr>
            <a:r>
              <a:rPr lang="en-IN" b="1" dirty="0"/>
              <a:t>Basic Algorithm for a Decision Tree:</a:t>
            </a:r>
            <a:endParaRPr lang="en-IN" dirty="0"/>
          </a:p>
          <a:p>
            <a:pPr marL="0" indent="0">
              <a:buNone/>
            </a:pPr>
            <a:r>
              <a:rPr lang="en-IN" dirty="0"/>
              <a:t>A tree is constructed in a top-down manner and includes the following steps: 1 Place all training examples at the root 2 Categorize the attributes 3 Partition examples recursively based on the selected attributes 4 Select test attributes on the basis of a heuristic or statistical measure</a:t>
            </a:r>
          </a:p>
          <a:p>
            <a:pPr marL="0" indent="0">
              <a:buNone/>
            </a:pPr>
            <a:r>
              <a:rPr lang="en-IN" b="1" dirty="0"/>
              <a:t>Conditions to stop partitioning:</a:t>
            </a:r>
            <a:r>
              <a:rPr lang="en-IN" dirty="0"/>
              <a:t> For a node, all samples belong to the same class. No attributes are left for further partitioning. No samples are left for classiﬁcation.</a:t>
            </a:r>
          </a:p>
          <a:p>
            <a:pPr marL="0" indent="0">
              <a:buNone/>
            </a:pPr>
            <a:r>
              <a:rPr lang="en-IN" b="1" dirty="0"/>
              <a:t>Decision Trees in Data Mining:</a:t>
            </a:r>
            <a:endParaRPr lang="en-IN" dirty="0"/>
          </a:p>
          <a:p>
            <a:pPr marL="0" indent="0">
              <a:buNone/>
            </a:pPr>
            <a:r>
              <a:rPr lang="en-IN" dirty="0"/>
              <a:t>Data trees are used in data mining because they: Have a faster learning speed than other classiﬁcation methods Can be converted to easy and simple classiﬁcation rules Can use SQL queries Have a high classiﬁcation accuracy</a:t>
            </a:r>
          </a:p>
          <a:p>
            <a:endParaRPr lang="en-IN" dirty="0"/>
          </a:p>
        </p:txBody>
      </p:sp>
    </p:spTree>
    <p:extLst>
      <p:ext uri="{BB962C8B-B14F-4D97-AF65-F5344CB8AC3E}">
        <p14:creationId xmlns:p14="http://schemas.microsoft.com/office/powerpoint/2010/main" val="53255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8C21-CFE8-4A43-B724-FC37B816D501}"/>
              </a:ext>
            </a:extLst>
          </p:cNvPr>
          <p:cNvSpPr>
            <a:spLocks noGrp="1"/>
          </p:cNvSpPr>
          <p:nvPr>
            <p:ph type="title"/>
          </p:nvPr>
        </p:nvSpPr>
        <p:spPr/>
        <p:txBody>
          <a:bodyPr/>
          <a:lstStyle/>
          <a:p>
            <a:r>
              <a:rPr lang="en-IN" b="1" dirty="0"/>
              <a:t>Its functions are as follows:</a:t>
            </a:r>
            <a:br>
              <a:rPr lang="en-IN" dirty="0"/>
            </a:br>
            <a:endParaRPr lang="en-IN" dirty="0"/>
          </a:p>
        </p:txBody>
      </p:sp>
      <p:sp>
        <p:nvSpPr>
          <p:cNvPr id="3" name="Content Placeholder 2">
            <a:extLst>
              <a:ext uri="{FF2B5EF4-FFF2-40B4-BE49-F238E27FC236}">
                <a16:creationId xmlns:a16="http://schemas.microsoft.com/office/drawing/2014/main" id="{4ADE3F8D-1FF8-4804-BBF5-C06AE2B2EFA8}"/>
              </a:ext>
            </a:extLst>
          </p:cNvPr>
          <p:cNvSpPr>
            <a:spLocks noGrp="1"/>
          </p:cNvSpPr>
          <p:nvPr>
            <p:ph idx="1"/>
          </p:nvPr>
        </p:nvSpPr>
        <p:spPr/>
        <p:txBody>
          <a:bodyPr/>
          <a:lstStyle/>
          <a:p>
            <a:pPr lvl="0">
              <a:buFont typeface="Arial" panose="020B0604020202020204" pitchFamily="34" charset="0"/>
              <a:buChar char="•"/>
            </a:pPr>
            <a:r>
              <a:rPr lang="en-IN" dirty="0"/>
              <a:t>Deals with the construction and study of systems that can learn from data </a:t>
            </a:r>
          </a:p>
          <a:p>
            <a:pPr lvl="0">
              <a:buFont typeface="Arial" panose="020B0604020202020204" pitchFamily="34" charset="0"/>
              <a:buChar char="•"/>
            </a:pPr>
            <a:r>
              <a:rPr lang="en-IN" dirty="0"/>
              <a:t>Aims to let a computer predict something </a:t>
            </a:r>
          </a:p>
          <a:p>
            <a:pPr>
              <a:buFont typeface="Arial" panose="020B0604020202020204" pitchFamily="34" charset="0"/>
              <a:buChar char="•"/>
            </a:pPr>
            <a:r>
              <a:rPr lang="en-IN" dirty="0"/>
              <a:t>Predicts unknown things or events</a:t>
            </a:r>
          </a:p>
          <a:p>
            <a:endParaRPr lang="en-IN" dirty="0"/>
          </a:p>
        </p:txBody>
      </p:sp>
    </p:spTree>
    <p:extLst>
      <p:ext uri="{BB962C8B-B14F-4D97-AF65-F5344CB8AC3E}">
        <p14:creationId xmlns:p14="http://schemas.microsoft.com/office/powerpoint/2010/main" val="128595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5939-F89A-4972-88AE-BE88122FE0DF}"/>
              </a:ext>
            </a:extLst>
          </p:cNvPr>
          <p:cNvSpPr>
            <a:spLocks noGrp="1"/>
          </p:cNvSpPr>
          <p:nvPr>
            <p:ph type="title"/>
          </p:nvPr>
        </p:nvSpPr>
        <p:spPr/>
        <p:txBody>
          <a:bodyPr/>
          <a:lstStyle/>
          <a:p>
            <a:r>
              <a:rPr lang="en-IN" dirty="0"/>
              <a:t>Python code for Decision Tree</a:t>
            </a:r>
          </a:p>
        </p:txBody>
      </p:sp>
      <p:sp>
        <p:nvSpPr>
          <p:cNvPr id="3" name="Content Placeholder 2">
            <a:extLst>
              <a:ext uri="{FF2B5EF4-FFF2-40B4-BE49-F238E27FC236}">
                <a16:creationId xmlns:a16="http://schemas.microsoft.com/office/drawing/2014/main" id="{3E82CD45-A25F-4315-85D0-4DACFD05DEFE}"/>
              </a:ext>
            </a:extLst>
          </p:cNvPr>
          <p:cNvSpPr>
            <a:spLocks noGrp="1"/>
          </p:cNvSpPr>
          <p:nvPr>
            <p:ph idx="1"/>
          </p:nvPr>
        </p:nvSpPr>
        <p:spPr/>
        <p:txBody>
          <a:bodyPr>
            <a:normAutofit fontScale="85000" lnSpcReduction="20000"/>
          </a:bodyPr>
          <a:lstStyle/>
          <a:p>
            <a:pPr marL="0" indent="0">
              <a:buNone/>
            </a:pPr>
            <a:r>
              <a:rPr lang="en-IN" dirty="0"/>
              <a:t>#Import all necessary libraries like pandas, </a:t>
            </a:r>
            <a:r>
              <a:rPr lang="en-IN" dirty="0" err="1"/>
              <a:t>numpy</a:t>
            </a:r>
            <a:r>
              <a:rPr lang="en-IN" dirty="0"/>
              <a:t>...</a:t>
            </a:r>
          </a:p>
          <a:p>
            <a:pPr marL="0" indent="0">
              <a:buNone/>
            </a:pPr>
            <a:r>
              <a:rPr lang="en-IN" dirty="0"/>
              <a:t>from </a:t>
            </a:r>
            <a:r>
              <a:rPr lang="en-IN" dirty="0" err="1"/>
              <a:t>sklearn</a:t>
            </a:r>
            <a:r>
              <a:rPr lang="en-IN" dirty="0"/>
              <a:t> import tree</a:t>
            </a:r>
          </a:p>
          <a:p>
            <a:pPr marL="0" indent="0">
              <a:buNone/>
            </a:pPr>
            <a:r>
              <a:rPr lang="en-IN" dirty="0"/>
              <a:t>#Assumed you have, X (predictor) and Y (target) for training data set and </a:t>
            </a:r>
            <a:r>
              <a:rPr lang="en-IN" dirty="0" err="1"/>
              <a:t>x_test</a:t>
            </a:r>
            <a:r>
              <a:rPr lang="en-IN" dirty="0"/>
              <a:t>(predictor) of </a:t>
            </a:r>
            <a:r>
              <a:rPr lang="en-IN" dirty="0" err="1"/>
              <a:t>test_dataset</a:t>
            </a:r>
            <a:endParaRPr lang="en-IN" dirty="0"/>
          </a:p>
          <a:p>
            <a:pPr marL="0" indent="0">
              <a:buNone/>
            </a:pPr>
            <a:r>
              <a:rPr lang="en-IN" dirty="0"/>
              <a:t># Create tree object </a:t>
            </a:r>
          </a:p>
          <a:p>
            <a:pPr marL="0" indent="0">
              <a:buNone/>
            </a:pPr>
            <a:r>
              <a:rPr lang="en-IN" dirty="0"/>
              <a:t>model = </a:t>
            </a:r>
            <a:r>
              <a:rPr lang="en-IN" dirty="0" err="1"/>
              <a:t>DecisionTreeClassifier</a:t>
            </a:r>
            <a:r>
              <a:rPr lang="en-IN" dirty="0"/>
              <a:t>(criterion='</a:t>
            </a:r>
            <a:r>
              <a:rPr lang="en-IN" dirty="0" err="1"/>
              <a:t>gini</a:t>
            </a:r>
            <a:r>
              <a:rPr lang="en-IN" dirty="0"/>
              <a:t>') # for classification, here you can change the algorithm as </a:t>
            </a:r>
            <a:r>
              <a:rPr lang="en-IN" dirty="0" err="1"/>
              <a:t>gini</a:t>
            </a:r>
            <a:r>
              <a:rPr lang="en-IN" dirty="0"/>
              <a:t> or entropy (information gain) by default it is </a:t>
            </a:r>
            <a:r>
              <a:rPr lang="en-IN" dirty="0" err="1"/>
              <a:t>gini</a:t>
            </a:r>
            <a:r>
              <a:rPr lang="en-IN" dirty="0"/>
              <a:t>  </a:t>
            </a:r>
          </a:p>
          <a:p>
            <a:pPr marL="0" indent="0">
              <a:buNone/>
            </a:pPr>
            <a:r>
              <a:rPr lang="en-IN" dirty="0"/>
              <a:t># model = </a:t>
            </a:r>
            <a:r>
              <a:rPr lang="en-IN" dirty="0" err="1"/>
              <a:t>DecisionTreeRegressor</a:t>
            </a:r>
            <a:r>
              <a:rPr lang="en-IN" dirty="0"/>
              <a:t>() for regression</a:t>
            </a:r>
          </a:p>
          <a:p>
            <a:pPr marL="0" indent="0">
              <a:buNone/>
            </a:pPr>
            <a:r>
              <a:rPr lang="en-IN" dirty="0"/>
              <a:t># Train the model using the training sets and check score</a:t>
            </a:r>
          </a:p>
          <a:p>
            <a:pPr marL="0" indent="0">
              <a:buNone/>
            </a:pPr>
            <a:r>
              <a:rPr lang="en-IN" dirty="0" err="1"/>
              <a:t>model.fit</a:t>
            </a:r>
            <a:r>
              <a:rPr lang="en-IN" dirty="0"/>
              <a:t>(X, y)</a:t>
            </a:r>
          </a:p>
          <a:p>
            <a:pPr marL="0" indent="0">
              <a:buNone/>
            </a:pPr>
            <a:r>
              <a:rPr lang="en-IN" dirty="0" err="1"/>
              <a:t>model.score</a:t>
            </a:r>
            <a:r>
              <a:rPr lang="en-IN" dirty="0"/>
              <a:t>(X, y)</a:t>
            </a:r>
          </a:p>
          <a:p>
            <a:pPr marL="0" indent="0">
              <a:buNone/>
            </a:pPr>
            <a:r>
              <a:rPr lang="en-IN" dirty="0"/>
              <a:t>#Predict Output</a:t>
            </a:r>
          </a:p>
          <a:p>
            <a:pPr marL="0" indent="0">
              <a:buNone/>
            </a:pPr>
            <a:r>
              <a:rPr lang="en-IN" dirty="0"/>
              <a:t>predicted= </a:t>
            </a:r>
            <a:r>
              <a:rPr lang="en-IN" dirty="0" err="1"/>
              <a:t>model.predict</a:t>
            </a:r>
            <a:r>
              <a:rPr lang="en-IN" dirty="0"/>
              <a:t>(</a:t>
            </a:r>
            <a:r>
              <a:rPr lang="en-IN" dirty="0" err="1"/>
              <a:t>x_test</a:t>
            </a:r>
            <a:r>
              <a:rPr lang="en-IN" dirty="0"/>
              <a:t>)</a:t>
            </a:r>
          </a:p>
          <a:p>
            <a:endParaRPr lang="en-IN" dirty="0"/>
          </a:p>
        </p:txBody>
      </p:sp>
    </p:spTree>
    <p:extLst>
      <p:ext uri="{BB962C8B-B14F-4D97-AF65-F5344CB8AC3E}">
        <p14:creationId xmlns:p14="http://schemas.microsoft.com/office/powerpoint/2010/main" val="209236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0663-26B2-41D8-A9A9-C8FB3B2D4827}"/>
              </a:ext>
            </a:extLst>
          </p:cNvPr>
          <p:cNvSpPr>
            <a:spLocks noGrp="1"/>
          </p:cNvSpPr>
          <p:nvPr>
            <p:ph type="title"/>
          </p:nvPr>
        </p:nvSpPr>
        <p:spPr/>
        <p:txBody>
          <a:bodyPr/>
          <a:lstStyle/>
          <a:p>
            <a:r>
              <a:rPr lang="en-IN" b="1" dirty="0"/>
              <a:t>Random Forest</a:t>
            </a:r>
            <a:endParaRPr lang="en-IN" dirty="0"/>
          </a:p>
        </p:txBody>
      </p:sp>
      <p:sp>
        <p:nvSpPr>
          <p:cNvPr id="3" name="Content Placeholder 2">
            <a:extLst>
              <a:ext uri="{FF2B5EF4-FFF2-40B4-BE49-F238E27FC236}">
                <a16:creationId xmlns:a16="http://schemas.microsoft.com/office/drawing/2014/main" id="{8DC19944-CFA4-49DC-BABE-D8981CC39A1D}"/>
              </a:ext>
            </a:extLst>
          </p:cNvPr>
          <p:cNvSpPr>
            <a:spLocks noGrp="1"/>
          </p:cNvSpPr>
          <p:nvPr>
            <p:ph idx="1"/>
          </p:nvPr>
        </p:nvSpPr>
        <p:spPr/>
        <p:txBody>
          <a:bodyPr/>
          <a:lstStyle/>
          <a:p>
            <a:pPr lvl="0"/>
            <a:r>
              <a:rPr lang="en-IN" dirty="0"/>
              <a:t>Random forests is a supervised learning algorithm. It can be used both for classification and regression based on ensemble learning.</a:t>
            </a:r>
          </a:p>
          <a:p>
            <a:pPr lvl="0"/>
            <a:r>
              <a:rPr lang="en-IN" dirty="0"/>
              <a:t>Ensemble learning is a type of learning where you join different types of algorithms or same algorithm multiple times to form a more powerful prediction model.</a:t>
            </a:r>
          </a:p>
          <a:p>
            <a:pPr lvl="0"/>
            <a:r>
              <a:rPr lang="en-IN" dirty="0"/>
              <a:t> The random forest algorithm combines multiple algorithm of the same type i.e. multiple decision trees, resulting in a forest of trees, hence the name "Random Forest".</a:t>
            </a:r>
          </a:p>
          <a:p>
            <a:endParaRPr lang="en-IN" dirty="0"/>
          </a:p>
        </p:txBody>
      </p:sp>
    </p:spTree>
    <p:extLst>
      <p:ext uri="{BB962C8B-B14F-4D97-AF65-F5344CB8AC3E}">
        <p14:creationId xmlns:p14="http://schemas.microsoft.com/office/powerpoint/2010/main" val="3753970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513DE-C16C-4E0B-A10D-2AF83F4C6577}"/>
              </a:ext>
            </a:extLst>
          </p:cNvPr>
          <p:cNvSpPr>
            <a:spLocks noGrp="1"/>
          </p:cNvSpPr>
          <p:nvPr>
            <p:ph idx="1"/>
          </p:nvPr>
        </p:nvSpPr>
        <p:spPr>
          <a:xfrm>
            <a:off x="677334" y="168675"/>
            <a:ext cx="8596668" cy="6374167"/>
          </a:xfrm>
        </p:spPr>
        <p:txBody>
          <a:bodyPr>
            <a:noAutofit/>
          </a:bodyPr>
          <a:lstStyle/>
          <a:p>
            <a:pPr marL="0" indent="0">
              <a:buNone/>
            </a:pPr>
            <a:r>
              <a:rPr lang="en-IN" sz="1100" b="1" dirty="0"/>
              <a:t>How does the algorithm work?</a:t>
            </a:r>
            <a:endParaRPr lang="en-IN" sz="1100" dirty="0"/>
          </a:p>
          <a:p>
            <a:pPr marL="0" indent="0">
              <a:buNone/>
            </a:pPr>
            <a:r>
              <a:rPr lang="en-IN" sz="1100" dirty="0"/>
              <a:t>Random Forest is a method that operates by constructing multiple decision trees during training      phase.</a:t>
            </a:r>
          </a:p>
          <a:p>
            <a:pPr marL="0" lvl="0" indent="0">
              <a:buNone/>
            </a:pPr>
            <a:r>
              <a:rPr lang="en-IN" sz="1100" dirty="0"/>
              <a:t>The decision of the majority of the trees is </a:t>
            </a:r>
            <a:r>
              <a:rPr lang="en-IN" sz="1100" dirty="0" err="1"/>
              <a:t>choosen</a:t>
            </a:r>
            <a:r>
              <a:rPr lang="en-IN" sz="1100" dirty="0"/>
              <a:t> by the random forest as a ﬁnal decision.</a:t>
            </a:r>
          </a:p>
          <a:p>
            <a:pPr marL="0" lvl="0" indent="0">
              <a:buNone/>
            </a:pPr>
            <a:r>
              <a:rPr lang="en-IN" sz="1100" dirty="0"/>
              <a:t>To classify a new object based on attributes, each tree gives a classiﬁcation and we say the tree ”votes” for that class. The forest chooses the classiﬁcation having the most votes (over all the trees in the forest).</a:t>
            </a:r>
          </a:p>
          <a:p>
            <a:pPr marL="0" indent="0">
              <a:buNone/>
            </a:pPr>
            <a:r>
              <a:rPr lang="en-IN" sz="1100" b="1" dirty="0"/>
              <a:t>Advantages:</a:t>
            </a:r>
            <a:endParaRPr lang="en-IN" sz="1100" dirty="0"/>
          </a:p>
          <a:p>
            <a:pPr marL="0" lvl="0" indent="0">
              <a:buNone/>
            </a:pPr>
            <a:r>
              <a:rPr lang="en-IN" sz="1100" dirty="0"/>
              <a:t>Random forests is considered as a highly accurate and robust method because of the number of decision trees participating in the process.</a:t>
            </a:r>
          </a:p>
          <a:p>
            <a:pPr marL="0" lvl="0" indent="0">
              <a:buNone/>
            </a:pPr>
            <a:r>
              <a:rPr lang="en-IN" sz="1100" dirty="0"/>
              <a:t>It does not suffer from the overfitting problem. The main reason is that it takes the average of all the predictions, which cancels out the biases.</a:t>
            </a:r>
          </a:p>
          <a:p>
            <a:pPr marL="0" lvl="0" indent="0">
              <a:buNone/>
            </a:pPr>
            <a:r>
              <a:rPr lang="en-IN" sz="1100" dirty="0"/>
              <a:t>The algorithm can be used in both classification and regression problems.</a:t>
            </a:r>
          </a:p>
          <a:p>
            <a:pPr marL="0" lvl="0" indent="0">
              <a:buNone/>
            </a:pPr>
            <a:r>
              <a:rPr lang="en-IN" sz="1100" dirty="0"/>
              <a:t>Random forests can also handle missing values. There are two ways to handle these: using median values to replace continuous variables, and computing the proximity-weighted average of missing values.</a:t>
            </a:r>
          </a:p>
          <a:p>
            <a:pPr marL="0" lvl="0" indent="0">
              <a:buNone/>
            </a:pPr>
            <a:r>
              <a:rPr lang="en-IN" sz="1100" dirty="0"/>
              <a:t>You can get the relative feature importance, which helps in selecting the most contributing features for the classifier.</a:t>
            </a:r>
          </a:p>
          <a:p>
            <a:pPr marL="0" indent="0">
              <a:buNone/>
            </a:pPr>
            <a:r>
              <a:rPr lang="en-IN" sz="1100" b="1" dirty="0"/>
              <a:t>Disadvantages: </a:t>
            </a:r>
            <a:endParaRPr lang="en-IN" sz="1100" dirty="0"/>
          </a:p>
          <a:p>
            <a:pPr marL="0" indent="0">
              <a:buNone/>
            </a:pPr>
            <a:r>
              <a:rPr lang="en-IN" sz="1100" b="1" dirty="0"/>
              <a:t>-</a:t>
            </a:r>
            <a:r>
              <a:rPr lang="en-IN" sz="1100" dirty="0"/>
              <a:t>Random forests is slow in generating predictions because it has multiple decision trees. Whenever it makes a prediction, all the trees in the forest have to make a prediction for the same given input and then perform voting on it. This whole process is time-consuming.</a:t>
            </a:r>
          </a:p>
          <a:p>
            <a:pPr marL="0" indent="0">
              <a:buNone/>
            </a:pPr>
            <a:r>
              <a:rPr lang="en-IN" sz="1100" dirty="0"/>
              <a:t>- The model is difficult to interpret compared to a decision tree, where you can easily make a decision by following the path in the tree.</a:t>
            </a:r>
          </a:p>
          <a:p>
            <a:pPr marL="0" indent="0">
              <a:buNone/>
            </a:pPr>
            <a:r>
              <a:rPr lang="en-IN" sz="1100" b="1" dirty="0"/>
              <a:t>Finding important features:</a:t>
            </a:r>
            <a:endParaRPr lang="en-IN" sz="1100" dirty="0"/>
          </a:p>
          <a:p>
            <a:pPr marL="0" lvl="0" indent="0">
              <a:buNone/>
            </a:pPr>
            <a:r>
              <a:rPr lang="en-IN" sz="1100" dirty="0"/>
              <a:t>Random forests also offers a good feature selection indicator. </a:t>
            </a:r>
            <a:r>
              <a:rPr lang="en-IN" sz="1100" dirty="0" err="1"/>
              <a:t>Scikit</a:t>
            </a:r>
            <a:r>
              <a:rPr lang="en-IN" sz="1100" dirty="0"/>
              <a:t>-learn provides an extra variable with the model, which shows the relative importance or contribution of each feature in the prediction. It automatically computes the relevance score of each feature in the training phase. Then it scales the relevance down so that the sum of all scores is 1.</a:t>
            </a:r>
          </a:p>
          <a:p>
            <a:pPr marL="0" lvl="0" indent="0">
              <a:buNone/>
            </a:pPr>
            <a:r>
              <a:rPr lang="en-IN" sz="1100" dirty="0"/>
              <a:t>This score will help you choose the most important features and drop the least important ones for model building.</a:t>
            </a:r>
          </a:p>
          <a:p>
            <a:pPr marL="0" indent="0">
              <a:buNone/>
            </a:pPr>
            <a:r>
              <a:rPr lang="en-IN" sz="1100" dirty="0"/>
              <a:t>Random forest uses </a:t>
            </a:r>
            <a:r>
              <a:rPr lang="en-IN" sz="1100" dirty="0" err="1"/>
              <a:t>gini</a:t>
            </a:r>
            <a:r>
              <a:rPr lang="en-IN" sz="1100" dirty="0"/>
              <a:t> importance or mean decrease in impurity (MDI) to calculate the importance of each feature. </a:t>
            </a:r>
          </a:p>
        </p:txBody>
      </p:sp>
    </p:spTree>
    <p:extLst>
      <p:ext uri="{BB962C8B-B14F-4D97-AF65-F5344CB8AC3E}">
        <p14:creationId xmlns:p14="http://schemas.microsoft.com/office/powerpoint/2010/main" val="1225377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8A2F-5258-4E2A-9BAB-AA92C475C765}"/>
              </a:ext>
            </a:extLst>
          </p:cNvPr>
          <p:cNvSpPr>
            <a:spLocks noGrp="1"/>
          </p:cNvSpPr>
          <p:nvPr>
            <p:ph type="title"/>
          </p:nvPr>
        </p:nvSpPr>
        <p:spPr/>
        <p:txBody>
          <a:bodyPr/>
          <a:lstStyle/>
          <a:p>
            <a:r>
              <a:rPr lang="en-IN" dirty="0"/>
              <a:t>Python Code for Random Forest</a:t>
            </a:r>
          </a:p>
        </p:txBody>
      </p:sp>
      <p:sp>
        <p:nvSpPr>
          <p:cNvPr id="3" name="Content Placeholder 2">
            <a:extLst>
              <a:ext uri="{FF2B5EF4-FFF2-40B4-BE49-F238E27FC236}">
                <a16:creationId xmlns:a16="http://schemas.microsoft.com/office/drawing/2014/main" id="{C052ED76-FC31-465D-AC94-30B05E507C1D}"/>
              </a:ext>
            </a:extLst>
          </p:cNvPr>
          <p:cNvSpPr>
            <a:spLocks noGrp="1"/>
          </p:cNvSpPr>
          <p:nvPr>
            <p:ph idx="1"/>
          </p:nvPr>
        </p:nvSpPr>
        <p:spPr>
          <a:xfrm>
            <a:off x="677334" y="1669003"/>
            <a:ext cx="8596668" cy="4372360"/>
          </a:xfrm>
        </p:spPr>
        <p:txBody>
          <a:bodyPr/>
          <a:lstStyle/>
          <a:p>
            <a:pPr marL="0" indent="0">
              <a:buNone/>
            </a:pPr>
            <a:r>
              <a:rPr lang="en-IN" dirty="0"/>
              <a:t>#Import Library</a:t>
            </a:r>
          </a:p>
          <a:p>
            <a:pPr marL="0" indent="0">
              <a:buNone/>
            </a:pPr>
            <a:r>
              <a:rPr lang="en-IN" dirty="0"/>
              <a:t>from </a:t>
            </a:r>
            <a:r>
              <a:rPr lang="en-IN" dirty="0" err="1"/>
              <a:t>sklearn.ensemble</a:t>
            </a:r>
            <a:r>
              <a:rPr lang="en-IN" dirty="0"/>
              <a:t> import </a:t>
            </a:r>
            <a:r>
              <a:rPr lang="en-IN" dirty="0" err="1"/>
              <a:t>RandomForestClassifier</a:t>
            </a:r>
            <a:endParaRPr lang="en-IN" dirty="0"/>
          </a:p>
          <a:p>
            <a:pPr marL="0" indent="0">
              <a:buNone/>
            </a:pPr>
            <a:r>
              <a:rPr lang="en-IN" dirty="0"/>
              <a:t>#Assumed you have, X (predictor) and Y (target) for training data set and </a:t>
            </a:r>
            <a:r>
              <a:rPr lang="en-IN" dirty="0" err="1"/>
              <a:t>x_test</a:t>
            </a:r>
            <a:r>
              <a:rPr lang="en-IN" dirty="0"/>
              <a:t>(predictor) of </a:t>
            </a:r>
            <a:r>
              <a:rPr lang="en-IN" dirty="0" err="1"/>
              <a:t>test_dataset</a:t>
            </a:r>
            <a:endParaRPr lang="en-IN" dirty="0"/>
          </a:p>
          <a:p>
            <a:pPr marL="0" indent="0">
              <a:buNone/>
            </a:pPr>
            <a:r>
              <a:rPr lang="en-IN" dirty="0"/>
              <a:t># Create Random Forest object</a:t>
            </a:r>
          </a:p>
          <a:p>
            <a:pPr marL="0" indent="0">
              <a:buNone/>
            </a:pPr>
            <a:r>
              <a:rPr lang="en-IN" dirty="0"/>
              <a:t>model= </a:t>
            </a:r>
            <a:r>
              <a:rPr lang="en-IN" dirty="0" err="1"/>
              <a:t>RandomForestClassifier</a:t>
            </a:r>
            <a:r>
              <a:rPr lang="en-IN" dirty="0"/>
              <a:t>()</a:t>
            </a:r>
          </a:p>
          <a:p>
            <a:pPr marL="0" indent="0">
              <a:buNone/>
            </a:pPr>
            <a:r>
              <a:rPr lang="en-IN" dirty="0"/>
              <a:t># Train the model using the training sets and check score</a:t>
            </a:r>
          </a:p>
          <a:p>
            <a:pPr marL="0" indent="0">
              <a:buNone/>
            </a:pPr>
            <a:r>
              <a:rPr lang="en-IN" dirty="0" err="1"/>
              <a:t>model.fit</a:t>
            </a:r>
            <a:r>
              <a:rPr lang="en-IN" dirty="0"/>
              <a:t>(X, y)</a:t>
            </a:r>
          </a:p>
          <a:p>
            <a:pPr marL="0" indent="0">
              <a:buNone/>
            </a:pPr>
            <a:r>
              <a:rPr lang="en-IN" dirty="0"/>
              <a:t>#Predict Output</a:t>
            </a:r>
          </a:p>
          <a:p>
            <a:pPr marL="0" indent="0">
              <a:buNone/>
            </a:pPr>
            <a:r>
              <a:rPr lang="en-IN" dirty="0"/>
              <a:t>predicted= </a:t>
            </a:r>
            <a:r>
              <a:rPr lang="en-IN" dirty="0" err="1"/>
              <a:t>model.predict</a:t>
            </a:r>
            <a:r>
              <a:rPr lang="en-IN" dirty="0"/>
              <a:t>(</a:t>
            </a:r>
            <a:r>
              <a:rPr lang="en-IN" dirty="0" err="1"/>
              <a:t>x_test</a:t>
            </a:r>
            <a:r>
              <a:rPr lang="en-IN" dirty="0"/>
              <a:t>)</a:t>
            </a:r>
          </a:p>
          <a:p>
            <a:pPr marL="0" indent="0">
              <a:buNone/>
            </a:pPr>
            <a:endParaRPr lang="en-IN" dirty="0"/>
          </a:p>
        </p:txBody>
      </p:sp>
    </p:spTree>
    <p:extLst>
      <p:ext uri="{BB962C8B-B14F-4D97-AF65-F5344CB8AC3E}">
        <p14:creationId xmlns:p14="http://schemas.microsoft.com/office/powerpoint/2010/main" val="20062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652F-1D67-4084-9FD4-EF6F5F85B15F}"/>
              </a:ext>
            </a:extLst>
          </p:cNvPr>
          <p:cNvSpPr>
            <a:spLocks noGrp="1"/>
          </p:cNvSpPr>
          <p:nvPr>
            <p:ph type="title"/>
          </p:nvPr>
        </p:nvSpPr>
        <p:spPr>
          <a:xfrm>
            <a:off x="838200" y="365125"/>
            <a:ext cx="10515600" cy="915035"/>
          </a:xfrm>
        </p:spPr>
        <p:txBody>
          <a:bodyPr>
            <a:normAutofit fontScale="90000"/>
          </a:bodyPr>
          <a:lstStyle/>
          <a:p>
            <a:pPr algn="ctr"/>
            <a:r>
              <a:rPr lang="en-US" dirty="0"/>
              <a:t> </a:t>
            </a:r>
            <a:br>
              <a:rPr lang="en-US" dirty="0"/>
            </a:br>
            <a:r>
              <a:rPr lang="en-US" dirty="0"/>
              <a:t>Types of machine learning</a:t>
            </a:r>
            <a:br>
              <a:rPr lang="en-US" dirty="0"/>
            </a:br>
            <a:endParaRPr lang="en-IN" dirty="0"/>
          </a:p>
        </p:txBody>
      </p:sp>
      <p:sp>
        <p:nvSpPr>
          <p:cNvPr id="3" name="Content Placeholder 2">
            <a:extLst>
              <a:ext uri="{FF2B5EF4-FFF2-40B4-BE49-F238E27FC236}">
                <a16:creationId xmlns:a16="http://schemas.microsoft.com/office/drawing/2014/main" id="{0C405C24-568A-4F9A-9A4E-656F423A565A}"/>
              </a:ext>
            </a:extLst>
          </p:cNvPr>
          <p:cNvSpPr>
            <a:spLocks noGrp="1"/>
          </p:cNvSpPr>
          <p:nvPr>
            <p:ph idx="1"/>
          </p:nvPr>
        </p:nvSpPr>
        <p:spPr>
          <a:xfrm>
            <a:off x="838200" y="1399429"/>
            <a:ext cx="10707094" cy="4578751"/>
          </a:xfrm>
        </p:spPr>
        <p:txBody>
          <a:bodyPr>
            <a:normAutofit/>
          </a:bodyPr>
          <a:lstStyle/>
          <a:p>
            <a:pPr marL="0" indent="0">
              <a:buNone/>
            </a:pPr>
            <a:endParaRPr lang="en-US" dirty="0"/>
          </a:p>
          <a:p>
            <a:pPr marL="0" indent="0">
              <a:buNone/>
            </a:pPr>
            <a:r>
              <a:rPr lang="en-US" sz="1700" dirty="0"/>
              <a:t>We often distinguish 3 `types` of machine learning:</a:t>
            </a:r>
          </a:p>
          <a:p>
            <a:pPr marL="0" indent="0">
              <a:buNone/>
            </a:pPr>
            <a:endParaRPr lang="en-US" sz="1700" dirty="0"/>
          </a:p>
          <a:p>
            <a:pPr marL="0" indent="0">
              <a:buNone/>
            </a:pPr>
            <a:r>
              <a:rPr lang="en-US" sz="1700" dirty="0"/>
              <a:t>Supervised Learning: Learn a model from labeled, training data, then make predictions.</a:t>
            </a:r>
          </a:p>
          <a:p>
            <a:pPr marL="0" indent="0">
              <a:buNone/>
            </a:pPr>
            <a:r>
              <a:rPr lang="en-US" sz="1700" dirty="0"/>
              <a:t>Unsupervised Learning: Explore the structure of the data to extract meaningful information.</a:t>
            </a:r>
          </a:p>
          <a:p>
            <a:pPr marL="0" indent="0">
              <a:buNone/>
            </a:pPr>
            <a:r>
              <a:rPr lang="en-US" sz="1700" dirty="0"/>
              <a:t>Reinforcement Learning: Develop an agent that improves its performance based on 				  interactions with the environment </a:t>
            </a:r>
          </a:p>
          <a:p>
            <a:pPr marL="0" indent="0">
              <a:buNone/>
            </a:pPr>
            <a:endParaRPr lang="en-US" dirty="0"/>
          </a:p>
          <a:p>
            <a:pPr marL="0" indent="0">
              <a:buNone/>
            </a:pPr>
            <a:r>
              <a:rPr lang="en-US" dirty="0"/>
              <a:t>Note:</a:t>
            </a:r>
          </a:p>
          <a:p>
            <a:pPr marL="0" indent="0">
              <a:buNone/>
            </a:pPr>
            <a:r>
              <a:rPr lang="en-US" dirty="0"/>
              <a:t>- Semi-supervised methods combine the first two.</a:t>
            </a:r>
          </a:p>
          <a:p>
            <a:pPr marL="0" indent="0">
              <a:buNone/>
            </a:pPr>
            <a:r>
              <a:rPr lang="en-US" dirty="0"/>
              <a:t>- ML systems can combine many types in one system.</a:t>
            </a:r>
            <a:endParaRPr lang="en-IN" dirty="0"/>
          </a:p>
        </p:txBody>
      </p:sp>
    </p:spTree>
    <p:extLst>
      <p:ext uri="{BB962C8B-B14F-4D97-AF65-F5344CB8AC3E}">
        <p14:creationId xmlns:p14="http://schemas.microsoft.com/office/powerpoint/2010/main" val="139654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ED97-ECA3-4871-BFF8-ADB635441ABC}"/>
              </a:ext>
            </a:extLst>
          </p:cNvPr>
          <p:cNvSpPr>
            <a:spLocks noGrp="1"/>
          </p:cNvSpPr>
          <p:nvPr>
            <p:ph type="title"/>
          </p:nvPr>
        </p:nvSpPr>
        <p:spPr/>
        <p:txBody>
          <a:bodyPr/>
          <a:lstStyle/>
          <a:p>
            <a:pPr algn="ctr"/>
            <a:r>
              <a:rPr lang="en-IN" b="1" dirty="0"/>
              <a:t>Supervised machine learning algorithm</a:t>
            </a:r>
            <a:endParaRPr lang="en-IN" dirty="0"/>
          </a:p>
        </p:txBody>
      </p:sp>
      <p:sp>
        <p:nvSpPr>
          <p:cNvPr id="3" name="Content Placeholder 2">
            <a:extLst>
              <a:ext uri="{FF2B5EF4-FFF2-40B4-BE49-F238E27FC236}">
                <a16:creationId xmlns:a16="http://schemas.microsoft.com/office/drawing/2014/main" id="{E9180ED8-28E4-4980-9DEA-1A33DEF24B84}"/>
              </a:ext>
            </a:extLst>
          </p:cNvPr>
          <p:cNvSpPr>
            <a:spLocks noGrp="1"/>
          </p:cNvSpPr>
          <p:nvPr>
            <p:ph idx="1"/>
          </p:nvPr>
        </p:nvSpPr>
        <p:spPr>
          <a:xfrm>
            <a:off x="677334" y="1582311"/>
            <a:ext cx="8596668" cy="4993418"/>
          </a:xfrm>
        </p:spPr>
        <p:txBody>
          <a:bodyPr>
            <a:noAutofit/>
          </a:bodyPr>
          <a:lstStyle/>
          <a:p>
            <a:pPr marL="0" indent="0">
              <a:buNone/>
            </a:pPr>
            <a:endParaRPr lang="en-IN" sz="1400" dirty="0"/>
          </a:p>
          <a:p>
            <a:pPr marL="0" indent="0">
              <a:buNone/>
            </a:pPr>
            <a:endParaRPr lang="en-IN" sz="1400" dirty="0"/>
          </a:p>
          <a:p>
            <a:pPr marL="0" indent="0">
              <a:buNone/>
            </a:pPr>
            <a:endParaRPr lang="en-IN" sz="1400" dirty="0"/>
          </a:p>
          <a:p>
            <a:pPr marL="0" indent="0">
              <a:buNone/>
            </a:pPr>
            <a:r>
              <a:rPr lang="en-IN" sz="1600" dirty="0"/>
              <a:t>Supervised algorithms require a data scientist or data analyst with machine learning skills to provide both input and desired output, in addition to furnishing feedback about the accuracy of predictions during algorithm training. Data scientists determine which variables, or features, the model should analyse and use to develop predictions. Once training is complete, the algorithm will apply what was learned to new data.</a:t>
            </a:r>
          </a:p>
          <a:p>
            <a:pPr marL="0" indent="0">
              <a:buNone/>
            </a:pPr>
            <a:r>
              <a:rPr lang="en-US" sz="1400" dirty="0"/>
              <a:t> </a:t>
            </a:r>
          </a:p>
        </p:txBody>
      </p:sp>
    </p:spTree>
    <p:extLst>
      <p:ext uri="{BB962C8B-B14F-4D97-AF65-F5344CB8AC3E}">
        <p14:creationId xmlns:p14="http://schemas.microsoft.com/office/powerpoint/2010/main" val="266568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0D02-4164-4761-B121-FCE67C07926E}"/>
              </a:ext>
            </a:extLst>
          </p:cNvPr>
          <p:cNvSpPr>
            <a:spLocks noGrp="1"/>
          </p:cNvSpPr>
          <p:nvPr>
            <p:ph type="title"/>
          </p:nvPr>
        </p:nvSpPr>
        <p:spPr/>
        <p:txBody>
          <a:bodyPr>
            <a:normAutofit/>
          </a:bodyPr>
          <a:lstStyle/>
          <a:p>
            <a:pPr algn="ctr"/>
            <a:r>
              <a:rPr lang="en-US" sz="2800" b="1" dirty="0"/>
              <a:t>Types of  Supervised Machine Learning Algorithm:</a:t>
            </a:r>
            <a:endParaRPr lang="en-IN" sz="2800" dirty="0"/>
          </a:p>
        </p:txBody>
      </p:sp>
      <p:sp>
        <p:nvSpPr>
          <p:cNvPr id="3" name="Content Placeholder 2">
            <a:extLst>
              <a:ext uri="{FF2B5EF4-FFF2-40B4-BE49-F238E27FC236}">
                <a16:creationId xmlns:a16="http://schemas.microsoft.com/office/drawing/2014/main" id="{E36A9EB8-BB5C-463C-B643-B2378D7E798F}"/>
              </a:ext>
            </a:extLst>
          </p:cNvPr>
          <p:cNvSpPr>
            <a:spLocks noGrp="1"/>
          </p:cNvSpPr>
          <p:nvPr>
            <p:ph idx="1"/>
          </p:nvPr>
        </p:nvSpPr>
        <p:spPr>
          <a:xfrm>
            <a:off x="872643" y="1663440"/>
            <a:ext cx="8596668" cy="3880773"/>
          </a:xfrm>
        </p:spPr>
        <p:txBody>
          <a:bodyPr>
            <a:normAutofit fontScale="92500" lnSpcReduction="20000"/>
          </a:bodyPr>
          <a:lstStyle/>
          <a:p>
            <a:pPr marL="0" indent="0">
              <a:buNone/>
            </a:pPr>
            <a:r>
              <a:rPr lang="en-US" dirty="0"/>
              <a:t>1.Classification</a:t>
            </a:r>
          </a:p>
          <a:p>
            <a:pPr marL="0" indent="0">
              <a:buNone/>
            </a:pPr>
            <a:endParaRPr lang="en-US" dirty="0"/>
          </a:p>
          <a:p>
            <a:pPr>
              <a:spcBef>
                <a:spcPts val="0"/>
              </a:spcBef>
              <a:buFont typeface="Arial" panose="020B0604020202020204" pitchFamily="34" charset="0"/>
              <a:buChar char="•"/>
            </a:pPr>
            <a:r>
              <a:rPr lang="en-US" dirty="0"/>
              <a:t> </a:t>
            </a:r>
            <a:r>
              <a:rPr lang="en-US" dirty="0">
                <a:solidFill>
                  <a:schemeClr val="tx1"/>
                </a:solidFill>
              </a:rPr>
              <a:t>Predict a class label (category), e.g. spam/not spam</a:t>
            </a:r>
          </a:p>
          <a:p>
            <a:pPr>
              <a:spcBef>
                <a:spcPts val="0"/>
              </a:spcBef>
              <a:buFont typeface="Arial" panose="020B0604020202020204" pitchFamily="34" charset="0"/>
              <a:buChar char="•"/>
            </a:pPr>
            <a:r>
              <a:rPr lang="en-US" dirty="0">
                <a:solidFill>
                  <a:schemeClr val="tx1"/>
                </a:solidFill>
              </a:rPr>
              <a:t> Class labels are discrete, unordered</a:t>
            </a:r>
          </a:p>
          <a:p>
            <a:pPr>
              <a:spcBef>
                <a:spcPts val="0"/>
              </a:spcBef>
              <a:buFont typeface="Arial" panose="020B0604020202020204" pitchFamily="34" charset="0"/>
              <a:buChar char="•"/>
            </a:pPr>
            <a:r>
              <a:rPr lang="en-US" dirty="0">
                <a:solidFill>
                  <a:schemeClr val="tx1"/>
                </a:solidFill>
              </a:rPr>
              <a:t> Can be binary (2 classes) or multi-class (e.g. letter recognition)</a:t>
            </a:r>
          </a:p>
          <a:p>
            <a:pPr>
              <a:spcBef>
                <a:spcPts val="0"/>
              </a:spcBef>
              <a:buFont typeface="Arial" panose="020B0604020202020204" pitchFamily="34" charset="0"/>
              <a:buChar char="•"/>
            </a:pPr>
            <a:r>
              <a:rPr lang="en-US" dirty="0">
                <a:solidFill>
                  <a:schemeClr val="tx1"/>
                </a:solidFill>
              </a:rPr>
              <a:t> Dataset can have any number of predictive variables (predictors)</a:t>
            </a:r>
          </a:p>
          <a:p>
            <a:pPr>
              <a:spcBef>
                <a:spcPts val="0"/>
              </a:spcBef>
              <a:buFont typeface="Arial" panose="020B0604020202020204" pitchFamily="34" charset="0"/>
              <a:buChar char="•"/>
            </a:pPr>
            <a:r>
              <a:rPr lang="en-US" dirty="0">
                <a:solidFill>
                  <a:schemeClr val="tx1"/>
                </a:solidFill>
              </a:rPr>
              <a:t> Also known as the dimensionality of the dataset</a:t>
            </a:r>
          </a:p>
          <a:p>
            <a:pPr>
              <a:spcBef>
                <a:spcPts val="0"/>
              </a:spcBef>
              <a:buFont typeface="Arial" panose="020B0604020202020204" pitchFamily="34" charset="0"/>
              <a:buChar char="•"/>
            </a:pPr>
            <a:r>
              <a:rPr lang="en-US" dirty="0">
                <a:solidFill>
                  <a:schemeClr val="tx1"/>
                </a:solidFill>
              </a:rPr>
              <a:t> The predictions of the model yield a _decision boundary_ separating the classes</a:t>
            </a:r>
          </a:p>
          <a:p>
            <a:pPr marL="0" indent="0">
              <a:spcBef>
                <a:spcPts val="0"/>
              </a:spcBef>
              <a:buNone/>
            </a:pPr>
            <a:endParaRPr lang="en-US" dirty="0">
              <a:solidFill>
                <a:schemeClr val="tx1"/>
              </a:solidFill>
            </a:endParaRPr>
          </a:p>
          <a:p>
            <a:pPr marL="0" indent="0">
              <a:spcBef>
                <a:spcPts val="0"/>
              </a:spcBef>
              <a:buNone/>
            </a:pPr>
            <a:r>
              <a:rPr lang="en-US" dirty="0">
                <a:solidFill>
                  <a:schemeClr val="tx1"/>
                </a:solidFill>
              </a:rPr>
              <a:t>2.Regression</a:t>
            </a:r>
          </a:p>
          <a:p>
            <a:pPr marL="0" indent="0">
              <a:spcBef>
                <a:spcPts val="0"/>
              </a:spcBef>
              <a:buNone/>
            </a:pPr>
            <a:endParaRPr lang="en-US" dirty="0">
              <a:solidFill>
                <a:schemeClr val="tx1"/>
              </a:solidFill>
            </a:endParaRPr>
          </a:p>
          <a:p>
            <a:pPr>
              <a:spcBef>
                <a:spcPts val="0"/>
              </a:spcBef>
              <a:buFont typeface="Arial" panose="020B0604020202020204" pitchFamily="34" charset="0"/>
              <a:buChar char="•"/>
            </a:pPr>
            <a:r>
              <a:rPr lang="en-US" dirty="0">
                <a:solidFill>
                  <a:schemeClr val="tx1"/>
                </a:solidFill>
              </a:rPr>
              <a:t>Predict a continuous value, e.g. temperature</a:t>
            </a:r>
          </a:p>
          <a:p>
            <a:pPr>
              <a:spcBef>
                <a:spcPts val="0"/>
              </a:spcBef>
              <a:buFont typeface="Arial" panose="020B0604020202020204" pitchFamily="34" charset="0"/>
              <a:buChar char="•"/>
            </a:pPr>
            <a:r>
              <a:rPr lang="en-US" dirty="0">
                <a:solidFill>
                  <a:schemeClr val="tx1"/>
                </a:solidFill>
              </a:rPr>
              <a:t>Target variable is numeric</a:t>
            </a:r>
          </a:p>
          <a:p>
            <a:pPr>
              <a:spcBef>
                <a:spcPts val="0"/>
              </a:spcBef>
              <a:buFont typeface="Arial" panose="020B0604020202020204" pitchFamily="34" charset="0"/>
              <a:buChar char="•"/>
            </a:pPr>
            <a:r>
              <a:rPr lang="en-US" dirty="0">
                <a:solidFill>
                  <a:schemeClr val="tx1"/>
                </a:solidFill>
              </a:rPr>
              <a:t>Find the relationship between predictors and the target.</a:t>
            </a:r>
          </a:p>
          <a:p>
            <a:pPr>
              <a:spcBef>
                <a:spcPts val="0"/>
              </a:spcBef>
              <a:buFont typeface="Arial" panose="020B0604020202020204" pitchFamily="34" charset="0"/>
              <a:buChar char="•"/>
            </a:pPr>
            <a:r>
              <a:rPr lang="en-US" dirty="0">
                <a:solidFill>
                  <a:schemeClr val="tx1"/>
                </a:solidFill>
              </a:rPr>
              <a:t>E.g. relationship between hours studied and final grade</a:t>
            </a:r>
          </a:p>
          <a:p>
            <a:pPr>
              <a:spcBef>
                <a:spcPts val="0"/>
              </a:spcBef>
              <a:buFont typeface="Arial" panose="020B0604020202020204" pitchFamily="34" charset="0"/>
              <a:buChar char="•"/>
            </a:pPr>
            <a:r>
              <a:rPr lang="en-US" dirty="0">
                <a:solidFill>
                  <a:schemeClr val="tx1"/>
                </a:solidFill>
              </a:rPr>
              <a:t>Example: Linear regression (fits a straight line)</a:t>
            </a:r>
            <a:endParaRPr lang="en-IN" dirty="0">
              <a:solidFill>
                <a:schemeClr val="tx1"/>
              </a:solidFill>
            </a:endParaRPr>
          </a:p>
          <a:p>
            <a:endParaRPr lang="en-IN" dirty="0"/>
          </a:p>
        </p:txBody>
      </p:sp>
    </p:spTree>
    <p:extLst>
      <p:ext uri="{BB962C8B-B14F-4D97-AF65-F5344CB8AC3E}">
        <p14:creationId xmlns:p14="http://schemas.microsoft.com/office/powerpoint/2010/main" val="421061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67FB-C490-4FF0-B433-6F912ADB9F31}"/>
              </a:ext>
            </a:extLst>
          </p:cNvPr>
          <p:cNvSpPr>
            <a:spLocks noGrp="1"/>
          </p:cNvSpPr>
          <p:nvPr>
            <p:ph type="title"/>
          </p:nvPr>
        </p:nvSpPr>
        <p:spPr/>
        <p:txBody>
          <a:bodyPr/>
          <a:lstStyle/>
          <a:p>
            <a:pPr algn="ctr"/>
            <a:r>
              <a:rPr lang="en-IN" b="1" dirty="0"/>
              <a:t>Unsupervised algorithm</a:t>
            </a:r>
            <a:endParaRPr lang="en-IN" dirty="0"/>
          </a:p>
        </p:txBody>
      </p:sp>
      <p:sp>
        <p:nvSpPr>
          <p:cNvPr id="3" name="Content Placeholder 2">
            <a:extLst>
              <a:ext uri="{FF2B5EF4-FFF2-40B4-BE49-F238E27FC236}">
                <a16:creationId xmlns:a16="http://schemas.microsoft.com/office/drawing/2014/main" id="{87709C8D-526D-400B-BD5D-98C95D1D8BEE}"/>
              </a:ext>
            </a:extLst>
          </p:cNvPr>
          <p:cNvSpPr>
            <a:spLocks noGrp="1"/>
          </p:cNvSpPr>
          <p:nvPr>
            <p:ph idx="1"/>
          </p:nvPr>
        </p:nvSpPr>
        <p:spPr/>
        <p:txBody>
          <a:bodyPr/>
          <a:lstStyle/>
          <a:p>
            <a:pPr>
              <a:buFont typeface="Wingdings" panose="05000000000000000000" pitchFamily="2" charset="2"/>
              <a:buChar char="Ø"/>
            </a:pPr>
            <a:r>
              <a:rPr lang="en-US" dirty="0"/>
              <a:t>Unlabeled data, or data with unknown structure</a:t>
            </a:r>
          </a:p>
          <a:p>
            <a:pPr>
              <a:buFont typeface="Wingdings" panose="05000000000000000000" pitchFamily="2" charset="2"/>
              <a:buChar char="Ø"/>
            </a:pPr>
            <a:r>
              <a:rPr lang="en-US" dirty="0"/>
              <a:t>Explore the structure of the data to extract information</a:t>
            </a:r>
            <a:endParaRPr lang="en-IN" dirty="0"/>
          </a:p>
          <a:p>
            <a:pPr>
              <a:buFont typeface="Wingdings" panose="05000000000000000000" pitchFamily="2" charset="2"/>
              <a:buChar char="Ø"/>
            </a:pPr>
            <a:r>
              <a:rPr lang="en-IN" dirty="0"/>
              <a:t>The model learns through observation and finds structures in the data. Once the model is given a dataset, it automatically finds patterns and relationships in the dataset by creating clusters in it. What it cannot do is add labels to the cluster, like it cannot say this a group of apples or mangoes, but it will separate all the apples from mangoes.</a:t>
            </a:r>
          </a:p>
          <a:p>
            <a:pPr>
              <a:buFont typeface="Wingdings" panose="05000000000000000000" pitchFamily="2" charset="2"/>
              <a:buChar char="Ø"/>
            </a:pPr>
            <a:r>
              <a:rPr lang="en-IN" b="1" dirty="0"/>
              <a:t> Ex: </a:t>
            </a:r>
            <a:r>
              <a:rPr lang="en-IN" dirty="0"/>
              <a:t>Suppose we presented images of apples, bananas and mangoes to the model, so what it does, based on some patterns and relationships it creates clusters and divides the dataset into those clusters. Now if a new data is fed to the model, it adds it to one of the created clusters.</a:t>
            </a:r>
          </a:p>
          <a:p>
            <a:endParaRPr lang="en-IN" dirty="0"/>
          </a:p>
        </p:txBody>
      </p:sp>
    </p:spTree>
    <p:extLst>
      <p:ext uri="{BB962C8B-B14F-4D97-AF65-F5344CB8AC3E}">
        <p14:creationId xmlns:p14="http://schemas.microsoft.com/office/powerpoint/2010/main" val="152871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CC8F-336D-4B81-B0C5-DF9F51068E81}"/>
              </a:ext>
            </a:extLst>
          </p:cNvPr>
          <p:cNvSpPr>
            <a:spLocks noGrp="1"/>
          </p:cNvSpPr>
          <p:nvPr>
            <p:ph type="title"/>
          </p:nvPr>
        </p:nvSpPr>
        <p:spPr>
          <a:xfrm>
            <a:off x="677334" y="254494"/>
            <a:ext cx="8596668" cy="1320800"/>
          </a:xfrm>
        </p:spPr>
        <p:txBody>
          <a:bodyPr>
            <a:normAutofit/>
          </a:bodyPr>
          <a:lstStyle/>
          <a:p>
            <a:pPr algn="ctr"/>
            <a:r>
              <a:rPr lang="en-US" sz="2800" b="1" dirty="0"/>
              <a:t>Types of  Unsupervised Machine Learning Algorithm:</a:t>
            </a:r>
            <a:endParaRPr lang="en-IN" sz="2800" dirty="0"/>
          </a:p>
        </p:txBody>
      </p:sp>
      <p:sp>
        <p:nvSpPr>
          <p:cNvPr id="3" name="Content Placeholder 2">
            <a:extLst>
              <a:ext uri="{FF2B5EF4-FFF2-40B4-BE49-F238E27FC236}">
                <a16:creationId xmlns:a16="http://schemas.microsoft.com/office/drawing/2014/main" id="{25303FE0-71D4-4709-A7EA-A9DC365C6756}"/>
              </a:ext>
            </a:extLst>
          </p:cNvPr>
          <p:cNvSpPr>
            <a:spLocks noGrp="1"/>
          </p:cNvSpPr>
          <p:nvPr>
            <p:ph idx="1"/>
          </p:nvPr>
        </p:nvSpPr>
        <p:spPr>
          <a:xfrm>
            <a:off x="774989" y="1488613"/>
            <a:ext cx="8596668" cy="3880773"/>
          </a:xfrm>
        </p:spPr>
        <p:txBody>
          <a:bodyPr>
            <a:normAutofit/>
          </a:bodyPr>
          <a:lstStyle/>
          <a:p>
            <a:pPr marL="0" indent="0">
              <a:buNone/>
            </a:pPr>
            <a:r>
              <a:rPr lang="en-US" sz="1600" b="1" dirty="0"/>
              <a:t>1. Clustering</a:t>
            </a:r>
          </a:p>
          <a:p>
            <a:pPr>
              <a:spcBef>
                <a:spcPts val="0"/>
              </a:spcBef>
              <a:buFont typeface="Arial" panose="020B0604020202020204" pitchFamily="34" charset="0"/>
              <a:buChar char="•"/>
            </a:pPr>
            <a:endParaRPr lang="en-US" sz="1600" b="1" dirty="0"/>
          </a:p>
          <a:p>
            <a:pPr>
              <a:spcBef>
                <a:spcPts val="0"/>
              </a:spcBef>
              <a:buFont typeface="Arial" panose="020B0604020202020204" pitchFamily="34" charset="0"/>
              <a:buChar char="•"/>
            </a:pPr>
            <a:r>
              <a:rPr lang="en-US" sz="1600" dirty="0"/>
              <a:t>Organize information into meaningful subgroups (clusters)</a:t>
            </a:r>
          </a:p>
          <a:p>
            <a:pPr>
              <a:spcBef>
                <a:spcPts val="0"/>
              </a:spcBef>
              <a:buFont typeface="Arial" panose="020B0604020202020204" pitchFamily="34" charset="0"/>
              <a:buChar char="•"/>
            </a:pPr>
            <a:r>
              <a:rPr lang="en-US" sz="1600" dirty="0"/>
              <a:t>Objects in cluster share certain degree of similarity (and dissimilarity to other clusters)</a:t>
            </a:r>
          </a:p>
          <a:p>
            <a:pPr>
              <a:spcBef>
                <a:spcPts val="0"/>
              </a:spcBef>
              <a:buFont typeface="Arial" panose="020B0604020202020204" pitchFamily="34" charset="0"/>
              <a:buChar char="•"/>
            </a:pPr>
            <a:r>
              <a:rPr lang="en-US" sz="1600" dirty="0"/>
              <a:t>Example: distinguish different types of customers</a:t>
            </a:r>
          </a:p>
          <a:p>
            <a:pPr>
              <a:spcBef>
                <a:spcPts val="0"/>
              </a:spcBef>
              <a:buFont typeface="Arial" panose="020B0604020202020204" pitchFamily="34" charset="0"/>
              <a:buChar char="•"/>
            </a:pPr>
            <a:endParaRPr lang="en-US" sz="1600" dirty="0"/>
          </a:p>
          <a:p>
            <a:pPr marL="0" indent="0">
              <a:buNone/>
            </a:pPr>
            <a:r>
              <a:rPr lang="en-US" sz="1600" b="1" dirty="0"/>
              <a:t>2. Dimensionality reduction</a:t>
            </a:r>
          </a:p>
          <a:p>
            <a:pPr>
              <a:spcBef>
                <a:spcPts val="0"/>
              </a:spcBef>
              <a:buFont typeface="Arial" panose="020B0604020202020204" pitchFamily="34" charset="0"/>
              <a:buChar char="•"/>
            </a:pPr>
            <a:endParaRPr lang="en-US" sz="1600" dirty="0"/>
          </a:p>
          <a:p>
            <a:pPr>
              <a:spcBef>
                <a:spcPts val="0"/>
              </a:spcBef>
              <a:buFont typeface="Arial" panose="020B0604020202020204" pitchFamily="34" charset="0"/>
              <a:buChar char="•"/>
            </a:pPr>
            <a:r>
              <a:rPr lang="en-US" sz="1600" dirty="0"/>
              <a:t>Data can be very high-dimensional and difficult to understand, learn from, store,...</a:t>
            </a:r>
          </a:p>
          <a:p>
            <a:pPr>
              <a:spcBef>
                <a:spcPts val="0"/>
              </a:spcBef>
              <a:buFont typeface="Arial" panose="020B0604020202020204" pitchFamily="34" charset="0"/>
              <a:buChar char="•"/>
            </a:pPr>
            <a:r>
              <a:rPr lang="en-US" sz="1600" dirty="0"/>
              <a:t>Dimensionality reduction can compress the data into fewer dimensions, while retaining most of the information</a:t>
            </a:r>
          </a:p>
          <a:p>
            <a:pPr>
              <a:spcBef>
                <a:spcPts val="0"/>
              </a:spcBef>
              <a:buFont typeface="Arial" panose="020B0604020202020204" pitchFamily="34" charset="0"/>
              <a:buChar char="•"/>
            </a:pPr>
            <a:r>
              <a:rPr lang="en-US" sz="1600" dirty="0"/>
              <a:t>Contrary to feature selection, the new features lose their (original) meaning</a:t>
            </a:r>
          </a:p>
          <a:p>
            <a:pPr>
              <a:spcBef>
                <a:spcPts val="0"/>
              </a:spcBef>
              <a:buFont typeface="Arial" panose="020B0604020202020204" pitchFamily="34" charset="0"/>
              <a:buChar char="•"/>
            </a:pPr>
            <a:r>
              <a:rPr lang="en-US" sz="1600" dirty="0"/>
              <a:t>Is often useful for visualization (e.g. compress to 2D)</a:t>
            </a:r>
            <a:endParaRPr lang="en-IN" sz="1600" dirty="0"/>
          </a:p>
        </p:txBody>
      </p:sp>
    </p:spTree>
    <p:extLst>
      <p:ext uri="{BB962C8B-B14F-4D97-AF65-F5344CB8AC3E}">
        <p14:creationId xmlns:p14="http://schemas.microsoft.com/office/powerpoint/2010/main" val="7754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B9A9-3ECA-4081-A8F3-67DB26308D26}"/>
              </a:ext>
            </a:extLst>
          </p:cNvPr>
          <p:cNvSpPr>
            <a:spLocks noGrp="1"/>
          </p:cNvSpPr>
          <p:nvPr>
            <p:ph type="title"/>
          </p:nvPr>
        </p:nvSpPr>
        <p:spPr/>
        <p:txBody>
          <a:bodyPr/>
          <a:lstStyle/>
          <a:p>
            <a:r>
              <a:rPr lang="en-US" dirty="0"/>
              <a:t>Reinforcement learning</a:t>
            </a:r>
            <a:endParaRPr lang="en-IN" dirty="0"/>
          </a:p>
        </p:txBody>
      </p:sp>
      <p:sp>
        <p:nvSpPr>
          <p:cNvPr id="3" name="Content Placeholder 2">
            <a:extLst>
              <a:ext uri="{FF2B5EF4-FFF2-40B4-BE49-F238E27FC236}">
                <a16:creationId xmlns:a16="http://schemas.microsoft.com/office/drawing/2014/main" id="{01CDAD1A-60BA-4EC9-A2E3-90045447E699}"/>
              </a:ext>
            </a:extLst>
          </p:cNvPr>
          <p:cNvSpPr>
            <a:spLocks noGrp="1"/>
          </p:cNvSpPr>
          <p:nvPr>
            <p:ph idx="1"/>
          </p:nvPr>
        </p:nvSpPr>
        <p:spPr/>
        <p:txBody>
          <a:bodyPr/>
          <a:lstStyle/>
          <a:p>
            <a:endParaRPr lang="en-US" dirty="0"/>
          </a:p>
          <a:p>
            <a:pPr>
              <a:buFont typeface="Arial" panose="020B0604020202020204" pitchFamily="34" charset="0"/>
              <a:buChar char="•"/>
            </a:pPr>
            <a:r>
              <a:rPr lang="en-US" dirty="0"/>
              <a:t>Develop an agent that improves its performance based on interactions with the environment</a:t>
            </a:r>
          </a:p>
          <a:p>
            <a:pPr>
              <a:buFont typeface="Arial" panose="020B0604020202020204" pitchFamily="34" charset="0"/>
              <a:buChar char="•"/>
            </a:pPr>
            <a:r>
              <a:rPr lang="en-US" dirty="0"/>
              <a:t>Example: games like Chess, Go,...</a:t>
            </a:r>
          </a:p>
          <a:p>
            <a:pPr>
              <a:buFont typeface="Arial" panose="020B0604020202020204" pitchFamily="34" charset="0"/>
              <a:buChar char="•"/>
            </a:pPr>
            <a:r>
              <a:rPr lang="en-US" dirty="0"/>
              <a:t>Reward function defines how well a (series of) actions works</a:t>
            </a:r>
          </a:p>
          <a:p>
            <a:pPr>
              <a:buFont typeface="Arial" panose="020B0604020202020204" pitchFamily="34" charset="0"/>
              <a:buChar char="•"/>
            </a:pPr>
            <a:r>
              <a:rPr lang="en-US" dirty="0"/>
              <a:t>Learn a series of actions that maximizes reward through exploration</a:t>
            </a:r>
            <a:endParaRPr lang="en-IN" dirty="0"/>
          </a:p>
        </p:txBody>
      </p:sp>
    </p:spTree>
    <p:extLst>
      <p:ext uri="{BB962C8B-B14F-4D97-AF65-F5344CB8AC3E}">
        <p14:creationId xmlns:p14="http://schemas.microsoft.com/office/powerpoint/2010/main" val="83283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F996-18AA-40AD-A884-89CFF28BBFFA}"/>
              </a:ext>
            </a:extLst>
          </p:cNvPr>
          <p:cNvSpPr>
            <a:spLocks noGrp="1"/>
          </p:cNvSpPr>
          <p:nvPr>
            <p:ph type="title"/>
          </p:nvPr>
        </p:nvSpPr>
        <p:spPr/>
        <p:txBody>
          <a:bodyPr/>
          <a:lstStyle/>
          <a:p>
            <a:r>
              <a:rPr lang="en-US" dirty="0"/>
              <a:t>Building machine learning systems</a:t>
            </a:r>
            <a:br>
              <a:rPr lang="en-US" dirty="0"/>
            </a:br>
            <a:endParaRPr lang="en-IN" dirty="0"/>
          </a:p>
        </p:txBody>
      </p:sp>
      <p:sp>
        <p:nvSpPr>
          <p:cNvPr id="3" name="Content Placeholder 2">
            <a:extLst>
              <a:ext uri="{FF2B5EF4-FFF2-40B4-BE49-F238E27FC236}">
                <a16:creationId xmlns:a16="http://schemas.microsoft.com/office/drawing/2014/main" id="{ACC7DB02-C48A-443F-B44A-F601A27C588F}"/>
              </a:ext>
            </a:extLst>
          </p:cNvPr>
          <p:cNvSpPr>
            <a:spLocks noGrp="1"/>
          </p:cNvSpPr>
          <p:nvPr>
            <p:ph idx="1"/>
          </p:nvPr>
        </p:nvSpPr>
        <p:spPr>
          <a:xfrm>
            <a:off x="677334" y="1562471"/>
            <a:ext cx="8596668" cy="4478892"/>
          </a:xfrm>
        </p:spPr>
        <p:txBody>
          <a:bodyPr>
            <a:noAutofit/>
          </a:bodyPr>
          <a:lstStyle/>
          <a:p>
            <a:pPr marL="0" indent="0">
              <a:buNone/>
            </a:pPr>
            <a:r>
              <a:rPr lang="en-US" sz="1600" dirty="0"/>
              <a:t>A typical machine learning system has multiple components:</a:t>
            </a:r>
          </a:p>
          <a:p>
            <a:pPr marL="0" indent="0">
              <a:buNone/>
            </a:pPr>
            <a:endParaRPr lang="en-US" sz="1600" dirty="0"/>
          </a:p>
          <a:p>
            <a:pPr>
              <a:spcBef>
                <a:spcPts val="0"/>
              </a:spcBef>
              <a:buFont typeface="Arial" panose="020B0604020202020204" pitchFamily="34" charset="0"/>
              <a:buChar char="•"/>
            </a:pPr>
            <a:r>
              <a:rPr lang="en-US" sz="1600" dirty="0"/>
              <a:t>Preprocessing: Raw data is rarely ideal for learning</a:t>
            </a:r>
          </a:p>
          <a:p>
            <a:pPr>
              <a:spcBef>
                <a:spcPts val="0"/>
              </a:spcBef>
              <a:buFont typeface="Arial" panose="020B0604020202020204" pitchFamily="34" charset="0"/>
              <a:buChar char="•"/>
            </a:pPr>
            <a:r>
              <a:rPr lang="en-US" sz="1600" dirty="0"/>
              <a:t>Feature scaling: bring values in same range</a:t>
            </a:r>
          </a:p>
          <a:p>
            <a:pPr>
              <a:spcBef>
                <a:spcPts val="0"/>
              </a:spcBef>
              <a:buFont typeface="Arial" panose="020B0604020202020204" pitchFamily="34" charset="0"/>
              <a:buChar char="•"/>
            </a:pPr>
            <a:r>
              <a:rPr lang="en-US" sz="1600" dirty="0"/>
              <a:t>Encoding: make categorical features numeric</a:t>
            </a:r>
          </a:p>
          <a:p>
            <a:pPr>
              <a:spcBef>
                <a:spcPts val="0"/>
              </a:spcBef>
              <a:buFont typeface="Arial" panose="020B0604020202020204" pitchFamily="34" charset="0"/>
              <a:buChar char="•"/>
            </a:pPr>
            <a:r>
              <a:rPr lang="en-US" sz="1600" dirty="0"/>
              <a:t>Discretization: make numeric features categorical</a:t>
            </a:r>
          </a:p>
          <a:p>
            <a:pPr>
              <a:spcBef>
                <a:spcPts val="0"/>
              </a:spcBef>
              <a:buFont typeface="Arial" panose="020B0604020202020204" pitchFamily="34" charset="0"/>
              <a:buChar char="•"/>
            </a:pPr>
            <a:r>
              <a:rPr lang="en-US" sz="1600" dirty="0"/>
              <a:t>Feature selection: remove uninteresting/correlated features</a:t>
            </a:r>
          </a:p>
          <a:p>
            <a:pPr>
              <a:spcBef>
                <a:spcPts val="0"/>
              </a:spcBef>
              <a:buFont typeface="Arial" panose="020B0604020202020204" pitchFamily="34" charset="0"/>
              <a:buChar char="•"/>
            </a:pPr>
            <a:r>
              <a:rPr lang="en-US" sz="1600" dirty="0"/>
              <a:t>Dimensionality reduction can also make data easier to learn</a:t>
            </a:r>
          </a:p>
          <a:p>
            <a:pPr marL="0" indent="0">
              <a:buNone/>
            </a:pPr>
            <a:r>
              <a:rPr lang="en-US" sz="1600" dirty="0"/>
              <a:t> Learning and model selection</a:t>
            </a:r>
          </a:p>
          <a:p>
            <a:pPr marL="0" indent="0">
              <a:buNone/>
            </a:pPr>
            <a:endParaRPr lang="en-US" sz="1600" dirty="0"/>
          </a:p>
          <a:p>
            <a:pPr>
              <a:spcBef>
                <a:spcPts val="0"/>
              </a:spcBef>
              <a:buFont typeface="Arial" panose="020B0604020202020204" pitchFamily="34" charset="0"/>
              <a:buChar char="•"/>
            </a:pPr>
            <a:r>
              <a:rPr lang="en-US" sz="1600" dirty="0"/>
              <a:t>   Every algorithm has its own biases</a:t>
            </a:r>
          </a:p>
          <a:p>
            <a:pPr>
              <a:spcBef>
                <a:spcPts val="0"/>
              </a:spcBef>
              <a:buFont typeface="Arial" panose="020B0604020202020204" pitchFamily="34" charset="0"/>
              <a:buChar char="•"/>
            </a:pPr>
            <a:r>
              <a:rPr lang="en-US" sz="1600" dirty="0"/>
              <a:t>   No single algorithm is always best (No Free Lunch)</a:t>
            </a:r>
          </a:p>
          <a:p>
            <a:pPr>
              <a:spcBef>
                <a:spcPts val="0"/>
              </a:spcBef>
              <a:buFont typeface="Arial" panose="020B0604020202020204" pitchFamily="34" charset="0"/>
              <a:buChar char="•"/>
            </a:pPr>
            <a:r>
              <a:rPr lang="en-US" sz="1600" dirty="0"/>
              <a:t>   Model selection_ compares and selects the best models</a:t>
            </a:r>
          </a:p>
          <a:p>
            <a:pPr>
              <a:spcBef>
                <a:spcPts val="0"/>
              </a:spcBef>
              <a:buFont typeface="Arial" panose="020B0604020202020204" pitchFamily="34" charset="0"/>
              <a:buChar char="•"/>
            </a:pPr>
            <a:r>
              <a:rPr lang="en-US" sz="1600" dirty="0"/>
              <a:t>   Different algorithms</a:t>
            </a:r>
          </a:p>
          <a:p>
            <a:pPr>
              <a:spcBef>
                <a:spcPts val="0"/>
              </a:spcBef>
              <a:buFont typeface="Arial" panose="020B0604020202020204" pitchFamily="34" charset="0"/>
              <a:buChar char="•"/>
            </a:pPr>
            <a:r>
              <a:rPr lang="en-US" sz="1600" dirty="0"/>
              <a:t>   Every algorithm has different options (hyperparameters)</a:t>
            </a:r>
          </a:p>
          <a:p>
            <a:pPr>
              <a:spcBef>
                <a:spcPts val="0"/>
              </a:spcBef>
              <a:buFont typeface="Arial" panose="020B0604020202020204" pitchFamily="34" charset="0"/>
              <a:buChar char="•"/>
            </a:pPr>
            <a:r>
              <a:rPr lang="en-US" sz="1600" dirty="0"/>
              <a:t>   Split data in training and test sets</a:t>
            </a:r>
            <a:endParaRPr lang="en-IN" sz="1600" dirty="0"/>
          </a:p>
        </p:txBody>
      </p:sp>
    </p:spTree>
    <p:extLst>
      <p:ext uri="{BB962C8B-B14F-4D97-AF65-F5344CB8AC3E}">
        <p14:creationId xmlns:p14="http://schemas.microsoft.com/office/powerpoint/2010/main" val="1905206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223</TotalTime>
  <Words>2778</Words>
  <Application>Microsoft Office PowerPoint</Application>
  <PresentationFormat>Widescreen</PresentationFormat>
  <Paragraphs>244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Trebuchet MS</vt:lpstr>
      <vt:lpstr>Wingdings</vt:lpstr>
      <vt:lpstr>Wingdings 3</vt:lpstr>
      <vt:lpstr>Facet</vt:lpstr>
      <vt:lpstr>What is Machine learning</vt:lpstr>
      <vt:lpstr>Its functions are as follows: </vt:lpstr>
      <vt:lpstr>  Types of machine learning </vt:lpstr>
      <vt:lpstr>Supervised machine learning algorithm</vt:lpstr>
      <vt:lpstr>Types of  Supervised Machine Learning Algorithm:</vt:lpstr>
      <vt:lpstr>Unsupervised algorithm</vt:lpstr>
      <vt:lpstr>Types of  Unsupervised Machine Learning Algorithm:</vt:lpstr>
      <vt:lpstr>Reinforcement learning</vt:lpstr>
      <vt:lpstr>Building machine learning systems </vt:lpstr>
      <vt:lpstr>Most commonly used ML algorithms are:  </vt:lpstr>
      <vt:lpstr>Linear Regression  </vt:lpstr>
      <vt:lpstr>Types of Linear Regression: </vt:lpstr>
      <vt:lpstr>Train the Model</vt:lpstr>
      <vt:lpstr>Python Code for Linear Regression</vt:lpstr>
      <vt:lpstr>Logistic Regression</vt:lpstr>
      <vt:lpstr>Python Code for Logistic Regression</vt:lpstr>
      <vt:lpstr>Decision Tree</vt:lpstr>
      <vt:lpstr>Example of Decision Tree</vt:lpstr>
      <vt:lpstr>PowerPoint Presentation</vt:lpstr>
      <vt:lpstr>Python code for Decision Tree</vt:lpstr>
      <vt:lpstr>Random Forest</vt:lpstr>
      <vt:lpstr>PowerPoint Presentation</vt:lpstr>
      <vt:lpstr>Python Code for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MV</dc:creator>
  <cp:lastModifiedBy>Suresh MV</cp:lastModifiedBy>
  <cp:revision>23</cp:revision>
  <dcterms:created xsi:type="dcterms:W3CDTF">2019-03-17T06:03:13Z</dcterms:created>
  <dcterms:modified xsi:type="dcterms:W3CDTF">2019-03-20T05:56:19Z</dcterms:modified>
</cp:coreProperties>
</file>