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6" r:id="rId8"/>
    <p:sldId id="270"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6" r:id="rId25"/>
    <p:sldId id="287" r:id="rId26"/>
    <p:sldId id="289" r:id="rId27"/>
    <p:sldId id="284" r:id="rId28"/>
    <p:sldId id="283" r:id="rId29"/>
    <p:sldId id="288" r:id="rId30"/>
    <p:sldId id="290" r:id="rId31"/>
    <p:sldId id="292" r:id="rId32"/>
    <p:sldId id="291"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D27C-B5CB-410C-AEA8-5872148FA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D449C-3238-4C1F-94DE-2C87AA2CE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EA9310-93C4-42F3-B13D-DFC2DCEC641E}"/>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DEA98C03-F818-4349-8BD3-0CD316C91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F6F2-0E75-49DD-B3F6-695880508919}"/>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14303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23BA-5F58-4729-957A-943780DCF9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625009-1A0A-4F04-8704-062D7C19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6BDE6-0F28-4995-A614-F81448993493}"/>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5C6B9247-D83B-4396-906B-D1BD8BFE6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F1952-E15A-4B63-B5B3-AF9230D9CA1F}"/>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403365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184D4-11AA-42F8-9283-7C8BFA51BE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A4A72-279E-42DB-A907-5C6E52C14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D2D8D-88A5-4B80-91EF-0BE1BE6F59D3}"/>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999E1174-AED0-473D-8F9B-176FB9ADB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869FD-5B5E-46D8-9C1B-AA52A02CA2B4}"/>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7103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8EE3-EB3C-4B8C-BAD6-04C359ACF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92490-3470-4252-8131-738C39C8F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F3276-3C17-4AB6-ADE8-08CA5F35CB0E}"/>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751840F7-6165-489E-89DB-4F54A0050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68C37-CDAE-4BE8-B3E1-F28753EA84D5}"/>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4230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40D7-B9C7-473F-811B-4FD7BBEE1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A4E6D-05B7-437A-85B5-0A040C719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0FDB1-E037-43EE-892E-863F9EE01DA7}"/>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46492216-CF00-4A31-A018-787FBC8FE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B712B-96AF-4852-BE03-59DD4FA09268}"/>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182673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73D3-5EA2-43B6-AC4D-1D6056B3B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BDEF8-0EEE-4F38-B4E1-9CCEA3B8A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D6A5E-4F0B-45FC-8BBC-FF97F56F1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5A9A0-2FED-4B5B-9265-BB9D54020CF3}"/>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6" name="Footer Placeholder 5">
            <a:extLst>
              <a:ext uri="{FF2B5EF4-FFF2-40B4-BE49-F238E27FC236}">
                <a16:creationId xmlns:a16="http://schemas.microsoft.com/office/drawing/2014/main" id="{BF20ADF9-CE2A-4E5B-AE1C-1F9073C0B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AC318-2358-416D-8BDD-A992CAAF59C4}"/>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2443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7D70-5009-4A68-8951-4168A55E4A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22EE30-34A2-48EC-ACB3-6B8553F9AD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F6776-1AE2-4599-BF34-3D9ED0FCF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6A19A-AF43-4E86-A1B6-46B273E3B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12291-981C-4F9C-B89C-B61589D61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768233-179C-4294-BED7-F055BF6DCC3C}"/>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8" name="Footer Placeholder 7">
            <a:extLst>
              <a:ext uri="{FF2B5EF4-FFF2-40B4-BE49-F238E27FC236}">
                <a16:creationId xmlns:a16="http://schemas.microsoft.com/office/drawing/2014/main" id="{5C83F7DB-637F-4B30-85A2-2884906C4E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61121-8777-4285-938B-99A4FCE07861}"/>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386502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5B98-11CC-4219-8820-643D022215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7D97A-5643-468B-BF50-54665D515DDD}"/>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4" name="Footer Placeholder 3">
            <a:extLst>
              <a:ext uri="{FF2B5EF4-FFF2-40B4-BE49-F238E27FC236}">
                <a16:creationId xmlns:a16="http://schemas.microsoft.com/office/drawing/2014/main" id="{E8F266F7-E055-46B8-9E49-A01EDB789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D84AF-DFE4-4DFE-9B14-BBD2F5258555}"/>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380612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34C73-E58B-438A-86E2-F05B9DD7BB42}"/>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3" name="Footer Placeholder 2">
            <a:extLst>
              <a:ext uri="{FF2B5EF4-FFF2-40B4-BE49-F238E27FC236}">
                <a16:creationId xmlns:a16="http://schemas.microsoft.com/office/drawing/2014/main" id="{D2A6B75D-01A6-4C46-B27C-F1DC5162A7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847B65-7A81-46A3-A94D-0050645FBAE4}"/>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174139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11EF-C915-493E-88F9-E7E706464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E56EC-E133-4BC3-AEB2-3106E9A4B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DF462-8C94-45C2-84FE-C7BB4CF0E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10164-9428-434B-88BE-36A94553D14D}"/>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6" name="Footer Placeholder 5">
            <a:extLst>
              <a:ext uri="{FF2B5EF4-FFF2-40B4-BE49-F238E27FC236}">
                <a16:creationId xmlns:a16="http://schemas.microsoft.com/office/drawing/2014/main" id="{92690E4E-7DD7-4BB6-A387-752669B1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440B9-E0A5-4C28-A935-652B07786106}"/>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36475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6D49-CE35-42FC-A06E-DE688AB00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A01A00-D723-49E7-8737-5EB257DCF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5C69CB-3FC1-4954-A447-6D66B6352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1A965-F085-4109-AA7A-C78FC3C7539D}"/>
              </a:ext>
            </a:extLst>
          </p:cNvPr>
          <p:cNvSpPr>
            <a:spLocks noGrp="1"/>
          </p:cNvSpPr>
          <p:nvPr>
            <p:ph type="dt" sz="half" idx="10"/>
          </p:nvPr>
        </p:nvSpPr>
        <p:spPr/>
        <p:txBody>
          <a:bodyPr/>
          <a:lstStyle/>
          <a:p>
            <a:fld id="{86595ABD-62EE-44CD-8529-28CED97A3260}" type="datetimeFigureOut">
              <a:rPr lang="en-US" smtClean="0"/>
              <a:t>11/23/2020</a:t>
            </a:fld>
            <a:endParaRPr lang="en-US"/>
          </a:p>
        </p:txBody>
      </p:sp>
      <p:sp>
        <p:nvSpPr>
          <p:cNvPr id="6" name="Footer Placeholder 5">
            <a:extLst>
              <a:ext uri="{FF2B5EF4-FFF2-40B4-BE49-F238E27FC236}">
                <a16:creationId xmlns:a16="http://schemas.microsoft.com/office/drawing/2014/main" id="{2C9CA883-8FD7-486A-9B87-20F22E0DD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522F8-388F-453F-B99A-D30DD35B5B8D}"/>
              </a:ext>
            </a:extLst>
          </p:cNvPr>
          <p:cNvSpPr>
            <a:spLocks noGrp="1"/>
          </p:cNvSpPr>
          <p:nvPr>
            <p:ph type="sldNum" sz="quarter" idx="12"/>
          </p:nvPr>
        </p:nvSpPr>
        <p:spPr/>
        <p:txBody>
          <a:bodyPr/>
          <a:lstStyle/>
          <a:p>
            <a:fld id="{DA6C335E-F8D0-4F00-A366-B548CF694F9A}" type="slidenum">
              <a:rPr lang="en-US" smtClean="0"/>
              <a:t>‹#›</a:t>
            </a:fld>
            <a:endParaRPr lang="en-US"/>
          </a:p>
        </p:txBody>
      </p:sp>
    </p:spTree>
    <p:extLst>
      <p:ext uri="{BB962C8B-B14F-4D97-AF65-F5344CB8AC3E}">
        <p14:creationId xmlns:p14="http://schemas.microsoft.com/office/powerpoint/2010/main" val="315453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D11B6-D53D-42DF-8298-2427BC83F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4B6E0-756A-4DDC-99DE-0AD987531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B13BC-6CA2-4C20-AD42-3E42732E9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95ABD-62EE-44CD-8529-28CED97A3260}" type="datetimeFigureOut">
              <a:rPr lang="en-US" smtClean="0"/>
              <a:t>11/23/2020</a:t>
            </a:fld>
            <a:endParaRPr lang="en-US"/>
          </a:p>
        </p:txBody>
      </p:sp>
      <p:sp>
        <p:nvSpPr>
          <p:cNvPr id="5" name="Footer Placeholder 4">
            <a:extLst>
              <a:ext uri="{FF2B5EF4-FFF2-40B4-BE49-F238E27FC236}">
                <a16:creationId xmlns:a16="http://schemas.microsoft.com/office/drawing/2014/main" id="{C6564040-7FC8-4260-A4D9-A0662B42F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76B74-D369-45A6-9499-A6E011102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C335E-F8D0-4F00-A366-B548CF694F9A}" type="slidenum">
              <a:rPr lang="en-US" smtClean="0"/>
              <a:t>‹#›</a:t>
            </a:fld>
            <a:endParaRPr lang="en-US"/>
          </a:p>
        </p:txBody>
      </p:sp>
    </p:spTree>
    <p:extLst>
      <p:ext uri="{BB962C8B-B14F-4D97-AF65-F5344CB8AC3E}">
        <p14:creationId xmlns:p14="http://schemas.microsoft.com/office/powerpoint/2010/main" val="19441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ispsw.com/wp-content/uploads/2020/08/711_Lin.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www.malariasite.com/malaria-india/" TargetMode="External"/><Relationship Id="rId7" Type="http://schemas.openxmlformats.org/officeDocument/2006/relationships/hyperlink" Target="https://www.census.gov/quickfacts/" TargetMode="External"/><Relationship Id="rId2" Type="http://schemas.openxmlformats.org/officeDocument/2006/relationships/hyperlink" Target="https://prsindia.org/covid-19" TargetMode="External"/><Relationship Id="rId1" Type="http://schemas.openxmlformats.org/officeDocument/2006/relationships/slideLayout" Target="../slideLayouts/slideLayout2.xml"/><Relationship Id="rId6" Type="http://schemas.openxmlformats.org/officeDocument/2006/relationships/hyperlink" Target="https://github.com/owid/covid-19-data/blob/master/public/data/owid-covid-data.csv" TargetMode="External"/><Relationship Id="rId5" Type="http://schemas.openxmlformats.org/officeDocument/2006/relationships/hyperlink" Target="https://www.kaggle.com/imdevskp/malaria-dataset" TargetMode="External"/><Relationship Id="rId4" Type="http://schemas.openxmlformats.org/officeDocument/2006/relationships/hyperlink" Target="https://covid.cdc.gov/covid-data-tracker/#cases_casesper100klast7day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BDE037C-E24B-4B58-88DB-0BB4FB7A8358}"/>
              </a:ext>
            </a:extLst>
          </p:cNvPr>
          <p:cNvSpPr txBox="1"/>
          <p:nvPr/>
        </p:nvSpPr>
        <p:spPr>
          <a:xfrm>
            <a:off x="645065" y="1463040"/>
            <a:ext cx="3796306" cy="2690949"/>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4800" kern="1200" dirty="0">
                <a:solidFill>
                  <a:schemeClr val="tx1"/>
                </a:solidFill>
                <a:latin typeface="+mj-lt"/>
                <a:ea typeface="+mj-ea"/>
                <a:cs typeface="+mj-cs"/>
              </a:rPr>
              <a:t>STAT-528</a:t>
            </a:r>
          </a:p>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r>
              <a:rPr lang="en-US" sz="4800" kern="1200" dirty="0">
                <a:solidFill>
                  <a:schemeClr val="tx1"/>
                </a:solidFill>
                <a:latin typeface="+mj-lt"/>
                <a:ea typeface="+mj-ea"/>
                <a:cs typeface="+mj-cs"/>
              </a:rPr>
              <a:t>Covid-19 Data </a:t>
            </a:r>
            <a:r>
              <a:rPr lang="en-US" sz="4800" dirty="0">
                <a:latin typeface="+mj-lt"/>
                <a:ea typeface="+mj-ea"/>
                <a:cs typeface="+mj-cs"/>
              </a:rPr>
              <a:t>A</a:t>
            </a:r>
            <a:r>
              <a:rPr lang="en-US" sz="4800" kern="1200" dirty="0">
                <a:solidFill>
                  <a:schemeClr val="tx1"/>
                </a:solidFill>
                <a:latin typeface="+mj-lt"/>
                <a:ea typeface="+mj-ea"/>
                <a:cs typeface="+mj-cs"/>
              </a:rPr>
              <a:t>nalysis </a:t>
            </a:r>
          </a:p>
        </p:txBody>
      </p:sp>
      <p:grpSp>
        <p:nvGrpSpPr>
          <p:cNvPr id="31" name="Group 3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E211D5-ECF3-4440-B553-4CA4169D0D1A}"/>
              </a:ext>
            </a:extLst>
          </p:cNvPr>
          <p:cNvSpPr txBox="1"/>
          <p:nvPr/>
        </p:nvSpPr>
        <p:spPr>
          <a:xfrm>
            <a:off x="5656218" y="1463039"/>
            <a:ext cx="5542387" cy="4300447"/>
          </a:xfrm>
          <a:prstGeom prst="rect">
            <a:avLst/>
          </a:prstGeom>
        </p:spPr>
        <p:txBody>
          <a:bodyPr vert="horz" lIns="91440" tIns="45720" rIns="91440" bIns="45720" rtlCol="0" anchor="t">
            <a:normAutofit/>
          </a:bodyPr>
          <a:lstStyle/>
          <a:p>
            <a:pPr>
              <a:lnSpc>
                <a:spcPct val="90000"/>
              </a:lnSpc>
              <a:spcAft>
                <a:spcPts val="600"/>
              </a:spcAft>
            </a:pPr>
            <a:r>
              <a:rPr lang="en-US" sz="2200" dirty="0"/>
              <a:t>Group 3:</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dirty="0"/>
              <a:t>Vishnu Kalyan Mylavarapu</a:t>
            </a:r>
          </a:p>
          <a:p>
            <a:pPr indent="-228600">
              <a:lnSpc>
                <a:spcPct val="90000"/>
              </a:lnSpc>
              <a:spcAft>
                <a:spcPts val="600"/>
              </a:spcAft>
              <a:buFont typeface="Arial" panose="020B0604020202020204" pitchFamily="34" charset="0"/>
              <a:buChar char="•"/>
            </a:pPr>
            <a:r>
              <a:rPr lang="en-US" sz="2200" dirty="0"/>
              <a:t>Akhil Kusa</a:t>
            </a:r>
          </a:p>
          <a:p>
            <a:pPr indent="-228600">
              <a:lnSpc>
                <a:spcPct val="90000"/>
              </a:lnSpc>
              <a:spcAft>
                <a:spcPts val="600"/>
              </a:spcAft>
              <a:buFont typeface="Arial" panose="020B0604020202020204" pitchFamily="34" charset="0"/>
              <a:buChar char="•"/>
            </a:pPr>
            <a:r>
              <a:rPr lang="en-US" sz="2200" dirty="0"/>
              <a:t>Hui-Yee Tan</a:t>
            </a:r>
          </a:p>
          <a:p>
            <a:pPr indent="-228600">
              <a:lnSpc>
                <a:spcPct val="90000"/>
              </a:lnSpc>
              <a:spcAft>
                <a:spcPts val="600"/>
              </a:spcAft>
              <a:buFont typeface="Arial" panose="020B0604020202020204" pitchFamily="34" charset="0"/>
              <a:buChar char="•"/>
            </a:pPr>
            <a:r>
              <a:rPr lang="en-US" sz="2200" dirty="0"/>
              <a:t>Vishweshwari Joshi</a:t>
            </a:r>
          </a:p>
          <a:p>
            <a:pPr>
              <a:lnSpc>
                <a:spcPct val="90000"/>
              </a:lnSpc>
              <a:spcAft>
                <a:spcPts val="600"/>
              </a:spcAft>
            </a:pPr>
            <a:endParaRPr lang="en-US" sz="2200" dirty="0"/>
          </a:p>
          <a:p>
            <a:pPr>
              <a:lnSpc>
                <a:spcPct val="90000"/>
              </a:lnSpc>
              <a:spcAft>
                <a:spcPts val="600"/>
              </a:spcAft>
            </a:pPr>
            <a:endParaRPr lang="en-US" sz="2200" dirty="0"/>
          </a:p>
        </p:txBody>
      </p:sp>
    </p:spTree>
    <p:extLst>
      <p:ext uri="{BB962C8B-B14F-4D97-AF65-F5344CB8AC3E}">
        <p14:creationId xmlns:p14="http://schemas.microsoft.com/office/powerpoint/2010/main" val="34402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DB20-8E30-4FFC-AF7E-F470595B56C2}"/>
              </a:ext>
            </a:extLst>
          </p:cNvPr>
          <p:cNvSpPr>
            <a:spLocks noGrp="1"/>
          </p:cNvSpPr>
          <p:nvPr>
            <p:ph type="title"/>
          </p:nvPr>
        </p:nvSpPr>
        <p:spPr>
          <a:xfrm>
            <a:off x="838200" y="0"/>
            <a:ext cx="10515600" cy="1325563"/>
          </a:xfrm>
        </p:spPr>
        <p:txBody>
          <a:bodyPr/>
          <a:lstStyle/>
          <a:p>
            <a:r>
              <a:rPr lang="en-US"/>
              <a:t>Well… None of them. The top 6 are:</a:t>
            </a:r>
            <a:endParaRPr lang="en-US" dirty="0"/>
          </a:p>
        </p:txBody>
      </p:sp>
      <p:pic>
        <p:nvPicPr>
          <p:cNvPr id="7170" name="Picture 2">
            <a:extLst>
              <a:ext uri="{FF2B5EF4-FFF2-40B4-BE49-F238E27FC236}">
                <a16:creationId xmlns:a16="http://schemas.microsoft.com/office/drawing/2014/main" id="{668895D1-02C3-42F7-B829-02CB87579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00666"/>
            <a:ext cx="9499374" cy="523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1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ight Triangle 10">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BBA2D-8ED5-47DF-AEC9-4CB7E3CDE974}"/>
              </a:ext>
            </a:extLst>
          </p:cNvPr>
          <p:cNvSpPr>
            <a:spLocks noGrp="1"/>
          </p:cNvSpPr>
          <p:nvPr>
            <p:ph type="title"/>
          </p:nvPr>
        </p:nvSpPr>
        <p:spPr>
          <a:xfrm>
            <a:off x="965200" y="1383527"/>
            <a:ext cx="6377992" cy="4175166"/>
          </a:xfrm>
        </p:spPr>
        <p:txBody>
          <a:bodyPr vert="horz" lIns="91440" tIns="45720" rIns="91440" bIns="45720" rtlCol="0" anchor="ctr">
            <a:normAutofit/>
          </a:bodyPr>
          <a:lstStyle/>
          <a:p>
            <a:r>
              <a:rPr lang="en-US" sz="2400" kern="1200" dirty="0">
                <a:solidFill>
                  <a:schemeClr val="tx1"/>
                </a:solidFill>
                <a:latin typeface="+mj-lt"/>
                <a:ea typeface="+mj-ea"/>
                <a:cs typeface="+mj-cs"/>
              </a:rPr>
              <a:t>But we know many countries don’t test as well as developed countries do. In order to solve this we created a formula:</a:t>
            </a: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Comparable=</a:t>
            </a:r>
            <a:r>
              <a:rPr lang="en-US" sz="2400" kern="1200" dirty="0" err="1">
                <a:solidFill>
                  <a:schemeClr val="tx1"/>
                </a:solidFill>
                <a:latin typeface="+mj-lt"/>
                <a:ea typeface="+mj-ea"/>
                <a:cs typeface="+mj-cs"/>
              </a:rPr>
              <a:t>total_cases</a:t>
            </a:r>
            <a:r>
              <a:rPr lang="en-US" sz="2400" kern="1200" dirty="0">
                <a:solidFill>
                  <a:schemeClr val="tx1"/>
                </a:solidFill>
                <a:latin typeface="+mj-lt"/>
                <a:ea typeface="+mj-ea"/>
                <a:cs typeface="+mj-cs"/>
              </a:rPr>
              <a:t>/(population*</a:t>
            </a:r>
            <a:r>
              <a:rPr lang="en-US" sz="2400" kern="1200" dirty="0" err="1">
                <a:solidFill>
                  <a:schemeClr val="tx1"/>
                </a:solidFill>
                <a:latin typeface="+mj-lt"/>
                <a:ea typeface="+mj-ea"/>
                <a:cs typeface="+mj-cs"/>
              </a:rPr>
              <a:t>total_tests</a:t>
            </a:r>
            <a:r>
              <a:rPr lang="en-US" sz="2400" kern="1200" dirty="0">
                <a:solidFill>
                  <a:schemeClr val="tx1"/>
                </a:solidFill>
                <a:latin typeface="+mj-lt"/>
                <a:ea typeface="+mj-ea"/>
                <a:cs typeface="+mj-cs"/>
              </a:rPr>
              <a:t>)</a:t>
            </a: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Tree>
    <p:extLst>
      <p:ext uri="{BB962C8B-B14F-4D97-AF65-F5344CB8AC3E}">
        <p14:creationId xmlns:p14="http://schemas.microsoft.com/office/powerpoint/2010/main" val="16371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4A4F-2080-455E-8430-5E07EAA216F0}"/>
              </a:ext>
            </a:extLst>
          </p:cNvPr>
          <p:cNvSpPr>
            <a:spLocks noGrp="1"/>
          </p:cNvSpPr>
          <p:nvPr>
            <p:ph type="title"/>
          </p:nvPr>
        </p:nvSpPr>
        <p:spPr/>
        <p:txBody>
          <a:bodyPr/>
          <a:lstStyle/>
          <a:p>
            <a:r>
              <a:rPr lang="en-US" dirty="0"/>
              <a:t>So the top 10 will be…..</a:t>
            </a:r>
          </a:p>
        </p:txBody>
      </p:sp>
      <p:pic>
        <p:nvPicPr>
          <p:cNvPr id="9218" name="Picture 2">
            <a:extLst>
              <a:ext uri="{FF2B5EF4-FFF2-40B4-BE49-F238E27FC236}">
                <a16:creationId xmlns:a16="http://schemas.microsoft.com/office/drawing/2014/main" id="{1C4AF4AC-DC83-4625-828F-D722BAD06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559664"/>
            <a:ext cx="8619595" cy="474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0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3F4E-D061-4EC2-9036-B1DAA1B2563C}"/>
              </a:ext>
            </a:extLst>
          </p:cNvPr>
          <p:cNvSpPr>
            <a:spLocks noGrp="1"/>
          </p:cNvSpPr>
          <p:nvPr>
            <p:ph type="title"/>
          </p:nvPr>
        </p:nvSpPr>
        <p:spPr/>
        <p:txBody>
          <a:bodyPr/>
          <a:lstStyle/>
          <a:p>
            <a:r>
              <a:rPr lang="en-US" dirty="0"/>
              <a:t>Stringency and it’s impact</a:t>
            </a:r>
          </a:p>
        </p:txBody>
      </p:sp>
      <p:pic>
        <p:nvPicPr>
          <p:cNvPr id="10242" name="Picture 2">
            <a:extLst>
              <a:ext uri="{FF2B5EF4-FFF2-40B4-BE49-F238E27FC236}">
                <a16:creationId xmlns:a16="http://schemas.microsoft.com/office/drawing/2014/main" id="{4D767F52-9633-486B-8028-74D8D16B0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494022"/>
            <a:ext cx="8661930" cy="47691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DA4C69-0CDD-4B48-971C-48779B0CCB75}"/>
              </a:ext>
            </a:extLst>
          </p:cNvPr>
          <p:cNvSpPr txBox="1"/>
          <p:nvPr/>
        </p:nvSpPr>
        <p:spPr>
          <a:xfrm>
            <a:off x="9694333" y="2588359"/>
            <a:ext cx="1921934" cy="1754326"/>
          </a:xfrm>
          <a:prstGeom prst="rect">
            <a:avLst/>
          </a:prstGeom>
          <a:noFill/>
        </p:spPr>
        <p:txBody>
          <a:bodyPr wrap="square" rtlCol="0">
            <a:spAutoFit/>
          </a:bodyPr>
          <a:lstStyle/>
          <a:p>
            <a:r>
              <a:rPr lang="en-US" dirty="0"/>
              <a:t>We observe that as stringency increases the number of cases will fall in the future</a:t>
            </a:r>
          </a:p>
        </p:txBody>
      </p:sp>
    </p:spTree>
    <p:extLst>
      <p:ext uri="{BB962C8B-B14F-4D97-AF65-F5344CB8AC3E}">
        <p14:creationId xmlns:p14="http://schemas.microsoft.com/office/powerpoint/2010/main" val="207305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2A43-4085-4465-B785-E43B13292E88}"/>
              </a:ext>
            </a:extLst>
          </p:cNvPr>
          <p:cNvSpPr>
            <a:spLocks noGrp="1"/>
          </p:cNvSpPr>
          <p:nvPr>
            <p:ph type="title"/>
          </p:nvPr>
        </p:nvSpPr>
        <p:spPr>
          <a:xfrm>
            <a:off x="313267" y="0"/>
            <a:ext cx="10515600" cy="1325563"/>
          </a:xfrm>
        </p:spPr>
        <p:txBody>
          <a:bodyPr/>
          <a:lstStyle/>
          <a:p>
            <a:r>
              <a:rPr lang="en-US" dirty="0"/>
              <a:t>Will number of beds affect cases?</a:t>
            </a:r>
          </a:p>
        </p:txBody>
      </p:sp>
      <p:pic>
        <p:nvPicPr>
          <p:cNvPr id="11266" name="Picture 2">
            <a:extLst>
              <a:ext uri="{FF2B5EF4-FFF2-40B4-BE49-F238E27FC236}">
                <a16:creationId xmlns:a16="http://schemas.microsoft.com/office/drawing/2014/main" id="{BC609658-524A-4C5B-BA6F-BFA702A43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8" y="1026583"/>
            <a:ext cx="10452770" cy="57552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30A025-93E0-4E7B-A4FB-9E2145D335DE}"/>
              </a:ext>
            </a:extLst>
          </p:cNvPr>
          <p:cNvSpPr txBox="1"/>
          <p:nvPr/>
        </p:nvSpPr>
        <p:spPr>
          <a:xfrm>
            <a:off x="9601200" y="956733"/>
            <a:ext cx="2277533" cy="1200329"/>
          </a:xfrm>
          <a:prstGeom prst="rect">
            <a:avLst/>
          </a:prstGeom>
          <a:noFill/>
        </p:spPr>
        <p:txBody>
          <a:bodyPr wrap="square" rtlCol="0">
            <a:spAutoFit/>
          </a:bodyPr>
          <a:lstStyle/>
          <a:p>
            <a:r>
              <a:rPr lang="en-US" dirty="0"/>
              <a:t>Apparently, they don’t. Observe cases are higher when beds are higher</a:t>
            </a:r>
          </a:p>
        </p:txBody>
      </p:sp>
    </p:spTree>
    <p:extLst>
      <p:ext uri="{BB962C8B-B14F-4D97-AF65-F5344CB8AC3E}">
        <p14:creationId xmlns:p14="http://schemas.microsoft.com/office/powerpoint/2010/main" val="296591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63CC-EC2C-4D4E-AF0E-86BC9966AFDE}"/>
              </a:ext>
            </a:extLst>
          </p:cNvPr>
          <p:cNvSpPr>
            <a:spLocks noGrp="1"/>
          </p:cNvSpPr>
          <p:nvPr>
            <p:ph type="title"/>
          </p:nvPr>
        </p:nvSpPr>
        <p:spPr>
          <a:xfrm>
            <a:off x="228600" y="111125"/>
            <a:ext cx="10515600" cy="1325563"/>
          </a:xfrm>
        </p:spPr>
        <p:txBody>
          <a:bodyPr/>
          <a:lstStyle/>
          <a:p>
            <a:r>
              <a:rPr lang="en-US" dirty="0"/>
              <a:t>Does population density affect spread?</a:t>
            </a:r>
          </a:p>
        </p:txBody>
      </p:sp>
      <p:pic>
        <p:nvPicPr>
          <p:cNvPr id="12290" name="Picture 2">
            <a:extLst>
              <a:ext uri="{FF2B5EF4-FFF2-40B4-BE49-F238E27FC236}">
                <a16:creationId xmlns:a16="http://schemas.microsoft.com/office/drawing/2014/main" id="{15C5C7B5-32AF-489B-B499-6A20A8BD3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89050"/>
            <a:ext cx="9422485" cy="518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B863AA-7DD6-4E4C-A024-77C0E46F229E}"/>
              </a:ext>
            </a:extLst>
          </p:cNvPr>
          <p:cNvSpPr txBox="1"/>
          <p:nvPr/>
        </p:nvSpPr>
        <p:spPr>
          <a:xfrm>
            <a:off x="9753600" y="982133"/>
            <a:ext cx="2142067" cy="1477328"/>
          </a:xfrm>
          <a:prstGeom prst="rect">
            <a:avLst/>
          </a:prstGeom>
          <a:noFill/>
        </p:spPr>
        <p:txBody>
          <a:bodyPr wrap="square" rtlCol="0">
            <a:spAutoFit/>
          </a:bodyPr>
          <a:lstStyle/>
          <a:p>
            <a:r>
              <a:rPr lang="en-US" dirty="0"/>
              <a:t>Simply put yes it does. But when a country is rich, we have a fall in cases rapidly</a:t>
            </a:r>
          </a:p>
        </p:txBody>
      </p:sp>
    </p:spTree>
    <p:extLst>
      <p:ext uri="{BB962C8B-B14F-4D97-AF65-F5344CB8AC3E}">
        <p14:creationId xmlns:p14="http://schemas.microsoft.com/office/powerpoint/2010/main" val="296707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6CC8-BF23-4598-981C-B5C79A688214}"/>
              </a:ext>
            </a:extLst>
          </p:cNvPr>
          <p:cNvSpPr>
            <a:spLocks noGrp="1"/>
          </p:cNvSpPr>
          <p:nvPr>
            <p:ph type="title"/>
          </p:nvPr>
        </p:nvSpPr>
        <p:spPr>
          <a:xfrm>
            <a:off x="160867" y="-78846"/>
            <a:ext cx="10515600" cy="1325563"/>
          </a:xfrm>
        </p:spPr>
        <p:txBody>
          <a:bodyPr/>
          <a:lstStyle/>
          <a:p>
            <a:r>
              <a:rPr lang="en-US" dirty="0"/>
              <a:t>Does smoking impact Covid-19</a:t>
            </a:r>
          </a:p>
        </p:txBody>
      </p:sp>
      <p:pic>
        <p:nvPicPr>
          <p:cNvPr id="13314" name="Picture 2">
            <a:extLst>
              <a:ext uri="{FF2B5EF4-FFF2-40B4-BE49-F238E27FC236}">
                <a16:creationId xmlns:a16="http://schemas.microsoft.com/office/drawing/2014/main" id="{01F4E337-6BFB-4EEB-8880-B0401BECB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8" y="1246717"/>
            <a:ext cx="9591636" cy="52810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FDB1CB-AD94-4802-AC19-0897A7CB270F}"/>
              </a:ext>
            </a:extLst>
          </p:cNvPr>
          <p:cNvSpPr txBox="1"/>
          <p:nvPr/>
        </p:nvSpPr>
        <p:spPr>
          <a:xfrm>
            <a:off x="9777904" y="2794000"/>
            <a:ext cx="2143163" cy="1754326"/>
          </a:xfrm>
          <a:prstGeom prst="rect">
            <a:avLst/>
          </a:prstGeom>
          <a:noFill/>
        </p:spPr>
        <p:txBody>
          <a:bodyPr wrap="square" rtlCol="0">
            <a:spAutoFit/>
          </a:bodyPr>
          <a:lstStyle/>
          <a:p>
            <a:r>
              <a:rPr lang="en-US" dirty="0"/>
              <a:t>Yes, we can observe a direct correlation between number of smokers to increase in deaths due to COVID-19. </a:t>
            </a:r>
          </a:p>
        </p:txBody>
      </p:sp>
    </p:spTree>
    <p:extLst>
      <p:ext uri="{BB962C8B-B14F-4D97-AF65-F5344CB8AC3E}">
        <p14:creationId xmlns:p14="http://schemas.microsoft.com/office/powerpoint/2010/main" val="215268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2B12-FEDE-4AC0-8F50-AC70B5C0EB30}"/>
              </a:ext>
            </a:extLst>
          </p:cNvPr>
          <p:cNvSpPr>
            <a:spLocks noGrp="1"/>
          </p:cNvSpPr>
          <p:nvPr>
            <p:ph type="title"/>
          </p:nvPr>
        </p:nvSpPr>
        <p:spPr/>
        <p:txBody>
          <a:bodyPr/>
          <a:lstStyle/>
          <a:p>
            <a:r>
              <a:rPr lang="en-US" dirty="0"/>
              <a:t>Does diabetes kill COVID patients ?</a:t>
            </a:r>
          </a:p>
        </p:txBody>
      </p:sp>
      <p:pic>
        <p:nvPicPr>
          <p:cNvPr id="14338" name="Picture 2">
            <a:extLst>
              <a:ext uri="{FF2B5EF4-FFF2-40B4-BE49-F238E27FC236}">
                <a16:creationId xmlns:a16="http://schemas.microsoft.com/office/drawing/2014/main" id="{EB530778-BF44-4F56-A32D-73A545909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06" y="1567392"/>
            <a:ext cx="8945786" cy="4925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734E8F-2EE8-4884-8959-39456F2F7E24}"/>
              </a:ext>
            </a:extLst>
          </p:cNvPr>
          <p:cNvSpPr txBox="1"/>
          <p:nvPr/>
        </p:nvSpPr>
        <p:spPr>
          <a:xfrm>
            <a:off x="9448800" y="2829804"/>
            <a:ext cx="2320394" cy="1200329"/>
          </a:xfrm>
          <a:prstGeom prst="rect">
            <a:avLst/>
          </a:prstGeom>
          <a:noFill/>
        </p:spPr>
        <p:txBody>
          <a:bodyPr wrap="square" rtlCol="0">
            <a:spAutoFit/>
          </a:bodyPr>
          <a:lstStyle/>
          <a:p>
            <a:r>
              <a:rPr lang="en-US" dirty="0"/>
              <a:t>Yes, diabetes can be as fatal as smoking in case of COVID patients. </a:t>
            </a:r>
          </a:p>
        </p:txBody>
      </p:sp>
    </p:spTree>
    <p:extLst>
      <p:ext uri="{BB962C8B-B14F-4D97-AF65-F5344CB8AC3E}">
        <p14:creationId xmlns:p14="http://schemas.microsoft.com/office/powerpoint/2010/main" val="306520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F6FB-70AF-4744-A1E8-788EAB9455B5}"/>
              </a:ext>
            </a:extLst>
          </p:cNvPr>
          <p:cNvSpPr>
            <a:spLocks noGrp="1"/>
          </p:cNvSpPr>
          <p:nvPr>
            <p:ph type="title"/>
          </p:nvPr>
        </p:nvSpPr>
        <p:spPr>
          <a:xfrm>
            <a:off x="838200" y="94192"/>
            <a:ext cx="10515600" cy="1325563"/>
          </a:xfrm>
        </p:spPr>
        <p:txBody>
          <a:bodyPr/>
          <a:lstStyle/>
          <a:p>
            <a:r>
              <a:rPr lang="en-US" dirty="0"/>
              <a:t>Impact of age on the cases</a:t>
            </a:r>
          </a:p>
        </p:txBody>
      </p:sp>
      <p:pic>
        <p:nvPicPr>
          <p:cNvPr id="15362" name="Picture 2">
            <a:extLst>
              <a:ext uri="{FF2B5EF4-FFF2-40B4-BE49-F238E27FC236}">
                <a16:creationId xmlns:a16="http://schemas.microsoft.com/office/drawing/2014/main" id="{16F4A267-D3CB-4DDD-847D-898D7DBB2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153583"/>
            <a:ext cx="9102195" cy="5011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65819F-6344-4E25-B6FC-CD960669E239}"/>
              </a:ext>
            </a:extLst>
          </p:cNvPr>
          <p:cNvSpPr txBox="1"/>
          <p:nvPr/>
        </p:nvSpPr>
        <p:spPr>
          <a:xfrm>
            <a:off x="9728200" y="2435417"/>
            <a:ext cx="2091266" cy="2031325"/>
          </a:xfrm>
          <a:prstGeom prst="rect">
            <a:avLst/>
          </a:prstGeom>
          <a:noFill/>
        </p:spPr>
        <p:txBody>
          <a:bodyPr wrap="square" rtlCol="0">
            <a:spAutoFit/>
          </a:bodyPr>
          <a:lstStyle/>
          <a:p>
            <a:r>
              <a:rPr lang="en-US" dirty="0"/>
              <a:t>Though we cannot be certain it is generally believed that older the people are more is the probability of COVID reporting</a:t>
            </a:r>
          </a:p>
        </p:txBody>
      </p:sp>
    </p:spTree>
    <p:extLst>
      <p:ext uri="{BB962C8B-B14F-4D97-AF65-F5344CB8AC3E}">
        <p14:creationId xmlns:p14="http://schemas.microsoft.com/office/powerpoint/2010/main" val="401705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557C-02F8-4E8C-A0D1-6668B7047246}"/>
              </a:ext>
            </a:extLst>
          </p:cNvPr>
          <p:cNvSpPr>
            <a:spLocks noGrp="1"/>
          </p:cNvSpPr>
          <p:nvPr>
            <p:ph type="title"/>
          </p:nvPr>
        </p:nvSpPr>
        <p:spPr>
          <a:xfrm>
            <a:off x="711200" y="0"/>
            <a:ext cx="10515600" cy="1325563"/>
          </a:xfrm>
        </p:spPr>
        <p:txBody>
          <a:bodyPr/>
          <a:lstStyle/>
          <a:p>
            <a:r>
              <a:rPr lang="en-US" dirty="0"/>
              <a:t>Current state wise cases in USA</a:t>
            </a:r>
          </a:p>
        </p:txBody>
      </p:sp>
      <p:pic>
        <p:nvPicPr>
          <p:cNvPr id="16386" name="Picture 2">
            <a:extLst>
              <a:ext uri="{FF2B5EF4-FFF2-40B4-BE49-F238E27FC236}">
                <a16:creationId xmlns:a16="http://schemas.microsoft.com/office/drawing/2014/main" id="{2BBCB061-3224-4B33-BA2D-6BFDDB1D0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9" y="958850"/>
            <a:ext cx="10228262" cy="575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1637E8-44A9-4D38-92A7-D805CF4DEBB1}"/>
              </a:ext>
            </a:extLst>
          </p:cNvPr>
          <p:cNvSpPr txBox="1"/>
          <p:nvPr/>
        </p:nvSpPr>
        <p:spPr>
          <a:xfrm>
            <a:off x="9829800" y="958850"/>
            <a:ext cx="1846261" cy="923330"/>
          </a:xfrm>
          <a:prstGeom prst="rect">
            <a:avLst/>
          </a:prstGeom>
          <a:noFill/>
        </p:spPr>
        <p:txBody>
          <a:bodyPr wrap="square" rtlCol="0">
            <a:spAutoFit/>
          </a:bodyPr>
          <a:lstStyle/>
          <a:p>
            <a:r>
              <a:rPr lang="en-US" dirty="0"/>
              <a:t>Worst 3 are California, Texas and Illinois</a:t>
            </a:r>
          </a:p>
        </p:txBody>
      </p:sp>
    </p:spTree>
    <p:extLst>
      <p:ext uri="{BB962C8B-B14F-4D97-AF65-F5344CB8AC3E}">
        <p14:creationId xmlns:p14="http://schemas.microsoft.com/office/powerpoint/2010/main" val="146915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89660-17CE-4FE5-A56C-936BA2D5DEBE}"/>
              </a:ext>
            </a:extLst>
          </p:cNvPr>
          <p:cNvSpPr>
            <a:spLocks noGrp="1"/>
          </p:cNvSpPr>
          <p:nvPr>
            <p:ph type="title"/>
          </p:nvPr>
        </p:nvSpPr>
        <p:spPr>
          <a:xfrm>
            <a:off x="1285240" y="1050595"/>
            <a:ext cx="8074815" cy="1618489"/>
          </a:xfrm>
        </p:spPr>
        <p:txBody>
          <a:bodyPr anchor="ctr">
            <a:normAutofit/>
          </a:bodyPr>
          <a:lstStyle/>
          <a:p>
            <a:r>
              <a:rPr lang="en-US" sz="7200"/>
              <a:t>What is our data?</a:t>
            </a:r>
          </a:p>
        </p:txBody>
      </p:sp>
      <p:sp>
        <p:nvSpPr>
          <p:cNvPr id="3" name="Content Placeholder 2">
            <a:extLst>
              <a:ext uri="{FF2B5EF4-FFF2-40B4-BE49-F238E27FC236}">
                <a16:creationId xmlns:a16="http://schemas.microsoft.com/office/drawing/2014/main" id="{E07F463A-9264-4C3F-81B4-63ACB16A3001}"/>
              </a:ext>
            </a:extLst>
          </p:cNvPr>
          <p:cNvSpPr>
            <a:spLocks noGrp="1"/>
          </p:cNvSpPr>
          <p:nvPr>
            <p:ph idx="1"/>
          </p:nvPr>
        </p:nvSpPr>
        <p:spPr>
          <a:xfrm>
            <a:off x="1285240" y="2969469"/>
            <a:ext cx="8074815" cy="2800395"/>
          </a:xfrm>
        </p:spPr>
        <p:txBody>
          <a:bodyPr anchor="t">
            <a:normAutofit/>
          </a:bodyPr>
          <a:lstStyle/>
          <a:p>
            <a:r>
              <a:rPr lang="en-US" sz="2400" dirty="0"/>
              <a:t>We have used multiple datasets to gather information(links are available in references) about covid-19. We cleaned and analyzed these datasets and found some interesting insights in them</a:t>
            </a:r>
          </a:p>
        </p:txBody>
      </p:sp>
    </p:spTree>
    <p:extLst>
      <p:ext uri="{BB962C8B-B14F-4D97-AF65-F5344CB8AC3E}">
        <p14:creationId xmlns:p14="http://schemas.microsoft.com/office/powerpoint/2010/main" val="41314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E09E-7294-48C8-A94A-81537BF2D8B1}"/>
              </a:ext>
            </a:extLst>
          </p:cNvPr>
          <p:cNvSpPr>
            <a:spLocks noGrp="1"/>
          </p:cNvSpPr>
          <p:nvPr>
            <p:ph type="title"/>
          </p:nvPr>
        </p:nvSpPr>
        <p:spPr/>
        <p:txBody>
          <a:bodyPr/>
          <a:lstStyle/>
          <a:p>
            <a:r>
              <a:rPr lang="en-US" dirty="0"/>
              <a:t>In order to understand which state has to get the maximum vials of vaccine….</a:t>
            </a:r>
          </a:p>
        </p:txBody>
      </p:sp>
      <p:pic>
        <p:nvPicPr>
          <p:cNvPr id="17410" name="Picture 2">
            <a:extLst>
              <a:ext uri="{FF2B5EF4-FFF2-40B4-BE49-F238E27FC236}">
                <a16:creationId xmlns:a16="http://schemas.microsoft.com/office/drawing/2014/main" id="{94AEE38B-0689-47EA-95EC-2604D145B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71" y="1670050"/>
            <a:ext cx="9422485" cy="518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F002FE-A264-4144-903F-3F135ACF933B}"/>
              </a:ext>
            </a:extLst>
          </p:cNvPr>
          <p:cNvSpPr txBox="1"/>
          <p:nvPr/>
        </p:nvSpPr>
        <p:spPr>
          <a:xfrm>
            <a:off x="9523556" y="2879626"/>
            <a:ext cx="2346711" cy="2308324"/>
          </a:xfrm>
          <a:prstGeom prst="rect">
            <a:avLst/>
          </a:prstGeom>
          <a:noFill/>
        </p:spPr>
        <p:txBody>
          <a:bodyPr wrap="square" rtlCol="0">
            <a:spAutoFit/>
          </a:bodyPr>
          <a:lstStyle/>
          <a:p>
            <a:r>
              <a:rPr lang="en-US" dirty="0"/>
              <a:t>We compared the states with maximum virus in terms of age wise population. The order should be:</a:t>
            </a:r>
          </a:p>
          <a:p>
            <a:pPr marL="342900" indent="-342900">
              <a:buAutoNum type="arabicPeriod"/>
            </a:pPr>
            <a:r>
              <a:rPr lang="en-US" dirty="0"/>
              <a:t>California</a:t>
            </a:r>
          </a:p>
          <a:p>
            <a:pPr marL="342900" indent="-342900">
              <a:buAutoNum type="arabicPeriod"/>
            </a:pPr>
            <a:r>
              <a:rPr lang="en-US" dirty="0"/>
              <a:t>Texas</a:t>
            </a:r>
          </a:p>
          <a:p>
            <a:pPr marL="342900" indent="-342900">
              <a:buAutoNum type="arabicPeriod"/>
            </a:pPr>
            <a:r>
              <a:rPr lang="en-US" dirty="0"/>
              <a:t>Illinois</a:t>
            </a:r>
          </a:p>
        </p:txBody>
      </p:sp>
    </p:spTree>
    <p:extLst>
      <p:ext uri="{BB962C8B-B14F-4D97-AF65-F5344CB8AC3E}">
        <p14:creationId xmlns:p14="http://schemas.microsoft.com/office/powerpoint/2010/main" val="48917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0BCD-311C-4460-868F-48C21CF9D2E6}"/>
              </a:ext>
            </a:extLst>
          </p:cNvPr>
          <p:cNvSpPr>
            <a:spLocks noGrp="1"/>
          </p:cNvSpPr>
          <p:nvPr>
            <p:ph type="title"/>
          </p:nvPr>
        </p:nvSpPr>
        <p:spPr>
          <a:xfrm>
            <a:off x="1523999" y="2235280"/>
            <a:ext cx="9775371" cy="782358"/>
          </a:xfrm>
        </p:spPr>
        <p:txBody>
          <a:bodyPr vert="horz" lIns="91440" tIns="45720" rIns="91440" bIns="45720" rtlCol="0" anchor="b">
            <a:normAutofit/>
          </a:bodyPr>
          <a:lstStyle/>
          <a:p>
            <a:r>
              <a:rPr lang="en-US" sz="4800" kern="1200" dirty="0">
                <a:solidFill>
                  <a:schemeClr val="tx1"/>
                </a:solidFill>
                <a:latin typeface="+mj-lt"/>
                <a:ea typeface="+mj-ea"/>
                <a:cs typeface="+mj-cs"/>
              </a:rPr>
              <a:t>Now finally the important Question</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15FF63-30BA-42AA-BA93-A53E17EC0637}"/>
              </a:ext>
            </a:extLst>
          </p:cNvPr>
          <p:cNvSpPr txBox="1"/>
          <p:nvPr/>
        </p:nvSpPr>
        <p:spPr>
          <a:xfrm>
            <a:off x="3671424" y="3067921"/>
            <a:ext cx="8161867" cy="369332"/>
          </a:xfrm>
          <a:prstGeom prst="rect">
            <a:avLst/>
          </a:prstGeom>
          <a:noFill/>
        </p:spPr>
        <p:txBody>
          <a:bodyPr wrap="square" rtlCol="0">
            <a:spAutoFit/>
          </a:bodyPr>
          <a:lstStyle/>
          <a:p>
            <a:pPr>
              <a:spcAft>
                <a:spcPts val="600"/>
              </a:spcAft>
            </a:pPr>
            <a:r>
              <a:rPr lang="en-US" dirty="0"/>
              <a:t>Does malaria prevalence decrease COVID-19 deaths?</a:t>
            </a:r>
          </a:p>
        </p:txBody>
      </p:sp>
    </p:spTree>
    <p:extLst>
      <p:ext uri="{BB962C8B-B14F-4D97-AF65-F5344CB8AC3E}">
        <p14:creationId xmlns:p14="http://schemas.microsoft.com/office/powerpoint/2010/main" val="3161815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agnifying glass on a yellow background&#10;&#10;Description automatically generated">
            <a:extLst>
              <a:ext uri="{FF2B5EF4-FFF2-40B4-BE49-F238E27FC236}">
                <a16:creationId xmlns:a16="http://schemas.microsoft.com/office/drawing/2014/main" id="{05F8A74B-F7E6-4FAA-A0ED-82340DBCC127}"/>
              </a:ext>
            </a:extLst>
          </p:cNvPr>
          <p:cNvPicPr>
            <a:picLocks noChangeAspect="1"/>
          </p:cNvPicPr>
          <p:nvPr/>
        </p:nvPicPr>
        <p:blipFill rotWithShape="1">
          <a:blip r:embed="rId2"/>
          <a:srcRect l="14481" r="9581"/>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itle 1">
            <a:extLst>
              <a:ext uri="{FF2B5EF4-FFF2-40B4-BE49-F238E27FC236}">
                <a16:creationId xmlns:a16="http://schemas.microsoft.com/office/drawing/2014/main" id="{C3FB841F-BD6B-41D5-99A5-2B694E6E3076}"/>
              </a:ext>
            </a:extLst>
          </p:cNvPr>
          <p:cNvSpPr>
            <a:spLocks noGrp="1"/>
          </p:cNvSpPr>
          <p:nvPr>
            <p:ph type="title"/>
          </p:nvPr>
        </p:nvSpPr>
        <p:spPr>
          <a:xfrm>
            <a:off x="841248" y="797442"/>
            <a:ext cx="6270964" cy="2390459"/>
          </a:xfrm>
        </p:spPr>
        <p:txBody>
          <a:bodyPr vert="horz" lIns="91440" tIns="45720" rIns="91440" bIns="45720" rtlCol="0" anchor="b">
            <a:normAutofit/>
          </a:bodyPr>
          <a:lstStyle/>
          <a:p>
            <a:r>
              <a:rPr lang="en-US" sz="5400"/>
              <a:t>Before we understand that we need to know some basics</a:t>
            </a:r>
          </a:p>
        </p:txBody>
      </p:sp>
      <p:sp>
        <p:nvSpPr>
          <p:cNvPr id="8" name="Freeform: Shape 7">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601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Triangle 8">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E2DC57-A7F4-40DA-AEE9-B1BEB92D8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6891182"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5FAD01-E6DC-44A1-920C-286B50611AC8}"/>
              </a:ext>
            </a:extLst>
          </p:cNvPr>
          <p:cNvSpPr>
            <a:spLocks noGrp="1"/>
          </p:cNvSpPr>
          <p:nvPr>
            <p:ph type="title"/>
          </p:nvPr>
        </p:nvSpPr>
        <p:spPr>
          <a:xfrm>
            <a:off x="1244388" y="1383527"/>
            <a:ext cx="5811555" cy="4175166"/>
          </a:xfrm>
        </p:spPr>
        <p:txBody>
          <a:bodyPr vert="horz" lIns="91440" tIns="45720" rIns="91440" bIns="45720" rtlCol="0" anchor="ctr">
            <a:normAutofit/>
          </a:bodyPr>
          <a:lstStyle/>
          <a:p>
            <a:pPr algn="r"/>
            <a:r>
              <a:rPr lang="en-US" sz="2400" kern="1200">
                <a:solidFill>
                  <a:schemeClr val="tx1">
                    <a:lumMod val="75000"/>
                    <a:lumOff val="25000"/>
                  </a:schemeClr>
                </a:solidFill>
                <a:latin typeface="+mj-lt"/>
                <a:ea typeface="+mj-ea"/>
                <a:cs typeface="+mj-cs"/>
              </a:rPr>
              <a:t>Countries with highest malaria prevalence:</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1. Nigeria</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2. Democratic Republic of Congo</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3. Uganda</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4. Ivory coast</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5. Mozambique</a:t>
            </a:r>
            <a:br>
              <a:rPr lang="en-US" sz="2400" kern="1200">
                <a:solidFill>
                  <a:schemeClr val="tx1">
                    <a:lumMod val="75000"/>
                    <a:lumOff val="25000"/>
                  </a:schemeClr>
                </a:solidFill>
                <a:latin typeface="+mj-lt"/>
                <a:ea typeface="+mj-ea"/>
                <a:cs typeface="+mj-cs"/>
              </a:rPr>
            </a:br>
            <a:r>
              <a:rPr lang="en-US" sz="2400" kern="1200">
                <a:solidFill>
                  <a:schemeClr val="tx1">
                    <a:lumMod val="75000"/>
                    <a:lumOff val="25000"/>
                  </a:schemeClr>
                </a:solidFill>
                <a:latin typeface="+mj-lt"/>
                <a:ea typeface="+mj-ea"/>
                <a:cs typeface="+mj-cs"/>
              </a:rPr>
              <a:t>6. Niger</a:t>
            </a:r>
            <a:br>
              <a:rPr lang="en-US" sz="2400" kern="1200">
                <a:solidFill>
                  <a:schemeClr val="tx1">
                    <a:lumMod val="75000"/>
                    <a:lumOff val="25000"/>
                  </a:schemeClr>
                </a:solidFill>
                <a:latin typeface="+mj-lt"/>
                <a:ea typeface="+mj-ea"/>
                <a:cs typeface="+mj-cs"/>
              </a:rPr>
            </a:br>
            <a:br>
              <a:rPr lang="en-US" sz="2400" kern="1200">
                <a:solidFill>
                  <a:schemeClr val="tx1">
                    <a:lumMod val="75000"/>
                    <a:lumOff val="25000"/>
                  </a:schemeClr>
                </a:solidFill>
                <a:latin typeface="+mj-lt"/>
                <a:ea typeface="+mj-ea"/>
                <a:cs typeface="+mj-cs"/>
              </a:rPr>
            </a:br>
            <a:br>
              <a:rPr lang="en-US" sz="2400" kern="1200">
                <a:solidFill>
                  <a:schemeClr val="tx1">
                    <a:lumMod val="75000"/>
                    <a:lumOff val="25000"/>
                  </a:schemeClr>
                </a:solidFill>
                <a:latin typeface="+mj-lt"/>
                <a:ea typeface="+mj-ea"/>
                <a:cs typeface="+mj-cs"/>
              </a:rPr>
            </a:br>
            <a:endParaRPr lang="en-US" sz="2400" kern="120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16624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0255-2933-48F2-A61D-0293E72952AE}"/>
              </a:ext>
            </a:extLst>
          </p:cNvPr>
          <p:cNvSpPr>
            <a:spLocks noGrp="1"/>
          </p:cNvSpPr>
          <p:nvPr>
            <p:ph type="title"/>
          </p:nvPr>
        </p:nvSpPr>
        <p:spPr/>
        <p:txBody>
          <a:bodyPr/>
          <a:lstStyle/>
          <a:p>
            <a:r>
              <a:rPr lang="en-US" dirty="0"/>
              <a:t>Malaria cases in Africa</a:t>
            </a:r>
          </a:p>
        </p:txBody>
      </p:sp>
      <p:pic>
        <p:nvPicPr>
          <p:cNvPr id="20482" name="Picture 2">
            <a:extLst>
              <a:ext uri="{FF2B5EF4-FFF2-40B4-BE49-F238E27FC236}">
                <a16:creationId xmlns:a16="http://schemas.microsoft.com/office/drawing/2014/main" id="{9758B1E1-CE5F-4E26-8C55-FE93E65F6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363874"/>
            <a:ext cx="8975195" cy="494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06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75C0-CD7B-4990-B49D-F3D4B1F71491}"/>
              </a:ext>
            </a:extLst>
          </p:cNvPr>
          <p:cNvSpPr>
            <a:spLocks noGrp="1"/>
          </p:cNvSpPr>
          <p:nvPr>
            <p:ph type="title"/>
          </p:nvPr>
        </p:nvSpPr>
        <p:spPr/>
        <p:txBody>
          <a:bodyPr/>
          <a:lstStyle/>
          <a:p>
            <a:r>
              <a:rPr lang="en-US" dirty="0"/>
              <a:t>Malaria cases in South east Asia</a:t>
            </a:r>
          </a:p>
        </p:txBody>
      </p:sp>
      <p:pic>
        <p:nvPicPr>
          <p:cNvPr id="21506" name="Picture 2">
            <a:extLst>
              <a:ext uri="{FF2B5EF4-FFF2-40B4-BE49-F238E27FC236}">
                <a16:creationId xmlns:a16="http://schemas.microsoft.com/office/drawing/2014/main" id="{48671C90-3432-4186-A25E-4DCAB5428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466430"/>
            <a:ext cx="8788929" cy="483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01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F38-1E41-42B4-A22D-282D5F489780}"/>
              </a:ext>
            </a:extLst>
          </p:cNvPr>
          <p:cNvSpPr>
            <a:spLocks noGrp="1"/>
          </p:cNvSpPr>
          <p:nvPr>
            <p:ph type="title"/>
          </p:nvPr>
        </p:nvSpPr>
        <p:spPr>
          <a:xfrm>
            <a:off x="914929" y="76994"/>
            <a:ext cx="10515600" cy="1325563"/>
          </a:xfrm>
        </p:spPr>
        <p:txBody>
          <a:bodyPr/>
          <a:lstStyle/>
          <a:p>
            <a:r>
              <a:rPr lang="en-US"/>
              <a:t>Malaria world map</a:t>
            </a:r>
            <a:endParaRPr lang="en-US" dirty="0"/>
          </a:p>
        </p:txBody>
      </p:sp>
      <p:pic>
        <p:nvPicPr>
          <p:cNvPr id="3" name="Picture 2">
            <a:extLst>
              <a:ext uri="{FF2B5EF4-FFF2-40B4-BE49-F238E27FC236}">
                <a16:creationId xmlns:a16="http://schemas.microsoft.com/office/drawing/2014/main" id="{6EC26BFA-D76B-43ED-A19B-1A47D1D96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71" y="1027906"/>
            <a:ext cx="104489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58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Triangle 8">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E2DC57-A7F4-40DA-AEE9-B1BEB92D8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625059"/>
            <a:ext cx="6891182"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5FAD01-E6DC-44A1-920C-286B50611AC8}"/>
              </a:ext>
            </a:extLst>
          </p:cNvPr>
          <p:cNvSpPr>
            <a:spLocks noGrp="1"/>
          </p:cNvSpPr>
          <p:nvPr>
            <p:ph type="title"/>
          </p:nvPr>
        </p:nvSpPr>
        <p:spPr>
          <a:xfrm>
            <a:off x="1244388" y="1383527"/>
            <a:ext cx="5811555" cy="4175166"/>
          </a:xfrm>
        </p:spPr>
        <p:txBody>
          <a:bodyPr vert="horz" lIns="91440" tIns="45720" rIns="91440" bIns="45720" rtlCol="0" anchor="ctr">
            <a:normAutofit/>
          </a:bodyPr>
          <a:lstStyle/>
          <a:p>
            <a:pPr algn="r"/>
            <a:r>
              <a:rPr lang="en-US" sz="2400" kern="1200" dirty="0">
                <a:solidFill>
                  <a:schemeClr val="tx1">
                    <a:lumMod val="75000"/>
                    <a:lumOff val="25000"/>
                  </a:schemeClr>
                </a:solidFill>
                <a:latin typeface="+mj-lt"/>
                <a:ea typeface="+mj-ea"/>
                <a:cs typeface="+mj-cs"/>
              </a:rPr>
              <a:t>Countries with lowest malaria prevalence:</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1. US</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2. Italy</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3. United Kingdom</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4. Germany</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5. France</a:t>
            </a:r>
            <a:br>
              <a:rPr lang="en-US" sz="2400" kern="1200" dirty="0">
                <a:solidFill>
                  <a:schemeClr val="tx1">
                    <a:lumMod val="75000"/>
                    <a:lumOff val="25000"/>
                  </a:schemeClr>
                </a:solidFill>
                <a:latin typeface="+mj-lt"/>
                <a:ea typeface="+mj-ea"/>
                <a:cs typeface="+mj-cs"/>
              </a:rPr>
            </a:br>
            <a:r>
              <a:rPr lang="en-US" sz="2400" kern="1200" dirty="0">
                <a:solidFill>
                  <a:schemeClr val="tx1">
                    <a:lumMod val="75000"/>
                    <a:lumOff val="25000"/>
                  </a:schemeClr>
                </a:solidFill>
                <a:latin typeface="+mj-lt"/>
                <a:ea typeface="+mj-ea"/>
                <a:cs typeface="+mj-cs"/>
              </a:rPr>
              <a:t>6. Norway</a:t>
            </a:r>
            <a:br>
              <a:rPr lang="en-US" sz="2400" kern="1200" dirty="0">
                <a:solidFill>
                  <a:schemeClr val="tx1">
                    <a:lumMod val="75000"/>
                    <a:lumOff val="25000"/>
                  </a:schemeClr>
                </a:solidFill>
                <a:latin typeface="+mj-lt"/>
                <a:ea typeface="+mj-ea"/>
                <a:cs typeface="+mj-cs"/>
              </a:rPr>
            </a:br>
            <a:br>
              <a:rPr lang="en-US" sz="2400" kern="1200" dirty="0">
                <a:solidFill>
                  <a:schemeClr val="tx1">
                    <a:lumMod val="75000"/>
                    <a:lumOff val="25000"/>
                  </a:schemeClr>
                </a:solidFill>
                <a:latin typeface="+mj-lt"/>
                <a:ea typeface="+mj-ea"/>
                <a:cs typeface="+mj-cs"/>
              </a:rPr>
            </a:br>
            <a:br>
              <a:rPr lang="en-US" sz="2400" kern="1200" dirty="0">
                <a:solidFill>
                  <a:schemeClr val="tx1">
                    <a:lumMod val="75000"/>
                    <a:lumOff val="25000"/>
                  </a:schemeClr>
                </a:solidFill>
                <a:latin typeface="+mj-lt"/>
                <a:ea typeface="+mj-ea"/>
                <a:cs typeface="+mj-cs"/>
              </a:rPr>
            </a:br>
            <a:endParaRPr lang="en-US" sz="2400" kern="120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354444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0346-731B-4DE0-9E48-6859D302E29A}"/>
              </a:ext>
            </a:extLst>
          </p:cNvPr>
          <p:cNvSpPr>
            <a:spLocks noGrp="1"/>
          </p:cNvSpPr>
          <p:nvPr>
            <p:ph type="title"/>
          </p:nvPr>
        </p:nvSpPr>
        <p:spPr/>
        <p:txBody>
          <a:bodyPr/>
          <a:lstStyle/>
          <a:p>
            <a:r>
              <a:rPr lang="en-US" dirty="0"/>
              <a:t>First, we tried plotting a relation between top and bottom countries</a:t>
            </a:r>
          </a:p>
        </p:txBody>
      </p:sp>
      <p:pic>
        <p:nvPicPr>
          <p:cNvPr id="19458" name="Picture 2">
            <a:extLst>
              <a:ext uri="{FF2B5EF4-FFF2-40B4-BE49-F238E27FC236}">
                <a16:creationId xmlns:a16="http://schemas.microsoft.com/office/drawing/2014/main" id="{EB5A1BA0-62C1-42A9-BA80-4428BB4FC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872" y="1588493"/>
            <a:ext cx="8907462" cy="490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76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1A5B9-7E05-4E0D-844D-0C12207E934F}"/>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4600" kern="1200" dirty="0">
                <a:solidFill>
                  <a:schemeClr val="tx1"/>
                </a:solidFill>
                <a:latin typeface="+mj-lt"/>
                <a:ea typeface="+mj-ea"/>
                <a:cs typeface="+mj-cs"/>
              </a:rPr>
              <a:t>But the testing is too low and data from Africa is not reliable at all in terms of numbers, so we came up with a new approach. </a:t>
            </a:r>
          </a:p>
        </p:txBody>
      </p:sp>
    </p:spTree>
    <p:extLst>
      <p:ext uri="{BB962C8B-B14F-4D97-AF65-F5344CB8AC3E}">
        <p14:creationId xmlns:p14="http://schemas.microsoft.com/office/powerpoint/2010/main" val="22556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D1ACD-F7F6-4413-965F-89E470590251}"/>
              </a:ext>
            </a:extLst>
          </p:cNvPr>
          <p:cNvSpPr>
            <a:spLocks noGrp="1"/>
          </p:cNvSpPr>
          <p:nvPr>
            <p:ph type="title"/>
          </p:nvPr>
        </p:nvSpPr>
        <p:spPr>
          <a:xfrm>
            <a:off x="1285240" y="1050595"/>
            <a:ext cx="8074815" cy="1618489"/>
          </a:xfrm>
        </p:spPr>
        <p:txBody>
          <a:bodyPr anchor="ctr">
            <a:normAutofit/>
          </a:bodyPr>
          <a:lstStyle/>
          <a:p>
            <a:r>
              <a:rPr lang="en-US" sz="5000" dirty="0"/>
              <a:t>Key-question we wanted to answer</a:t>
            </a:r>
          </a:p>
        </p:txBody>
      </p:sp>
      <p:sp>
        <p:nvSpPr>
          <p:cNvPr id="3" name="Content Placeholder 2">
            <a:extLst>
              <a:ext uri="{FF2B5EF4-FFF2-40B4-BE49-F238E27FC236}">
                <a16:creationId xmlns:a16="http://schemas.microsoft.com/office/drawing/2014/main" id="{3F1C7F38-B210-49FD-B45F-DD2DB2D50E43}"/>
              </a:ext>
            </a:extLst>
          </p:cNvPr>
          <p:cNvSpPr>
            <a:spLocks noGrp="1"/>
          </p:cNvSpPr>
          <p:nvPr>
            <p:ph idx="1"/>
          </p:nvPr>
        </p:nvSpPr>
        <p:spPr>
          <a:xfrm>
            <a:off x="1285240" y="2969469"/>
            <a:ext cx="8074815" cy="2800395"/>
          </a:xfrm>
        </p:spPr>
        <p:txBody>
          <a:bodyPr anchor="t">
            <a:normAutofit fontScale="92500" lnSpcReduction="10000"/>
          </a:bodyPr>
          <a:lstStyle/>
          <a:p>
            <a:pPr marL="0" indent="0">
              <a:buNone/>
            </a:pPr>
            <a:r>
              <a:rPr lang="en-US" sz="2200" dirty="0"/>
              <a:t>Q. How is prevalence of malaria impacting Covid-19 results?</a:t>
            </a:r>
          </a:p>
          <a:p>
            <a:r>
              <a:rPr lang="en-US" sz="2200" dirty="0"/>
              <a:t>Many of the people researching on Hydroxychloroquine have expressed that a previous parasitic viral infection(mainly malaria) can reduce symptoms of Covid-19. A similar research has been proven to work with the deadly SARS virus(which belongs to COVID-19 family) and chloroquine a stronger drug used to treat parasitic viruses.(These drugs also treat symptoms related to other auto-immune diseases).</a:t>
            </a:r>
          </a:p>
          <a:p>
            <a:r>
              <a:rPr lang="en-US" sz="2200" dirty="0">
                <a:hlinkClick r:id="rId2"/>
              </a:rPr>
              <a:t>https://www.ispsw.com/wp-content/uploads/2020/08/711_Lin.pdf</a:t>
            </a:r>
            <a:endParaRPr lang="en-US" sz="2200" dirty="0"/>
          </a:p>
          <a:p>
            <a:pPr marL="0" indent="0">
              <a:buNone/>
            </a:pPr>
            <a:r>
              <a:rPr lang="en-US" sz="2200" dirty="0"/>
              <a:t>    (Reference for the above statements)</a:t>
            </a:r>
          </a:p>
        </p:txBody>
      </p:sp>
    </p:spTree>
    <p:extLst>
      <p:ext uri="{BB962C8B-B14F-4D97-AF65-F5344CB8AC3E}">
        <p14:creationId xmlns:p14="http://schemas.microsoft.com/office/powerpoint/2010/main" val="1620099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41ACE-F43D-4827-83E9-E31EA4D48926}"/>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3700" kern="1200">
                <a:solidFill>
                  <a:schemeClr val="tx1"/>
                </a:solidFill>
                <a:latin typeface="+mj-lt"/>
                <a:ea typeface="+mj-ea"/>
                <a:cs typeface="+mj-cs"/>
              </a:rPr>
              <a:t>We used the data of India’s malaria cases and found two regions with high malaria cases and two with low malaria cases. The states are otherwise comparable in terms of revenue, GDP, population, population density etc.</a:t>
            </a:r>
          </a:p>
        </p:txBody>
      </p:sp>
    </p:spTree>
    <p:extLst>
      <p:ext uri="{BB962C8B-B14F-4D97-AF65-F5344CB8AC3E}">
        <p14:creationId xmlns:p14="http://schemas.microsoft.com/office/powerpoint/2010/main" val="254527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834E-CEAD-448A-8C73-AF0179FE0D2E}"/>
              </a:ext>
            </a:extLst>
          </p:cNvPr>
          <p:cNvSpPr>
            <a:spLocks noGrp="1"/>
          </p:cNvSpPr>
          <p:nvPr>
            <p:ph type="title"/>
          </p:nvPr>
        </p:nvSpPr>
        <p:spPr/>
        <p:txBody>
          <a:bodyPr/>
          <a:lstStyle/>
          <a:p>
            <a:r>
              <a:rPr lang="en-US" dirty="0"/>
              <a:t>India Malaria cases</a:t>
            </a:r>
          </a:p>
        </p:txBody>
      </p:sp>
      <p:pic>
        <p:nvPicPr>
          <p:cNvPr id="22530" name="Picture 2" descr="Malaria endemic areas in India">
            <a:extLst>
              <a:ext uri="{FF2B5EF4-FFF2-40B4-BE49-F238E27FC236}">
                <a16:creationId xmlns:a16="http://schemas.microsoft.com/office/drawing/2014/main" id="{FEFEDBC3-A278-4A05-825B-C57345647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75" y="1690688"/>
            <a:ext cx="4286250" cy="4448175"/>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Connector 2">
            <a:extLst>
              <a:ext uri="{FF2B5EF4-FFF2-40B4-BE49-F238E27FC236}">
                <a16:creationId xmlns:a16="http://schemas.microsoft.com/office/drawing/2014/main" id="{136609CF-FEE3-493C-A17A-19AC22BEEA61}"/>
              </a:ext>
            </a:extLst>
          </p:cNvPr>
          <p:cNvSpPr/>
          <p:nvPr/>
        </p:nvSpPr>
        <p:spPr>
          <a:xfrm>
            <a:off x="4961468" y="3538537"/>
            <a:ext cx="1219200" cy="1325563"/>
          </a:xfrm>
          <a:prstGeom prst="flowChartConnector">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D48AD110-203F-4344-AF86-7294C95FCE1B}"/>
              </a:ext>
            </a:extLst>
          </p:cNvPr>
          <p:cNvSpPr/>
          <p:nvPr/>
        </p:nvSpPr>
        <p:spPr>
          <a:xfrm>
            <a:off x="4131733" y="4648200"/>
            <a:ext cx="1329267" cy="1244600"/>
          </a:xfrm>
          <a:prstGeom prst="flowChartConnector">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2FCEFCB-5C2E-47E3-934A-B6737147D917}"/>
              </a:ext>
            </a:extLst>
          </p:cNvPr>
          <p:cNvCxnSpPr/>
          <p:nvPr/>
        </p:nvCxnSpPr>
        <p:spPr>
          <a:xfrm flipH="1">
            <a:off x="2209800" y="5207000"/>
            <a:ext cx="1854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A7027BC-6BCD-488E-89BF-9B57B84C1AC8}"/>
              </a:ext>
            </a:extLst>
          </p:cNvPr>
          <p:cNvCxnSpPr/>
          <p:nvPr/>
        </p:nvCxnSpPr>
        <p:spPr>
          <a:xfrm>
            <a:off x="6273800" y="4275667"/>
            <a:ext cx="1845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9E403C9-3ADB-4685-96A0-577F1F8B2770}"/>
              </a:ext>
            </a:extLst>
          </p:cNvPr>
          <p:cNvSpPr txBox="1"/>
          <p:nvPr/>
        </p:nvSpPr>
        <p:spPr>
          <a:xfrm>
            <a:off x="770467" y="4775200"/>
            <a:ext cx="1439333" cy="646331"/>
          </a:xfrm>
          <a:prstGeom prst="rect">
            <a:avLst/>
          </a:prstGeom>
          <a:noFill/>
        </p:spPr>
        <p:txBody>
          <a:bodyPr wrap="square" rtlCol="0">
            <a:spAutoFit/>
          </a:bodyPr>
          <a:lstStyle/>
          <a:p>
            <a:r>
              <a:rPr lang="en-US" dirty="0"/>
              <a:t>Low risk areas</a:t>
            </a:r>
          </a:p>
        </p:txBody>
      </p:sp>
      <p:sp>
        <p:nvSpPr>
          <p:cNvPr id="10" name="TextBox 9">
            <a:extLst>
              <a:ext uri="{FF2B5EF4-FFF2-40B4-BE49-F238E27FC236}">
                <a16:creationId xmlns:a16="http://schemas.microsoft.com/office/drawing/2014/main" id="{C2BE33BA-0ED5-4036-B756-EB180E62BF9C}"/>
              </a:ext>
            </a:extLst>
          </p:cNvPr>
          <p:cNvSpPr txBox="1"/>
          <p:nvPr/>
        </p:nvSpPr>
        <p:spPr>
          <a:xfrm>
            <a:off x="8204200" y="4091001"/>
            <a:ext cx="1879600" cy="369332"/>
          </a:xfrm>
          <a:prstGeom prst="rect">
            <a:avLst/>
          </a:prstGeom>
          <a:noFill/>
        </p:spPr>
        <p:txBody>
          <a:bodyPr wrap="square" rtlCol="0">
            <a:spAutoFit/>
          </a:bodyPr>
          <a:lstStyle/>
          <a:p>
            <a:r>
              <a:rPr lang="en-US" dirty="0"/>
              <a:t>High risk areas</a:t>
            </a:r>
          </a:p>
        </p:txBody>
      </p:sp>
    </p:spTree>
    <p:extLst>
      <p:ext uri="{BB962C8B-B14F-4D97-AF65-F5344CB8AC3E}">
        <p14:creationId xmlns:p14="http://schemas.microsoft.com/office/powerpoint/2010/main" val="199216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0035C-7799-4997-8A3F-3EC473F08F4B}"/>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3700" kern="1200">
                <a:solidFill>
                  <a:schemeClr val="tx1"/>
                </a:solidFill>
                <a:latin typeface="+mj-lt"/>
                <a:ea typeface="+mj-ea"/>
                <a:cs typeface="+mj-cs"/>
              </a:rPr>
              <a:t>The 4 states are:</a:t>
            </a:r>
            <a:br>
              <a:rPr lang="en-US" sz="3700" kern="1200">
                <a:solidFill>
                  <a:schemeClr val="tx1"/>
                </a:solidFill>
                <a:latin typeface="+mj-lt"/>
                <a:ea typeface="+mj-ea"/>
                <a:cs typeface="+mj-cs"/>
              </a:rPr>
            </a:br>
            <a:r>
              <a:rPr lang="en-US" sz="3700" kern="1200">
                <a:solidFill>
                  <a:schemeClr val="tx1"/>
                </a:solidFill>
                <a:latin typeface="+mj-lt"/>
                <a:ea typeface="+mj-ea"/>
                <a:cs typeface="+mj-cs"/>
              </a:rPr>
              <a:t>1. Andhra Pradesh(low prevalence)</a:t>
            </a:r>
            <a:br>
              <a:rPr lang="en-US" sz="3700" kern="1200">
                <a:solidFill>
                  <a:schemeClr val="tx1"/>
                </a:solidFill>
                <a:latin typeface="+mj-lt"/>
                <a:ea typeface="+mj-ea"/>
                <a:cs typeface="+mj-cs"/>
              </a:rPr>
            </a:br>
            <a:r>
              <a:rPr lang="en-US" sz="3700" kern="1200">
                <a:solidFill>
                  <a:schemeClr val="tx1"/>
                </a:solidFill>
                <a:latin typeface="+mj-lt"/>
                <a:ea typeface="+mj-ea"/>
                <a:cs typeface="+mj-cs"/>
              </a:rPr>
              <a:t>2. Jharkhand(High prevalence)~Andhra Pradesh</a:t>
            </a:r>
            <a:br>
              <a:rPr lang="en-US" sz="3700" kern="1200">
                <a:solidFill>
                  <a:schemeClr val="tx1"/>
                </a:solidFill>
                <a:latin typeface="+mj-lt"/>
                <a:ea typeface="+mj-ea"/>
                <a:cs typeface="+mj-cs"/>
              </a:rPr>
            </a:br>
            <a:r>
              <a:rPr lang="en-US" sz="3700" kern="1200">
                <a:solidFill>
                  <a:schemeClr val="tx1"/>
                </a:solidFill>
                <a:latin typeface="+mj-lt"/>
                <a:ea typeface="+mj-ea"/>
                <a:cs typeface="+mj-cs"/>
              </a:rPr>
              <a:t>3. Odisha(High prevalence)</a:t>
            </a:r>
            <a:br>
              <a:rPr lang="en-US" sz="3700" kern="1200">
                <a:solidFill>
                  <a:schemeClr val="tx1"/>
                </a:solidFill>
                <a:latin typeface="+mj-lt"/>
                <a:ea typeface="+mj-ea"/>
                <a:cs typeface="+mj-cs"/>
              </a:rPr>
            </a:br>
            <a:r>
              <a:rPr lang="en-US" sz="3700" kern="1200">
                <a:solidFill>
                  <a:schemeClr val="tx1"/>
                </a:solidFill>
                <a:latin typeface="+mj-lt"/>
                <a:ea typeface="+mj-ea"/>
                <a:cs typeface="+mj-cs"/>
              </a:rPr>
              <a:t>4. Tamil Nadu(low prevalence)~Odisha</a:t>
            </a:r>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Tree>
    <p:extLst>
      <p:ext uri="{BB962C8B-B14F-4D97-AF65-F5344CB8AC3E}">
        <p14:creationId xmlns:p14="http://schemas.microsoft.com/office/powerpoint/2010/main" val="492020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6219-EBCB-472B-A20B-5E03E79F8E9E}"/>
              </a:ext>
            </a:extLst>
          </p:cNvPr>
          <p:cNvSpPr>
            <a:spLocks noGrp="1"/>
          </p:cNvSpPr>
          <p:nvPr>
            <p:ph type="title"/>
          </p:nvPr>
        </p:nvSpPr>
        <p:spPr>
          <a:xfrm>
            <a:off x="838200" y="263525"/>
            <a:ext cx="10515600" cy="1325563"/>
          </a:xfrm>
        </p:spPr>
        <p:txBody>
          <a:bodyPr/>
          <a:lstStyle/>
          <a:p>
            <a:r>
              <a:rPr lang="en-US" dirty="0"/>
              <a:t>The plot is as follows…</a:t>
            </a:r>
          </a:p>
        </p:txBody>
      </p:sp>
      <p:pic>
        <p:nvPicPr>
          <p:cNvPr id="23554" name="Picture 2">
            <a:extLst>
              <a:ext uri="{FF2B5EF4-FFF2-40B4-BE49-F238E27FC236}">
                <a16:creationId xmlns:a16="http://schemas.microsoft.com/office/drawing/2014/main" id="{4E37E948-89D0-4FA9-9564-289ED640A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9" y="1339850"/>
            <a:ext cx="9668524" cy="5323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51A363-6E9D-4C9B-9F2F-FF7D7304D771}"/>
              </a:ext>
            </a:extLst>
          </p:cNvPr>
          <p:cNvSpPr txBox="1"/>
          <p:nvPr/>
        </p:nvSpPr>
        <p:spPr>
          <a:xfrm>
            <a:off x="9016999" y="1744133"/>
            <a:ext cx="2717800" cy="1200329"/>
          </a:xfrm>
          <a:prstGeom prst="rect">
            <a:avLst/>
          </a:prstGeom>
          <a:noFill/>
        </p:spPr>
        <p:txBody>
          <a:bodyPr wrap="square" rtlCol="0">
            <a:spAutoFit/>
          </a:bodyPr>
          <a:lstStyle/>
          <a:p>
            <a:r>
              <a:rPr lang="en-US" dirty="0"/>
              <a:t>We observe that a high use of HCQ may in fact be decreasing the severity of the COVID-19 virus.</a:t>
            </a:r>
          </a:p>
        </p:txBody>
      </p:sp>
    </p:spTree>
    <p:extLst>
      <p:ext uri="{BB962C8B-B14F-4D97-AF65-F5344CB8AC3E}">
        <p14:creationId xmlns:p14="http://schemas.microsoft.com/office/powerpoint/2010/main" val="327249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8C276-9CB4-47B3-84ED-28EE922086BD}"/>
              </a:ext>
            </a:extLst>
          </p:cNvPr>
          <p:cNvSpPr>
            <a:spLocks noGrp="1"/>
          </p:cNvSpPr>
          <p:nvPr>
            <p:ph type="title"/>
          </p:nvPr>
        </p:nvSpPr>
        <p:spPr>
          <a:xfrm>
            <a:off x="1075767" y="1188637"/>
            <a:ext cx="2988234" cy="4480726"/>
          </a:xfrm>
        </p:spPr>
        <p:txBody>
          <a:bodyPr>
            <a:normAutofit/>
          </a:bodyPr>
          <a:lstStyle/>
          <a:p>
            <a:pPr algn="r"/>
            <a:r>
              <a:rPr lang="en-US" sz="4600"/>
              <a:t>References: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7AA05F-F55C-48FB-8ECF-7CA78139843E}"/>
              </a:ext>
            </a:extLst>
          </p:cNvPr>
          <p:cNvSpPr>
            <a:spLocks noGrp="1"/>
          </p:cNvSpPr>
          <p:nvPr>
            <p:ph idx="1"/>
          </p:nvPr>
        </p:nvSpPr>
        <p:spPr>
          <a:xfrm>
            <a:off x="5255260" y="1648870"/>
            <a:ext cx="4702848" cy="3560260"/>
          </a:xfrm>
        </p:spPr>
        <p:txBody>
          <a:bodyPr anchor="ctr">
            <a:normAutofit/>
          </a:bodyPr>
          <a:lstStyle/>
          <a:p>
            <a:r>
              <a:rPr lang="en-US" sz="1500"/>
              <a:t>India COVID-19 dataset: </a:t>
            </a:r>
            <a:r>
              <a:rPr lang="en-US" sz="1500">
                <a:hlinkClick r:id="rId2"/>
              </a:rPr>
              <a:t>https://prsindia.org/covid-19</a:t>
            </a:r>
            <a:endParaRPr lang="en-US" sz="1500"/>
          </a:p>
          <a:p>
            <a:r>
              <a:rPr lang="en-US" sz="1500"/>
              <a:t>India malaria dataset: </a:t>
            </a:r>
            <a:r>
              <a:rPr lang="en-US" sz="1500">
                <a:hlinkClick r:id="rId3"/>
              </a:rPr>
              <a:t>https://www.malariasite.com/malaria-india/</a:t>
            </a:r>
            <a:endParaRPr lang="en-US" sz="1500"/>
          </a:p>
          <a:p>
            <a:r>
              <a:rPr lang="en-US" sz="1500"/>
              <a:t>USA dataset for live covid data: </a:t>
            </a:r>
            <a:r>
              <a:rPr lang="en-US" sz="1500">
                <a:hlinkClick r:id="rId4"/>
              </a:rPr>
              <a:t>https://covid.cdc.gov/covid-data-tracker/#cases_casesper100klast7days</a:t>
            </a:r>
            <a:endParaRPr lang="en-US" sz="1500"/>
          </a:p>
          <a:p>
            <a:r>
              <a:rPr lang="en-US" sz="1500"/>
              <a:t>World malaria dataset: </a:t>
            </a:r>
            <a:r>
              <a:rPr lang="en-US" sz="1500">
                <a:hlinkClick r:id="rId5"/>
              </a:rPr>
              <a:t>https://www.kaggle.com/imdevskp/malaria-dataset</a:t>
            </a:r>
            <a:endParaRPr lang="en-US" sz="1500"/>
          </a:p>
          <a:p>
            <a:r>
              <a:rPr lang="en-US" sz="1500"/>
              <a:t>Main dataset for Covid: </a:t>
            </a:r>
            <a:r>
              <a:rPr lang="en-US" sz="1500">
                <a:hlinkClick r:id="rId6"/>
              </a:rPr>
              <a:t>https://github.com/owid/covid-19-data/blob/master/public/data/owid-covid-data.csv</a:t>
            </a:r>
            <a:endParaRPr lang="en-US" sz="1500"/>
          </a:p>
          <a:p>
            <a:r>
              <a:rPr lang="en-US" sz="1500"/>
              <a:t>All the age wise census data for US: </a:t>
            </a:r>
            <a:r>
              <a:rPr lang="en-US" sz="1500">
                <a:hlinkClick r:id="rId7"/>
              </a:rPr>
              <a:t>https://www.census.gov/quickfacts/</a:t>
            </a:r>
            <a:endParaRPr lang="en-US" sz="1500"/>
          </a:p>
          <a:p>
            <a:endParaRPr lang="en-US" sz="1500"/>
          </a:p>
          <a:p>
            <a:endParaRPr lang="en-US" sz="1500"/>
          </a:p>
          <a:p>
            <a:endParaRPr lang="en-US" sz="1500"/>
          </a:p>
          <a:p>
            <a:endParaRPr lang="en-US" sz="1500"/>
          </a:p>
          <a:p>
            <a:endParaRPr lang="en-US" sz="1500"/>
          </a:p>
        </p:txBody>
      </p:sp>
    </p:spTree>
    <p:extLst>
      <p:ext uri="{BB962C8B-B14F-4D97-AF65-F5344CB8AC3E}">
        <p14:creationId xmlns:p14="http://schemas.microsoft.com/office/powerpoint/2010/main" val="192450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2230F-0FCE-4A14-8C35-8487223EF7CC}"/>
              </a:ext>
            </a:extLst>
          </p:cNvPr>
          <p:cNvSpPr>
            <a:spLocks noGrp="1"/>
          </p:cNvSpPr>
          <p:nvPr>
            <p:ph type="title"/>
          </p:nvPr>
        </p:nvSpPr>
        <p:spPr>
          <a:xfrm>
            <a:off x="1285240" y="1050595"/>
            <a:ext cx="8074815" cy="1618489"/>
          </a:xfrm>
        </p:spPr>
        <p:txBody>
          <a:bodyPr anchor="ctr">
            <a:normAutofit/>
          </a:bodyPr>
          <a:lstStyle/>
          <a:p>
            <a:r>
              <a:rPr lang="en-US" sz="7200" dirty="0"/>
              <a:t>Other Questions</a:t>
            </a:r>
          </a:p>
        </p:txBody>
      </p:sp>
      <p:sp>
        <p:nvSpPr>
          <p:cNvPr id="3" name="Content Placeholder 2">
            <a:extLst>
              <a:ext uri="{FF2B5EF4-FFF2-40B4-BE49-F238E27FC236}">
                <a16:creationId xmlns:a16="http://schemas.microsoft.com/office/drawing/2014/main" id="{D9EA37EB-F6B4-44AB-A8FC-82DEFF1989C1}"/>
              </a:ext>
            </a:extLst>
          </p:cNvPr>
          <p:cNvSpPr>
            <a:spLocks noGrp="1"/>
          </p:cNvSpPr>
          <p:nvPr>
            <p:ph idx="1"/>
          </p:nvPr>
        </p:nvSpPr>
        <p:spPr>
          <a:xfrm>
            <a:off x="1285240" y="2969469"/>
            <a:ext cx="8074815" cy="2800395"/>
          </a:xfrm>
        </p:spPr>
        <p:txBody>
          <a:bodyPr anchor="t">
            <a:normAutofit/>
          </a:bodyPr>
          <a:lstStyle/>
          <a:p>
            <a:pPr marL="0" indent="0">
              <a:buNone/>
            </a:pPr>
            <a:r>
              <a:rPr lang="en-US" sz="2000" dirty="0"/>
              <a:t>Q1 Which state should first get the vaccine to minimize deaths?</a:t>
            </a:r>
          </a:p>
          <a:p>
            <a:pPr marL="0" indent="0">
              <a:buNone/>
            </a:pPr>
            <a:r>
              <a:rPr lang="en-US" sz="2000" dirty="0"/>
              <a:t>Q2 What is the impact of handwash on COVID-19?</a:t>
            </a:r>
          </a:p>
          <a:p>
            <a:pPr marL="0" indent="0">
              <a:buNone/>
            </a:pPr>
            <a:r>
              <a:rPr lang="en-US" sz="2000" dirty="0"/>
              <a:t>Q3 What is the impact of Government stringency on spread of COVID?</a:t>
            </a:r>
          </a:p>
          <a:p>
            <a:pPr marL="0" indent="0">
              <a:buNone/>
            </a:pPr>
            <a:r>
              <a:rPr lang="en-US" sz="2000" dirty="0"/>
              <a:t>Q4 Which countries have higher death rates and why?</a:t>
            </a:r>
          </a:p>
          <a:p>
            <a:pPr marL="0" indent="0">
              <a:buNone/>
            </a:pPr>
            <a:r>
              <a:rPr lang="en-US" sz="2000" dirty="0"/>
              <a:t>Q5 Does population density have an impact on COVID-19?</a:t>
            </a:r>
          </a:p>
          <a:p>
            <a:pPr marL="0" indent="0">
              <a:buNone/>
            </a:pPr>
            <a:r>
              <a:rPr lang="en-US" sz="2000" dirty="0"/>
              <a:t>Q6 What is the impact of smoking on COVID-19 cases?</a:t>
            </a:r>
          </a:p>
          <a:p>
            <a:pPr marL="0" indent="0">
              <a:buNone/>
            </a:pPr>
            <a:r>
              <a:rPr lang="en-US" sz="2000" dirty="0"/>
              <a:t>Q7 What is the impact of diabetes on COVID-19 cases?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7527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ECAA-9A0C-4210-8EB5-B8E8537E4878}"/>
              </a:ext>
            </a:extLst>
          </p:cNvPr>
          <p:cNvSpPr>
            <a:spLocks noGrp="1"/>
          </p:cNvSpPr>
          <p:nvPr>
            <p:ph type="title"/>
          </p:nvPr>
        </p:nvSpPr>
        <p:spPr>
          <a:xfrm>
            <a:off x="838200" y="98795"/>
            <a:ext cx="10515600" cy="1325563"/>
          </a:xfrm>
        </p:spPr>
        <p:txBody>
          <a:bodyPr/>
          <a:lstStyle/>
          <a:p>
            <a:r>
              <a:rPr lang="en-US"/>
              <a:t>Asia top 9</a:t>
            </a:r>
            <a:endParaRPr lang="en-US" dirty="0"/>
          </a:p>
        </p:txBody>
      </p:sp>
      <p:pic>
        <p:nvPicPr>
          <p:cNvPr id="3074" name="Picture 2">
            <a:extLst>
              <a:ext uri="{FF2B5EF4-FFF2-40B4-BE49-F238E27FC236}">
                <a16:creationId xmlns:a16="http://schemas.microsoft.com/office/drawing/2014/main" id="{34CFD484-9DA7-44B1-9344-74A9A71E4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98" y="1244908"/>
            <a:ext cx="104489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17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C45-CE9A-4D64-8B3C-AAB8DEF64E1C}"/>
              </a:ext>
            </a:extLst>
          </p:cNvPr>
          <p:cNvSpPr>
            <a:spLocks noGrp="1"/>
          </p:cNvSpPr>
          <p:nvPr>
            <p:ph type="title"/>
          </p:nvPr>
        </p:nvSpPr>
        <p:spPr>
          <a:xfrm>
            <a:off x="698330" y="96898"/>
            <a:ext cx="10515600" cy="1325563"/>
          </a:xfrm>
        </p:spPr>
        <p:txBody>
          <a:bodyPr/>
          <a:lstStyle/>
          <a:p>
            <a:r>
              <a:rPr lang="en-US" dirty="0"/>
              <a:t>Europe Top 9</a:t>
            </a:r>
          </a:p>
        </p:txBody>
      </p:sp>
      <p:pic>
        <p:nvPicPr>
          <p:cNvPr id="5122" name="Picture 2">
            <a:extLst>
              <a:ext uri="{FF2B5EF4-FFF2-40B4-BE49-F238E27FC236}">
                <a16:creationId xmlns:a16="http://schemas.microsoft.com/office/drawing/2014/main" id="{50DF33AF-BC44-4FDC-93D9-4476E79DC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7" y="1104900"/>
            <a:ext cx="104489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62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C45-CE9A-4D64-8B3C-AAB8DEF64E1C}"/>
              </a:ext>
            </a:extLst>
          </p:cNvPr>
          <p:cNvSpPr>
            <a:spLocks noGrp="1"/>
          </p:cNvSpPr>
          <p:nvPr>
            <p:ph type="title"/>
          </p:nvPr>
        </p:nvSpPr>
        <p:spPr>
          <a:xfrm>
            <a:off x="731667" y="0"/>
            <a:ext cx="10515600" cy="1325563"/>
          </a:xfrm>
        </p:spPr>
        <p:txBody>
          <a:bodyPr/>
          <a:lstStyle/>
          <a:p>
            <a:r>
              <a:rPr lang="en-US" dirty="0"/>
              <a:t>Africa Top 9</a:t>
            </a:r>
          </a:p>
        </p:txBody>
      </p:sp>
      <p:pic>
        <p:nvPicPr>
          <p:cNvPr id="6146" name="Picture 2">
            <a:extLst>
              <a:ext uri="{FF2B5EF4-FFF2-40B4-BE49-F238E27FC236}">
                <a16:creationId xmlns:a16="http://schemas.microsoft.com/office/drawing/2014/main" id="{32FDC2F4-ED72-45E0-BF89-A8E946021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67" y="1008002"/>
            <a:ext cx="104489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3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C45-CE9A-4D64-8B3C-AAB8DEF64E1C}"/>
              </a:ext>
            </a:extLst>
          </p:cNvPr>
          <p:cNvSpPr>
            <a:spLocks noGrp="1"/>
          </p:cNvSpPr>
          <p:nvPr>
            <p:ph type="title"/>
          </p:nvPr>
        </p:nvSpPr>
        <p:spPr>
          <a:xfrm>
            <a:off x="562333" y="-186266"/>
            <a:ext cx="10515600" cy="1325563"/>
          </a:xfrm>
        </p:spPr>
        <p:txBody>
          <a:bodyPr/>
          <a:lstStyle/>
          <a:p>
            <a:r>
              <a:rPr lang="en-US" dirty="0"/>
              <a:t>North America Top 9</a:t>
            </a:r>
          </a:p>
        </p:txBody>
      </p:sp>
      <p:pic>
        <p:nvPicPr>
          <p:cNvPr id="1026" name="Picture 2">
            <a:extLst>
              <a:ext uri="{FF2B5EF4-FFF2-40B4-BE49-F238E27FC236}">
                <a16:creationId xmlns:a16="http://schemas.microsoft.com/office/drawing/2014/main" id="{1FC09CD4-97F1-43C2-B4F5-54EF42A62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08" y="693739"/>
            <a:ext cx="1044892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3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07F31-AE4D-4CFF-AB91-8FA8B17BA43F}"/>
              </a:ext>
            </a:extLst>
          </p:cNvPr>
          <p:cNvSpPr>
            <a:spLocks noGrp="1"/>
          </p:cNvSpPr>
          <p:nvPr>
            <p:ph type="title"/>
          </p:nvPr>
        </p:nvSpPr>
        <p:spPr>
          <a:xfrm>
            <a:off x="1285240" y="1050595"/>
            <a:ext cx="8074815" cy="1618489"/>
          </a:xfrm>
        </p:spPr>
        <p:txBody>
          <a:bodyPr anchor="ctr">
            <a:normAutofit/>
          </a:bodyPr>
          <a:lstStyle/>
          <a:p>
            <a:r>
              <a:rPr lang="en-US" sz="5000" dirty="0"/>
              <a:t>Which country do you think was worst affected?</a:t>
            </a:r>
          </a:p>
        </p:txBody>
      </p:sp>
      <p:sp>
        <p:nvSpPr>
          <p:cNvPr id="3" name="Content Placeholder 2">
            <a:extLst>
              <a:ext uri="{FF2B5EF4-FFF2-40B4-BE49-F238E27FC236}">
                <a16:creationId xmlns:a16="http://schemas.microsoft.com/office/drawing/2014/main" id="{FAE49D16-10EE-4102-BDAA-A9D923786663}"/>
              </a:ext>
            </a:extLst>
          </p:cNvPr>
          <p:cNvSpPr>
            <a:spLocks noGrp="1"/>
          </p:cNvSpPr>
          <p:nvPr>
            <p:ph idx="1"/>
          </p:nvPr>
        </p:nvSpPr>
        <p:spPr>
          <a:xfrm>
            <a:off x="1285240" y="2969469"/>
            <a:ext cx="8074815" cy="2800395"/>
          </a:xfrm>
        </p:spPr>
        <p:txBody>
          <a:bodyPr anchor="t">
            <a:normAutofit/>
          </a:bodyPr>
          <a:lstStyle/>
          <a:p>
            <a:pPr marL="514350" indent="-514350">
              <a:buAutoNum type="alphaUcPeriod"/>
            </a:pPr>
            <a:r>
              <a:rPr lang="en-US" sz="2400" dirty="0"/>
              <a:t>USA</a:t>
            </a:r>
          </a:p>
          <a:p>
            <a:pPr marL="514350" indent="-514350">
              <a:buAutoNum type="alphaUcPeriod"/>
            </a:pPr>
            <a:r>
              <a:rPr lang="en-US" sz="2400" dirty="0"/>
              <a:t>India </a:t>
            </a:r>
          </a:p>
          <a:p>
            <a:pPr marL="514350" indent="-514350">
              <a:buAutoNum type="alphaUcPeriod"/>
            </a:pPr>
            <a:r>
              <a:rPr lang="en-US" sz="2400" dirty="0"/>
              <a:t>Italy</a:t>
            </a:r>
          </a:p>
          <a:p>
            <a:pPr marL="514350" indent="-514350">
              <a:buAutoNum type="alphaUcPeriod"/>
            </a:pPr>
            <a:r>
              <a:rPr lang="en-US" sz="2400" dirty="0"/>
              <a:t>UK</a:t>
            </a:r>
          </a:p>
          <a:p>
            <a:pPr marL="514350" indent="-514350">
              <a:buAutoNum type="alphaUcPeriod"/>
            </a:pPr>
            <a:r>
              <a:rPr lang="en-US" sz="2400" dirty="0"/>
              <a:t>Germany</a:t>
            </a:r>
          </a:p>
        </p:txBody>
      </p:sp>
    </p:spTree>
    <p:extLst>
      <p:ext uri="{BB962C8B-B14F-4D97-AF65-F5344CB8AC3E}">
        <p14:creationId xmlns:p14="http://schemas.microsoft.com/office/powerpoint/2010/main" val="108392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887</Words>
  <Application>Microsoft Office PowerPoint</Application>
  <PresentationFormat>Widescreen</PresentationFormat>
  <Paragraphs>83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What is our data?</vt:lpstr>
      <vt:lpstr>Key-question we wanted to answer</vt:lpstr>
      <vt:lpstr>Other Questions</vt:lpstr>
      <vt:lpstr>Asia top 9</vt:lpstr>
      <vt:lpstr>Europe Top 9</vt:lpstr>
      <vt:lpstr>Africa Top 9</vt:lpstr>
      <vt:lpstr>North America Top 9</vt:lpstr>
      <vt:lpstr>Which country do you think was worst affected?</vt:lpstr>
      <vt:lpstr>Well… None of them. The top 6 are:</vt:lpstr>
      <vt:lpstr>But we know many countries don’t test as well as developed countries do. In order to solve this we created a formula:  Comparable=total_cases/(population*total_tests)    </vt:lpstr>
      <vt:lpstr>So the top 10 will be…..</vt:lpstr>
      <vt:lpstr>Stringency and it’s impact</vt:lpstr>
      <vt:lpstr>Will number of beds affect cases?</vt:lpstr>
      <vt:lpstr>Does population density affect spread?</vt:lpstr>
      <vt:lpstr>Does smoking impact Covid-19</vt:lpstr>
      <vt:lpstr>Does diabetes kill COVID patients ?</vt:lpstr>
      <vt:lpstr>Impact of age on the cases</vt:lpstr>
      <vt:lpstr>Current state wise cases in USA</vt:lpstr>
      <vt:lpstr>In order to understand which state has to get the maximum vials of vaccine….</vt:lpstr>
      <vt:lpstr>Now finally the important Question</vt:lpstr>
      <vt:lpstr>Before we understand that we need to know some basics</vt:lpstr>
      <vt:lpstr>Countries with highest malaria prevalence: 1. Nigeria 2. Democratic Republic of Congo 3. Uganda 4. Ivory coast 5. Mozambique 6. Niger   </vt:lpstr>
      <vt:lpstr>Malaria cases in Africa</vt:lpstr>
      <vt:lpstr>Malaria cases in South east Asia</vt:lpstr>
      <vt:lpstr>Malaria world map</vt:lpstr>
      <vt:lpstr>Countries with lowest malaria prevalence: 1. US 2. Italy 3. United Kingdom 4. Germany 5. France 6. Norway   </vt:lpstr>
      <vt:lpstr>First, we tried plotting a relation between top and bottom countries</vt:lpstr>
      <vt:lpstr>But the testing is too low and data from Africa is not reliable at all in terms of numbers, so we came up with a new approach. </vt:lpstr>
      <vt:lpstr>We used the data of India’s malaria cases and found two regions with high malaria cases and two with low malaria cases. The states are otherwise comparable in terms of revenue, GDP, population, population density etc.</vt:lpstr>
      <vt:lpstr>India Malaria cases</vt:lpstr>
      <vt:lpstr>The 4 states are: 1. Andhra Pradesh(low prevalence) 2. Jharkhand(High prevalence)~Andhra Pradesh 3. Odisha(High prevalence) 4. Tamil Nadu(low prevalence)~Odisha </vt:lpstr>
      <vt:lpstr>The plot is as follows…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Mylavarapu</dc:creator>
  <cp:lastModifiedBy>Vishnu Mylavarapu</cp:lastModifiedBy>
  <cp:revision>4</cp:revision>
  <dcterms:created xsi:type="dcterms:W3CDTF">2020-11-24T00:48:53Z</dcterms:created>
  <dcterms:modified xsi:type="dcterms:W3CDTF">2020-11-24T02:41:42Z</dcterms:modified>
</cp:coreProperties>
</file>